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0" r:id="rId3"/>
  </p:sldMasterIdLst>
  <p:notesMasterIdLst>
    <p:notesMasterId r:id="rId29"/>
  </p:notesMasterIdLst>
  <p:sldIdLst>
    <p:sldId id="257" r:id="rId4"/>
    <p:sldId id="352" r:id="rId5"/>
    <p:sldId id="633" r:id="rId6"/>
    <p:sldId id="379" r:id="rId7"/>
    <p:sldId id="380" r:id="rId8"/>
    <p:sldId id="381" r:id="rId9"/>
    <p:sldId id="634" r:id="rId10"/>
    <p:sldId id="371" r:id="rId11"/>
    <p:sldId id="372" r:id="rId12"/>
    <p:sldId id="625" r:id="rId13"/>
    <p:sldId id="374" r:id="rId14"/>
    <p:sldId id="375" r:id="rId15"/>
    <p:sldId id="635" r:id="rId16"/>
    <p:sldId id="640" r:id="rId17"/>
    <p:sldId id="624" r:id="rId18"/>
    <p:sldId id="636" r:id="rId19"/>
    <p:sldId id="637" r:id="rId20"/>
    <p:sldId id="638" r:id="rId21"/>
    <p:sldId id="639" r:id="rId22"/>
    <p:sldId id="629" r:id="rId23"/>
    <p:sldId id="630" r:id="rId24"/>
    <p:sldId id="641" r:id="rId25"/>
    <p:sldId id="642" r:id="rId26"/>
    <p:sldId id="632" r:id="rId27"/>
    <p:sldId id="3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EDFA"/>
    <a:srgbClr val="FF9900"/>
    <a:srgbClr val="FFFF00"/>
    <a:srgbClr val="006600"/>
    <a:srgbClr val="CC66FF"/>
    <a:srgbClr val="00CC00"/>
    <a:srgbClr val="CC0099"/>
    <a:srgbClr val="009999"/>
    <a:srgbClr val="85AB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5343" autoAdjust="0"/>
  </p:normalViewPr>
  <p:slideViewPr>
    <p:cSldViewPr snapToGrid="0">
      <p:cViewPr varScale="1">
        <p:scale>
          <a:sx n="93" d="100"/>
          <a:sy n="93" d="100"/>
        </p:scale>
        <p:origin x="84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16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8337-D373-401A-892D-7766A648A3F5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47A52-EDBE-4128-A1AF-FB91DAABE4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3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Strictly speaking, learning word </a:t>
            </a:r>
            <a:r>
              <a:rPr lang="en-US" dirty="0" err="1" smtClean="0"/>
              <a:t>embeddings</a:t>
            </a:r>
            <a:r>
              <a:rPr lang="en-US" dirty="0" smtClean="0"/>
              <a:t> isn’t necessarily deep learning</a:t>
            </a:r>
          </a:p>
          <a:p>
            <a:r>
              <a:rPr lang="en-US" dirty="0" smtClean="0"/>
              <a:t>But deep learning for NLP uses these … as do many non-deep techniques (e.g., HW3)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7A52-EDBE-4128-A1AF-FB91DAABE4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Weird</a:t>
            </a:r>
            <a:r>
              <a:rPr lang="en-US" baseline="0" dirty="0" smtClean="0"/>
              <a:t> notation issue: Textbook calls the output matrix C, even though these are the slides intended to correspond to the textbook chapter. The risks of working with a draft.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7A52-EDBE-4128-A1AF-FB91DAABE4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1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take our one-hot vector and multiply it by</a:t>
            </a:r>
            <a:r>
              <a:rPr lang="en-US" baseline="0" dirty="0" smtClean="0"/>
              <a:t> our W matrix, that gives us a vector that we call the projection layer – it’s just the column in W that corresponds to the word we’re looking at.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7A52-EDBE-4128-A1AF-FB91DAABE4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take the dot product</a:t>
            </a:r>
            <a:r>
              <a:rPr lang="en-US" baseline="0" dirty="0" smtClean="0"/>
              <a:t> of this </a:t>
            </a:r>
            <a:r>
              <a:rPr lang="en-US" dirty="0" smtClean="0"/>
              <a:t>projection layer,</a:t>
            </a:r>
            <a:r>
              <a:rPr lang="en-US" baseline="0" dirty="0" smtClean="0"/>
              <a:t> which is sometimes called h or </a:t>
            </a:r>
            <a:r>
              <a:rPr lang="en-US" baseline="0" dirty="0" err="1" smtClean="0"/>
              <a:t>v_j</a:t>
            </a:r>
            <a:r>
              <a:rPr lang="en-US" baseline="0" dirty="0" smtClean="0"/>
              <a:t>, with W’.  </a:t>
            </a:r>
          </a:p>
          <a:p>
            <a:r>
              <a:rPr lang="en-US" baseline="0" dirty="0" smtClean="0"/>
              <a:t>This gives us a vector </a:t>
            </a:r>
            <a:r>
              <a:rPr lang="en-US" i="1" baseline="0" dirty="0" smtClean="0"/>
              <a:t>o</a:t>
            </a:r>
            <a:r>
              <a:rPr lang="en-US" i="0" baseline="0" dirty="0" smtClean="0"/>
              <a:t> of</a:t>
            </a:r>
            <a:r>
              <a:rPr lang="en-US" baseline="0" dirty="0" smtClean="0"/>
              <a:t> values, with one value for each word in the vocabulary. </a:t>
            </a:r>
          </a:p>
          <a:p>
            <a:r>
              <a:rPr lang="en-US" baseline="0" dirty="0" smtClean="0"/>
              <a:t>We normalize it using a function called </a:t>
            </a:r>
            <a:r>
              <a:rPr lang="en-US" baseline="0" dirty="0" err="1" smtClean="0"/>
              <a:t>softmax</a:t>
            </a:r>
            <a:r>
              <a:rPr lang="en-US" baseline="0" dirty="0" smtClean="0"/>
              <a:t>, so that the numbers in the output vectors become probabilities. The cost function then is based on how probable the model thought the correct context words were.</a:t>
            </a:r>
          </a:p>
          <a:p>
            <a:r>
              <a:rPr lang="en-US" baseline="0" dirty="0" smtClean="0"/>
              <a:t>CBOW, or continuous bag of words, is like backwards </a:t>
            </a:r>
            <a:r>
              <a:rPr lang="en-US" baseline="0" dirty="0" err="1" smtClean="0"/>
              <a:t>skipgram</a:t>
            </a:r>
            <a:r>
              <a:rPr lang="en-US" baseline="0" dirty="0" smtClean="0"/>
              <a:t>: given the context words, try to predict the target word. </a:t>
            </a:r>
          </a:p>
          <a:p>
            <a:r>
              <a:rPr lang="en-US" baseline="0" dirty="0" smtClean="0"/>
              <a:t>So now we know what our input is going to be. Let’s look at some networks that use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7A52-EDBE-4128-A1AF-FB91DAABE4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2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Jordan, M.I. (1986). Serial order: A parallel distributed processing approach.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LSTM (1997)</a:t>
            </a:r>
          </a:p>
          <a:p>
            <a:r>
              <a:rPr lang="en-US" baseline="0" dirty="0" smtClean="0"/>
              <a:t>Predecessor to CNNs first introduced in 1980, developed in 1988, improved in 1998.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47A52-EDBE-4128-A1AF-FB91DAABE4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2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0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8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235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20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18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343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953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0" y="1550804"/>
            <a:ext cx="11380983" cy="2049713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5333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470" y="3886200"/>
            <a:ext cx="1004414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133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2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84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243733" cy="935791"/>
          </a:xfrm>
          <a:prstGeom prst="rect">
            <a:avLst/>
          </a:prstGeom>
        </p:spPr>
        <p:txBody>
          <a:bodyPr/>
          <a:lstStyle>
            <a:lvl1pPr>
              <a:defRPr sz="4667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8"/>
            <a:ext cx="10972800" cy="3603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47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2209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84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59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34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867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77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785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90" y="1024913"/>
            <a:ext cx="11550316" cy="1362075"/>
          </a:xfrm>
          <a:prstGeom prst="rect">
            <a:avLst/>
          </a:prstGeom>
        </p:spPr>
        <p:txBody>
          <a:bodyPr anchor="t"/>
          <a:lstStyle>
            <a:lvl1pPr algn="ctr">
              <a:defRPr sz="4667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689684"/>
            <a:ext cx="10363200" cy="717216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FDC227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98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63972"/>
            <a:ext cx="10972800" cy="9362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133" b="0" i="0">
                <a:latin typeface="Lucida Grande"/>
                <a:cs typeface="Lucida Grande"/>
              </a:defRPr>
            </a:lvl2pPr>
            <a:lvl3pPr>
              <a:defRPr sz="2133" b="0" i="0">
                <a:latin typeface="Lucida Grande"/>
                <a:cs typeface="Lucida Grande"/>
              </a:defRPr>
            </a:lvl3pPr>
            <a:lvl4pPr>
              <a:defRPr sz="2133" b="0" i="0">
                <a:latin typeface="Lucida Grande"/>
                <a:cs typeface="Lucida Grande"/>
              </a:defRPr>
            </a:lvl4pPr>
            <a:lvl5pPr>
              <a:defRPr sz="2133" b="0" i="0">
                <a:latin typeface="Lucida Grande"/>
                <a:cs typeface="Lucida Grande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7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1548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267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24140"/>
            <a:ext cx="5386917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>
            <a:normAutofit/>
          </a:bodyPr>
          <a:lstStyle>
            <a:lvl1pPr marL="0" indent="0" algn="ctr">
              <a:buNone/>
              <a:defRPr sz="2667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424140"/>
            <a:ext cx="5389033" cy="3951288"/>
          </a:xfrm>
        </p:spPr>
        <p:txBody>
          <a:bodyPr/>
          <a:lstStyle>
            <a:lvl1pPr>
              <a:defRPr sz="2400">
                <a:latin typeface="Lucida Grande"/>
                <a:cs typeface="Lucida Grande"/>
              </a:defRPr>
            </a:lvl1pPr>
            <a:lvl2pPr>
              <a:defRPr sz="2133">
                <a:latin typeface="Lucida Grande"/>
                <a:cs typeface="Lucida Grande"/>
              </a:defRPr>
            </a:lvl2pPr>
            <a:lvl3pPr>
              <a:defRPr sz="2133">
                <a:latin typeface="Lucida Grande"/>
                <a:cs typeface="Lucida Grande"/>
              </a:defRPr>
            </a:lvl3pPr>
            <a:lvl4pPr>
              <a:defRPr sz="2133">
                <a:latin typeface="Lucida Grande"/>
                <a:cs typeface="Lucida Grande"/>
              </a:defRPr>
            </a:lvl4pPr>
            <a:lvl5pPr>
              <a:defRPr sz="2133">
                <a:latin typeface="Lucida Grande"/>
                <a:cs typeface="Lucida Grande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8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7824"/>
            <a:ext cx="10972800" cy="919629"/>
          </a:xfrm>
          <a:prstGeom prst="rect">
            <a:avLst/>
          </a:prstGeom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90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666793"/>
            <a:ext cx="4011084" cy="928791"/>
          </a:xfrm>
          <a:prstGeom prst="rect">
            <a:avLst/>
          </a:prstGeom>
        </p:spPr>
        <p:txBody>
          <a:bodyPr anchor="b"/>
          <a:lstStyle>
            <a:lvl1pPr algn="l">
              <a:defRPr sz="2667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666768"/>
            <a:ext cx="6815667" cy="5619855"/>
          </a:xfrm>
        </p:spPr>
        <p:txBody>
          <a:bodyPr/>
          <a:lstStyle>
            <a:lvl1pPr>
              <a:defRPr sz="3733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3733" b="0" i="0">
                <a:latin typeface="Lucida Grande"/>
                <a:cs typeface="Lucida Grande"/>
              </a:defRPr>
            </a:lvl2pPr>
            <a:lvl3pPr>
              <a:defRPr sz="3200" b="0" i="0">
                <a:latin typeface="Lucida Grande"/>
                <a:cs typeface="Lucida Grande"/>
              </a:defRPr>
            </a:lvl3pPr>
            <a:lvl4pPr>
              <a:defRPr sz="2667" b="0" i="0">
                <a:latin typeface="Lucida Grande"/>
                <a:cs typeface="Lucida Grande"/>
              </a:defRPr>
            </a:lvl4pPr>
            <a:lvl5pPr>
              <a:defRPr sz="2667" b="0" i="0">
                <a:latin typeface="Lucida Grande"/>
                <a:cs typeface="Lucida Grande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595536"/>
            <a:ext cx="4011084" cy="4691063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0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03"/>
            <a:ext cx="7315200" cy="804863"/>
          </a:xfrm>
        </p:spPr>
        <p:txBody>
          <a:bodyPr/>
          <a:lstStyle>
            <a:lvl1pPr marL="0" indent="0">
              <a:buNone/>
              <a:defRPr sz="1867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2718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333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ronxin.github.io/wevi/" TargetMode="Externa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word2ve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radimrehurek.com/gensi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nlp.stanford.edu/projects/glove/images/comparative_superlative.jpg" TargetMode="Externa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6" y="1550797"/>
            <a:ext cx="11380983" cy="4403495"/>
          </a:xfrm>
        </p:spPr>
        <p:txBody>
          <a:bodyPr/>
          <a:lstStyle/>
          <a:p>
            <a:r>
              <a:rPr lang="en-US" sz="23999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871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3295"/>
            <a:ext cx="11538485" cy="935791"/>
          </a:xfrm>
        </p:spPr>
        <p:txBody>
          <a:bodyPr/>
          <a:lstStyle/>
          <a:p>
            <a:r>
              <a:rPr lang="en-US" dirty="0" smtClean="0"/>
              <a:t>CBOW and </a:t>
            </a:r>
            <a:r>
              <a:rPr lang="en-US" dirty="0" err="1" smtClean="0"/>
              <a:t>skipgram</a:t>
            </a:r>
            <a:r>
              <a:rPr lang="en-US" dirty="0" smtClean="0"/>
              <a:t> (</a:t>
            </a:r>
            <a:r>
              <a:rPr lang="en-US" dirty="0" err="1" smtClean="0"/>
              <a:t>Mikolov</a:t>
            </a:r>
            <a:r>
              <a:rPr lang="en-US" dirty="0" smtClean="0"/>
              <a:t> 2013) 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648769" y="1567840"/>
            <a:ext cx="3675169" cy="4882190"/>
            <a:chOff x="1648769" y="1567840"/>
            <a:chExt cx="3675169" cy="4882190"/>
          </a:xfrm>
        </p:grpSpPr>
        <p:sp>
          <p:nvSpPr>
            <p:cNvPr id="5" name="Oval 4"/>
            <p:cNvSpPr/>
            <p:nvPr/>
          </p:nvSpPr>
          <p:spPr>
            <a:xfrm>
              <a:off x="1653589" y="1567840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i-2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648770" y="2541124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i-1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653591" y="4674562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i+1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48769" y="5713183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 smtClean="0">
                  <a:solidFill>
                    <a:schemeClr val="tx1"/>
                  </a:solidFill>
                </a:rPr>
                <a:t>i+2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136922" y="3636365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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587091" y="3636365"/>
              <a:ext cx="736847" cy="73684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 err="1">
                  <a:solidFill>
                    <a:schemeClr val="tx1"/>
                  </a:solidFill>
                </a:rPr>
                <a:t>i</a:t>
              </a:r>
              <a:endParaRPr lang="en-US" sz="16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5" idx="6"/>
              <a:endCxn id="9" idx="2"/>
            </p:cNvCxnSpPr>
            <p:nvPr/>
          </p:nvCxnSpPr>
          <p:spPr>
            <a:xfrm>
              <a:off x="2390436" y="1936264"/>
              <a:ext cx="746486" cy="2068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6"/>
              <a:endCxn id="9" idx="2"/>
            </p:cNvCxnSpPr>
            <p:nvPr/>
          </p:nvCxnSpPr>
          <p:spPr>
            <a:xfrm>
              <a:off x="2385617" y="2909548"/>
              <a:ext cx="751305" cy="1095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9" idx="2"/>
            </p:cNvCxnSpPr>
            <p:nvPr/>
          </p:nvCxnSpPr>
          <p:spPr>
            <a:xfrm flipV="1">
              <a:off x="2390438" y="4004789"/>
              <a:ext cx="746484" cy="10381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6"/>
              <a:endCxn id="9" idx="2"/>
            </p:cNvCxnSpPr>
            <p:nvPr/>
          </p:nvCxnSpPr>
          <p:spPr>
            <a:xfrm flipV="1">
              <a:off x="2385616" y="4004789"/>
              <a:ext cx="751306" cy="2076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6"/>
              <a:endCxn id="10" idx="2"/>
            </p:cNvCxnSpPr>
            <p:nvPr/>
          </p:nvCxnSpPr>
          <p:spPr>
            <a:xfrm>
              <a:off x="3873769" y="4004789"/>
              <a:ext cx="7133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/>
          <p:cNvSpPr/>
          <p:nvPr/>
        </p:nvSpPr>
        <p:spPr>
          <a:xfrm>
            <a:off x="10000079" y="1567840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</a:t>
            </a:r>
            <a:r>
              <a:rPr lang="en-US" sz="1600" baseline="-25000" dirty="0" smtClean="0">
                <a:solidFill>
                  <a:schemeClr val="tx1"/>
                </a:solidFill>
              </a:rPr>
              <a:t>i-2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9995260" y="2541124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</a:t>
            </a:r>
            <a:r>
              <a:rPr lang="en-US" sz="1600" baseline="-25000" dirty="0" smtClean="0">
                <a:solidFill>
                  <a:schemeClr val="tx1"/>
                </a:solidFill>
              </a:rPr>
              <a:t>i-1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000081" y="4674562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</a:t>
            </a:r>
            <a:r>
              <a:rPr lang="en-US" sz="1600" baseline="-25000" dirty="0" smtClean="0">
                <a:solidFill>
                  <a:schemeClr val="tx1"/>
                </a:solidFill>
              </a:rPr>
              <a:t>i+1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9995259" y="5713183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w</a:t>
            </a:r>
            <a:r>
              <a:rPr lang="en-US" sz="1600" baseline="-25000" dirty="0" smtClean="0">
                <a:solidFill>
                  <a:schemeClr val="tx1"/>
                </a:solidFill>
              </a:rPr>
              <a:t>i+2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8669191" y="3636365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181037" y="3646395"/>
            <a:ext cx="736847" cy="736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w</a:t>
            </a:r>
            <a:r>
              <a:rPr lang="en-US" sz="1600" baseline="-25000" dirty="0" err="1">
                <a:solidFill>
                  <a:schemeClr val="tx1"/>
                </a:solidFill>
              </a:rPr>
              <a:t>i</a:t>
            </a:r>
            <a:endParaRPr lang="en-US" sz="1600" baseline="-25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>
            <a:stCxn id="49" idx="6"/>
            <a:endCxn id="45" idx="2"/>
          </p:cNvCxnSpPr>
          <p:nvPr/>
        </p:nvCxnSpPr>
        <p:spPr>
          <a:xfrm flipV="1">
            <a:off x="9406038" y="1936264"/>
            <a:ext cx="594041" cy="2068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6"/>
            <a:endCxn id="46" idx="2"/>
          </p:cNvCxnSpPr>
          <p:nvPr/>
        </p:nvCxnSpPr>
        <p:spPr>
          <a:xfrm flipV="1">
            <a:off x="9406038" y="2909548"/>
            <a:ext cx="589222" cy="1095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6"/>
            <a:endCxn id="47" idx="2"/>
          </p:cNvCxnSpPr>
          <p:nvPr/>
        </p:nvCxnSpPr>
        <p:spPr>
          <a:xfrm>
            <a:off x="9406038" y="4004789"/>
            <a:ext cx="594043" cy="1038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6"/>
            <a:endCxn id="48" idx="2"/>
          </p:cNvCxnSpPr>
          <p:nvPr/>
        </p:nvCxnSpPr>
        <p:spPr>
          <a:xfrm>
            <a:off x="9406038" y="4004789"/>
            <a:ext cx="589221" cy="207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6"/>
            <a:endCxn id="49" idx="2"/>
          </p:cNvCxnSpPr>
          <p:nvPr/>
        </p:nvCxnSpPr>
        <p:spPr>
          <a:xfrm flipV="1">
            <a:off x="7917884" y="4004789"/>
            <a:ext cx="751307" cy="10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0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376487"/>
            <a:ext cx="8940800" cy="60335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4581" y="6229025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courtesy of </a:t>
            </a:r>
            <a:r>
              <a:rPr lang="en-US" dirty="0" err="1" smtClean="0"/>
              <a:t>Jurafsky</a:t>
            </a:r>
            <a:r>
              <a:rPr lang="en-US" dirty="0" smtClean="0"/>
              <a:t> &amp;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11" y="380111"/>
            <a:ext cx="8940800" cy="60335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Skip-gram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11156" y="2304307"/>
            <a:ext cx="129875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h = </a:t>
            </a:r>
            <a:r>
              <a:rPr lang="en-US" sz="3733" dirty="0" err="1"/>
              <a:t>v</a:t>
            </a:r>
            <a:r>
              <a:rPr lang="en-US" sz="5333" baseline="-25000" dirty="0" err="1"/>
              <a:t>j</a:t>
            </a:r>
            <a:endParaRPr lang="en-US" sz="3733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9667678" y="2730115"/>
            <a:ext cx="1774204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o = </a:t>
            </a:r>
            <a:r>
              <a:rPr lang="en-US" sz="3733" dirty="0" err="1"/>
              <a:t>W’h</a:t>
            </a:r>
            <a:endParaRPr lang="en-US" sz="3733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9786409" y="5129486"/>
            <a:ext cx="1774204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o = </a:t>
            </a:r>
            <a:r>
              <a:rPr lang="en-US" sz="3733" dirty="0" err="1"/>
              <a:t>W’h</a:t>
            </a:r>
            <a:endParaRPr lang="en-US" sz="3733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204581" y="6229025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courtesy of </a:t>
            </a:r>
            <a:r>
              <a:rPr lang="en-US" dirty="0" err="1" smtClean="0"/>
              <a:t>Jurafsky</a:t>
            </a:r>
            <a:r>
              <a:rPr lang="en-US" dirty="0" smtClean="0"/>
              <a:t> &amp;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1930"/>
            <a:ext cx="10972800" cy="4993341"/>
          </a:xfrm>
        </p:spPr>
        <p:txBody>
          <a:bodyPr>
            <a:normAutofit/>
          </a:bodyPr>
          <a:lstStyle/>
          <a:p>
            <a:r>
              <a:rPr lang="en-US" dirty="0" smtClean="0"/>
              <a:t>One-hot vectors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vector of length |V| </a:t>
            </a:r>
          </a:p>
          <a:p>
            <a:pPr lvl="1"/>
            <a:r>
              <a:rPr lang="en-US" dirty="0"/>
              <a:t>Example</a:t>
            </a:r>
            <a:r>
              <a:rPr lang="en-US" dirty="0" smtClean="0"/>
              <a:t>: [0,0,0,0,1,0,0,0,0</a:t>
            </a:r>
            <a:r>
              <a:rPr lang="en-US" dirty="0"/>
              <a:t>…….0]</a:t>
            </a:r>
          </a:p>
          <a:p>
            <a:r>
              <a:rPr lang="en-US" dirty="0" smtClean="0"/>
              <a:t>Sparse </a:t>
            </a:r>
            <a:r>
              <a:rPr lang="en-US" dirty="0" smtClean="0"/>
              <a:t>vs. dense vectors</a:t>
            </a:r>
          </a:p>
          <a:p>
            <a:pPr lvl="1"/>
            <a:r>
              <a:rPr lang="en-US" dirty="0" smtClean="0"/>
              <a:t>100,000 dimensions vs. 300 dimensions</a:t>
            </a:r>
          </a:p>
          <a:p>
            <a:pPr lvl="1"/>
            <a:r>
              <a:rPr lang="en-US" dirty="0" smtClean="0"/>
              <a:t>&lt;10 non-zero dimensions vs. 300 non-zero dimensions</a:t>
            </a:r>
          </a:p>
          <a:p>
            <a:r>
              <a:rPr lang="en-US" dirty="0" smtClean="0"/>
              <a:t>Dense vectors</a:t>
            </a:r>
          </a:p>
          <a:p>
            <a:pPr lvl="1"/>
            <a:r>
              <a:rPr lang="en-US" dirty="0" smtClean="0"/>
              <a:t>Semantic similarity (cf. LSA)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Similarity Computation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1744" y="1673966"/>
                <a:ext cx="10972800" cy="455309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Computed using the dot product of the two vectors</a:t>
                </a:r>
              </a:p>
              <a:p>
                <a:r>
                  <a:rPr lang="en-US" dirty="0" smtClean="0"/>
                  <a:t>To convert a similarity to a probability, use </a:t>
                </a:r>
                <a:r>
                  <a:rPr lang="en-US" dirty="0" err="1" smtClean="0"/>
                  <a:t>softmax</a:t>
                </a:r>
                <a:endParaRPr lang="en-US" dirty="0" smtClean="0"/>
              </a:p>
              <a:p>
                <a:pPr marL="60958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/>
                  <a:t>In practice, use negative sampling</a:t>
                </a:r>
              </a:p>
              <a:p>
                <a:pPr lvl="1"/>
                <a:r>
                  <a:rPr lang="en-US" dirty="0" smtClean="0"/>
                  <a:t>too many words in the denominator</a:t>
                </a:r>
                <a:endParaRPr lang="en-US" b="0" dirty="0" smtClean="0"/>
              </a:p>
              <a:p>
                <a:pPr lvl="1"/>
                <a:r>
                  <a:rPr lang="en-US" dirty="0" smtClean="0"/>
                  <a:t>the denominator is only computed for a few words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744" y="1673966"/>
                <a:ext cx="10972800" cy="4553097"/>
              </a:xfrm>
              <a:blipFill rotWithShape="1">
                <a:blip r:embed="rId2"/>
                <a:stretch>
                  <a:fillRect l="-1278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\sigma (\mathbf {z} )_{j}={\frac {e^{z_{j}}}{\sum _{k=1}^{K}e^{z_{k}}}}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endParaRPr lang="en-US" dirty="0"/>
          </a:p>
        </p:txBody>
      </p:sp>
      <p:pic>
        <p:nvPicPr>
          <p:cNvPr id="3074" name="Picture 2" descr="C:\Users\Dragomir Radev\Dropbox\Drago\co-\softma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377" y="1626956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86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Evaluating </a:t>
            </a:r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Nearest Neighbors</a:t>
            </a:r>
          </a:p>
          <a:p>
            <a:r>
              <a:rPr lang="en-US" dirty="0" smtClean="0"/>
              <a:t>Analogies</a:t>
            </a:r>
          </a:p>
          <a:p>
            <a:pPr lvl="1"/>
            <a:r>
              <a:rPr lang="en-US" dirty="0" smtClean="0"/>
              <a:t>(A:B):</a:t>
            </a:r>
            <a:r>
              <a:rPr lang="en-US" dirty="0" smtClean="0">
                <a:sym typeface="Wingdings" panose="05000000000000000000" pitchFamily="2" charset="2"/>
              </a:rPr>
              <a:t>:(C:?)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Information Retrieval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Semantic Hashing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482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Similarity Data Sets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01" y="1341121"/>
            <a:ext cx="9004407" cy="4870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8870" y="6244810"/>
            <a:ext cx="3213463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/>
              <a:t>[Table from </a:t>
            </a:r>
            <a:r>
              <a:rPr lang="en-US" dirty="0" err="1" smtClean="0"/>
              <a:t>Faruqui</a:t>
            </a:r>
            <a:r>
              <a:rPr lang="en-US" dirty="0" smtClean="0"/>
              <a:t> et al. 2016]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04" y="88777"/>
            <a:ext cx="10117169" cy="6243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1443" y="6331938"/>
            <a:ext cx="3540557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Mikolov</a:t>
            </a:r>
            <a:r>
              <a:rPr lang="en-US" dirty="0" smtClean="0"/>
              <a:t> et al. 2013]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3" y="1411820"/>
            <a:ext cx="10361468" cy="492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Hashing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38212" y="634299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Salakhutdinov</a:t>
            </a:r>
            <a:r>
              <a:rPr lang="en-US" dirty="0" smtClean="0"/>
              <a:t> and Hinton 2007]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73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Word Embeddings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WEVI (Xin </a:t>
            </a:r>
            <a:r>
              <a:rPr lang="en-US" dirty="0" err="1" smtClean="0"/>
              <a:t>Rong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https://ronxin.github.io/wevi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71" y="2114884"/>
            <a:ext cx="5451965" cy="3627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6024" y="4203952"/>
            <a:ext cx="6230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eat|apple</a:t>
            </a:r>
            <a:r>
              <a:rPr lang="en-US" sz="2400" dirty="0" smtClean="0"/>
              <a:t>, </a:t>
            </a:r>
            <a:r>
              <a:rPr lang="en-US" sz="2400" dirty="0" err="1" smtClean="0"/>
              <a:t>eat|orange</a:t>
            </a:r>
            <a:r>
              <a:rPr lang="en-US" sz="2400" dirty="0" smtClean="0"/>
              <a:t>, </a:t>
            </a:r>
            <a:r>
              <a:rPr lang="en-US" sz="2400" dirty="0" err="1" smtClean="0"/>
              <a:t>eat|rice</a:t>
            </a:r>
            <a:r>
              <a:rPr lang="en-US" sz="2400" dirty="0" smtClean="0"/>
              <a:t>, </a:t>
            </a:r>
            <a:r>
              <a:rPr lang="en-US" sz="2400" dirty="0" err="1" smtClean="0"/>
              <a:t>drink|juice</a:t>
            </a:r>
            <a:r>
              <a:rPr lang="en-US" sz="2400" dirty="0" smtClean="0"/>
              <a:t>, </a:t>
            </a:r>
            <a:r>
              <a:rPr lang="en-US" sz="2400" dirty="0" err="1" smtClean="0"/>
              <a:t>drink|milk</a:t>
            </a:r>
            <a:r>
              <a:rPr lang="en-US" sz="2400" dirty="0" smtClean="0"/>
              <a:t>, </a:t>
            </a:r>
            <a:r>
              <a:rPr lang="en-US" sz="2400" dirty="0" err="1" smtClean="0"/>
              <a:t>drink|water</a:t>
            </a:r>
            <a:r>
              <a:rPr lang="en-US" sz="2400" dirty="0" smtClean="0"/>
              <a:t>, </a:t>
            </a:r>
            <a:r>
              <a:rPr lang="en-US" sz="2400" dirty="0" err="1" smtClean="0"/>
              <a:t>orange|juice</a:t>
            </a:r>
            <a:r>
              <a:rPr lang="en-US" sz="2400" dirty="0" smtClean="0"/>
              <a:t>, </a:t>
            </a:r>
            <a:r>
              <a:rPr lang="en-US" sz="2400" dirty="0" err="1" smtClean="0"/>
              <a:t>apple|juice</a:t>
            </a:r>
            <a:r>
              <a:rPr lang="en-US" sz="2400" dirty="0" smtClean="0"/>
              <a:t>, </a:t>
            </a:r>
            <a:r>
              <a:rPr lang="en-US" sz="2400" dirty="0" err="1" smtClean="0"/>
              <a:t>rice|milk</a:t>
            </a:r>
            <a:r>
              <a:rPr lang="en-US" sz="2400" dirty="0" smtClean="0"/>
              <a:t>, </a:t>
            </a:r>
            <a:r>
              <a:rPr lang="en-US" sz="2400" dirty="0" err="1" smtClean="0"/>
              <a:t>milk|drink</a:t>
            </a:r>
            <a:r>
              <a:rPr lang="en-US" sz="2400" dirty="0" smtClean="0"/>
              <a:t>, </a:t>
            </a:r>
            <a:r>
              <a:rPr lang="en-US" sz="2400" dirty="0" err="1" smtClean="0"/>
              <a:t>water|drink</a:t>
            </a:r>
            <a:r>
              <a:rPr lang="en-US" sz="2400" dirty="0" smtClean="0"/>
              <a:t>, </a:t>
            </a:r>
            <a:r>
              <a:rPr lang="en-US" sz="2400" dirty="0" err="1" smtClean="0"/>
              <a:t>juice|drink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830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3" y="1378131"/>
            <a:ext cx="5638800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11" y="1378131"/>
            <a:ext cx="61150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9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Embeddings for Word Senses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554831"/>
            <a:ext cx="102679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38212" y="6272464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Rothe</a:t>
            </a:r>
            <a:r>
              <a:rPr lang="en-US" dirty="0" smtClean="0"/>
              <a:t> and </a:t>
            </a:r>
            <a:r>
              <a:rPr lang="en-US" dirty="0" err="1" smtClean="0"/>
              <a:t>Schuetze</a:t>
            </a:r>
            <a:r>
              <a:rPr lang="en-US" dirty="0" smtClean="0"/>
              <a:t> 2015]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Non-compositionality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41930"/>
            <a:ext cx="10972800" cy="4993341"/>
          </a:xfrm>
        </p:spPr>
        <p:txBody>
          <a:bodyPr>
            <a:normAutofit/>
          </a:bodyPr>
          <a:lstStyle/>
          <a:p>
            <a:r>
              <a:rPr lang="en-US" dirty="0" smtClean="0"/>
              <a:t>BLACK CAT = BLACK + CAT</a:t>
            </a:r>
          </a:p>
          <a:p>
            <a:r>
              <a:rPr lang="en-US" dirty="0" smtClean="0"/>
              <a:t>BLACK MARKET </a:t>
            </a:r>
            <a:r>
              <a:rPr lang="en-US" dirty="0" smtClean="0">
                <a:sym typeface="Symbol"/>
              </a:rPr>
              <a:t></a:t>
            </a:r>
            <a:r>
              <a:rPr lang="en-US" dirty="0" smtClean="0"/>
              <a:t> BLACK +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2337"/>
            <a:ext cx="10972800" cy="3963899"/>
          </a:xfrm>
        </p:spPr>
        <p:txBody>
          <a:bodyPr/>
          <a:lstStyle/>
          <a:p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r>
              <a:rPr lang="en-US" dirty="0" smtClean="0"/>
              <a:t> perform matrix factorization of the co-occurrence matrix</a:t>
            </a:r>
            <a:endParaRPr lang="en-US" dirty="0"/>
          </a:p>
          <a:p>
            <a:r>
              <a:rPr lang="en-US" dirty="0" smtClean="0"/>
              <a:t>Word2vec is a simple feed-forward neural network</a:t>
            </a:r>
          </a:p>
          <a:p>
            <a:r>
              <a:rPr lang="en-US" dirty="0" smtClean="0"/>
              <a:t>Training is done using backpropagation using SGD</a:t>
            </a:r>
          </a:p>
          <a:p>
            <a:r>
              <a:rPr lang="en-US" dirty="0" smtClean="0"/>
              <a:t>Negative sampling for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2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6" y="1550797"/>
            <a:ext cx="11380983" cy="4403495"/>
          </a:xfrm>
        </p:spPr>
        <p:txBody>
          <a:bodyPr/>
          <a:lstStyle/>
          <a:p>
            <a:r>
              <a:rPr lang="en-US" sz="23999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0103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What Is the Feature Vector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36776"/>
            <a:ext cx="10972800" cy="48188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Typically a vector representation of a single character or word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Often reflects the </a:t>
            </a:r>
            <a:r>
              <a:rPr lang="en-US" i="1" dirty="0" smtClean="0"/>
              <a:t>context</a:t>
            </a:r>
            <a:r>
              <a:rPr lang="en-US" dirty="0" smtClean="0"/>
              <a:t> in which that word is found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Could just do counts, but that leads to sparse vectors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Commonly used techniques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word2vec</a:t>
            </a:r>
            <a:r>
              <a:rPr lang="en-US" dirty="0" smtClean="0"/>
              <a:t> or </a:t>
            </a:r>
            <a:r>
              <a:rPr lang="en-US" i="1" dirty="0" err="1" smtClean="0"/>
              <a:t>GloVe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>
                <a:hlinkClick r:id="rId3"/>
              </a:rPr>
              <a:t>https://code.google.com/p/word2vec/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includes the models and pre-trained embeddings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Pre-trained is good, because training takes a lot of data	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Gensim</a:t>
            </a:r>
            <a:r>
              <a:rPr lang="en-US" dirty="0"/>
              <a:t>: Python library that works with word2vec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4"/>
              </a:rPr>
              <a:t>https://radimrehurek.com/gensim</a:t>
            </a:r>
            <a:r>
              <a:rPr lang="en-US" dirty="0" smtClean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Embeddings</a:t>
            </a:r>
            <a:r>
              <a:rPr lang="en-US" dirty="0" smtClean="0"/>
              <a:t> Are Magic, Part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6399" y="1803400"/>
                <a:ext cx="11683101" cy="4445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vector(</a:t>
                </a:r>
                <a:r>
                  <a:rPr lang="en-US" sz="2800" i="1" dirty="0"/>
                  <a:t>‘king’</a:t>
                </a:r>
                <a:r>
                  <a:rPr lang="en-US" sz="2800" dirty="0"/>
                  <a:t>) - vector(</a:t>
                </a:r>
                <a:r>
                  <a:rPr lang="en-US" sz="2800" i="1" dirty="0"/>
                  <a:t>‘man’</a:t>
                </a:r>
                <a:r>
                  <a:rPr lang="en-US" sz="2800" dirty="0"/>
                  <a:t>) + vector(</a:t>
                </a:r>
                <a:r>
                  <a:rPr lang="en-US" sz="2800" i="1" dirty="0"/>
                  <a:t>‘woman’</a:t>
                </a:r>
                <a:r>
                  <a:rPr lang="en-US" sz="2800" dirty="0"/>
                  <a:t>) 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sz="28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vector(‘queen’)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9" y="1803400"/>
                <a:ext cx="11683101" cy="4445000"/>
              </a:xfrm>
              <a:blipFill>
                <a:blip r:embed="rId2"/>
                <a:stretch>
                  <a:fillRect l="-1096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392" y="2822207"/>
            <a:ext cx="9692684" cy="34515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4933" y="6396335"/>
            <a:ext cx="361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Image courtesy of </a:t>
            </a:r>
            <a:r>
              <a:rPr lang="en-US" dirty="0" err="1" smtClean="0"/>
              <a:t>Jurafsky</a:t>
            </a:r>
            <a:r>
              <a:rPr lang="en-US" dirty="0" smtClean="0"/>
              <a:t> &amp; Martin</a:t>
            </a:r>
          </a:p>
        </p:txBody>
      </p:sp>
    </p:spTree>
    <p:extLst>
      <p:ext uri="{BB962C8B-B14F-4D97-AF65-F5344CB8AC3E}">
        <p14:creationId xmlns:p14="http://schemas.microsoft.com/office/powerpoint/2010/main" val="3883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Embeddings</a:t>
            </a:r>
            <a:r>
              <a:rPr lang="en-US" dirty="0" smtClean="0"/>
              <a:t> Are Magic,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363" y="1657050"/>
            <a:ext cx="4565716" cy="3895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GloVe</a:t>
            </a:r>
            <a:r>
              <a:rPr lang="en-US" dirty="0" smtClean="0"/>
              <a:t> vectors for comparative and superlative adjectives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http://nlp.stanford.edu/projects/glove/images/comparative_superlative.jpg</a:t>
            </a:r>
            <a:endParaRPr lang="en-US" sz="2400" dirty="0"/>
          </a:p>
        </p:txBody>
      </p:sp>
      <p:pic>
        <p:nvPicPr>
          <p:cNvPr id="1026" name="Picture 2" descr="http://nlp.stanford.edu/projects/glove/images/comparative_superlati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41" y="1316857"/>
            <a:ext cx="6761422" cy="525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7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21917" tIns="60958" rIns="121917" bIns="60958"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4007"/>
            <a:ext cx="5640472" cy="454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533" y="1858402"/>
            <a:ext cx="5978882" cy="378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76684" y="625598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 from Richard </a:t>
            </a:r>
            <a:r>
              <a:rPr lang="en-US" dirty="0" err="1" smtClean="0"/>
              <a:t>Socher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63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Skip-grams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" y="1661714"/>
            <a:ext cx="11686032" cy="3603988"/>
          </a:xfrm>
        </p:spPr>
        <p:txBody>
          <a:bodyPr/>
          <a:lstStyle/>
          <a:p>
            <a:r>
              <a:rPr lang="en-US" sz="3700" dirty="0"/>
              <a:t>Predict each neighboring word </a:t>
            </a:r>
          </a:p>
          <a:p>
            <a:pPr lvl="1"/>
            <a:r>
              <a:rPr lang="en-US" sz="3200" dirty="0"/>
              <a:t>in a context window of 2</a:t>
            </a:r>
            <a:r>
              <a:rPr lang="en-US" sz="3200" i="1" dirty="0"/>
              <a:t>C </a:t>
            </a:r>
            <a:r>
              <a:rPr lang="en-US" sz="3200" dirty="0"/>
              <a:t>words </a:t>
            </a:r>
          </a:p>
          <a:p>
            <a:pPr lvl="1"/>
            <a:r>
              <a:rPr lang="en-US" sz="3200" dirty="0"/>
              <a:t>from the current word</a:t>
            </a:r>
            <a:r>
              <a:rPr lang="en-US" sz="3200" dirty="0" smtClean="0"/>
              <a:t>.</a:t>
            </a:r>
            <a:endParaRPr lang="en-US" sz="3200" dirty="0"/>
          </a:p>
          <a:p>
            <a:r>
              <a:rPr lang="en-US" sz="3700" dirty="0" smtClean="0"/>
              <a:t>E.g., for </a:t>
            </a:r>
            <a:r>
              <a:rPr lang="en-US" sz="3700" dirty="0"/>
              <a:t>C=2, we are given word </a:t>
            </a:r>
            <a:r>
              <a:rPr lang="en-US" sz="3700" dirty="0" err="1"/>
              <a:t>w</a:t>
            </a:r>
            <a:r>
              <a:rPr lang="en-US" sz="5900" baseline="-25000" dirty="0" err="1"/>
              <a:t>t</a:t>
            </a:r>
            <a:r>
              <a:rPr lang="en-US" sz="3700" dirty="0"/>
              <a:t> and predicting these 4 words: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8"/>
          <a:stretch/>
        </p:blipFill>
        <p:spPr>
          <a:xfrm>
            <a:off x="3048002" y="5101338"/>
            <a:ext cx="5050972" cy="6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87866"/>
            <a:ext cx="7518400" cy="990600"/>
          </a:xfrm>
        </p:spPr>
        <p:txBody>
          <a:bodyPr/>
          <a:lstStyle/>
          <a:p>
            <a:r>
              <a:rPr lang="en-US" dirty="0" smtClean="0"/>
              <a:t>Skip-grams learn 2 </a:t>
            </a:r>
            <a:r>
              <a:rPr lang="en-US" dirty="0" err="1" smtClean="0"/>
              <a:t>embeddings</a:t>
            </a:r>
            <a:r>
              <a:rPr lang="en-US" dirty="0" smtClean="0"/>
              <a:t> for each 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2021746"/>
            <a:ext cx="8128000" cy="42266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input </a:t>
            </a:r>
            <a:r>
              <a:rPr lang="en-US" b="1" dirty="0"/>
              <a:t>embedding </a:t>
            </a:r>
            <a:r>
              <a:rPr lang="en-US" i="1" dirty="0" smtClean="0"/>
              <a:t>v, </a:t>
            </a:r>
            <a:r>
              <a:rPr lang="en-US" dirty="0" smtClean="0"/>
              <a:t>in the input matrix </a:t>
            </a:r>
            <a:r>
              <a:rPr lang="en-US" i="1" dirty="0" smtClean="0"/>
              <a:t>W</a:t>
            </a:r>
          </a:p>
          <a:p>
            <a:r>
              <a:rPr lang="en-US" dirty="0"/>
              <a:t>Column </a:t>
            </a:r>
            <a:r>
              <a:rPr lang="en-US" i="1" dirty="0" err="1"/>
              <a:t>i</a:t>
            </a:r>
            <a:r>
              <a:rPr lang="en-US" dirty="0"/>
              <a:t> of the input matrix </a:t>
            </a:r>
            <a:r>
              <a:rPr lang="en-US" i="1" dirty="0"/>
              <a:t>W </a:t>
            </a:r>
            <a:r>
              <a:rPr lang="en-US" dirty="0"/>
              <a:t>is the 1×</a:t>
            </a:r>
            <a:r>
              <a:rPr lang="en-US" i="1" dirty="0"/>
              <a:t>d </a:t>
            </a:r>
            <a:r>
              <a:rPr lang="en-US" dirty="0"/>
              <a:t>embedding </a:t>
            </a:r>
            <a:r>
              <a:rPr lang="en-US" i="1" dirty="0"/>
              <a:t>v</a:t>
            </a:r>
            <a:r>
              <a:rPr lang="en-US" sz="4800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for word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the vocabulary. </a:t>
            </a:r>
            <a:endParaRPr lang="en-US" dirty="0" smtClean="0"/>
          </a:p>
          <a:p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output </a:t>
            </a:r>
            <a:r>
              <a:rPr lang="en-US" b="1" dirty="0"/>
              <a:t>embedding </a:t>
            </a:r>
            <a:r>
              <a:rPr lang="en-US" i="1" dirty="0"/>
              <a:t>v</a:t>
            </a:r>
            <a:r>
              <a:rPr lang="en-US" dirty="0" smtClean="0"/>
              <a:t>′, in output matrix W’</a:t>
            </a:r>
          </a:p>
          <a:p>
            <a:r>
              <a:rPr lang="en-US" dirty="0" smtClean="0"/>
              <a:t>Row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of the output matrix </a:t>
            </a:r>
            <a:r>
              <a:rPr lang="en-US" i="1" dirty="0" smtClean="0"/>
              <a:t>W</a:t>
            </a:r>
            <a:r>
              <a:rPr lang="en-US" dirty="0" smtClean="0"/>
              <a:t>′ </a:t>
            </a:r>
            <a:r>
              <a:rPr lang="en-US" dirty="0"/>
              <a:t>is a </a:t>
            </a:r>
            <a:r>
              <a:rPr lang="en-US" i="1" dirty="0"/>
              <a:t>d </a:t>
            </a:r>
            <a:r>
              <a:rPr lang="en-US" dirty="0"/>
              <a:t>× 1 vector embedding </a:t>
            </a:r>
            <a:r>
              <a:rPr lang="en-US" i="1" dirty="0" err="1"/>
              <a:t>v</a:t>
            </a:r>
            <a:r>
              <a:rPr lang="en-US" dirty="0" err="1"/>
              <a:t>′</a:t>
            </a:r>
            <a:r>
              <a:rPr lang="en-US" sz="4800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for word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the </a:t>
            </a:r>
            <a:r>
              <a:rPr lang="en-US" dirty="0" smtClean="0"/>
              <a:t>vocabulary.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272" y="25400"/>
            <a:ext cx="2826725" cy="6832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0436" y="630400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Jurafsky</a:t>
            </a:r>
            <a:r>
              <a:rPr lang="en-US" dirty="0" smtClean="0"/>
              <a:t> &amp; Martin]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59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Walking through corpus pointing </a:t>
            </a:r>
            <a:r>
              <a:rPr lang="en-US" sz="3200" dirty="0"/>
              <a:t>at </a:t>
            </a:r>
            <a:r>
              <a:rPr lang="en-US" sz="3200" dirty="0" smtClean="0"/>
              <a:t>word </a:t>
            </a:r>
            <a:r>
              <a:rPr lang="en-US" sz="3200" i="1" dirty="0"/>
              <a:t>w</a:t>
            </a:r>
            <a:r>
              <a:rPr lang="en-US" sz="3200" dirty="0"/>
              <a:t>(</a:t>
            </a:r>
            <a:r>
              <a:rPr lang="en-US" sz="3200" i="1" dirty="0"/>
              <a:t>t</a:t>
            </a:r>
            <a:r>
              <a:rPr lang="en-US" sz="3200" dirty="0"/>
              <a:t>), whose index in the vocabulary is </a:t>
            </a:r>
            <a:r>
              <a:rPr lang="en-US" sz="3200" i="1" dirty="0"/>
              <a:t>j</a:t>
            </a:r>
            <a:r>
              <a:rPr lang="en-US" sz="3200" dirty="0"/>
              <a:t>, so we’ll call it </a:t>
            </a:r>
            <a:r>
              <a:rPr lang="en-US" sz="3200" i="1" dirty="0" err="1" smtClean="0"/>
              <a:t>w</a:t>
            </a:r>
            <a:r>
              <a:rPr lang="en-US" sz="3200" i="1" baseline="-25000" dirty="0" err="1"/>
              <a:t>j</a:t>
            </a:r>
            <a:r>
              <a:rPr lang="en-US" sz="3200" i="1" dirty="0" smtClean="0"/>
              <a:t> </a:t>
            </a:r>
            <a:br>
              <a:rPr lang="en-US" sz="3200" i="1" dirty="0" smtClean="0"/>
            </a:br>
            <a:r>
              <a:rPr lang="en-US" sz="3200" dirty="0" smtClean="0"/>
              <a:t>(</a:t>
            </a:r>
            <a:r>
              <a:rPr lang="en-US" sz="3200" dirty="0"/>
              <a:t>1 &lt; </a:t>
            </a:r>
            <a:r>
              <a:rPr lang="en-US" sz="3200" i="1" dirty="0"/>
              <a:t>j </a:t>
            </a:r>
            <a:r>
              <a:rPr lang="en-US" sz="3200" dirty="0"/>
              <a:t>&lt; |</a:t>
            </a:r>
            <a:r>
              <a:rPr lang="en-US" sz="3200" i="1" dirty="0" smtClean="0"/>
              <a:t>V</a:t>
            </a:r>
            <a:r>
              <a:rPr lang="en-US" sz="3200" dirty="0" smtClean="0"/>
              <a:t>|). </a:t>
            </a:r>
          </a:p>
          <a:p>
            <a:r>
              <a:rPr lang="en-US" sz="3200" dirty="0" smtClean="0"/>
              <a:t>Let’s predict </a:t>
            </a:r>
            <a:r>
              <a:rPr lang="en-US" sz="3200" i="1" dirty="0" smtClean="0"/>
              <a:t>w</a:t>
            </a:r>
            <a:r>
              <a:rPr lang="en-US" sz="3200" dirty="0" smtClean="0"/>
              <a:t>(</a:t>
            </a:r>
            <a:r>
              <a:rPr lang="en-US" sz="3200" i="1" dirty="0" smtClean="0"/>
              <a:t>t</a:t>
            </a:r>
            <a:r>
              <a:rPr lang="en-US" sz="3200" dirty="0" smtClean="0"/>
              <a:t>+1), </a:t>
            </a:r>
            <a:r>
              <a:rPr lang="en-US" sz="3200" dirty="0"/>
              <a:t>whose index in the vocabulary is </a:t>
            </a:r>
            <a:r>
              <a:rPr lang="en-US" sz="3200" i="1" dirty="0"/>
              <a:t>k </a:t>
            </a:r>
            <a:r>
              <a:rPr lang="en-US" sz="3200" dirty="0"/>
              <a:t>(1 &lt; </a:t>
            </a:r>
            <a:r>
              <a:rPr lang="en-US" sz="3200" i="1" dirty="0"/>
              <a:t>k </a:t>
            </a:r>
            <a:r>
              <a:rPr lang="en-US" sz="3200" dirty="0"/>
              <a:t>&lt; |</a:t>
            </a:r>
            <a:r>
              <a:rPr lang="en-US" sz="3200" i="1" dirty="0"/>
              <a:t>V </a:t>
            </a:r>
            <a:r>
              <a:rPr lang="en-US" sz="3200" dirty="0"/>
              <a:t>|). Hence our task is to compute </a:t>
            </a:r>
            <a:r>
              <a:rPr lang="en-US" sz="3200" i="1" dirty="0"/>
              <a:t>P</a:t>
            </a:r>
            <a:r>
              <a:rPr lang="en-US" sz="3200" dirty="0"/>
              <a:t>(</a:t>
            </a:r>
            <a:r>
              <a:rPr lang="en-US" sz="3200" i="1" dirty="0" err="1"/>
              <a:t>w</a:t>
            </a:r>
            <a:r>
              <a:rPr lang="en-US" sz="3600" i="1" baseline="-25000" dirty="0" err="1"/>
              <a:t>k</a:t>
            </a:r>
            <a:r>
              <a:rPr lang="en-US" sz="3200" dirty="0" err="1"/>
              <a:t>|</a:t>
            </a:r>
            <a:r>
              <a:rPr lang="en-US" sz="3200" i="1" dirty="0" err="1"/>
              <a:t>w</a:t>
            </a:r>
            <a:r>
              <a:rPr lang="en-US" sz="3600" i="1" baseline="-25000" dirty="0" err="1"/>
              <a:t>j</a:t>
            </a:r>
            <a:r>
              <a:rPr lang="en-US" sz="3200" dirty="0"/>
              <a:t>). 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818240" y="608913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 courtesy of </a:t>
            </a:r>
            <a:r>
              <a:rPr lang="en-US" dirty="0" err="1" smtClean="0"/>
              <a:t>Jurafsky</a:t>
            </a:r>
            <a:r>
              <a:rPr lang="en-US" dirty="0" smtClean="0"/>
              <a:t> &amp; Martin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11681</TotalTime>
  <Words>758</Words>
  <Application>Microsoft Office PowerPoint</Application>
  <PresentationFormat>Widescreen</PresentationFormat>
  <Paragraphs>117</Paragraphs>
  <Slides>25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Cambria Math</vt:lpstr>
      <vt:lpstr>Georgia</vt:lpstr>
      <vt:lpstr>Lucida Grande</vt:lpstr>
      <vt:lpstr>Rockwell Extra Bold</vt:lpstr>
      <vt:lpstr>Symbol</vt:lpstr>
      <vt:lpstr>Times New Roman</vt:lpstr>
      <vt:lpstr>Wingdings</vt:lpstr>
      <vt:lpstr>UM-coursera-052814</vt:lpstr>
      <vt:lpstr>1_UM-coursera-052814</vt:lpstr>
      <vt:lpstr>2_UM-coursera-052814</vt:lpstr>
      <vt:lpstr>NLP</vt:lpstr>
      <vt:lpstr>Deep Learning</vt:lpstr>
      <vt:lpstr>What Is the Feature Vector x?</vt:lpstr>
      <vt:lpstr>Embeddings Are Magic, Part 1</vt:lpstr>
      <vt:lpstr>Embeddings Are Magic, Part 2</vt:lpstr>
      <vt:lpstr>More Examples</vt:lpstr>
      <vt:lpstr>Skip-grams</vt:lpstr>
      <vt:lpstr>Skip-grams learn 2 embeddings for each w</vt:lpstr>
      <vt:lpstr>Setup</vt:lpstr>
      <vt:lpstr>CBOW and skipgram (Mikolov 2013) </vt:lpstr>
      <vt:lpstr>Skip-gram</vt:lpstr>
      <vt:lpstr>Skip-gram</vt:lpstr>
      <vt:lpstr>Notes</vt:lpstr>
      <vt:lpstr>Similarity Computation</vt:lpstr>
      <vt:lpstr>Softmax</vt:lpstr>
      <vt:lpstr>Evaluating Embeddings</vt:lpstr>
      <vt:lpstr>Similarity Data Sets</vt:lpstr>
      <vt:lpstr>PowerPoint Presentation</vt:lpstr>
      <vt:lpstr>Semantic Hashing</vt:lpstr>
      <vt:lpstr>WEVI (Xin Rong)</vt:lpstr>
      <vt:lpstr>PowerPoint Presentation</vt:lpstr>
      <vt:lpstr>Embeddings for Word Senses</vt:lpstr>
      <vt:lpstr>Non-compositionality</vt:lpstr>
      <vt:lpstr>Notes</vt:lpstr>
      <vt:lpstr>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Finegan-Dollak, Catherine</dc:creator>
  <cp:lastModifiedBy>Dragomir Radev</cp:lastModifiedBy>
  <cp:revision>277</cp:revision>
  <dcterms:created xsi:type="dcterms:W3CDTF">2016-03-20T23:07:08Z</dcterms:created>
  <dcterms:modified xsi:type="dcterms:W3CDTF">2019-02-13T20:26:56Z</dcterms:modified>
</cp:coreProperties>
</file>