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15"/>
  </p:notesMasterIdLst>
  <p:sldIdLst>
    <p:sldId id="257" r:id="rId4"/>
    <p:sldId id="352" r:id="rId5"/>
    <p:sldId id="417" r:id="rId6"/>
    <p:sldId id="370" r:id="rId7"/>
    <p:sldId id="371" r:id="rId8"/>
    <p:sldId id="372" r:id="rId9"/>
    <p:sldId id="373" r:id="rId10"/>
    <p:sldId id="418" r:id="rId11"/>
    <p:sldId id="368" r:id="rId12"/>
    <p:sldId id="375" r:id="rId13"/>
    <p:sldId id="3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5343" autoAdjust="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Remember our notation from earlier.  X is an input, h is our hidden layer,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are our weights, sigma is a nonlinearity – typically a sigmoid or </a:t>
            </a:r>
            <a:r>
              <a:rPr lang="en-US" baseline="0" dirty="0" err="1" smtClean="0"/>
              <a:t>tanh</a:t>
            </a:r>
            <a:r>
              <a:rPr lang="en-US" baseline="0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26FD9-D5E8-4013-8A37-2D2384258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much as we love hidden layers, we probably want some actual output, so we can apply another set of weights and a </a:t>
            </a:r>
            <a:r>
              <a:rPr lang="en-US" dirty="0" err="1" smtClean="0"/>
              <a:t>softmax</a:t>
            </a:r>
            <a:r>
              <a:rPr lang="en-US" dirty="0" smtClean="0"/>
              <a:t> to </a:t>
            </a:r>
            <a:r>
              <a:rPr lang="en-US" dirty="0" err="1" smtClean="0"/>
              <a:t>h_t</a:t>
            </a:r>
            <a:r>
              <a:rPr lang="en-US" dirty="0" smtClean="0"/>
              <a:t> to give us our</a:t>
            </a:r>
            <a:r>
              <a:rPr lang="en-US" baseline="0" dirty="0" smtClean="0"/>
              <a:t> predicted probabilities for </a:t>
            </a:r>
            <a:r>
              <a:rPr lang="en-US" baseline="0" dirty="0" err="1" smtClean="0"/>
              <a:t>y_t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26FD9-D5E8-4013-8A37-2D2384258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r>
              <a:rPr lang="en-US" baseline="0" dirty="0" smtClean="0"/>
              <a:t> to use RNNs is you have a sequence, such as a sentence.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26FD9-D5E8-4013-8A37-2D2384258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RNNs are supervised, so once you have your predictions y, you compare them to your correct label for the sequence. For a classification problem, you use something like categorical cross entropy, and you get a cost. You then take the gradient of the cost w.r.t. the parameters to figure out how to update your parameters.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26FD9-D5E8-4013-8A37-2D23842587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7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209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84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67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8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web.org/anthology/K/K15/K15-1015.pdf" TargetMode="External"/><Relationship Id="rId2" Type="http://schemas.openxmlformats.org/officeDocument/2006/relationships/hyperlink" Target="http://www.aclweb.org/anthology/P15-1109" TargetMode="Externa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7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4207"/>
            <a:ext cx="10972800" cy="4645571"/>
          </a:xfrm>
        </p:spPr>
        <p:txBody>
          <a:bodyPr>
            <a:normAutofit/>
          </a:bodyPr>
          <a:lstStyle/>
          <a:p>
            <a:r>
              <a:rPr lang="en-US" dirty="0" smtClean="0"/>
              <a:t>Language Modeling (</a:t>
            </a:r>
            <a:r>
              <a:rPr lang="en-US" dirty="0" err="1" smtClean="0"/>
              <a:t>Mikolov</a:t>
            </a:r>
            <a:r>
              <a:rPr lang="en-US" dirty="0" smtClean="0"/>
              <a:t> 2012)</a:t>
            </a:r>
          </a:p>
          <a:p>
            <a:r>
              <a:rPr lang="en-US" dirty="0" smtClean="0"/>
              <a:t>Character-level RNNs for text generation</a:t>
            </a:r>
          </a:p>
          <a:p>
            <a:r>
              <a:rPr lang="en-US" dirty="0" smtClean="0"/>
              <a:t>Semantic Role Labeling: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www.aclweb.org/anthology/P15-1109</a:t>
            </a:r>
            <a:endParaRPr lang="en-US" dirty="0" smtClean="0"/>
          </a:p>
          <a:p>
            <a:r>
              <a:rPr lang="en-US" dirty="0"/>
              <a:t>Dependency </a:t>
            </a:r>
            <a:r>
              <a:rPr lang="en-US" dirty="0" smtClean="0"/>
              <a:t>parsing: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www.aclweb.org/anthology/K/K15/K15-1015.pdf</a:t>
            </a:r>
            <a:r>
              <a:rPr lang="en-US" dirty="0"/>
              <a:t> </a:t>
            </a:r>
          </a:p>
          <a:p>
            <a:pPr marL="609585" lvl="1" indent="0">
              <a:buNone/>
            </a:pPr>
            <a:r>
              <a:rPr lang="en-US" dirty="0" smtClean="0"/>
              <a:t>(“</a:t>
            </a:r>
            <a:r>
              <a:rPr lang="en-US" dirty="0"/>
              <a:t>producing state-of-art dependency parsing results while requiring minimal feature </a:t>
            </a:r>
            <a:r>
              <a:rPr lang="en-US" dirty="0" smtClean="0"/>
              <a:t>engineering”)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8584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915205" y="1121426"/>
            <a:ext cx="3676476" cy="4489029"/>
            <a:chOff x="915205" y="1121426"/>
            <a:chExt cx="3676476" cy="4489029"/>
          </a:xfrm>
        </p:grpSpPr>
        <p:sp>
          <p:nvSpPr>
            <p:cNvPr id="4" name="Oval 3"/>
            <p:cNvSpPr/>
            <p:nvPr/>
          </p:nvSpPr>
          <p:spPr>
            <a:xfrm>
              <a:off x="915205" y="4853997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899299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91671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835223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67386" y="3335382"/>
              <a:ext cx="756458" cy="75645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4" idx="7"/>
              <a:endCxn id="8" idx="4"/>
            </p:cNvCxnSpPr>
            <p:nvPr/>
          </p:nvCxnSpPr>
          <p:spPr>
            <a:xfrm flipV="1">
              <a:off x="1560882" y="4091840"/>
              <a:ext cx="584733" cy="872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8" idx="4"/>
            </p:cNvCxnSpPr>
            <p:nvPr/>
          </p:nvCxnSpPr>
          <p:spPr>
            <a:xfrm flipH="1" flipV="1">
              <a:off x="2145615" y="4091840"/>
              <a:ext cx="131913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0"/>
              <a:endCxn id="8" idx="4"/>
            </p:cNvCxnSpPr>
            <p:nvPr/>
          </p:nvCxnSpPr>
          <p:spPr>
            <a:xfrm flipH="1" flipV="1">
              <a:off x="2145615" y="4091840"/>
              <a:ext cx="1124285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  <a:endCxn id="8" idx="4"/>
            </p:cNvCxnSpPr>
            <p:nvPr/>
          </p:nvCxnSpPr>
          <p:spPr>
            <a:xfrm flipH="1" flipV="1">
              <a:off x="2145615" y="4091840"/>
              <a:ext cx="2067837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012345" y="2555040"/>
              <a:ext cx="756458" cy="75645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7" name="Straight Connector 26"/>
            <p:cNvCxnSpPr>
              <a:stCxn id="4" idx="7"/>
              <a:endCxn id="18" idx="4"/>
            </p:cNvCxnSpPr>
            <p:nvPr/>
          </p:nvCxnSpPr>
          <p:spPr>
            <a:xfrm flipV="1">
              <a:off x="1560882" y="3311498"/>
              <a:ext cx="1829692" cy="1653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0"/>
              <a:endCxn id="18" idx="4"/>
            </p:cNvCxnSpPr>
            <p:nvPr/>
          </p:nvCxnSpPr>
          <p:spPr>
            <a:xfrm flipH="1" flipV="1">
              <a:off x="3390574" y="3311498"/>
              <a:ext cx="822878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0"/>
              <a:endCxn id="18" idx="4"/>
            </p:cNvCxnSpPr>
            <p:nvPr/>
          </p:nvCxnSpPr>
          <p:spPr>
            <a:xfrm flipV="1">
              <a:off x="3269900" y="3311498"/>
              <a:ext cx="120674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0"/>
              <a:endCxn id="18" idx="4"/>
            </p:cNvCxnSpPr>
            <p:nvPr/>
          </p:nvCxnSpPr>
          <p:spPr>
            <a:xfrm flipV="1">
              <a:off x="2277528" y="3311498"/>
              <a:ext cx="1113046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589755" y="1121426"/>
              <a:ext cx="756458" cy="75645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baseline="-25000" dirty="0"/>
            </a:p>
          </p:txBody>
        </p:sp>
        <p:cxnSp>
          <p:nvCxnSpPr>
            <p:cNvPr id="42" name="Straight Connector 41"/>
            <p:cNvCxnSpPr>
              <a:stCxn id="8" idx="0"/>
              <a:endCxn id="41" idx="4"/>
            </p:cNvCxnSpPr>
            <p:nvPr/>
          </p:nvCxnSpPr>
          <p:spPr>
            <a:xfrm flipV="1">
              <a:off x="2145615" y="1877884"/>
              <a:ext cx="822369" cy="1457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8" idx="0"/>
              <a:endCxn id="41" idx="4"/>
            </p:cNvCxnSpPr>
            <p:nvPr/>
          </p:nvCxnSpPr>
          <p:spPr>
            <a:xfrm flipH="1" flipV="1">
              <a:off x="2967984" y="1877884"/>
              <a:ext cx="422590" cy="677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362579" y="1121426"/>
            <a:ext cx="3676476" cy="4489029"/>
            <a:chOff x="5362579" y="1121426"/>
            <a:chExt cx="3676476" cy="4489029"/>
          </a:xfrm>
        </p:grpSpPr>
        <p:sp>
          <p:nvSpPr>
            <p:cNvPr id="67" name="Oval 66"/>
            <p:cNvSpPr/>
            <p:nvPr/>
          </p:nvSpPr>
          <p:spPr>
            <a:xfrm>
              <a:off x="5362579" y="4853997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6346673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7339045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282597" y="4848298"/>
              <a:ext cx="756458" cy="756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214760" y="3335382"/>
              <a:ext cx="756458" cy="75645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72" name="Straight Connector 71"/>
            <p:cNvCxnSpPr>
              <a:stCxn id="67" idx="7"/>
              <a:endCxn id="71" idx="4"/>
            </p:cNvCxnSpPr>
            <p:nvPr/>
          </p:nvCxnSpPr>
          <p:spPr>
            <a:xfrm flipV="1">
              <a:off x="6008256" y="4091840"/>
              <a:ext cx="584733" cy="872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8" idx="0"/>
              <a:endCxn id="71" idx="4"/>
            </p:cNvCxnSpPr>
            <p:nvPr/>
          </p:nvCxnSpPr>
          <p:spPr>
            <a:xfrm flipH="1" flipV="1">
              <a:off x="6592989" y="4091840"/>
              <a:ext cx="131913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9" idx="0"/>
              <a:endCxn id="71" idx="4"/>
            </p:cNvCxnSpPr>
            <p:nvPr/>
          </p:nvCxnSpPr>
          <p:spPr>
            <a:xfrm flipH="1" flipV="1">
              <a:off x="6592989" y="4091840"/>
              <a:ext cx="1124285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0" idx="0"/>
              <a:endCxn id="71" idx="4"/>
            </p:cNvCxnSpPr>
            <p:nvPr/>
          </p:nvCxnSpPr>
          <p:spPr>
            <a:xfrm flipH="1" flipV="1">
              <a:off x="6592989" y="4091840"/>
              <a:ext cx="2067837" cy="756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7459719" y="2555040"/>
              <a:ext cx="756458" cy="75645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77" name="Straight Connector 76"/>
            <p:cNvCxnSpPr>
              <a:stCxn id="67" idx="7"/>
              <a:endCxn id="76" idx="4"/>
            </p:cNvCxnSpPr>
            <p:nvPr/>
          </p:nvCxnSpPr>
          <p:spPr>
            <a:xfrm flipV="1">
              <a:off x="6008256" y="3311498"/>
              <a:ext cx="1829692" cy="1653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0" idx="0"/>
              <a:endCxn id="76" idx="4"/>
            </p:cNvCxnSpPr>
            <p:nvPr/>
          </p:nvCxnSpPr>
          <p:spPr>
            <a:xfrm flipH="1" flipV="1">
              <a:off x="7837948" y="3311498"/>
              <a:ext cx="822878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9" idx="0"/>
              <a:endCxn id="76" idx="4"/>
            </p:cNvCxnSpPr>
            <p:nvPr/>
          </p:nvCxnSpPr>
          <p:spPr>
            <a:xfrm flipV="1">
              <a:off x="7717274" y="3311498"/>
              <a:ext cx="120674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0"/>
              <a:endCxn id="76" idx="4"/>
            </p:cNvCxnSpPr>
            <p:nvPr/>
          </p:nvCxnSpPr>
          <p:spPr>
            <a:xfrm flipV="1">
              <a:off x="6724902" y="3311498"/>
              <a:ext cx="1113046" cy="15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037129" y="1121426"/>
              <a:ext cx="756458" cy="75645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baseline="-25000" dirty="0"/>
            </a:p>
          </p:txBody>
        </p:sp>
        <p:cxnSp>
          <p:nvCxnSpPr>
            <p:cNvPr id="82" name="Straight Connector 81"/>
            <p:cNvCxnSpPr>
              <a:stCxn id="71" idx="0"/>
              <a:endCxn id="81" idx="4"/>
            </p:cNvCxnSpPr>
            <p:nvPr/>
          </p:nvCxnSpPr>
          <p:spPr>
            <a:xfrm flipV="1">
              <a:off x="6592989" y="1877884"/>
              <a:ext cx="822369" cy="1457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6" idx="0"/>
              <a:endCxn id="81" idx="4"/>
            </p:cNvCxnSpPr>
            <p:nvPr/>
          </p:nvCxnSpPr>
          <p:spPr>
            <a:xfrm flipH="1" flipV="1">
              <a:off x="7415358" y="1877884"/>
              <a:ext cx="422590" cy="677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>
            <a:stCxn id="18" idx="6"/>
            <a:endCxn id="76" idx="2"/>
          </p:cNvCxnSpPr>
          <p:nvPr/>
        </p:nvCxnSpPr>
        <p:spPr>
          <a:xfrm>
            <a:off x="3768803" y="2933269"/>
            <a:ext cx="3690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" idx="6"/>
            <a:endCxn id="76" idx="2"/>
          </p:cNvCxnSpPr>
          <p:nvPr/>
        </p:nvCxnSpPr>
        <p:spPr>
          <a:xfrm flipV="1">
            <a:off x="2523844" y="2933269"/>
            <a:ext cx="4935875" cy="780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8" idx="6"/>
            <a:endCxn id="71" idx="2"/>
          </p:cNvCxnSpPr>
          <p:nvPr/>
        </p:nvCxnSpPr>
        <p:spPr>
          <a:xfrm>
            <a:off x="3768803" y="2933269"/>
            <a:ext cx="2445957" cy="780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" idx="6"/>
            <a:endCxn id="71" idx="2"/>
          </p:cNvCxnSpPr>
          <p:nvPr/>
        </p:nvCxnSpPr>
        <p:spPr>
          <a:xfrm>
            <a:off x="2523844" y="3713611"/>
            <a:ext cx="3690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76251" y="3019110"/>
            <a:ext cx="107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97290" y="5914795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</a:t>
            </a:r>
            <a:endParaRPr lang="en-US" sz="3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059323" y="591479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10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01632" y="4648856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x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01" y="3846977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h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4454" y="5288284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080" y="3780693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800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9" name="Straight Arrow Connector 8"/>
          <p:cNvCxnSpPr>
            <a:stCxn id="5" idx="3"/>
            <a:endCxn id="25" idx="2"/>
          </p:cNvCxnSpPr>
          <p:nvPr/>
        </p:nvCxnSpPr>
        <p:spPr>
          <a:xfrm>
            <a:off x="1786597" y="4407877"/>
            <a:ext cx="693743" cy="46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25" idx="4"/>
          </p:cNvCxnSpPr>
          <p:nvPr/>
        </p:nvCxnSpPr>
        <p:spPr>
          <a:xfrm flipV="1">
            <a:off x="2677716" y="4623767"/>
            <a:ext cx="1738" cy="664517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6622" y="3780693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25" idx="6"/>
            <a:endCxn id="16" idx="1"/>
          </p:cNvCxnSpPr>
          <p:nvPr/>
        </p:nvCxnSpPr>
        <p:spPr>
          <a:xfrm flipV="1">
            <a:off x="2878568" y="4407877"/>
            <a:ext cx="658054" cy="46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98920" y="2087880"/>
                <a:ext cx="5074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2087880"/>
                <a:ext cx="5074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480340" y="4201366"/>
            <a:ext cx="398228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l-GR" sz="2800" dirty="0">
                <a:solidFill>
                  <a:prstClr val="white"/>
                </a:solidFill>
              </a:rPr>
              <a:t>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05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01632" y="4648856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x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01" y="3846977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h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4454" y="5288284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080" y="3780693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800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9" name="Straight Arrow Connector 8"/>
          <p:cNvCxnSpPr>
            <a:stCxn id="5" idx="3"/>
            <a:endCxn id="25" idx="2"/>
          </p:cNvCxnSpPr>
          <p:nvPr/>
        </p:nvCxnSpPr>
        <p:spPr>
          <a:xfrm>
            <a:off x="1786597" y="4407877"/>
            <a:ext cx="693743" cy="46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25" idx="4"/>
          </p:cNvCxnSpPr>
          <p:nvPr/>
        </p:nvCxnSpPr>
        <p:spPr>
          <a:xfrm flipV="1">
            <a:off x="2677716" y="4623767"/>
            <a:ext cx="1738" cy="664517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6622" y="3780693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25" idx="6"/>
            <a:endCxn id="16" idx="1"/>
          </p:cNvCxnSpPr>
          <p:nvPr/>
        </p:nvCxnSpPr>
        <p:spPr>
          <a:xfrm flipV="1">
            <a:off x="2878568" y="4407877"/>
            <a:ext cx="658054" cy="46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98920" y="2087880"/>
                <a:ext cx="5074920" cy="860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2087880"/>
                <a:ext cx="5074920" cy="860172"/>
              </a:xfrm>
              <a:prstGeom prst="rect">
                <a:avLst/>
              </a:prstGeom>
              <a:blipFill rotWithShape="0">
                <a:blip r:embed="rId3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480340" y="4201366"/>
            <a:ext cx="398228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l-GR" sz="2800" dirty="0">
                <a:solidFill>
                  <a:prstClr val="white"/>
                </a:solidFill>
              </a:rPr>
              <a:t>σ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7618" y="2122884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2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27618" y="2788103"/>
            <a:ext cx="1326524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i="1" dirty="0" err="1" smtClean="0"/>
              <a:t>softmax</a:t>
            </a:r>
            <a:endParaRPr lang="en-US" i="1" dirty="0"/>
          </a:p>
        </p:txBody>
      </p:sp>
      <p:cxnSp>
        <p:nvCxnSpPr>
          <p:cNvPr id="21" name="Straight Arrow Connector 20"/>
          <p:cNvCxnSpPr>
            <a:stCxn id="16" idx="0"/>
            <a:endCxn id="19" idx="4"/>
          </p:cNvCxnSpPr>
          <p:nvPr/>
        </p:nvCxnSpPr>
        <p:spPr>
          <a:xfrm flipH="1" flipV="1">
            <a:off x="3790880" y="3210504"/>
            <a:ext cx="1" cy="57018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2478" y="3148118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y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cxnSp>
        <p:nvCxnSpPr>
          <p:cNvPr id="26" name="Straight Arrow Connector 25"/>
          <p:cNvCxnSpPr>
            <a:stCxn id="19" idx="0"/>
            <a:endCxn id="18" idx="2"/>
          </p:cNvCxnSpPr>
          <p:nvPr/>
        </p:nvCxnSpPr>
        <p:spPr>
          <a:xfrm flipV="1">
            <a:off x="3790880" y="2552840"/>
            <a:ext cx="0" cy="235263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080" y="3780693"/>
            <a:ext cx="2767059" cy="1937547"/>
            <a:chOff x="1278080" y="3780693"/>
            <a:chExt cx="2767059" cy="1937547"/>
          </a:xfrm>
        </p:grpSpPr>
        <p:sp>
          <p:nvSpPr>
            <p:cNvPr id="15" name="TextBox 14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8080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9" name="Straight Arrow Connector 8"/>
            <p:cNvCxnSpPr>
              <a:stCxn id="5" idx="3"/>
              <a:endCxn id="25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0"/>
              <a:endCxn id="25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25" idx="6"/>
              <a:endCxn id="16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 smtClean="0"/>
                <a:t>σ</a:t>
              </a:r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45139" y="3780693"/>
            <a:ext cx="2275138" cy="1937547"/>
            <a:chOff x="1770001" y="3780693"/>
            <a:chExt cx="2275138" cy="1937547"/>
          </a:xfrm>
        </p:grpSpPr>
        <p:sp>
          <p:nvSpPr>
            <p:cNvPr id="22" name="TextBox 21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34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0"/>
              <a:endCxn id="34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4" idx="6"/>
              <a:endCxn id="32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/>
                <a:t>σ</a:t>
              </a:r>
              <a:endParaRPr lang="en-US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0277" y="3780693"/>
            <a:ext cx="2275138" cy="1937547"/>
            <a:chOff x="1770001" y="3780693"/>
            <a:chExt cx="2275138" cy="1937547"/>
          </a:xfrm>
        </p:grpSpPr>
        <p:sp>
          <p:nvSpPr>
            <p:cNvPr id="36" name="TextBox 35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43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0"/>
              <a:endCxn id="43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 smtClean="0"/>
                <a:t>σ</a:t>
              </a:r>
              <a:endParaRPr lang="en-US" sz="2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77894" y="2122884"/>
            <a:ext cx="1326524" cy="1657809"/>
            <a:chOff x="3127618" y="2122884"/>
            <a:chExt cx="1326524" cy="1657809"/>
          </a:xfrm>
        </p:grpSpPr>
        <p:sp>
          <p:nvSpPr>
            <p:cNvPr id="44" name="Rectangle 43"/>
            <p:cNvSpPr/>
            <p:nvPr/>
          </p:nvSpPr>
          <p:spPr>
            <a:xfrm>
              <a:off x="3127618" y="21228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127618" y="2788103"/>
              <a:ext cx="1326524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i="1" dirty="0" err="1" smtClean="0"/>
                <a:t>softmax</a:t>
              </a:r>
              <a:endParaRPr lang="en-US" i="1" dirty="0"/>
            </a:p>
          </p:txBody>
        </p:sp>
        <p:cxnSp>
          <p:nvCxnSpPr>
            <p:cNvPr id="46" name="Straight Arrow Connector 45"/>
            <p:cNvCxnSpPr>
              <a:endCxn id="45" idx="4"/>
            </p:cNvCxnSpPr>
            <p:nvPr/>
          </p:nvCxnSpPr>
          <p:spPr>
            <a:xfrm flipH="1" flipV="1">
              <a:off x="3790880" y="3210504"/>
              <a:ext cx="1" cy="570189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0"/>
              <a:endCxn id="44" idx="2"/>
            </p:cNvCxnSpPr>
            <p:nvPr/>
          </p:nvCxnSpPr>
          <p:spPr>
            <a:xfrm flipV="1">
              <a:off x="3790880" y="2552840"/>
              <a:ext cx="0" cy="235263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014454" y="5718240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9592" y="5710685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at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4730" y="5718240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sat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6" y="3136021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y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Parameters of an RNN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78080" y="3780693"/>
            <a:ext cx="2767059" cy="1937547"/>
            <a:chOff x="1278080" y="3780693"/>
            <a:chExt cx="2767059" cy="1937547"/>
          </a:xfrm>
        </p:grpSpPr>
        <p:sp>
          <p:nvSpPr>
            <p:cNvPr id="5" name="TextBox 4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8080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  <p:cxnSp>
          <p:nvCxnSpPr>
            <p:cNvPr id="9" name="Straight Arrow Connector 8"/>
            <p:cNvCxnSpPr>
              <a:stCxn id="8" idx="3"/>
              <a:endCxn id="13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13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3" idx="6"/>
              <a:endCxn id="11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 smtClean="0"/>
                <a:t>σ</a:t>
              </a:r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45139" y="3780693"/>
            <a:ext cx="2275138" cy="1937547"/>
            <a:chOff x="1770001" y="3780693"/>
            <a:chExt cx="2275138" cy="1937547"/>
          </a:xfrm>
        </p:grpSpPr>
        <p:sp>
          <p:nvSpPr>
            <p:cNvPr id="15" name="TextBox 14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22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0"/>
              <a:endCxn id="22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2" idx="6"/>
              <a:endCxn id="20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 smtClean="0"/>
                <a:t>σ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20277" y="3780693"/>
            <a:ext cx="2275138" cy="1937547"/>
            <a:chOff x="1770001" y="3780693"/>
            <a:chExt cx="2275138" cy="1937547"/>
          </a:xfrm>
        </p:grpSpPr>
        <p:sp>
          <p:nvSpPr>
            <p:cNvPr id="24" name="TextBox 23"/>
            <p:cNvSpPr txBox="1"/>
            <p:nvPr/>
          </p:nvSpPr>
          <p:spPr>
            <a:xfrm>
              <a:off x="2101632" y="4648856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x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70001" y="3846977"/>
              <a:ext cx="663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 err="1" smtClean="0">
                  <a:solidFill>
                    <a:srgbClr val="9DBFBE">
                      <a:lumMod val="50000"/>
                    </a:srgbClr>
                  </a:solidFill>
                </a:rPr>
                <a:t>w</a:t>
              </a:r>
              <a:r>
                <a:rPr lang="en-US" sz="2800" baseline="-25000" dirty="0" err="1" smtClean="0">
                  <a:solidFill>
                    <a:srgbClr val="9DBFBE">
                      <a:lumMod val="50000"/>
                    </a:srgbClr>
                  </a:solidFill>
                </a:rPr>
                <a:t>h</a:t>
              </a:r>
              <a:endParaRPr lang="en-US" sz="2800" baseline="-25000" dirty="0">
                <a:solidFill>
                  <a:srgbClr val="9DBFBE">
                    <a:lumMod val="50000"/>
                  </a:srgbClr>
                </a:solidFill>
              </a:endParaRPr>
            </a:p>
            <a:p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4454" y="52882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31" idx="2"/>
            </p:cNvCxnSpPr>
            <p:nvPr/>
          </p:nvCxnSpPr>
          <p:spPr>
            <a:xfrm>
              <a:off x="1786597" y="4407877"/>
              <a:ext cx="693743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0"/>
              <a:endCxn id="31" idx="4"/>
            </p:cNvCxnSpPr>
            <p:nvPr/>
          </p:nvCxnSpPr>
          <p:spPr>
            <a:xfrm flipV="1">
              <a:off x="2677716" y="4623767"/>
              <a:ext cx="1738" cy="664517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36622" y="3780693"/>
              <a:ext cx="508517" cy="12543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US" sz="2800" baseline="-25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30" name="Straight Arrow Connector 29"/>
            <p:cNvCxnSpPr>
              <a:stCxn id="31" idx="6"/>
              <a:endCxn id="29" idx="1"/>
            </p:cNvCxnSpPr>
            <p:nvPr/>
          </p:nvCxnSpPr>
          <p:spPr>
            <a:xfrm flipV="1">
              <a:off x="2878568" y="4407877"/>
              <a:ext cx="658054" cy="469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480340" y="4201366"/>
              <a:ext cx="398228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l-GR" sz="2800" dirty="0"/>
                <a:t>σ</a:t>
              </a:r>
              <a:endParaRPr lang="en-US" sz="28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77894" y="2122884"/>
            <a:ext cx="1326524" cy="1657809"/>
            <a:chOff x="3127618" y="2122884"/>
            <a:chExt cx="1326524" cy="1657809"/>
          </a:xfrm>
        </p:grpSpPr>
        <p:sp>
          <p:nvSpPr>
            <p:cNvPr id="33" name="Rectangle 32"/>
            <p:cNvSpPr/>
            <p:nvPr/>
          </p:nvSpPr>
          <p:spPr>
            <a:xfrm>
              <a:off x="3127618" y="2122884"/>
              <a:ext cx="1326524" cy="4299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800" dirty="0" smtClean="0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r>
                <a:rPr lang="en-US" sz="2800" baseline="-25000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8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127618" y="2788103"/>
              <a:ext cx="1326524" cy="422401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i="1" dirty="0" err="1" smtClean="0"/>
                <a:t>softmax</a:t>
              </a:r>
              <a:endParaRPr lang="en-US" i="1" dirty="0"/>
            </a:p>
          </p:txBody>
        </p:sp>
        <p:cxnSp>
          <p:nvCxnSpPr>
            <p:cNvPr id="35" name="Straight Arrow Connector 34"/>
            <p:cNvCxnSpPr>
              <a:endCxn id="34" idx="4"/>
            </p:cNvCxnSpPr>
            <p:nvPr/>
          </p:nvCxnSpPr>
          <p:spPr>
            <a:xfrm flipH="1" flipV="1">
              <a:off x="3790880" y="3210504"/>
              <a:ext cx="1" cy="570189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33" idx="2"/>
            </p:cNvCxnSpPr>
            <p:nvPr/>
          </p:nvCxnSpPr>
          <p:spPr>
            <a:xfrm flipV="1">
              <a:off x="3790880" y="2552840"/>
              <a:ext cx="0" cy="235263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014454" y="5718240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9592" y="5710685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at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64730" y="5718240"/>
            <a:ext cx="13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sat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220200" y="2122884"/>
            <a:ext cx="838200" cy="25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210800" y="2122884"/>
            <a:ext cx="1295400" cy="4299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Cost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755266" y="3132050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 smtClean="0">
                <a:solidFill>
                  <a:srgbClr val="9DBFBE">
                    <a:lumMod val="50000"/>
                  </a:srgbClr>
                </a:solidFill>
              </a:rPr>
              <a:t>w</a:t>
            </a:r>
            <a:r>
              <a:rPr lang="en-US" sz="2800" baseline="-25000" dirty="0" err="1" smtClean="0">
                <a:solidFill>
                  <a:srgbClr val="9DBFBE">
                    <a:lumMod val="50000"/>
                  </a:srgbClr>
                </a:solidFill>
              </a:rPr>
              <a:t>y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8168516" y="2392681"/>
            <a:ext cx="2042286" cy="1052977"/>
          </a:xfrm>
          <a:custGeom>
            <a:avLst/>
            <a:gdLst>
              <a:gd name="connsiteX0" fmla="*/ 2406578 w 2406578"/>
              <a:gd name="connsiteY0" fmla="*/ 0 h 1024007"/>
              <a:gd name="connsiteX1" fmla="*/ 151058 w 2406578"/>
              <a:gd name="connsiteY1" fmla="*/ 274320 h 1024007"/>
              <a:gd name="connsiteX2" fmla="*/ 212018 w 2406578"/>
              <a:gd name="connsiteY2" fmla="*/ 929640 h 1024007"/>
              <a:gd name="connsiteX3" fmla="*/ 242498 w 2406578"/>
              <a:gd name="connsiteY3" fmla="*/ 1005840 h 1024007"/>
              <a:gd name="connsiteX0" fmla="*/ 2230951 w 2230951"/>
              <a:gd name="connsiteY0" fmla="*/ 0 h 1031146"/>
              <a:gd name="connsiteX1" fmla="*/ 630751 w 2230951"/>
              <a:gd name="connsiteY1" fmla="*/ 137160 h 1031146"/>
              <a:gd name="connsiteX2" fmla="*/ 36391 w 2230951"/>
              <a:gd name="connsiteY2" fmla="*/ 929640 h 1031146"/>
              <a:gd name="connsiteX3" fmla="*/ 66871 w 2230951"/>
              <a:gd name="connsiteY3" fmla="*/ 1005840 h 1031146"/>
              <a:gd name="connsiteX0" fmla="*/ 2164206 w 2164206"/>
              <a:gd name="connsiteY0" fmla="*/ 0 h 1007339"/>
              <a:gd name="connsiteX1" fmla="*/ 564006 w 2164206"/>
              <a:gd name="connsiteY1" fmla="*/ 137160 h 1007339"/>
              <a:gd name="connsiteX2" fmla="*/ 426846 w 2164206"/>
              <a:gd name="connsiteY2" fmla="*/ 640080 h 1007339"/>
              <a:gd name="connsiteX3" fmla="*/ 126 w 2164206"/>
              <a:gd name="connsiteY3" fmla="*/ 1005840 h 1007339"/>
              <a:gd name="connsiteX0" fmla="*/ 2042339 w 2042339"/>
              <a:gd name="connsiteY0" fmla="*/ 0 h 1052869"/>
              <a:gd name="connsiteX1" fmla="*/ 442139 w 2042339"/>
              <a:gd name="connsiteY1" fmla="*/ 137160 h 1052869"/>
              <a:gd name="connsiteX2" fmla="*/ 304979 w 2042339"/>
              <a:gd name="connsiteY2" fmla="*/ 640080 h 1052869"/>
              <a:gd name="connsiteX3" fmla="*/ 179 w 2042339"/>
              <a:gd name="connsiteY3" fmla="*/ 1051560 h 1052869"/>
              <a:gd name="connsiteX0" fmla="*/ 2042262 w 2042262"/>
              <a:gd name="connsiteY0" fmla="*/ 0 h 1053016"/>
              <a:gd name="connsiteX1" fmla="*/ 442062 w 2042262"/>
              <a:gd name="connsiteY1" fmla="*/ 137160 h 1053016"/>
              <a:gd name="connsiteX2" fmla="*/ 487782 w 2042262"/>
              <a:gd name="connsiteY2" fmla="*/ 670560 h 1053016"/>
              <a:gd name="connsiteX3" fmla="*/ 102 w 2042262"/>
              <a:gd name="connsiteY3" fmla="*/ 1051560 h 1053016"/>
              <a:gd name="connsiteX0" fmla="*/ 2042274 w 2042274"/>
              <a:gd name="connsiteY0" fmla="*/ 0 h 1052882"/>
              <a:gd name="connsiteX1" fmla="*/ 716394 w 2042274"/>
              <a:gd name="connsiteY1" fmla="*/ 304800 h 1052882"/>
              <a:gd name="connsiteX2" fmla="*/ 487794 w 2042274"/>
              <a:gd name="connsiteY2" fmla="*/ 670560 h 1052882"/>
              <a:gd name="connsiteX3" fmla="*/ 114 w 2042274"/>
              <a:gd name="connsiteY3" fmla="*/ 1051560 h 1052882"/>
              <a:gd name="connsiteX0" fmla="*/ 2042286 w 2042286"/>
              <a:gd name="connsiteY0" fmla="*/ 0 h 1052977"/>
              <a:gd name="connsiteX1" fmla="*/ 945006 w 2042286"/>
              <a:gd name="connsiteY1" fmla="*/ 182880 h 1052977"/>
              <a:gd name="connsiteX2" fmla="*/ 487806 w 2042286"/>
              <a:gd name="connsiteY2" fmla="*/ 670560 h 1052977"/>
              <a:gd name="connsiteX3" fmla="*/ 126 w 2042286"/>
              <a:gd name="connsiteY3" fmla="*/ 1051560 h 105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286" h="1052977">
                <a:moveTo>
                  <a:pt x="2042286" y="0"/>
                </a:moveTo>
                <a:cubicBezTo>
                  <a:pt x="1097406" y="59690"/>
                  <a:pt x="1204086" y="71120"/>
                  <a:pt x="945006" y="182880"/>
                </a:cubicBezTo>
                <a:cubicBezTo>
                  <a:pt x="685926" y="294640"/>
                  <a:pt x="645286" y="525780"/>
                  <a:pt x="487806" y="670560"/>
                </a:cubicBezTo>
                <a:cubicBezTo>
                  <a:pt x="330326" y="815340"/>
                  <a:pt x="-7494" y="1074420"/>
                  <a:pt x="126" y="1051560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981892" y="2377440"/>
            <a:ext cx="3198428" cy="2488835"/>
          </a:xfrm>
          <a:custGeom>
            <a:avLst/>
            <a:gdLst>
              <a:gd name="connsiteX0" fmla="*/ 3198428 w 3198428"/>
              <a:gd name="connsiteY0" fmla="*/ 0 h 2488835"/>
              <a:gd name="connsiteX1" fmla="*/ 2253548 w 3198428"/>
              <a:gd name="connsiteY1" fmla="*/ 228600 h 2488835"/>
              <a:gd name="connsiteX2" fmla="*/ 1796348 w 3198428"/>
              <a:gd name="connsiteY2" fmla="*/ 685800 h 2488835"/>
              <a:gd name="connsiteX3" fmla="*/ 1384868 w 3198428"/>
              <a:gd name="connsiteY3" fmla="*/ 1981200 h 2488835"/>
              <a:gd name="connsiteX4" fmla="*/ 196148 w 3198428"/>
              <a:gd name="connsiteY4" fmla="*/ 2087880 h 2488835"/>
              <a:gd name="connsiteX5" fmla="*/ 13268 w 3198428"/>
              <a:gd name="connsiteY5" fmla="*/ 2453640 h 2488835"/>
              <a:gd name="connsiteX6" fmla="*/ 28508 w 3198428"/>
              <a:gd name="connsiteY6" fmla="*/ 2453640 h 248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8428" h="2488835">
                <a:moveTo>
                  <a:pt x="3198428" y="0"/>
                </a:moveTo>
                <a:cubicBezTo>
                  <a:pt x="2842828" y="57150"/>
                  <a:pt x="2487228" y="114300"/>
                  <a:pt x="2253548" y="228600"/>
                </a:cubicBezTo>
                <a:cubicBezTo>
                  <a:pt x="2019868" y="342900"/>
                  <a:pt x="1941128" y="393700"/>
                  <a:pt x="1796348" y="685800"/>
                </a:cubicBezTo>
                <a:cubicBezTo>
                  <a:pt x="1651568" y="977900"/>
                  <a:pt x="1651568" y="1747520"/>
                  <a:pt x="1384868" y="1981200"/>
                </a:cubicBezTo>
                <a:cubicBezTo>
                  <a:pt x="1118168" y="2214880"/>
                  <a:pt x="424748" y="2009140"/>
                  <a:pt x="196148" y="2087880"/>
                </a:cubicBezTo>
                <a:cubicBezTo>
                  <a:pt x="-32452" y="2166620"/>
                  <a:pt x="41208" y="2392680"/>
                  <a:pt x="13268" y="2453640"/>
                </a:cubicBezTo>
                <a:cubicBezTo>
                  <a:pt x="-14672" y="2514600"/>
                  <a:pt x="6918" y="2484120"/>
                  <a:pt x="28508" y="2453640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623223" y="2422266"/>
            <a:ext cx="3709496" cy="2067857"/>
          </a:xfrm>
          <a:custGeom>
            <a:avLst/>
            <a:gdLst>
              <a:gd name="connsiteX0" fmla="*/ 3198428 w 3198428"/>
              <a:gd name="connsiteY0" fmla="*/ 0 h 2488835"/>
              <a:gd name="connsiteX1" fmla="*/ 2253548 w 3198428"/>
              <a:gd name="connsiteY1" fmla="*/ 228600 h 2488835"/>
              <a:gd name="connsiteX2" fmla="*/ 1796348 w 3198428"/>
              <a:gd name="connsiteY2" fmla="*/ 685800 h 2488835"/>
              <a:gd name="connsiteX3" fmla="*/ 1384868 w 3198428"/>
              <a:gd name="connsiteY3" fmla="*/ 1981200 h 2488835"/>
              <a:gd name="connsiteX4" fmla="*/ 196148 w 3198428"/>
              <a:gd name="connsiteY4" fmla="*/ 2087880 h 2488835"/>
              <a:gd name="connsiteX5" fmla="*/ 13268 w 3198428"/>
              <a:gd name="connsiteY5" fmla="*/ 2453640 h 2488835"/>
              <a:gd name="connsiteX6" fmla="*/ 28508 w 3198428"/>
              <a:gd name="connsiteY6" fmla="*/ 2453640 h 2488835"/>
              <a:gd name="connsiteX0" fmla="*/ 3387725 w 3387725"/>
              <a:gd name="connsiteY0" fmla="*/ 0 h 2499082"/>
              <a:gd name="connsiteX1" fmla="*/ 2442845 w 3387725"/>
              <a:gd name="connsiteY1" fmla="*/ 228600 h 2499082"/>
              <a:gd name="connsiteX2" fmla="*/ 1985645 w 3387725"/>
              <a:gd name="connsiteY2" fmla="*/ 685800 h 2499082"/>
              <a:gd name="connsiteX3" fmla="*/ 1574165 w 3387725"/>
              <a:gd name="connsiteY3" fmla="*/ 1981200 h 2499082"/>
              <a:gd name="connsiteX4" fmla="*/ 80645 w 3387725"/>
              <a:gd name="connsiteY4" fmla="*/ 1944445 h 2499082"/>
              <a:gd name="connsiteX5" fmla="*/ 202565 w 3387725"/>
              <a:gd name="connsiteY5" fmla="*/ 2453640 h 2499082"/>
              <a:gd name="connsiteX6" fmla="*/ 217805 w 3387725"/>
              <a:gd name="connsiteY6" fmla="*/ 2453640 h 2499082"/>
              <a:gd name="connsiteX0" fmla="*/ 3708512 w 3708512"/>
              <a:gd name="connsiteY0" fmla="*/ 0 h 2455790"/>
              <a:gd name="connsiteX1" fmla="*/ 2763632 w 3708512"/>
              <a:gd name="connsiteY1" fmla="*/ 228600 h 2455790"/>
              <a:gd name="connsiteX2" fmla="*/ 2306432 w 3708512"/>
              <a:gd name="connsiteY2" fmla="*/ 685800 h 2455790"/>
              <a:gd name="connsiteX3" fmla="*/ 1894952 w 3708512"/>
              <a:gd name="connsiteY3" fmla="*/ 1981200 h 2455790"/>
              <a:gd name="connsiteX4" fmla="*/ 401432 w 3708512"/>
              <a:gd name="connsiteY4" fmla="*/ 1944445 h 2455790"/>
              <a:gd name="connsiteX5" fmla="*/ 523352 w 3708512"/>
              <a:gd name="connsiteY5" fmla="*/ 2453640 h 2455790"/>
              <a:gd name="connsiteX6" fmla="*/ 710 w 3708512"/>
              <a:gd name="connsiteY6" fmla="*/ 1718534 h 2455790"/>
              <a:gd name="connsiteX0" fmla="*/ 3709496 w 3709496"/>
              <a:gd name="connsiteY0" fmla="*/ 0 h 2067857"/>
              <a:gd name="connsiteX1" fmla="*/ 2764616 w 3709496"/>
              <a:gd name="connsiteY1" fmla="*/ 228600 h 2067857"/>
              <a:gd name="connsiteX2" fmla="*/ 2307416 w 3709496"/>
              <a:gd name="connsiteY2" fmla="*/ 685800 h 2067857"/>
              <a:gd name="connsiteX3" fmla="*/ 1895936 w 3709496"/>
              <a:gd name="connsiteY3" fmla="*/ 1981200 h 2067857"/>
              <a:gd name="connsiteX4" fmla="*/ 402416 w 3709496"/>
              <a:gd name="connsiteY4" fmla="*/ 1944445 h 2067857"/>
              <a:gd name="connsiteX5" fmla="*/ 237466 w 3709496"/>
              <a:gd name="connsiteY5" fmla="*/ 1915757 h 2067857"/>
              <a:gd name="connsiteX6" fmla="*/ 1694 w 3709496"/>
              <a:gd name="connsiteY6" fmla="*/ 1718534 h 206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496" h="2067857">
                <a:moveTo>
                  <a:pt x="3709496" y="0"/>
                </a:moveTo>
                <a:cubicBezTo>
                  <a:pt x="3353896" y="57150"/>
                  <a:pt x="2998296" y="114300"/>
                  <a:pt x="2764616" y="228600"/>
                </a:cubicBezTo>
                <a:cubicBezTo>
                  <a:pt x="2530936" y="342900"/>
                  <a:pt x="2452196" y="393700"/>
                  <a:pt x="2307416" y="685800"/>
                </a:cubicBezTo>
                <a:cubicBezTo>
                  <a:pt x="2162636" y="977900"/>
                  <a:pt x="2213436" y="1771426"/>
                  <a:pt x="1895936" y="1981200"/>
                </a:cubicBezTo>
                <a:cubicBezTo>
                  <a:pt x="1578436" y="2190974"/>
                  <a:pt x="678828" y="1955352"/>
                  <a:pt x="402416" y="1944445"/>
                </a:cubicBezTo>
                <a:cubicBezTo>
                  <a:pt x="126004" y="1933538"/>
                  <a:pt x="304253" y="1953409"/>
                  <a:pt x="237466" y="1915757"/>
                </a:cubicBezTo>
                <a:cubicBezTo>
                  <a:pt x="170679" y="1878105"/>
                  <a:pt x="-19896" y="1749014"/>
                  <a:pt x="1694" y="1718534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369590" y="2366682"/>
            <a:ext cx="5868104" cy="2118344"/>
          </a:xfrm>
          <a:custGeom>
            <a:avLst/>
            <a:gdLst>
              <a:gd name="connsiteX0" fmla="*/ 5868104 w 5868104"/>
              <a:gd name="connsiteY0" fmla="*/ 0 h 2118344"/>
              <a:gd name="connsiteX1" fmla="*/ 4541328 w 5868104"/>
              <a:gd name="connsiteY1" fmla="*/ 609600 h 2118344"/>
              <a:gd name="connsiteX2" fmla="*/ 3967586 w 5868104"/>
              <a:gd name="connsiteY2" fmla="*/ 1972236 h 2118344"/>
              <a:gd name="connsiteX3" fmla="*/ 560998 w 5868104"/>
              <a:gd name="connsiteY3" fmla="*/ 2061883 h 2118344"/>
              <a:gd name="connsiteX4" fmla="*/ 41045 w 5868104"/>
              <a:gd name="connsiteY4" fmla="*/ 1810871 h 21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104" h="2118344">
                <a:moveTo>
                  <a:pt x="5868104" y="0"/>
                </a:moveTo>
                <a:cubicBezTo>
                  <a:pt x="5363092" y="140447"/>
                  <a:pt x="4858081" y="280894"/>
                  <a:pt x="4541328" y="609600"/>
                </a:cubicBezTo>
                <a:cubicBezTo>
                  <a:pt x="4224575" y="938306"/>
                  <a:pt x="4630974" y="1730189"/>
                  <a:pt x="3967586" y="1972236"/>
                </a:cubicBezTo>
                <a:cubicBezTo>
                  <a:pt x="3304198" y="2214283"/>
                  <a:pt x="1215421" y="2088777"/>
                  <a:pt x="560998" y="2061883"/>
                </a:cubicBezTo>
                <a:cubicBezTo>
                  <a:pt x="-93426" y="2034989"/>
                  <a:pt x="-26191" y="1922930"/>
                  <a:pt x="41045" y="1810871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662157" y="2519082"/>
            <a:ext cx="5727937" cy="2388585"/>
          </a:xfrm>
          <a:custGeom>
            <a:avLst/>
            <a:gdLst>
              <a:gd name="connsiteX0" fmla="*/ 5868104 w 5868104"/>
              <a:gd name="connsiteY0" fmla="*/ 0 h 2118344"/>
              <a:gd name="connsiteX1" fmla="*/ 4541328 w 5868104"/>
              <a:gd name="connsiteY1" fmla="*/ 609600 h 2118344"/>
              <a:gd name="connsiteX2" fmla="*/ 3967586 w 5868104"/>
              <a:gd name="connsiteY2" fmla="*/ 1972236 h 2118344"/>
              <a:gd name="connsiteX3" fmla="*/ 560998 w 5868104"/>
              <a:gd name="connsiteY3" fmla="*/ 2061883 h 2118344"/>
              <a:gd name="connsiteX4" fmla="*/ 41045 w 5868104"/>
              <a:gd name="connsiteY4" fmla="*/ 1810871 h 2118344"/>
              <a:gd name="connsiteX0" fmla="*/ 5727937 w 5727937"/>
              <a:gd name="connsiteY0" fmla="*/ 0 h 2388585"/>
              <a:gd name="connsiteX1" fmla="*/ 4401161 w 5727937"/>
              <a:gd name="connsiteY1" fmla="*/ 609600 h 2388585"/>
              <a:gd name="connsiteX2" fmla="*/ 3827419 w 5727937"/>
              <a:gd name="connsiteY2" fmla="*/ 1972236 h 2388585"/>
              <a:gd name="connsiteX3" fmla="*/ 420831 w 5727937"/>
              <a:gd name="connsiteY3" fmla="*/ 2061883 h 2388585"/>
              <a:gd name="connsiteX4" fmla="*/ 98102 w 5727937"/>
              <a:gd name="connsiteY4" fmla="*/ 2366683 h 238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937" h="2388585">
                <a:moveTo>
                  <a:pt x="5727937" y="0"/>
                </a:moveTo>
                <a:cubicBezTo>
                  <a:pt x="5222925" y="140447"/>
                  <a:pt x="4717914" y="280894"/>
                  <a:pt x="4401161" y="609600"/>
                </a:cubicBezTo>
                <a:cubicBezTo>
                  <a:pt x="4084408" y="938306"/>
                  <a:pt x="4490807" y="1730189"/>
                  <a:pt x="3827419" y="1972236"/>
                </a:cubicBezTo>
                <a:cubicBezTo>
                  <a:pt x="3164031" y="2214283"/>
                  <a:pt x="1042384" y="1996142"/>
                  <a:pt x="420831" y="2061883"/>
                </a:cubicBezTo>
                <a:cubicBezTo>
                  <a:pt x="-200722" y="2127624"/>
                  <a:pt x="30866" y="2478742"/>
                  <a:pt x="98102" y="2366683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045930" y="2294964"/>
            <a:ext cx="8173835" cy="2228557"/>
          </a:xfrm>
          <a:custGeom>
            <a:avLst/>
            <a:gdLst>
              <a:gd name="connsiteX0" fmla="*/ 8265317 w 8265317"/>
              <a:gd name="connsiteY0" fmla="*/ 0 h 2340972"/>
              <a:gd name="connsiteX1" fmla="*/ 6687528 w 8265317"/>
              <a:gd name="connsiteY1" fmla="*/ 699247 h 2340972"/>
              <a:gd name="connsiteX2" fmla="*/ 6382728 w 8265317"/>
              <a:gd name="connsiteY2" fmla="*/ 2223247 h 2340972"/>
              <a:gd name="connsiteX3" fmla="*/ 752893 w 8265317"/>
              <a:gd name="connsiteY3" fmla="*/ 2205317 h 2340972"/>
              <a:gd name="connsiteX4" fmla="*/ 215011 w 8265317"/>
              <a:gd name="connsiteY4" fmla="*/ 1936376 h 2340972"/>
              <a:gd name="connsiteX0" fmla="*/ 8267258 w 8267258"/>
              <a:gd name="connsiteY0" fmla="*/ 0 h 2228557"/>
              <a:gd name="connsiteX1" fmla="*/ 6689469 w 8267258"/>
              <a:gd name="connsiteY1" fmla="*/ 699247 h 2228557"/>
              <a:gd name="connsiteX2" fmla="*/ 6420528 w 8267258"/>
              <a:gd name="connsiteY2" fmla="*/ 2043953 h 2228557"/>
              <a:gd name="connsiteX3" fmla="*/ 754834 w 8267258"/>
              <a:gd name="connsiteY3" fmla="*/ 2205317 h 2228557"/>
              <a:gd name="connsiteX4" fmla="*/ 216952 w 8267258"/>
              <a:gd name="connsiteY4" fmla="*/ 1936376 h 2228557"/>
              <a:gd name="connsiteX0" fmla="*/ 8267258 w 8267258"/>
              <a:gd name="connsiteY0" fmla="*/ 0 h 2228557"/>
              <a:gd name="connsiteX1" fmla="*/ 6689469 w 8267258"/>
              <a:gd name="connsiteY1" fmla="*/ 699247 h 2228557"/>
              <a:gd name="connsiteX2" fmla="*/ 6420528 w 8267258"/>
              <a:gd name="connsiteY2" fmla="*/ 2043953 h 2228557"/>
              <a:gd name="connsiteX3" fmla="*/ 754834 w 8267258"/>
              <a:gd name="connsiteY3" fmla="*/ 2205317 h 2228557"/>
              <a:gd name="connsiteX4" fmla="*/ 216952 w 8267258"/>
              <a:gd name="connsiteY4" fmla="*/ 1936376 h 2228557"/>
              <a:gd name="connsiteX0" fmla="*/ 8173835 w 8173835"/>
              <a:gd name="connsiteY0" fmla="*/ 0 h 2228557"/>
              <a:gd name="connsiteX1" fmla="*/ 6596046 w 8173835"/>
              <a:gd name="connsiteY1" fmla="*/ 699247 h 2228557"/>
              <a:gd name="connsiteX2" fmla="*/ 6327105 w 8173835"/>
              <a:gd name="connsiteY2" fmla="*/ 2043953 h 2228557"/>
              <a:gd name="connsiteX3" fmla="*/ 661411 w 8173835"/>
              <a:gd name="connsiteY3" fmla="*/ 2205317 h 2228557"/>
              <a:gd name="connsiteX4" fmla="*/ 123529 w 8173835"/>
              <a:gd name="connsiteY4" fmla="*/ 1936376 h 222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3835" h="2228557">
                <a:moveTo>
                  <a:pt x="8173835" y="0"/>
                </a:moveTo>
                <a:cubicBezTo>
                  <a:pt x="7541823" y="164353"/>
                  <a:pt x="6903834" y="358588"/>
                  <a:pt x="6596046" y="699247"/>
                </a:cubicBezTo>
                <a:cubicBezTo>
                  <a:pt x="6288258" y="1039906"/>
                  <a:pt x="7316211" y="1792941"/>
                  <a:pt x="6327105" y="2043953"/>
                </a:cubicBezTo>
                <a:cubicBezTo>
                  <a:pt x="5337999" y="2294965"/>
                  <a:pt x="1695340" y="2223246"/>
                  <a:pt x="661411" y="2205317"/>
                </a:cubicBezTo>
                <a:cubicBezTo>
                  <a:pt x="-372518" y="2187388"/>
                  <a:pt x="111575" y="2172446"/>
                  <a:pt x="123529" y="1936376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19925" y="2447364"/>
            <a:ext cx="8052241" cy="2402541"/>
          </a:xfrm>
          <a:custGeom>
            <a:avLst/>
            <a:gdLst>
              <a:gd name="connsiteX0" fmla="*/ 8265317 w 8265317"/>
              <a:gd name="connsiteY0" fmla="*/ 0 h 2340972"/>
              <a:gd name="connsiteX1" fmla="*/ 6687528 w 8265317"/>
              <a:gd name="connsiteY1" fmla="*/ 699247 h 2340972"/>
              <a:gd name="connsiteX2" fmla="*/ 6382728 w 8265317"/>
              <a:gd name="connsiteY2" fmla="*/ 2223247 h 2340972"/>
              <a:gd name="connsiteX3" fmla="*/ 752893 w 8265317"/>
              <a:gd name="connsiteY3" fmla="*/ 2205317 h 2340972"/>
              <a:gd name="connsiteX4" fmla="*/ 215011 w 8265317"/>
              <a:gd name="connsiteY4" fmla="*/ 1936376 h 2340972"/>
              <a:gd name="connsiteX0" fmla="*/ 8267258 w 8267258"/>
              <a:gd name="connsiteY0" fmla="*/ 0 h 2228557"/>
              <a:gd name="connsiteX1" fmla="*/ 6689469 w 8267258"/>
              <a:gd name="connsiteY1" fmla="*/ 699247 h 2228557"/>
              <a:gd name="connsiteX2" fmla="*/ 6420528 w 8267258"/>
              <a:gd name="connsiteY2" fmla="*/ 2043953 h 2228557"/>
              <a:gd name="connsiteX3" fmla="*/ 754834 w 8267258"/>
              <a:gd name="connsiteY3" fmla="*/ 2205317 h 2228557"/>
              <a:gd name="connsiteX4" fmla="*/ 216952 w 8267258"/>
              <a:gd name="connsiteY4" fmla="*/ 1936376 h 2228557"/>
              <a:gd name="connsiteX0" fmla="*/ 8267258 w 8267258"/>
              <a:gd name="connsiteY0" fmla="*/ 0 h 2228557"/>
              <a:gd name="connsiteX1" fmla="*/ 6689469 w 8267258"/>
              <a:gd name="connsiteY1" fmla="*/ 699247 h 2228557"/>
              <a:gd name="connsiteX2" fmla="*/ 6420528 w 8267258"/>
              <a:gd name="connsiteY2" fmla="*/ 2043953 h 2228557"/>
              <a:gd name="connsiteX3" fmla="*/ 754834 w 8267258"/>
              <a:gd name="connsiteY3" fmla="*/ 2205317 h 2228557"/>
              <a:gd name="connsiteX4" fmla="*/ 216952 w 8267258"/>
              <a:gd name="connsiteY4" fmla="*/ 1936376 h 2228557"/>
              <a:gd name="connsiteX0" fmla="*/ 8173835 w 8173835"/>
              <a:gd name="connsiteY0" fmla="*/ 0 h 2228557"/>
              <a:gd name="connsiteX1" fmla="*/ 6596046 w 8173835"/>
              <a:gd name="connsiteY1" fmla="*/ 699247 h 2228557"/>
              <a:gd name="connsiteX2" fmla="*/ 6327105 w 8173835"/>
              <a:gd name="connsiteY2" fmla="*/ 2043953 h 2228557"/>
              <a:gd name="connsiteX3" fmla="*/ 661411 w 8173835"/>
              <a:gd name="connsiteY3" fmla="*/ 2205317 h 2228557"/>
              <a:gd name="connsiteX4" fmla="*/ 123529 w 8173835"/>
              <a:gd name="connsiteY4" fmla="*/ 1936376 h 2228557"/>
              <a:gd name="connsiteX0" fmla="*/ 8133764 w 8133764"/>
              <a:gd name="connsiteY0" fmla="*/ 0 h 2344178"/>
              <a:gd name="connsiteX1" fmla="*/ 6555975 w 8133764"/>
              <a:gd name="connsiteY1" fmla="*/ 699247 h 2344178"/>
              <a:gd name="connsiteX2" fmla="*/ 6287034 w 8133764"/>
              <a:gd name="connsiteY2" fmla="*/ 2043953 h 2344178"/>
              <a:gd name="connsiteX3" fmla="*/ 621340 w 8133764"/>
              <a:gd name="connsiteY3" fmla="*/ 2205317 h 2344178"/>
              <a:gd name="connsiteX4" fmla="*/ 155176 w 8133764"/>
              <a:gd name="connsiteY4" fmla="*/ 2241176 h 2344178"/>
              <a:gd name="connsiteX0" fmla="*/ 8124219 w 8124219"/>
              <a:gd name="connsiteY0" fmla="*/ 0 h 2479958"/>
              <a:gd name="connsiteX1" fmla="*/ 6546430 w 8124219"/>
              <a:gd name="connsiteY1" fmla="*/ 699247 h 2479958"/>
              <a:gd name="connsiteX2" fmla="*/ 6277489 w 8124219"/>
              <a:gd name="connsiteY2" fmla="*/ 2043953 h 2479958"/>
              <a:gd name="connsiteX3" fmla="*/ 611795 w 8124219"/>
              <a:gd name="connsiteY3" fmla="*/ 2205317 h 2479958"/>
              <a:gd name="connsiteX4" fmla="*/ 163561 w 8124219"/>
              <a:gd name="connsiteY4" fmla="*/ 2402541 h 2479958"/>
              <a:gd name="connsiteX0" fmla="*/ 8154082 w 8154082"/>
              <a:gd name="connsiteY0" fmla="*/ 0 h 2458115"/>
              <a:gd name="connsiteX1" fmla="*/ 6576293 w 8154082"/>
              <a:gd name="connsiteY1" fmla="*/ 699247 h 2458115"/>
              <a:gd name="connsiteX2" fmla="*/ 6307352 w 8154082"/>
              <a:gd name="connsiteY2" fmla="*/ 2043953 h 2458115"/>
              <a:gd name="connsiteX3" fmla="*/ 587869 w 8154082"/>
              <a:gd name="connsiteY3" fmla="*/ 1990165 h 2458115"/>
              <a:gd name="connsiteX4" fmla="*/ 193424 w 8154082"/>
              <a:gd name="connsiteY4" fmla="*/ 2402541 h 2458115"/>
              <a:gd name="connsiteX0" fmla="*/ 8089868 w 8089868"/>
              <a:gd name="connsiteY0" fmla="*/ 0 h 2466502"/>
              <a:gd name="connsiteX1" fmla="*/ 6512079 w 8089868"/>
              <a:gd name="connsiteY1" fmla="*/ 699247 h 2466502"/>
              <a:gd name="connsiteX2" fmla="*/ 6243138 w 8089868"/>
              <a:gd name="connsiteY2" fmla="*/ 2043953 h 2466502"/>
              <a:gd name="connsiteX3" fmla="*/ 523655 w 8089868"/>
              <a:gd name="connsiteY3" fmla="*/ 1990165 h 2466502"/>
              <a:gd name="connsiteX4" fmla="*/ 129210 w 8089868"/>
              <a:gd name="connsiteY4" fmla="*/ 2402541 h 2466502"/>
              <a:gd name="connsiteX0" fmla="*/ 8052241 w 8052241"/>
              <a:gd name="connsiteY0" fmla="*/ 0 h 2402541"/>
              <a:gd name="connsiteX1" fmla="*/ 6474452 w 8052241"/>
              <a:gd name="connsiteY1" fmla="*/ 699247 h 2402541"/>
              <a:gd name="connsiteX2" fmla="*/ 6205511 w 8052241"/>
              <a:gd name="connsiteY2" fmla="*/ 2043953 h 2402541"/>
              <a:gd name="connsiteX3" fmla="*/ 486028 w 8052241"/>
              <a:gd name="connsiteY3" fmla="*/ 1990165 h 2402541"/>
              <a:gd name="connsiteX4" fmla="*/ 91583 w 8052241"/>
              <a:gd name="connsiteY4" fmla="*/ 2402541 h 24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2241" h="2402541">
                <a:moveTo>
                  <a:pt x="8052241" y="0"/>
                </a:moveTo>
                <a:cubicBezTo>
                  <a:pt x="7420229" y="164353"/>
                  <a:pt x="6782240" y="358588"/>
                  <a:pt x="6474452" y="699247"/>
                </a:cubicBezTo>
                <a:cubicBezTo>
                  <a:pt x="6166664" y="1039906"/>
                  <a:pt x="7203582" y="1828800"/>
                  <a:pt x="6205511" y="2043953"/>
                </a:cubicBezTo>
                <a:cubicBezTo>
                  <a:pt x="5207440" y="2259106"/>
                  <a:pt x="1343652" y="1822823"/>
                  <a:pt x="486028" y="1990165"/>
                </a:cubicBezTo>
                <a:cubicBezTo>
                  <a:pt x="-371596" y="2157507"/>
                  <a:pt x="187205" y="2046941"/>
                  <a:pt x="91583" y="2402541"/>
                </a:cubicBezTo>
              </a:path>
            </a:pathLst>
          </a:custGeom>
          <a:noFill/>
          <a:ln w="31750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4731" y="198555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Backpropagation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Character-based RNN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89" y="1459086"/>
            <a:ext cx="5704451" cy="4585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5736" y="6374674"/>
            <a:ext cx="524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33948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929"/>
            <a:ext cx="10972800" cy="4993341"/>
          </a:xfrm>
        </p:spPr>
        <p:txBody>
          <a:bodyPr>
            <a:normAutofit/>
          </a:bodyPr>
          <a:lstStyle/>
          <a:p>
            <a:r>
              <a:rPr lang="en-US" dirty="0" smtClean="0"/>
              <a:t>RNNs are used to keep “memory”, just like finite-state automata</a:t>
            </a:r>
          </a:p>
          <a:p>
            <a:r>
              <a:rPr lang="en-US" dirty="0" smtClean="0"/>
              <a:t>They can be used as generators, acceptors, transducers,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10971</TotalTime>
  <Words>319</Words>
  <Application>Microsoft Office PowerPoint</Application>
  <PresentationFormat>Widescreen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Lucida Grande</vt:lpstr>
      <vt:lpstr>Rockwell Extra Bold</vt:lpstr>
      <vt:lpstr>Times New Roman</vt:lpstr>
      <vt:lpstr>UM-coursera-052814</vt:lpstr>
      <vt:lpstr>1_UM-coursera-052814</vt:lpstr>
      <vt:lpstr>2_UM-coursera-052814</vt:lpstr>
      <vt:lpstr>NLP</vt:lpstr>
      <vt:lpstr>Deep Learning</vt:lpstr>
      <vt:lpstr>PowerPoint Presentation</vt:lpstr>
      <vt:lpstr>Recurrent Neural Networks</vt:lpstr>
      <vt:lpstr>RNN</vt:lpstr>
      <vt:lpstr>RNN</vt:lpstr>
      <vt:lpstr>Updating Parameters of an RNN</vt:lpstr>
      <vt:lpstr>Character-based RNN</vt:lpstr>
      <vt:lpstr>Notes</vt:lpstr>
      <vt:lpstr>Other Applications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Dragomir Radev</cp:lastModifiedBy>
  <cp:revision>262</cp:revision>
  <dcterms:created xsi:type="dcterms:W3CDTF">2016-03-20T23:07:08Z</dcterms:created>
  <dcterms:modified xsi:type="dcterms:W3CDTF">2019-02-15T14:49:51Z</dcterms:modified>
</cp:coreProperties>
</file>