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 id="2147483680" r:id="rId3"/>
  </p:sldMasterIdLst>
  <p:notesMasterIdLst>
    <p:notesMasterId r:id="rId29"/>
  </p:notesMasterIdLst>
  <p:sldIdLst>
    <p:sldId id="257" r:id="rId4"/>
    <p:sldId id="352"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526" r:id="rId19"/>
    <p:sldId id="527" r:id="rId20"/>
    <p:sldId id="382" r:id="rId21"/>
    <p:sldId id="522" r:id="rId22"/>
    <p:sldId id="521" r:id="rId23"/>
    <p:sldId id="387" r:id="rId24"/>
    <p:sldId id="388" r:id="rId25"/>
    <p:sldId id="368" r:id="rId26"/>
    <p:sldId id="523" r:id="rId27"/>
    <p:sldId id="3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EDFA"/>
    <a:srgbClr val="FF9900"/>
    <a:srgbClr val="FFFF00"/>
    <a:srgbClr val="006600"/>
    <a:srgbClr val="CC66FF"/>
    <a:srgbClr val="00CC00"/>
    <a:srgbClr val="CC0099"/>
    <a:srgbClr val="009999"/>
    <a:srgbClr val="85AB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82765" autoAdjust="0"/>
  </p:normalViewPr>
  <p:slideViewPr>
    <p:cSldViewPr snapToGrid="0">
      <p:cViewPr varScale="1">
        <p:scale>
          <a:sx n="96" d="100"/>
          <a:sy n="96" d="100"/>
        </p:scale>
        <p:origin x="102" y="22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8337-D373-401A-892D-7766A648A3F5}" type="datetimeFigureOut">
              <a:rPr lang="en-US" smtClean="0"/>
              <a:pPr/>
              <a:t>2/13/2019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47A52-EDBE-4128-A1AF-FB91DAABE4F5}" type="slidenum">
              <a:rPr lang="en-US" smtClean="0"/>
              <a:pPr/>
              <a:t>‹#›</a:t>
            </a:fld>
            <a:endParaRPr lang="en-US"/>
          </a:p>
        </p:txBody>
      </p:sp>
    </p:spTree>
    <p:extLst>
      <p:ext uri="{BB962C8B-B14F-4D97-AF65-F5344CB8AC3E}">
        <p14:creationId xmlns:p14="http://schemas.microsoft.com/office/powerpoint/2010/main" val="923437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RNNs are supervised, so once you have your predictions y, you compare them to your correct label for the sequence. For a classification problem, you use something like categorical cross entropy, and you get a cost. You then take the gradient of the cost w.r.t. the parameters to figure out how to update your parameters. </a:t>
            </a:r>
          </a:p>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3</a:t>
            </a:fld>
            <a:endParaRPr lang="en-US"/>
          </a:p>
        </p:txBody>
      </p:sp>
    </p:spTree>
    <p:extLst>
      <p:ext uri="{BB962C8B-B14F-4D97-AF65-F5344CB8AC3E}">
        <p14:creationId xmlns:p14="http://schemas.microsoft.com/office/powerpoint/2010/main" val="1915087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where do the magic gates come from? Why, we multiply some input vectors by weights and apply the sigmoid function, of course! The forget gate gets one set of weights…</a:t>
            </a:r>
          </a:p>
        </p:txBody>
      </p:sp>
      <p:sp>
        <p:nvSpPr>
          <p:cNvPr id="4" name="Slide Number Placeholder 3"/>
          <p:cNvSpPr>
            <a:spLocks noGrp="1"/>
          </p:cNvSpPr>
          <p:nvPr>
            <p:ph type="sldNum" sz="quarter" idx="10"/>
          </p:nvPr>
        </p:nvSpPr>
        <p:spPr/>
        <p:txBody>
          <a:bodyPr/>
          <a:lstStyle/>
          <a:p>
            <a:fld id="{30226FD9-D5E8-4013-8A37-2D238425876F}" type="slidenum">
              <a:rPr lang="en-US" smtClean="0"/>
              <a:t>13</a:t>
            </a:fld>
            <a:endParaRPr lang="en-US"/>
          </a:p>
        </p:txBody>
      </p:sp>
    </p:spTree>
    <p:extLst>
      <p:ext uri="{BB962C8B-B14F-4D97-AF65-F5344CB8AC3E}">
        <p14:creationId xmlns:p14="http://schemas.microsoft.com/office/powerpoint/2010/main" val="70031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the input gate gets a different set. </a:t>
            </a:r>
          </a:p>
        </p:txBody>
      </p:sp>
      <p:sp>
        <p:nvSpPr>
          <p:cNvPr id="4" name="Slide Number Placeholder 3"/>
          <p:cNvSpPr>
            <a:spLocks noGrp="1"/>
          </p:cNvSpPr>
          <p:nvPr>
            <p:ph type="sldNum" sz="quarter" idx="10"/>
          </p:nvPr>
        </p:nvSpPr>
        <p:spPr/>
        <p:txBody>
          <a:bodyPr/>
          <a:lstStyle/>
          <a:p>
            <a:fld id="{30226FD9-D5E8-4013-8A37-2D238425876F}" type="slidenum">
              <a:rPr lang="en-US" smtClean="0"/>
              <a:t>14</a:t>
            </a:fld>
            <a:endParaRPr lang="en-US"/>
          </a:p>
        </p:txBody>
      </p:sp>
    </p:spTree>
    <p:extLst>
      <p:ext uri="{BB962C8B-B14F-4D97-AF65-F5344CB8AC3E}">
        <p14:creationId xmlns:p14="http://schemas.microsoft.com/office/powerpoint/2010/main" val="2414639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Finally, we apply a non-linearity to our memory cell, c1, and pass that through the output gate to give us h1</a:t>
            </a:r>
          </a:p>
        </p:txBody>
      </p:sp>
      <p:sp>
        <p:nvSpPr>
          <p:cNvPr id="4" name="Slide Number Placeholder 3"/>
          <p:cNvSpPr>
            <a:spLocks noGrp="1"/>
          </p:cNvSpPr>
          <p:nvPr>
            <p:ph type="sldNum" sz="quarter" idx="10"/>
          </p:nvPr>
        </p:nvSpPr>
        <p:spPr/>
        <p:txBody>
          <a:bodyPr/>
          <a:lstStyle/>
          <a:p>
            <a:fld id="{30226FD9-D5E8-4013-8A37-2D238425876F}" type="slidenum">
              <a:rPr lang="en-US" smtClean="0"/>
              <a:t>15</a:t>
            </a:fld>
            <a:endParaRPr lang="en-US"/>
          </a:p>
        </p:txBody>
      </p:sp>
    </p:spTree>
    <p:extLst>
      <p:ext uri="{BB962C8B-B14F-4D97-AF65-F5344CB8AC3E}">
        <p14:creationId xmlns:p14="http://schemas.microsoft.com/office/powerpoint/2010/main" val="3021082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we can line these up like we did with the regular RNN and start </a:t>
            </a:r>
            <a:r>
              <a:rPr lang="en-US" baseline="0" smtClean="0"/>
              <a:t>processing sequences</a:t>
            </a:r>
            <a:endParaRPr lang="en-US" baseline="0" dirty="0" smtClean="0"/>
          </a:p>
        </p:txBody>
      </p:sp>
      <p:sp>
        <p:nvSpPr>
          <p:cNvPr id="4" name="Slide Number Placeholder 3"/>
          <p:cNvSpPr>
            <a:spLocks noGrp="1"/>
          </p:cNvSpPr>
          <p:nvPr>
            <p:ph type="sldNum" sz="quarter" idx="10"/>
          </p:nvPr>
        </p:nvSpPr>
        <p:spPr/>
        <p:txBody>
          <a:bodyPr/>
          <a:lstStyle/>
          <a:p>
            <a:fld id="{30226FD9-D5E8-4013-8A37-2D238425876F}" type="slidenum">
              <a:rPr lang="en-US" smtClean="0"/>
              <a:t>18</a:t>
            </a:fld>
            <a:endParaRPr lang="en-US"/>
          </a:p>
        </p:txBody>
      </p:sp>
    </p:spTree>
    <p:extLst>
      <p:ext uri="{BB962C8B-B14F-4D97-AF65-F5344CB8AC3E}">
        <p14:creationId xmlns:p14="http://schemas.microsoft.com/office/powerpoint/2010/main" val="115989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4</a:t>
            </a:fld>
            <a:endParaRPr lang="en-US"/>
          </a:p>
        </p:txBody>
      </p:sp>
    </p:spTree>
    <p:extLst>
      <p:ext uri="{BB962C8B-B14F-4D97-AF65-F5344CB8AC3E}">
        <p14:creationId xmlns:p14="http://schemas.microsoft.com/office/powerpoint/2010/main" val="316384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5</a:t>
            </a:fld>
            <a:endParaRPr lang="en-US"/>
          </a:p>
        </p:txBody>
      </p:sp>
    </p:spTree>
    <p:extLst>
      <p:ext uri="{BB962C8B-B14F-4D97-AF65-F5344CB8AC3E}">
        <p14:creationId xmlns:p14="http://schemas.microsoft.com/office/powerpoint/2010/main" val="109030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E47A52-EDBE-4128-A1AF-FB91DAABE4F5}" type="slidenum">
              <a:rPr lang="en-US" smtClean="0"/>
              <a:t>7</a:t>
            </a:fld>
            <a:endParaRPr lang="en-US"/>
          </a:p>
        </p:txBody>
      </p:sp>
    </p:spTree>
    <p:extLst>
      <p:ext uri="{BB962C8B-B14F-4D97-AF65-F5344CB8AC3E}">
        <p14:creationId xmlns:p14="http://schemas.microsoft.com/office/powerpoint/2010/main" val="51980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a:t>
            </a:r>
            <a:r>
              <a:rPr lang="en-US" baseline="0" dirty="0" smtClean="0"/>
              <a:t> with the same basic structure as our RNN, but call the output vector u1 instead of h1.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8</a:t>
            </a:fld>
            <a:endParaRPr lang="en-US"/>
          </a:p>
        </p:txBody>
      </p:sp>
    </p:spTree>
    <p:extLst>
      <p:ext uri="{BB962C8B-B14F-4D97-AF65-F5344CB8AC3E}">
        <p14:creationId xmlns:p14="http://schemas.microsoft.com/office/powerpoint/2010/main" val="300023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we’re going to add another vector, c, which will be our memory cell. C0 is usually initialized to all 0s, and we’ll see how c is calculated for each time-step in a moment. </a:t>
            </a:r>
          </a:p>
          <a:p>
            <a:r>
              <a:rPr lang="en-US" baseline="0" dirty="0" smtClean="0"/>
              <a:t>Basically, we’re going to want to somehow combine c0 with u1 to get c1. There’s a temptation to apply a set of weights to each and then apply some non-linear function, but that’s what got us into this mess, so let’s not do that. </a:t>
            </a:r>
            <a:endParaRPr lang="en-US" dirty="0"/>
          </a:p>
        </p:txBody>
      </p:sp>
      <p:sp>
        <p:nvSpPr>
          <p:cNvPr id="4" name="Slide Number Placeholder 3"/>
          <p:cNvSpPr>
            <a:spLocks noGrp="1"/>
          </p:cNvSpPr>
          <p:nvPr>
            <p:ph type="sldNum" sz="quarter" idx="10"/>
          </p:nvPr>
        </p:nvSpPr>
        <p:spPr/>
        <p:txBody>
          <a:bodyPr/>
          <a:lstStyle/>
          <a:p>
            <a:fld id="{30226FD9-D5E8-4013-8A37-2D238425876F}" type="slidenum">
              <a:rPr lang="en-US" smtClean="0"/>
              <a:t>9</a:t>
            </a:fld>
            <a:endParaRPr lang="en-US"/>
          </a:p>
        </p:txBody>
      </p:sp>
    </p:spTree>
    <p:extLst>
      <p:ext uri="{BB962C8B-B14F-4D97-AF65-F5344CB8AC3E}">
        <p14:creationId xmlns:p14="http://schemas.microsoft.com/office/powerpoint/2010/main" val="331954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Instead, what we’re going to do is pass u1 through our input gate i1,</a:t>
            </a:r>
            <a:r>
              <a:rPr lang="en-US" baseline="0" dirty="0" smtClean="0"/>
              <a:t> and pass c0 through our forget gate f1, and take their sum. When I say information is “passed through” a gate, I mean take the elementwise product of the input vector and the gate vector. </a:t>
            </a:r>
          </a:p>
        </p:txBody>
      </p:sp>
      <p:sp>
        <p:nvSpPr>
          <p:cNvPr id="4" name="Slide Number Placeholder 3"/>
          <p:cNvSpPr>
            <a:spLocks noGrp="1"/>
          </p:cNvSpPr>
          <p:nvPr>
            <p:ph type="sldNum" sz="quarter" idx="10"/>
          </p:nvPr>
        </p:nvSpPr>
        <p:spPr/>
        <p:txBody>
          <a:bodyPr/>
          <a:lstStyle/>
          <a:p>
            <a:fld id="{30226FD9-D5E8-4013-8A37-2D238425876F}" type="slidenum">
              <a:rPr lang="en-US" smtClean="0"/>
              <a:t>10</a:t>
            </a:fld>
            <a:endParaRPr lang="en-US"/>
          </a:p>
        </p:txBody>
      </p:sp>
    </p:spTree>
    <p:extLst>
      <p:ext uri="{BB962C8B-B14F-4D97-AF65-F5344CB8AC3E}">
        <p14:creationId xmlns:p14="http://schemas.microsoft.com/office/powerpoint/2010/main" val="3835481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It’s a big deal that c is calculated using a linear function. </a:t>
            </a:r>
          </a:p>
        </p:txBody>
      </p:sp>
      <p:sp>
        <p:nvSpPr>
          <p:cNvPr id="4" name="Slide Number Placeholder 3"/>
          <p:cNvSpPr>
            <a:spLocks noGrp="1"/>
          </p:cNvSpPr>
          <p:nvPr>
            <p:ph type="sldNum" sz="quarter" idx="10"/>
          </p:nvPr>
        </p:nvSpPr>
        <p:spPr/>
        <p:txBody>
          <a:bodyPr/>
          <a:lstStyle/>
          <a:p>
            <a:fld id="{30226FD9-D5E8-4013-8A37-2D238425876F}" type="slidenum">
              <a:rPr lang="en-US" smtClean="0"/>
              <a:t>11</a:t>
            </a:fld>
            <a:endParaRPr lang="en-US"/>
          </a:p>
        </p:txBody>
      </p:sp>
    </p:spTree>
    <p:extLst>
      <p:ext uri="{BB962C8B-B14F-4D97-AF65-F5344CB8AC3E}">
        <p14:creationId xmlns:p14="http://schemas.microsoft.com/office/powerpoint/2010/main" val="291278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gate vector will have values from 0 to 1. A gate value of 0 is closed: it doesn’t let information pass through it. A gate value of 1 lets all of the information pass through it.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At this first time step, the gates aren’t doing much, because we initialized c0 and h0 to vectors of zeros. But at the next time step, our gates give the network the option of treating the input c as a vector of zeros. So if </a:t>
            </a:r>
            <a:r>
              <a:rPr lang="en-US" baseline="0" dirty="0" err="1" smtClean="0"/>
              <a:t>ct</a:t>
            </a:r>
            <a:r>
              <a:rPr lang="en-US" baseline="0" dirty="0" smtClean="0"/>
              <a:t> is a memory of everything we’ve seen in the network up to time t, we can totally close our gate and use all 0s for </a:t>
            </a:r>
            <a:r>
              <a:rPr lang="en-US" baseline="0" dirty="0" err="1" smtClean="0"/>
              <a:t>ct</a:t>
            </a:r>
            <a:r>
              <a:rPr lang="en-US" baseline="0" dirty="0" smtClean="0"/>
              <a:t> at the next step – effectively forgetting everything and going back to our starting value for c. The gate vector will have values from 0 to 1. A gate value of 0 is closed: it doesn’t let information pass through it. A gate value of 1 lets all of the information pass through it.</a:t>
            </a:r>
          </a:p>
          <a:p>
            <a:endParaRPr lang="en-US" baseline="0" dirty="0" smtClean="0"/>
          </a:p>
        </p:txBody>
      </p:sp>
      <p:sp>
        <p:nvSpPr>
          <p:cNvPr id="4" name="Slide Number Placeholder 3"/>
          <p:cNvSpPr>
            <a:spLocks noGrp="1"/>
          </p:cNvSpPr>
          <p:nvPr>
            <p:ph type="sldNum" sz="quarter" idx="10"/>
          </p:nvPr>
        </p:nvSpPr>
        <p:spPr/>
        <p:txBody>
          <a:bodyPr/>
          <a:lstStyle/>
          <a:p>
            <a:fld id="{30226FD9-D5E8-4013-8A37-2D238425876F}" type="slidenum">
              <a:rPr lang="en-US" smtClean="0"/>
              <a:t>12</a:t>
            </a:fld>
            <a:endParaRPr lang="en-US"/>
          </a:p>
        </p:txBody>
      </p:sp>
    </p:spTree>
    <p:extLst>
      <p:ext uri="{BB962C8B-B14F-4D97-AF65-F5344CB8AC3E}">
        <p14:creationId xmlns:p14="http://schemas.microsoft.com/office/powerpoint/2010/main" val="172285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0" y="1550804"/>
            <a:ext cx="11380983" cy="2049713"/>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5333"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80470" y="3886200"/>
            <a:ext cx="10044140" cy="1752600"/>
          </a:xfrm>
        </p:spPr>
        <p:txBody>
          <a:bodyPr>
            <a:normAutofit/>
          </a:bodyPr>
          <a:lstStyle>
            <a:lvl1pPr marL="0" indent="0" algn="ctr">
              <a:buNone/>
              <a:defRPr sz="4133" b="1" i="1">
                <a:solidFill>
                  <a:srgbClr val="FF0000"/>
                </a:solidFill>
                <a:effectLst>
                  <a:innerShdw blurRad="63500" dist="50800" dir="13500000">
                    <a:srgbClr val="000000">
                      <a:alpha val="50000"/>
                    </a:srgbClr>
                  </a:innerShdw>
                </a:effectLst>
                <a:latin typeface="Georgia"/>
                <a:cs typeface="Georgia"/>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62160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0" y="1550804"/>
            <a:ext cx="11380983" cy="2049713"/>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5333"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80470" y="3886200"/>
            <a:ext cx="10044140" cy="1752600"/>
          </a:xfrm>
        </p:spPr>
        <p:txBody>
          <a:bodyPr>
            <a:normAutofit/>
          </a:bodyPr>
          <a:lstStyle>
            <a:lvl1pPr marL="0" indent="0" algn="ctr">
              <a:buNone/>
              <a:defRPr sz="4133" b="1" i="1">
                <a:solidFill>
                  <a:srgbClr val="FF0000"/>
                </a:solidFill>
                <a:effectLst>
                  <a:innerShdw blurRad="63500" dist="50800" dir="13500000">
                    <a:srgbClr val="000000">
                      <a:alpha val="50000"/>
                    </a:srgbClr>
                  </a:innerShdw>
                </a:effectLst>
                <a:latin typeface="Georgia"/>
                <a:cs typeface="Georgia"/>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76978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667" y="523295"/>
            <a:ext cx="11243733" cy="935791"/>
          </a:xfrm>
          <a:prstGeom prst="rect">
            <a:avLst/>
          </a:prstGeom>
        </p:spPr>
        <p:txBody>
          <a:bodyPr/>
          <a:lstStyle>
            <a:lvl1pPr>
              <a:defRPr sz="4667"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2082338"/>
            <a:ext cx="10972800" cy="3603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459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290" y="1024913"/>
            <a:ext cx="11550316" cy="1362075"/>
          </a:xfrm>
          <a:prstGeom prst="rect">
            <a:avLst/>
          </a:prstGeom>
        </p:spPr>
        <p:txBody>
          <a:bodyPr anchor="t"/>
          <a:lstStyle>
            <a:lvl1pPr algn="ctr">
              <a:defRPr sz="4667"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3689684"/>
            <a:ext cx="10363200" cy="717216"/>
          </a:xfrm>
        </p:spPr>
        <p:txBody>
          <a:bodyPr anchor="b">
            <a:normAutofit/>
          </a:bodyPr>
          <a:lstStyle>
            <a:lvl1pPr marL="0" indent="0" algn="ctr">
              <a:buNone/>
              <a:defRPr sz="3200">
                <a:solidFill>
                  <a:srgbClr val="FDC227"/>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534235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63972"/>
            <a:ext cx="10972800" cy="936229"/>
          </a:xfrm>
          <a:prstGeom prst="rect">
            <a:avLst/>
          </a:prstGeom>
        </p:spPr>
        <p:txBody>
          <a:bodyPr/>
          <a:lstStyle>
            <a:lvl1pPr>
              <a:defRPr sz="4267"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79204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84"/>
            <a:ext cx="10972800" cy="919629"/>
          </a:xfrm>
          <a:prstGeom prst="rect">
            <a:avLst/>
          </a:prstGeom>
        </p:spPr>
        <p:txBody>
          <a:bodyPr/>
          <a:lstStyle>
            <a:lvl1pPr>
              <a:defRPr sz="4267"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lgn="ctr">
              <a:buNone/>
              <a:defRPr sz="2667" b="0" i="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424140"/>
            <a:ext cx="5386917"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78" y="1535113"/>
            <a:ext cx="5389033" cy="639763"/>
          </a:xfrm>
        </p:spPr>
        <p:txBody>
          <a:bodyPr anchor="b">
            <a:normAutofit/>
          </a:bodyPr>
          <a:lstStyle>
            <a:lvl1pPr marL="0" indent="0" algn="ctr">
              <a:buNone/>
              <a:defRPr sz="2667" b="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8" y="2424140"/>
            <a:ext cx="5389033"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301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57824"/>
            <a:ext cx="10972800" cy="919629"/>
          </a:xfrm>
          <a:prstGeom prst="rect">
            <a:avLst/>
          </a:prstGeom>
        </p:spPr>
        <p:txBody>
          <a:bodyPr/>
          <a:lstStyle>
            <a:lvl1pPr>
              <a:defRPr sz="4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1920418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53439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6" y="666793"/>
            <a:ext cx="4011084" cy="928791"/>
          </a:xfrm>
          <a:prstGeom prst="rect">
            <a:avLst/>
          </a:prstGeom>
        </p:spPr>
        <p:txBody>
          <a:bodyPr anchor="b"/>
          <a:lstStyle>
            <a:lvl1pPr algn="l">
              <a:defRPr sz="2667"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4766733" y="666768"/>
            <a:ext cx="6815667" cy="5619855"/>
          </a:xfrm>
        </p:spPr>
        <p:txBody>
          <a:bodyPr/>
          <a:lstStyle>
            <a:lvl1pPr>
              <a:defRPr sz="3733" b="0" i="0">
                <a:solidFill>
                  <a:srgbClr val="FDC227"/>
                </a:solidFill>
                <a:latin typeface="Lucida Grande"/>
                <a:cs typeface="Lucida Grande"/>
              </a:defRPr>
            </a:lvl1pPr>
            <a:lvl2pPr>
              <a:defRPr sz="3733" b="0" i="0">
                <a:latin typeface="Lucida Grande"/>
                <a:cs typeface="Lucida Grande"/>
              </a:defRPr>
            </a:lvl2pPr>
            <a:lvl3pPr>
              <a:defRPr sz="3200" b="0" i="0">
                <a:latin typeface="Lucida Grande"/>
                <a:cs typeface="Lucida Grande"/>
              </a:defRPr>
            </a:lvl3pPr>
            <a:lvl4pPr>
              <a:defRPr sz="2667" b="0" i="0">
                <a:latin typeface="Lucida Grande"/>
                <a:cs typeface="Lucida Grande"/>
              </a:defRPr>
            </a:lvl4pPr>
            <a:lvl5pPr>
              <a:defRPr sz="2667" b="0" i="0">
                <a:latin typeface="Lucida Grande"/>
                <a:cs typeface="Lucida Grande"/>
              </a:defRPr>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26" y="1595536"/>
            <a:ext cx="4011084" cy="4691063"/>
          </a:xfrm>
        </p:spPr>
        <p:txBody>
          <a:bodyPr/>
          <a:lstStyle>
            <a:lvl1pPr marL="0" indent="0">
              <a:buNone/>
              <a:defRPr sz="1867">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2771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a:prstGeom prst="rect">
            <a:avLst/>
          </a:prstGeom>
        </p:spPr>
        <p:txBody>
          <a:bodyPr anchor="b"/>
          <a:lstStyle>
            <a:lvl1pPr algn="l">
              <a:defRPr sz="2667"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403"/>
            <a:ext cx="7315200" cy="804863"/>
          </a:xfrm>
        </p:spPr>
        <p:txBody>
          <a:bodyPr/>
          <a:lstStyle>
            <a:lvl1pPr marL="0" indent="0">
              <a:buNone/>
              <a:defRPr sz="1867" b="0" i="0">
                <a:solidFill>
                  <a:srgbClr val="7F7F7F"/>
                </a:solidFill>
                <a:latin typeface="Lucida Grande"/>
                <a:cs typeface="Lucida Grande"/>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27249531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56610" y="1550804"/>
            <a:ext cx="11380983" cy="2049713"/>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a:lstStyle>
            <a:lvl1pPr>
              <a:defRPr sz="5333" b="0" i="0" cap="none">
                <a:solidFill>
                  <a:srgbClr val="011C3C"/>
                </a:solidFill>
                <a:latin typeface="Lucida Grande"/>
                <a:cs typeface="Lucida Grande"/>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80470" y="3886200"/>
            <a:ext cx="10044140" cy="1752600"/>
          </a:xfrm>
        </p:spPr>
        <p:txBody>
          <a:bodyPr>
            <a:normAutofit/>
          </a:bodyPr>
          <a:lstStyle>
            <a:lvl1pPr marL="0" indent="0" algn="ctr">
              <a:buNone/>
              <a:defRPr sz="4133" b="1" i="1">
                <a:solidFill>
                  <a:srgbClr val="FF0000"/>
                </a:solidFill>
                <a:effectLst>
                  <a:innerShdw blurRad="63500" dist="50800" dir="13500000">
                    <a:srgbClr val="000000">
                      <a:alpha val="50000"/>
                    </a:srgbClr>
                  </a:innerShdw>
                </a:effectLst>
                <a:latin typeface="Georgia"/>
                <a:cs typeface="Georgia"/>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1191327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667" y="523295"/>
            <a:ext cx="11243733" cy="935791"/>
          </a:xfrm>
          <a:prstGeom prst="rect">
            <a:avLst/>
          </a:prstGeom>
        </p:spPr>
        <p:txBody>
          <a:bodyPr/>
          <a:lstStyle>
            <a:lvl1pPr>
              <a:defRPr sz="4667"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2082338"/>
            <a:ext cx="10972800" cy="3603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03843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667" y="523295"/>
            <a:ext cx="11243733" cy="935791"/>
          </a:xfrm>
          <a:prstGeom prst="rect">
            <a:avLst/>
          </a:prstGeom>
        </p:spPr>
        <p:txBody>
          <a:bodyPr/>
          <a:lstStyle>
            <a:lvl1pPr>
              <a:defRPr sz="4667" b="1" i="0" cap="none">
                <a:solidFill>
                  <a:srgbClr val="FF0000"/>
                </a:solidFill>
                <a:effectLst>
                  <a:innerShdw blurRad="63500" dist="50800" dir="13500000">
                    <a:srgbClr val="000000">
                      <a:alpha val="50000"/>
                    </a:srgbClr>
                  </a:innerShdw>
                </a:effectLst>
                <a:latin typeface="Georgia"/>
                <a:cs typeface="Georgia"/>
              </a:defRPr>
            </a:lvl1pPr>
          </a:lstStyle>
          <a:p>
            <a:r>
              <a:rPr lang="en-US" dirty="0" smtClean="0"/>
              <a:t>Click to edit Master title style</a:t>
            </a:r>
            <a:endParaRPr lang="en-US" dirty="0"/>
          </a:p>
        </p:txBody>
      </p:sp>
      <p:sp>
        <p:nvSpPr>
          <p:cNvPr id="3" name="Content Placeholder 2"/>
          <p:cNvSpPr>
            <a:spLocks noGrp="1"/>
          </p:cNvSpPr>
          <p:nvPr>
            <p:ph idx="1"/>
          </p:nvPr>
        </p:nvSpPr>
        <p:spPr>
          <a:xfrm>
            <a:off x="609600" y="2082338"/>
            <a:ext cx="10972800" cy="3603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7547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290" y="1024913"/>
            <a:ext cx="11550316" cy="1362075"/>
          </a:xfrm>
          <a:prstGeom prst="rect">
            <a:avLst/>
          </a:prstGeom>
        </p:spPr>
        <p:txBody>
          <a:bodyPr anchor="t"/>
          <a:lstStyle>
            <a:lvl1pPr algn="ctr">
              <a:defRPr sz="4667"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3689684"/>
            <a:ext cx="10363200" cy="717216"/>
          </a:xfrm>
        </p:spPr>
        <p:txBody>
          <a:bodyPr anchor="b">
            <a:normAutofit/>
          </a:bodyPr>
          <a:lstStyle>
            <a:lvl1pPr marL="0" indent="0" algn="ctr">
              <a:buNone/>
              <a:defRPr sz="3200">
                <a:solidFill>
                  <a:srgbClr val="FDC227"/>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5522097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63972"/>
            <a:ext cx="10972800" cy="936229"/>
          </a:xfrm>
          <a:prstGeom prst="rect">
            <a:avLst/>
          </a:prstGeom>
        </p:spPr>
        <p:txBody>
          <a:bodyPr/>
          <a:lstStyle>
            <a:lvl1pPr>
              <a:defRPr sz="4267"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7384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84"/>
            <a:ext cx="10972800" cy="919629"/>
          </a:xfrm>
          <a:prstGeom prst="rect">
            <a:avLst/>
          </a:prstGeom>
        </p:spPr>
        <p:txBody>
          <a:bodyPr/>
          <a:lstStyle>
            <a:lvl1pPr>
              <a:defRPr sz="4267"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lgn="ctr">
              <a:buNone/>
              <a:defRPr sz="2667" b="0" i="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424140"/>
            <a:ext cx="5386917"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78" y="1535113"/>
            <a:ext cx="5389033" cy="639763"/>
          </a:xfrm>
        </p:spPr>
        <p:txBody>
          <a:bodyPr anchor="b">
            <a:normAutofit/>
          </a:bodyPr>
          <a:lstStyle>
            <a:lvl1pPr marL="0" indent="0" algn="ctr">
              <a:buNone/>
              <a:defRPr sz="2667" b="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8" y="2424140"/>
            <a:ext cx="5389033"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16594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57824"/>
            <a:ext cx="10972800" cy="919629"/>
          </a:xfrm>
          <a:prstGeom prst="rect">
            <a:avLst/>
          </a:prstGeom>
        </p:spPr>
        <p:txBody>
          <a:bodyPr/>
          <a:lstStyle>
            <a:lvl1pPr>
              <a:defRPr sz="4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1079234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08672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6" y="666793"/>
            <a:ext cx="4011084" cy="928791"/>
          </a:xfrm>
          <a:prstGeom prst="rect">
            <a:avLst/>
          </a:prstGeom>
        </p:spPr>
        <p:txBody>
          <a:bodyPr anchor="b"/>
          <a:lstStyle>
            <a:lvl1pPr algn="l">
              <a:defRPr sz="2667"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4766733" y="666768"/>
            <a:ext cx="6815667" cy="5619855"/>
          </a:xfrm>
        </p:spPr>
        <p:txBody>
          <a:bodyPr/>
          <a:lstStyle>
            <a:lvl1pPr>
              <a:defRPr sz="3733" b="0" i="0">
                <a:solidFill>
                  <a:srgbClr val="FDC227"/>
                </a:solidFill>
                <a:latin typeface="Lucida Grande"/>
                <a:cs typeface="Lucida Grande"/>
              </a:defRPr>
            </a:lvl1pPr>
            <a:lvl2pPr>
              <a:defRPr sz="3733" b="0" i="0">
                <a:latin typeface="Lucida Grande"/>
                <a:cs typeface="Lucida Grande"/>
              </a:defRPr>
            </a:lvl2pPr>
            <a:lvl3pPr>
              <a:defRPr sz="3200" b="0" i="0">
                <a:latin typeface="Lucida Grande"/>
                <a:cs typeface="Lucida Grande"/>
              </a:defRPr>
            </a:lvl3pPr>
            <a:lvl4pPr>
              <a:defRPr sz="2667" b="0" i="0">
                <a:latin typeface="Lucida Grande"/>
                <a:cs typeface="Lucida Grande"/>
              </a:defRPr>
            </a:lvl4pPr>
            <a:lvl5pPr>
              <a:defRPr sz="2667" b="0" i="0">
                <a:latin typeface="Lucida Grande"/>
                <a:cs typeface="Lucida Grande"/>
              </a:defRPr>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26" y="1595536"/>
            <a:ext cx="4011084" cy="4691063"/>
          </a:xfrm>
        </p:spPr>
        <p:txBody>
          <a:bodyPr/>
          <a:lstStyle>
            <a:lvl1pPr marL="0" indent="0">
              <a:buNone/>
              <a:defRPr sz="1867">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194177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a:prstGeom prst="rect">
            <a:avLst/>
          </a:prstGeom>
        </p:spPr>
        <p:txBody>
          <a:bodyPr anchor="b"/>
          <a:lstStyle>
            <a:lvl1pPr algn="l">
              <a:defRPr sz="2667"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403"/>
            <a:ext cx="7315200" cy="804863"/>
          </a:xfrm>
        </p:spPr>
        <p:txBody>
          <a:bodyPr/>
          <a:lstStyle>
            <a:lvl1pPr marL="0" indent="0">
              <a:buNone/>
              <a:defRPr sz="1867" b="0" i="0">
                <a:solidFill>
                  <a:srgbClr val="7F7F7F"/>
                </a:solidFill>
                <a:latin typeface="Lucida Grande"/>
                <a:cs typeface="Lucida Grande"/>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109785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290" y="1024913"/>
            <a:ext cx="11550316" cy="1362075"/>
          </a:xfrm>
          <a:prstGeom prst="rect">
            <a:avLst/>
          </a:prstGeom>
        </p:spPr>
        <p:txBody>
          <a:bodyPr anchor="t"/>
          <a:lstStyle>
            <a:lvl1pPr algn="ctr">
              <a:defRPr sz="4667" b="0" cap="none">
                <a:solidFill>
                  <a:srgbClr val="011C3C"/>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963084" y="3689684"/>
            <a:ext cx="10363200" cy="717216"/>
          </a:xfrm>
        </p:spPr>
        <p:txBody>
          <a:bodyPr anchor="b">
            <a:normAutofit/>
          </a:bodyPr>
          <a:lstStyle>
            <a:lvl1pPr marL="0" indent="0" algn="ctr">
              <a:buNone/>
              <a:defRPr sz="3200">
                <a:solidFill>
                  <a:srgbClr val="FDC227"/>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399883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663972"/>
            <a:ext cx="10972800" cy="936229"/>
          </a:xfrm>
          <a:prstGeom prst="rect">
            <a:avLst/>
          </a:prstGeom>
        </p:spPr>
        <p:txBody>
          <a:bodyPr/>
          <a:lstStyle>
            <a:lvl1pPr>
              <a:defRPr sz="4267" b="0" i="0" cap="none">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400" b="0" i="0">
                <a:solidFill>
                  <a:srgbClr val="FDC227"/>
                </a:solidFill>
                <a:latin typeface="Lucida Grande"/>
                <a:cs typeface="Lucida Grande"/>
              </a:defRPr>
            </a:lvl1pPr>
            <a:lvl2pPr>
              <a:defRPr sz="2133" b="0" i="0">
                <a:latin typeface="Lucida Grande"/>
                <a:cs typeface="Lucida Grande"/>
              </a:defRPr>
            </a:lvl2pPr>
            <a:lvl3pPr>
              <a:defRPr sz="2133" b="0" i="0">
                <a:latin typeface="Lucida Grande"/>
                <a:cs typeface="Lucida Grande"/>
              </a:defRPr>
            </a:lvl3pPr>
            <a:lvl4pPr>
              <a:defRPr sz="2133" b="0" i="0">
                <a:latin typeface="Lucida Grande"/>
                <a:cs typeface="Lucida Grande"/>
              </a:defRPr>
            </a:lvl4pPr>
            <a:lvl5pPr>
              <a:defRPr sz="2133" b="0" i="0">
                <a:latin typeface="Lucida Grande"/>
                <a:cs typeface="Lucida Grande"/>
              </a:defRPr>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097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84"/>
            <a:ext cx="10972800" cy="919629"/>
          </a:xfrm>
          <a:prstGeom prst="rect">
            <a:avLst/>
          </a:prstGeom>
        </p:spPr>
        <p:txBody>
          <a:bodyPr/>
          <a:lstStyle>
            <a:lvl1pPr>
              <a:defRPr sz="4267" b="0" i="0" cap="none">
                <a:solidFill>
                  <a:srgbClr val="011C3C"/>
                </a:solidFill>
                <a:latin typeface="Lucida Grande"/>
                <a:cs typeface="Lucida Grande"/>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535113"/>
            <a:ext cx="5386917" cy="639763"/>
          </a:xfrm>
        </p:spPr>
        <p:txBody>
          <a:bodyPr anchor="b">
            <a:normAutofit/>
          </a:bodyPr>
          <a:lstStyle>
            <a:lvl1pPr marL="0" indent="0" algn="ctr">
              <a:buNone/>
              <a:defRPr sz="2667" b="0" i="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609600" y="2424140"/>
            <a:ext cx="5386917"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78" y="1535113"/>
            <a:ext cx="5389033" cy="639763"/>
          </a:xfrm>
        </p:spPr>
        <p:txBody>
          <a:bodyPr anchor="b">
            <a:normAutofit/>
          </a:bodyPr>
          <a:lstStyle>
            <a:lvl1pPr marL="0" indent="0" algn="ctr">
              <a:buNone/>
              <a:defRPr sz="2667" b="0">
                <a:solidFill>
                  <a:srgbClr val="FDC227"/>
                </a:solidFill>
                <a:effectLst/>
                <a:latin typeface="Lucida Grande"/>
                <a:cs typeface="Lucida Grande"/>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193378" y="2424140"/>
            <a:ext cx="5389033" cy="3951288"/>
          </a:xfrm>
        </p:spPr>
        <p:txBody>
          <a:bodyPr/>
          <a:lstStyle>
            <a:lvl1pPr>
              <a:defRPr sz="2400">
                <a:latin typeface="Lucida Grande"/>
                <a:cs typeface="Lucida Grande"/>
              </a:defRPr>
            </a:lvl1pPr>
            <a:lvl2pPr>
              <a:defRPr sz="2133">
                <a:latin typeface="Lucida Grande"/>
                <a:cs typeface="Lucida Grande"/>
              </a:defRPr>
            </a:lvl2pPr>
            <a:lvl3pPr>
              <a:defRPr sz="2133">
                <a:latin typeface="Lucida Grande"/>
                <a:cs typeface="Lucida Grande"/>
              </a:defRPr>
            </a:lvl3pPr>
            <a:lvl4pPr>
              <a:defRPr sz="2133">
                <a:latin typeface="Lucida Grande"/>
                <a:cs typeface="Lucida Grande"/>
              </a:defRPr>
            </a:lvl4pPr>
            <a:lvl5pPr>
              <a:defRPr sz="2133">
                <a:latin typeface="Lucida Grande"/>
                <a:cs typeface="Lucida Grande"/>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1686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57824"/>
            <a:ext cx="10972800" cy="919629"/>
          </a:xfrm>
          <a:prstGeom prst="rect">
            <a:avLst/>
          </a:prstGeom>
        </p:spPr>
        <p:txBody>
          <a:bodyPr/>
          <a:lstStyle>
            <a:lvl1pPr>
              <a:defRPr sz="4000" b="0" i="0" cap="none">
                <a:solidFill>
                  <a:srgbClr val="011C3C"/>
                </a:solidFill>
                <a:latin typeface="Lucida Grande"/>
                <a:cs typeface="Lucida Grande"/>
              </a:defRPr>
            </a:lvl1pPr>
          </a:lstStyle>
          <a:p>
            <a:r>
              <a:rPr lang="en-US" smtClean="0"/>
              <a:t>Click to edit Master title style</a:t>
            </a:r>
            <a:endParaRPr lang="en-US" dirty="0"/>
          </a:p>
        </p:txBody>
      </p:sp>
    </p:spTree>
    <p:extLst>
      <p:ext uri="{BB962C8B-B14F-4D97-AF65-F5344CB8AC3E}">
        <p14:creationId xmlns:p14="http://schemas.microsoft.com/office/powerpoint/2010/main" val="188361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90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26" y="666793"/>
            <a:ext cx="4011084" cy="928791"/>
          </a:xfrm>
          <a:prstGeom prst="rect">
            <a:avLst/>
          </a:prstGeom>
        </p:spPr>
        <p:txBody>
          <a:bodyPr anchor="b"/>
          <a:lstStyle>
            <a:lvl1pPr algn="l">
              <a:defRPr sz="2667" b="0" i="0">
                <a:solidFill>
                  <a:srgbClr val="011C3C"/>
                </a:solidFill>
                <a:latin typeface="Lucida Grande"/>
                <a:cs typeface="Lucida Grande"/>
              </a:defRPr>
            </a:lvl1pPr>
          </a:lstStyle>
          <a:p>
            <a:r>
              <a:rPr lang="en-US" smtClean="0"/>
              <a:t>Click to edit Master title style</a:t>
            </a:r>
            <a:endParaRPr lang="en-US" dirty="0"/>
          </a:p>
        </p:txBody>
      </p:sp>
      <p:sp>
        <p:nvSpPr>
          <p:cNvPr id="3" name="Content Placeholder 2"/>
          <p:cNvSpPr>
            <a:spLocks noGrp="1"/>
          </p:cNvSpPr>
          <p:nvPr>
            <p:ph idx="1"/>
          </p:nvPr>
        </p:nvSpPr>
        <p:spPr>
          <a:xfrm>
            <a:off x="4766733" y="666768"/>
            <a:ext cx="6815667" cy="5619855"/>
          </a:xfrm>
        </p:spPr>
        <p:txBody>
          <a:bodyPr/>
          <a:lstStyle>
            <a:lvl1pPr>
              <a:defRPr sz="3733" b="0" i="0">
                <a:solidFill>
                  <a:srgbClr val="FDC227"/>
                </a:solidFill>
                <a:latin typeface="Lucida Grande"/>
                <a:cs typeface="Lucida Grande"/>
              </a:defRPr>
            </a:lvl1pPr>
            <a:lvl2pPr>
              <a:defRPr sz="3733" b="0" i="0">
                <a:latin typeface="Lucida Grande"/>
                <a:cs typeface="Lucida Grande"/>
              </a:defRPr>
            </a:lvl2pPr>
            <a:lvl3pPr>
              <a:defRPr sz="3200" b="0" i="0">
                <a:latin typeface="Lucida Grande"/>
                <a:cs typeface="Lucida Grande"/>
              </a:defRPr>
            </a:lvl3pPr>
            <a:lvl4pPr>
              <a:defRPr sz="2667" b="0" i="0">
                <a:latin typeface="Lucida Grande"/>
                <a:cs typeface="Lucida Grande"/>
              </a:defRPr>
            </a:lvl4pPr>
            <a:lvl5pPr>
              <a:defRPr sz="2667" b="0" i="0">
                <a:latin typeface="Lucida Grande"/>
                <a:cs typeface="Lucida Grande"/>
              </a:defRPr>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26" y="1595536"/>
            <a:ext cx="4011084" cy="4691063"/>
          </a:xfrm>
        </p:spPr>
        <p:txBody>
          <a:bodyPr/>
          <a:lstStyle>
            <a:lvl1pPr marL="0" indent="0">
              <a:buNone/>
              <a:defRPr sz="1867">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204704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a:prstGeom prst="rect">
            <a:avLst/>
          </a:prstGeom>
        </p:spPr>
        <p:txBody>
          <a:bodyPr anchor="b"/>
          <a:lstStyle>
            <a:lvl1pPr algn="l">
              <a:defRPr sz="2667" b="0">
                <a:solidFill>
                  <a:srgbClr val="011C3C"/>
                </a:solidFill>
                <a:latin typeface="Lucida Grande"/>
                <a:cs typeface="Lucida Grande"/>
              </a:defRPr>
            </a:lvl1pPr>
          </a:lstStyle>
          <a:p>
            <a:r>
              <a:rPr lang="en-US" smtClean="0"/>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smtClean="0"/>
              <a:t>Click icon to add picture</a:t>
            </a:r>
            <a:endParaRPr lang="en-US"/>
          </a:p>
        </p:txBody>
      </p:sp>
      <p:sp>
        <p:nvSpPr>
          <p:cNvPr id="4" name="Text Placeholder 3"/>
          <p:cNvSpPr>
            <a:spLocks noGrp="1"/>
          </p:cNvSpPr>
          <p:nvPr>
            <p:ph type="body" sz="half" idx="2"/>
          </p:nvPr>
        </p:nvSpPr>
        <p:spPr>
          <a:xfrm>
            <a:off x="2389717" y="5367403"/>
            <a:ext cx="7315200" cy="804863"/>
          </a:xfrm>
        </p:spPr>
        <p:txBody>
          <a:bodyPr/>
          <a:lstStyle>
            <a:lvl1pPr marL="0" indent="0">
              <a:buNone/>
              <a:defRPr sz="1867" b="0" i="0">
                <a:solidFill>
                  <a:srgbClr val="7F7F7F"/>
                </a:solidFill>
                <a:latin typeface="Lucida Grande"/>
                <a:cs typeface="Lucida Grande"/>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Tree>
    <p:extLst>
      <p:ext uri="{BB962C8B-B14F-4D97-AF65-F5344CB8AC3E}">
        <p14:creationId xmlns:p14="http://schemas.microsoft.com/office/powerpoint/2010/main" val="4032718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10" Type="http://schemas.openxmlformats.org/officeDocument/2006/relationships/theme" Target="../theme/theme3.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26502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id="1" dur="indefinite" restart="never" nodeType="tmRoot"/>
      </p:par>
    </p:tnLst>
  </p:timing>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333" kern="1200">
          <a:solidFill>
            <a:srgbClr val="011C3C"/>
          </a:solidFill>
          <a:latin typeface="Lucida Grande"/>
          <a:ea typeface="+mn-ea"/>
          <a:cs typeface="Lucida Grande"/>
        </a:defRPr>
      </a:lvl1pPr>
      <a:lvl2pPr marL="990575" indent="-380990" algn="l" defTabSz="609585" rtl="0" eaLnBrk="1" latinLnBrk="0" hangingPunct="1">
        <a:spcBef>
          <a:spcPct val="20000"/>
        </a:spcBef>
        <a:buFont typeface="Arial"/>
        <a:buChar char="–"/>
        <a:defRPr sz="2667" kern="1200">
          <a:solidFill>
            <a:schemeClr val="bg2">
              <a:lumMod val="50000"/>
            </a:schemeClr>
          </a:solidFill>
          <a:latin typeface="Lucida Grande"/>
          <a:ea typeface="+mn-ea"/>
          <a:cs typeface="Lucida Grande"/>
        </a:defRPr>
      </a:lvl2pPr>
      <a:lvl3pPr marL="1523962" indent="-304792" algn="l" defTabSz="609585" rtl="0" eaLnBrk="1" latinLnBrk="0" hangingPunct="1">
        <a:spcBef>
          <a:spcPct val="20000"/>
        </a:spcBef>
        <a:buFont typeface="Arial"/>
        <a:buChar char="•"/>
        <a:defRPr sz="2400" kern="1200">
          <a:solidFill>
            <a:schemeClr val="bg2">
              <a:lumMod val="50000"/>
            </a:schemeClr>
          </a:solidFill>
          <a:latin typeface="Lucida Grande"/>
          <a:ea typeface="+mn-ea"/>
          <a:cs typeface="Lucida Grande"/>
        </a:defRPr>
      </a:lvl3pPr>
      <a:lvl4pPr marL="2133547" indent="-304792" algn="l" defTabSz="609585"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4pPr>
      <a:lvl5pPr marL="2743131" indent="-304792" algn="l" defTabSz="609585" rtl="0" eaLnBrk="1" latinLnBrk="0" hangingPunct="1">
        <a:spcBef>
          <a:spcPct val="20000"/>
        </a:spcBef>
        <a:buFont typeface="Arial"/>
        <a:buChar char="»"/>
        <a:defRPr sz="1600" kern="1200">
          <a:solidFill>
            <a:schemeClr val="bg2">
              <a:lumMod val="50000"/>
            </a:schemeClr>
          </a:solidFill>
          <a:latin typeface="Lucida Grande"/>
          <a:ea typeface="+mn-ea"/>
          <a:cs typeface="Lucida Grande"/>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728256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iming>
    <p:tnLst>
      <p:par>
        <p:cTn id="1" dur="indefinite" restart="never" nodeType="tmRoot"/>
      </p:par>
    </p:tnLst>
  </p:timing>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333" kern="1200">
          <a:solidFill>
            <a:srgbClr val="011C3C"/>
          </a:solidFill>
          <a:latin typeface="Lucida Grande"/>
          <a:ea typeface="+mn-ea"/>
          <a:cs typeface="Lucida Grande"/>
        </a:defRPr>
      </a:lvl1pPr>
      <a:lvl2pPr marL="990575" indent="-380990" algn="l" defTabSz="609585" rtl="0" eaLnBrk="1" latinLnBrk="0" hangingPunct="1">
        <a:spcBef>
          <a:spcPct val="20000"/>
        </a:spcBef>
        <a:buFont typeface="Arial"/>
        <a:buChar char="–"/>
        <a:defRPr sz="2667" kern="1200">
          <a:solidFill>
            <a:schemeClr val="bg2">
              <a:lumMod val="50000"/>
            </a:schemeClr>
          </a:solidFill>
          <a:latin typeface="Lucida Grande"/>
          <a:ea typeface="+mn-ea"/>
          <a:cs typeface="Lucida Grande"/>
        </a:defRPr>
      </a:lvl2pPr>
      <a:lvl3pPr marL="1523962" indent="-304792" algn="l" defTabSz="609585" rtl="0" eaLnBrk="1" latinLnBrk="0" hangingPunct="1">
        <a:spcBef>
          <a:spcPct val="20000"/>
        </a:spcBef>
        <a:buFont typeface="Arial"/>
        <a:buChar char="•"/>
        <a:defRPr sz="2400" kern="1200">
          <a:solidFill>
            <a:schemeClr val="bg2">
              <a:lumMod val="50000"/>
            </a:schemeClr>
          </a:solidFill>
          <a:latin typeface="Lucida Grande"/>
          <a:ea typeface="+mn-ea"/>
          <a:cs typeface="Lucida Grande"/>
        </a:defRPr>
      </a:lvl3pPr>
      <a:lvl4pPr marL="2133547" indent="-304792" algn="l" defTabSz="609585"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4pPr>
      <a:lvl5pPr marL="2743131" indent="-304792" algn="l" defTabSz="609585" rtl="0" eaLnBrk="1" latinLnBrk="0" hangingPunct="1">
        <a:spcBef>
          <a:spcPct val="20000"/>
        </a:spcBef>
        <a:buFont typeface="Arial"/>
        <a:buChar char="»"/>
        <a:defRPr sz="1600" kern="1200">
          <a:solidFill>
            <a:schemeClr val="bg2">
              <a:lumMod val="50000"/>
            </a:schemeClr>
          </a:solidFill>
          <a:latin typeface="Lucida Grande"/>
          <a:ea typeface="+mn-ea"/>
          <a:cs typeface="Lucida Grande"/>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386099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iming>
    <p:tnLst>
      <p:par>
        <p:cTn id="1" dur="indefinite" restart="never" nodeType="tmRoot"/>
      </p:par>
    </p:tnLst>
  </p:timing>
  <p:hf hdr="0" ftr="0" dt="0"/>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333" kern="1200">
          <a:solidFill>
            <a:srgbClr val="011C3C"/>
          </a:solidFill>
          <a:latin typeface="Lucida Grande"/>
          <a:ea typeface="+mn-ea"/>
          <a:cs typeface="Lucida Grande"/>
        </a:defRPr>
      </a:lvl1pPr>
      <a:lvl2pPr marL="990575" indent="-380990" algn="l" defTabSz="609585" rtl="0" eaLnBrk="1" latinLnBrk="0" hangingPunct="1">
        <a:spcBef>
          <a:spcPct val="20000"/>
        </a:spcBef>
        <a:buFont typeface="Arial"/>
        <a:buChar char="–"/>
        <a:defRPr sz="2667" kern="1200">
          <a:solidFill>
            <a:schemeClr val="bg2">
              <a:lumMod val="50000"/>
            </a:schemeClr>
          </a:solidFill>
          <a:latin typeface="Lucida Grande"/>
          <a:ea typeface="+mn-ea"/>
          <a:cs typeface="Lucida Grande"/>
        </a:defRPr>
      </a:lvl2pPr>
      <a:lvl3pPr marL="1523962" indent="-304792" algn="l" defTabSz="609585" rtl="0" eaLnBrk="1" latinLnBrk="0" hangingPunct="1">
        <a:spcBef>
          <a:spcPct val="20000"/>
        </a:spcBef>
        <a:buFont typeface="Arial"/>
        <a:buChar char="•"/>
        <a:defRPr sz="2400" kern="1200">
          <a:solidFill>
            <a:schemeClr val="bg2">
              <a:lumMod val="50000"/>
            </a:schemeClr>
          </a:solidFill>
          <a:latin typeface="Lucida Grande"/>
          <a:ea typeface="+mn-ea"/>
          <a:cs typeface="Lucida Grande"/>
        </a:defRPr>
      </a:lvl3pPr>
      <a:lvl4pPr marL="2133547" indent="-304792" algn="l" defTabSz="609585" rtl="0" eaLnBrk="1" latinLnBrk="0" hangingPunct="1">
        <a:spcBef>
          <a:spcPct val="20000"/>
        </a:spcBef>
        <a:buFont typeface="Arial"/>
        <a:buChar char="–"/>
        <a:defRPr sz="2000" kern="1200">
          <a:solidFill>
            <a:schemeClr val="bg2">
              <a:lumMod val="50000"/>
            </a:schemeClr>
          </a:solidFill>
          <a:latin typeface="Lucida Grande"/>
          <a:ea typeface="+mn-ea"/>
          <a:cs typeface="Lucida Grande"/>
        </a:defRPr>
      </a:lvl4pPr>
      <a:lvl5pPr marL="2743131" indent="-304792" algn="l" defTabSz="609585" rtl="0" eaLnBrk="1" latinLnBrk="0" hangingPunct="1">
        <a:spcBef>
          <a:spcPct val="20000"/>
        </a:spcBef>
        <a:buFont typeface="Arial"/>
        <a:buChar char="»"/>
        <a:defRPr sz="1600" kern="1200">
          <a:solidFill>
            <a:schemeClr val="bg2">
              <a:lumMod val="50000"/>
            </a:schemeClr>
          </a:solidFill>
          <a:latin typeface="Lucida Grande"/>
          <a:ea typeface="+mn-ea"/>
          <a:cs typeface="Lucida Grande"/>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hyperlink" Target="http://www.cs.toronto.edu/~graves/handwriting.html" TargetMode="External"/><Relationship Id="rId2" Type="http://schemas.openxmlformats.org/officeDocument/2006/relationships/image" Target="../media/image10.jp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906" y="1550797"/>
            <a:ext cx="11380983" cy="4403495"/>
          </a:xfrm>
        </p:spPr>
        <p:txBody>
          <a:bodyPr/>
          <a:lstStyle/>
          <a:p>
            <a:r>
              <a:rPr lang="en-US" sz="23999" dirty="0">
                <a:latin typeface="Rockwell Extra Bold" panose="02060903040505020403" pitchFamily="18" charset="0"/>
              </a:rPr>
              <a:t>NLP</a:t>
            </a:r>
          </a:p>
        </p:txBody>
      </p:sp>
    </p:spTree>
    <p:extLst>
      <p:ext uri="{BB962C8B-B14F-4D97-AF65-F5344CB8AC3E}">
        <p14:creationId xmlns:p14="http://schemas.microsoft.com/office/powerpoint/2010/main" val="87171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mc:AlternateContent xmlns:mc="http://schemas.openxmlformats.org/markup-compatibility/2006" xmlns:a14="http://schemas.microsoft.com/office/drawing/2010/main">
        <mc:Choice Requires="a14">
          <p:sp>
            <p:nvSpPr>
              <p:cNvPr id="39" name="TextBox 38"/>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39" name="TextBox 38"/>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40" name="Group 39"/>
          <p:cNvGrpSpPr/>
          <p:nvPr/>
        </p:nvGrpSpPr>
        <p:grpSpPr>
          <a:xfrm>
            <a:off x="358435" y="1864265"/>
            <a:ext cx="7208310" cy="4302206"/>
            <a:chOff x="358435" y="1864265"/>
            <a:chExt cx="7208310" cy="4302206"/>
          </a:xfrm>
        </p:grpSpPr>
        <p:sp>
          <p:nvSpPr>
            <p:cNvPr id="41" name="TextBox 40"/>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2" name="TextBox 41"/>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3" name="Rectangle 42"/>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44" name="Rectangle 43"/>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45" name="Straight Arrow Connector 44"/>
            <p:cNvCxnSpPr>
              <a:stCxn id="44" idx="3"/>
              <a:endCxn id="49"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3" idx="0"/>
              <a:endCxn id="49"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48" name="Straight Arrow Connector 47"/>
            <p:cNvCxnSpPr>
              <a:stCxn id="49" idx="6"/>
              <a:endCxn id="47"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0" name="Rectangle 49"/>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51" name="Oval 50"/>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52" name="Rectangle 51"/>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3" name="Straight Arrow Connector 52"/>
            <p:cNvCxnSpPr>
              <a:stCxn id="50" idx="3"/>
              <a:endCxn id="51"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55" name="Elbow Connector 54"/>
            <p:cNvCxnSpPr>
              <a:stCxn id="47" idx="3"/>
              <a:endCxn id="51"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57" name="Straight Arrow Connector 56"/>
            <p:cNvCxnSpPr>
              <a:stCxn id="51" idx="6"/>
              <a:endCxn id="52"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8026054" y="2993673"/>
            <a:ext cx="4030112" cy="646331"/>
          </a:xfrm>
          <a:prstGeom prst="rect">
            <a:avLst/>
          </a:prstGeom>
          <a:noFill/>
        </p:spPr>
        <p:txBody>
          <a:bodyPr wrap="square" rtlCol="0">
            <a:spAutoFit/>
          </a:bodyPr>
          <a:lstStyle/>
          <a:p>
            <a:r>
              <a:rPr lang="en-US" dirty="0" smtClean="0"/>
              <a:t>Elementwise (</a:t>
            </a:r>
            <a:r>
              <a:rPr lang="en-US" dirty="0" err="1" smtClean="0"/>
              <a:t>Hadamard</a:t>
            </a:r>
            <a:r>
              <a:rPr lang="en-US" dirty="0" smtClean="0"/>
              <a:t>) matrix product</a:t>
            </a:r>
          </a:p>
          <a:p>
            <a:r>
              <a:rPr lang="en-US" dirty="0" smtClean="0"/>
              <a:t>  (array product “*” in Python)</a:t>
            </a:r>
            <a:endParaRPr lang="en-US" dirty="0"/>
          </a:p>
        </p:txBody>
      </p:sp>
    </p:spTree>
    <p:extLst>
      <p:ext uri="{BB962C8B-B14F-4D97-AF65-F5344CB8AC3E}">
        <p14:creationId xmlns:p14="http://schemas.microsoft.com/office/powerpoint/2010/main" val="42435351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mc:AlternateContent xmlns:mc="http://schemas.openxmlformats.org/markup-compatibility/2006" xmlns:a14="http://schemas.microsoft.com/office/drawing/2010/main">
        <mc:Choice Requires="a14">
          <p:sp>
            <p:nvSpPr>
              <p:cNvPr id="22" name="TextBox 21"/>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44" name="Group 43"/>
          <p:cNvGrpSpPr/>
          <p:nvPr/>
        </p:nvGrpSpPr>
        <p:grpSpPr>
          <a:xfrm>
            <a:off x="358435" y="1864265"/>
            <a:ext cx="7208310" cy="4302206"/>
            <a:chOff x="358435" y="1864265"/>
            <a:chExt cx="7208310" cy="4302206"/>
          </a:xfrm>
        </p:grpSpPr>
        <p:sp>
          <p:nvSpPr>
            <p:cNvPr id="45" name="TextBox 44"/>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6" name="TextBox 45"/>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7" name="Rectangle 46"/>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48" name="Rectangle 47"/>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49" name="Straight Arrow Connector 48"/>
            <p:cNvCxnSpPr>
              <a:stCxn id="48" idx="3"/>
              <a:endCxn id="5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7" idx="0"/>
              <a:endCxn id="5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2" name="Straight Arrow Connector 51"/>
            <p:cNvCxnSpPr>
              <a:stCxn id="53" idx="6"/>
              <a:endCxn id="51"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4" name="Rectangle 53"/>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55" name="Oval 54"/>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56" name="Rectangle 55"/>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7" name="Straight Arrow Connector 56"/>
            <p:cNvCxnSpPr>
              <a:stCxn id="54" idx="3"/>
              <a:endCxn id="55"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59" name="Elbow Connector 58"/>
            <p:cNvCxnSpPr>
              <a:stCxn id="51" idx="3"/>
              <a:endCxn id="55"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61" name="Straight Arrow Connector 60"/>
            <p:cNvCxnSpPr>
              <a:stCxn id="55" idx="6"/>
              <a:endCxn id="56"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2836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mc:AlternateContent xmlns:mc="http://schemas.openxmlformats.org/markup-compatibility/2006" xmlns:a14="http://schemas.microsoft.com/office/drawing/2010/main">
        <mc:Choice Requires="a14">
          <p:sp>
            <p:nvSpPr>
              <p:cNvPr id="22" name="TextBox 21"/>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𝑐</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𝑢</m:t>
                          </m:r>
                        </m:e>
                        <m:sub>
                          <m:r>
                            <a:rPr lang="en-US" sz="2400" b="0" i="1" smtClean="0">
                              <a:latin typeface="Cambria Math" panose="02040503050406030204" pitchFamily="18" charset="0"/>
                              <a:ea typeface="Cambria Math" panose="02040503050406030204" pitchFamily="18" charset="0"/>
                            </a:rPr>
                            <m:t>𝑡</m:t>
                          </m:r>
                        </m:sub>
                      </m:sSub>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55" name="Group 54"/>
          <p:cNvGrpSpPr/>
          <p:nvPr/>
        </p:nvGrpSpPr>
        <p:grpSpPr>
          <a:xfrm>
            <a:off x="358435" y="1864265"/>
            <a:ext cx="7208310" cy="4302206"/>
            <a:chOff x="358435" y="1864265"/>
            <a:chExt cx="7208310" cy="4302206"/>
          </a:xfrm>
        </p:grpSpPr>
        <p:sp>
          <p:nvSpPr>
            <p:cNvPr id="56" name="TextBox 5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57" name="TextBox 5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58" name="Rectangle 5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9" name="Rectangle 5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60" name="Straight Arrow Connector 59"/>
            <p:cNvCxnSpPr>
              <a:stCxn id="59" idx="3"/>
              <a:endCxn id="6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8" idx="0"/>
              <a:endCxn id="6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63" name="Straight Arrow Connector 62"/>
            <p:cNvCxnSpPr>
              <a:stCxn id="64" idx="6"/>
              <a:endCxn id="6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Oval 6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65" name="Rectangle 6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66" name="Oval 6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67" name="Rectangle 6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68" name="Straight Arrow Connector 67"/>
            <p:cNvCxnSpPr>
              <a:stCxn id="65" idx="3"/>
              <a:endCxn id="6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70" name="Elbow Connector 69"/>
            <p:cNvCxnSpPr>
              <a:stCxn id="62" idx="3"/>
              <a:endCxn id="6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72" name="Straight Arrow Connector 71"/>
            <p:cNvCxnSpPr>
              <a:stCxn id="66" idx="6"/>
              <a:endCxn id="6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058475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358435" y="1864265"/>
            <a:ext cx="7208310" cy="4302206"/>
            <a:chOff x="358435" y="1864265"/>
            <a:chExt cx="7208310" cy="4302206"/>
          </a:xfrm>
        </p:grpSpPr>
        <p:sp>
          <p:nvSpPr>
            <p:cNvPr id="86" name="TextBox 8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87" name="TextBox 8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88" name="Rectangle 8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89" name="Rectangle 8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0" name="Straight Arrow Connector 89"/>
            <p:cNvCxnSpPr>
              <a:stCxn id="89" idx="3"/>
              <a:endCxn id="9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8" idx="0"/>
              <a:endCxn id="9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93" name="Straight Arrow Connector 92"/>
            <p:cNvCxnSpPr>
              <a:stCxn id="94" idx="6"/>
              <a:endCxn id="9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95" name="Rectangle 9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96" name="Oval 9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97" name="Rectangle 9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98" name="Straight Arrow Connector 97"/>
            <p:cNvCxnSpPr>
              <a:stCxn id="95" idx="3"/>
              <a:endCxn id="9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100" name="Elbow Connector 99"/>
            <p:cNvCxnSpPr>
              <a:stCxn id="92" idx="3"/>
              <a:endCxn id="9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102" name="Straight Arrow Connector 101"/>
            <p:cNvCxnSpPr>
              <a:stCxn id="96" idx="6"/>
              <a:endCxn id="9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Transforming RNN to LSTM</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6598920" y="2087880"/>
                <a:ext cx="5074920" cy="491288"/>
              </a:xfrm>
              <a:prstGeom prst="rect">
                <a:avLst/>
              </a:prstGeom>
              <a:noFill/>
            </p:spPr>
            <p:txBody>
              <a:bodyPr wrap="square" rtlCol="0">
                <a:spAutoFit/>
              </a:bodyPr>
              <a:lstStyle/>
              <a:p>
                <a:pPr algn="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h𝑓</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𝑥𝑓</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598920" y="2087880"/>
                <a:ext cx="5074920" cy="491288"/>
              </a:xfrm>
              <a:prstGeom prst="rect">
                <a:avLst/>
              </a:prstGeom>
              <a:blipFill rotWithShape="0">
                <a:blip r:embed="rId3"/>
                <a:stretch>
                  <a:fillRect r="-1082" b="-12500"/>
                </a:stretch>
              </a:blipFill>
            </p:spPr>
            <p:txBody>
              <a:bodyPr/>
              <a:lstStyle/>
              <a:p>
                <a:r>
                  <a:rPr lang="en-US">
                    <a:noFill/>
                  </a:rPr>
                  <a:t> </a:t>
                </a:r>
              </a:p>
            </p:txBody>
          </p:sp>
        </mc:Fallback>
      </mc:AlternateContent>
      <p:sp>
        <p:nvSpPr>
          <p:cNvPr id="17" name="Rectangle 16"/>
          <p:cNvSpPr/>
          <p:nvPr/>
        </p:nvSpPr>
        <p:spPr>
          <a:xfrm>
            <a:off x="143435" y="1794502"/>
            <a:ext cx="7672509" cy="4352857"/>
          </a:xfrm>
          <a:prstGeom prst="rect">
            <a:avLst/>
          </a:prstGeom>
          <a:solidFill>
            <a:srgbClr val="F2F2F2">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a:off x="1296121" y="2159761"/>
            <a:ext cx="4087056" cy="4006704"/>
            <a:chOff x="1278192" y="1711536"/>
            <a:chExt cx="4087056" cy="4006704"/>
          </a:xfrm>
        </p:grpSpPr>
        <p:sp>
          <p:nvSpPr>
            <p:cNvPr id="45" name="Rectangle 44"/>
            <p:cNvSpPr/>
            <p:nvPr/>
          </p:nvSpPr>
          <p:spPr>
            <a:xfrm>
              <a:off x="4701860" y="1711536"/>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sp>
          <p:nvSpPr>
            <p:cNvPr id="46" name="Rectangle 45"/>
            <p:cNvSpPr/>
            <p:nvPr/>
          </p:nvSpPr>
          <p:spPr>
            <a:xfrm>
              <a:off x="2014566"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47" name="Rectangle 46"/>
            <p:cNvSpPr/>
            <p:nvPr/>
          </p:nvSpPr>
          <p:spPr>
            <a:xfrm>
              <a:off x="127819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sp>
          <p:nvSpPr>
            <p:cNvPr id="48" name="Oval 47"/>
            <p:cNvSpPr/>
            <p:nvPr/>
          </p:nvSpPr>
          <p:spPr>
            <a:xfrm>
              <a:off x="3591766" y="330237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cxnSp>
          <p:nvCxnSpPr>
            <p:cNvPr id="49" name="Elbow Connector 48"/>
            <p:cNvCxnSpPr>
              <a:stCxn id="47" idx="0"/>
              <a:endCxn id="48" idx="2"/>
            </p:cNvCxnSpPr>
            <p:nvPr/>
          </p:nvCxnSpPr>
          <p:spPr>
            <a:xfrm rot="5400000" flipH="1" flipV="1">
              <a:off x="2428550" y="2617478"/>
              <a:ext cx="267116" cy="205931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46" idx="3"/>
              <a:endCxn id="48" idx="4"/>
            </p:cNvCxnSpPr>
            <p:nvPr/>
          </p:nvCxnSpPr>
          <p:spPr>
            <a:xfrm flipV="1">
              <a:off x="3341090" y="3724777"/>
              <a:ext cx="449790" cy="177848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a:stCxn id="48" idx="6"/>
              <a:endCxn id="45" idx="2"/>
            </p:cNvCxnSpPr>
            <p:nvPr/>
          </p:nvCxnSpPr>
          <p:spPr>
            <a:xfrm flipV="1">
              <a:off x="3989994" y="2315252"/>
              <a:ext cx="1043560" cy="119832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411579" y="2971191"/>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hf</a:t>
              </a:r>
              <a:endParaRPr lang="en-US" sz="2800" baseline="-25000" dirty="0">
                <a:solidFill>
                  <a:srgbClr val="9DBFBE">
                    <a:lumMod val="50000"/>
                  </a:srgbClr>
                </a:solidFill>
              </a:endParaRPr>
            </a:p>
            <a:p>
              <a:endParaRPr lang="en-US" dirty="0"/>
            </a:p>
          </p:txBody>
        </p:sp>
        <p:sp>
          <p:nvSpPr>
            <p:cNvPr id="53" name="TextBox 52"/>
            <p:cNvSpPr txBox="1"/>
            <p:nvPr/>
          </p:nvSpPr>
          <p:spPr>
            <a:xfrm>
              <a:off x="3739894" y="420136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xf</a:t>
              </a:r>
              <a:endParaRPr lang="en-US" sz="2800" baseline="-25000" dirty="0">
                <a:solidFill>
                  <a:srgbClr val="9DBFBE">
                    <a:lumMod val="50000"/>
                  </a:srgbClr>
                </a:solidFill>
              </a:endParaRPr>
            </a:p>
            <a:p>
              <a:endParaRPr lang="en-US" dirty="0"/>
            </a:p>
          </p:txBody>
        </p:sp>
      </p:grpSp>
    </p:spTree>
    <p:extLst>
      <p:ext uri="{BB962C8B-B14F-4D97-AF65-F5344CB8AC3E}">
        <p14:creationId xmlns:p14="http://schemas.microsoft.com/office/powerpoint/2010/main" val="10090703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p:cNvGrpSpPr/>
          <p:nvPr/>
        </p:nvGrpSpPr>
        <p:grpSpPr>
          <a:xfrm>
            <a:off x="358435" y="1864265"/>
            <a:ext cx="7208310" cy="4302206"/>
            <a:chOff x="358435" y="1864265"/>
            <a:chExt cx="7208310" cy="4302206"/>
          </a:xfrm>
        </p:grpSpPr>
        <p:sp>
          <p:nvSpPr>
            <p:cNvPr id="86" name="TextBox 8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87" name="TextBox 8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88" name="Rectangle 8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89" name="Rectangle 8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0" name="Straight Arrow Connector 89"/>
            <p:cNvCxnSpPr>
              <a:stCxn id="89" idx="3"/>
              <a:endCxn id="9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88" idx="0"/>
              <a:endCxn id="9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93" name="Straight Arrow Connector 92"/>
            <p:cNvCxnSpPr>
              <a:stCxn id="94" idx="6"/>
              <a:endCxn id="9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95" name="Rectangle 9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96" name="Oval 9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97" name="Rectangle 9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98" name="Straight Arrow Connector 97"/>
            <p:cNvCxnSpPr>
              <a:stCxn id="95" idx="3"/>
              <a:endCxn id="9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100" name="Elbow Connector 99"/>
            <p:cNvCxnSpPr>
              <a:stCxn id="92" idx="3"/>
              <a:endCxn id="9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102" name="Straight Arrow Connector 101"/>
            <p:cNvCxnSpPr>
              <a:stCxn id="96" idx="6"/>
              <a:endCxn id="9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smtClean="0"/>
              <a:t>Transforming RNN to LSTM</a:t>
            </a: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6598920" y="2087880"/>
                <a:ext cx="5074920" cy="461665"/>
              </a:xfrm>
              <a:prstGeom prst="rect">
                <a:avLst/>
              </a:prstGeom>
              <a:noFill/>
            </p:spPr>
            <p:txBody>
              <a:bodyPr wrap="square" rtlCol="0">
                <a:spAutoFit/>
              </a:bodyPr>
              <a:lstStyle/>
              <a:p>
                <a:pPr algn="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h𝑖</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𝑥𝑖</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25" name="TextBox 24"/>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r="-1202" b="-17333"/>
                </a:stretch>
              </a:blipFill>
            </p:spPr>
            <p:txBody>
              <a:bodyPr/>
              <a:lstStyle/>
              <a:p>
                <a:r>
                  <a:rPr lang="en-US">
                    <a:noFill/>
                  </a:rPr>
                  <a:t> </a:t>
                </a:r>
              </a:p>
            </p:txBody>
          </p:sp>
        </mc:Fallback>
      </mc:AlternateContent>
      <p:sp>
        <p:nvSpPr>
          <p:cNvPr id="17" name="Rectangle 16"/>
          <p:cNvSpPr/>
          <p:nvPr/>
        </p:nvSpPr>
        <p:spPr>
          <a:xfrm>
            <a:off x="117774" y="1791147"/>
            <a:ext cx="7735308" cy="4429111"/>
          </a:xfrm>
          <a:prstGeom prst="rect">
            <a:avLst/>
          </a:prstGeom>
          <a:solidFill>
            <a:srgbClr val="F2F2F2">
              <a:alpha val="7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1296121" y="3437350"/>
            <a:ext cx="4072404" cy="2747049"/>
            <a:chOff x="1278192" y="2971191"/>
            <a:chExt cx="4072404" cy="2747049"/>
          </a:xfrm>
        </p:grpSpPr>
        <p:sp>
          <p:nvSpPr>
            <p:cNvPr id="58" name="Rectangle 57"/>
            <p:cNvSpPr/>
            <p:nvPr/>
          </p:nvSpPr>
          <p:spPr>
            <a:xfrm>
              <a:off x="2014566"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59" name="Rectangle 58"/>
            <p:cNvSpPr/>
            <p:nvPr/>
          </p:nvSpPr>
          <p:spPr>
            <a:xfrm>
              <a:off x="127819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sp>
          <p:nvSpPr>
            <p:cNvPr id="60" name="Oval 59"/>
            <p:cNvSpPr/>
            <p:nvPr/>
          </p:nvSpPr>
          <p:spPr>
            <a:xfrm>
              <a:off x="3591766" y="330237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cxnSp>
          <p:nvCxnSpPr>
            <p:cNvPr id="61" name="Elbow Connector 60"/>
            <p:cNvCxnSpPr>
              <a:stCxn id="59" idx="0"/>
              <a:endCxn id="60" idx="2"/>
            </p:cNvCxnSpPr>
            <p:nvPr/>
          </p:nvCxnSpPr>
          <p:spPr>
            <a:xfrm rot="5400000" flipH="1" flipV="1">
              <a:off x="2428550" y="2617478"/>
              <a:ext cx="267116" cy="205931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58" idx="3"/>
              <a:endCxn id="60" idx="4"/>
            </p:cNvCxnSpPr>
            <p:nvPr/>
          </p:nvCxnSpPr>
          <p:spPr>
            <a:xfrm flipV="1">
              <a:off x="3341090" y="3724777"/>
              <a:ext cx="449790" cy="1778485"/>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Elbow Connector 62"/>
            <p:cNvCxnSpPr>
              <a:stCxn id="60" idx="6"/>
              <a:endCxn id="66" idx="0"/>
            </p:cNvCxnSpPr>
            <p:nvPr/>
          </p:nvCxnSpPr>
          <p:spPr>
            <a:xfrm>
              <a:off x="3989994" y="3513577"/>
              <a:ext cx="1028908" cy="587438"/>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411579" y="2971191"/>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r>
                <a:rPr lang="en-US" sz="2800" b="1" baseline="-25000" dirty="0" err="1" smtClean="0">
                  <a:solidFill>
                    <a:srgbClr val="9DBFBE">
                      <a:lumMod val="50000"/>
                    </a:srgbClr>
                  </a:solidFill>
                </a:rPr>
                <a:t>i</a:t>
              </a:r>
              <a:endParaRPr lang="en-US" sz="2800" b="1" baseline="-25000" dirty="0">
                <a:solidFill>
                  <a:srgbClr val="9DBFBE">
                    <a:lumMod val="50000"/>
                  </a:srgbClr>
                </a:solidFill>
              </a:endParaRPr>
            </a:p>
            <a:p>
              <a:endParaRPr lang="en-US" dirty="0"/>
            </a:p>
          </p:txBody>
        </p:sp>
        <p:sp>
          <p:nvSpPr>
            <p:cNvPr id="65" name="TextBox 64"/>
            <p:cNvSpPr txBox="1"/>
            <p:nvPr/>
          </p:nvSpPr>
          <p:spPr>
            <a:xfrm>
              <a:off x="3739894" y="420136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r>
                <a:rPr lang="en-US" sz="2800" b="1" baseline="-25000" dirty="0" err="1" smtClean="0">
                  <a:solidFill>
                    <a:srgbClr val="9DBFBE">
                      <a:lumMod val="50000"/>
                    </a:srgbClr>
                  </a:solidFill>
                </a:rPr>
                <a:t>i</a:t>
              </a:r>
              <a:endParaRPr lang="en-US" sz="2800" b="1" baseline="-25000" dirty="0">
                <a:solidFill>
                  <a:srgbClr val="9DBFBE">
                    <a:lumMod val="50000"/>
                  </a:srgbClr>
                </a:solidFill>
              </a:endParaRPr>
            </a:p>
            <a:p>
              <a:endParaRPr lang="en-US" dirty="0"/>
            </a:p>
          </p:txBody>
        </p:sp>
        <p:sp>
          <p:nvSpPr>
            <p:cNvPr id="66" name="Rectangle 65"/>
            <p:cNvSpPr/>
            <p:nvPr/>
          </p:nvSpPr>
          <p:spPr>
            <a:xfrm>
              <a:off x="4687208" y="4101015"/>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grpSp>
    </p:spTree>
    <p:extLst>
      <p:ext uri="{BB962C8B-B14F-4D97-AF65-F5344CB8AC3E}">
        <p14:creationId xmlns:p14="http://schemas.microsoft.com/office/powerpoint/2010/main" val="1281937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p:grpSp>
        <p:nvGrpSpPr>
          <p:cNvPr id="45" name="Group 44"/>
          <p:cNvGrpSpPr/>
          <p:nvPr/>
        </p:nvGrpSpPr>
        <p:grpSpPr>
          <a:xfrm>
            <a:off x="358435" y="1864265"/>
            <a:ext cx="7208310" cy="4302206"/>
            <a:chOff x="358435" y="1864265"/>
            <a:chExt cx="7208310" cy="4302206"/>
          </a:xfrm>
        </p:grpSpPr>
        <p:sp>
          <p:nvSpPr>
            <p:cNvPr id="46" name="TextBox 4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47" name="TextBox 4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48" name="Rectangle 4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49" name="Rectangle 4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50" name="Straight Arrow Connector 49"/>
            <p:cNvCxnSpPr>
              <a:stCxn id="49" idx="3"/>
              <a:endCxn id="5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5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3" name="Straight Arrow Connector 52"/>
            <p:cNvCxnSpPr>
              <a:stCxn id="54" idx="6"/>
              <a:endCxn id="5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55" name="Rectangle 5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56" name="Oval 5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sp>
          <p:nvSpPr>
            <p:cNvPr id="57" name="Rectangle 56"/>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58" name="Straight Arrow Connector 57"/>
            <p:cNvCxnSpPr>
              <a:stCxn id="55" idx="3"/>
              <a:endCxn id="56" idx="2"/>
            </p:cNvCxnSpPr>
            <p:nvPr/>
          </p:nvCxnSpPr>
          <p:spPr>
            <a:xfrm>
              <a:off x="866952" y="2491449"/>
              <a:ext cx="52761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f</a:t>
              </a:r>
              <a:r>
                <a:rPr lang="en-US" sz="3200" baseline="-25000" dirty="0" smtClean="0"/>
                <a:t>1</a:t>
              </a:r>
              <a:endParaRPr lang="en-US" sz="3200" baseline="-25000" dirty="0"/>
            </a:p>
          </p:txBody>
        </p:sp>
        <p:cxnSp>
          <p:nvCxnSpPr>
            <p:cNvPr id="60" name="Elbow Connector 59"/>
            <p:cNvCxnSpPr>
              <a:stCxn id="52" idx="3"/>
              <a:endCxn id="5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i</a:t>
              </a:r>
              <a:r>
                <a:rPr lang="en-US" sz="3200" baseline="-25000" dirty="0" smtClean="0"/>
                <a:t>1</a:t>
              </a:r>
              <a:endParaRPr lang="en-US" sz="3200" baseline="-25000" dirty="0"/>
            </a:p>
          </p:txBody>
        </p:sp>
        <p:cxnSp>
          <p:nvCxnSpPr>
            <p:cNvPr id="62" name="Straight Arrow Connector 61"/>
            <p:cNvCxnSpPr>
              <a:stCxn id="56" idx="6"/>
              <a:endCxn id="57"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796920" y="3118633"/>
            <a:ext cx="1803812" cy="2367454"/>
            <a:chOff x="6796920" y="3118633"/>
            <a:chExt cx="1803812" cy="2367454"/>
          </a:xfrm>
        </p:grpSpPr>
        <p:sp>
          <p:nvSpPr>
            <p:cNvPr id="23" name="Rectangle 22"/>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26" name="Oval 25"/>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000" dirty="0" err="1" smtClean="0">
                  <a:solidFill>
                    <a:prstClr val="white"/>
                  </a:solidFill>
                </a:rPr>
                <a:t>tanh</a:t>
              </a:r>
              <a:endParaRPr lang="en-US" sz="2000" dirty="0"/>
            </a:p>
          </p:txBody>
        </p:sp>
        <p:cxnSp>
          <p:nvCxnSpPr>
            <p:cNvPr id="24" name="Straight Arrow Connector 23"/>
            <p:cNvCxnSpPr>
              <a:endCxn id="26"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6" idx="4"/>
              <a:endCxn id="23"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a:t>
              </a:r>
              <a:r>
                <a:rPr lang="en-US" sz="3200" baseline="-25000" dirty="0" smtClean="0"/>
                <a:t>1</a:t>
              </a:r>
              <a:endParaRPr lang="en-US" sz="3200" baseline="-25000" dirty="0"/>
            </a:p>
          </p:txBody>
        </p:sp>
      </p:grpSp>
      <mc:AlternateContent xmlns:mc="http://schemas.openxmlformats.org/markup-compatibility/2006" xmlns:a14="http://schemas.microsoft.com/office/drawing/2010/main">
        <mc:Choice Requires="a14">
          <p:sp>
            <p:nvSpPr>
              <p:cNvPr id="71" name="TextBox 70"/>
              <p:cNvSpPr txBox="1"/>
              <p:nvPr/>
            </p:nvSpPr>
            <p:spPr>
              <a:xfrm>
                <a:off x="6598920" y="2087880"/>
                <a:ext cx="5074920" cy="461665"/>
              </a:xfrm>
              <a:prstGeom prst="rect">
                <a:avLst/>
              </a:prstGeom>
              <a:noFill/>
            </p:spPr>
            <p:txBody>
              <a:bodyPr wrap="square" rtlCol="0">
                <a:spAutoFit/>
              </a:bodyPr>
              <a:lstStyle/>
              <a:p>
                <a:pPr algn="ctr"/>
                <a14:m>
                  <m:oMathPara xmlns:m="http://schemas.openxmlformats.org/officeDocument/2006/math">
                    <m:oMathParaPr>
                      <m:jc m:val="right"/>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𝑜</m:t>
                          </m:r>
                        </m:e>
                        <m:sub>
                          <m:r>
                            <a:rPr lang="en-US" sz="2400" b="0" i="1" smtClean="0">
                              <a:latin typeface="Cambria Math" panose="02040503050406030204" pitchFamily="18" charset="0"/>
                            </a:rPr>
                            <m:t>𝑡</m:t>
                          </m:r>
                        </m:sub>
                      </m:sSub>
                      <m:r>
                        <a:rPr lang="en-US" sz="2400" i="1">
                          <a:latin typeface="Cambria Math" panose="02040503050406030204" pitchFamily="18" charset="0"/>
                          <a:ea typeface="Cambria Math" panose="02040503050406030204" pitchFamily="18" charset="0"/>
                        </a:rPr>
                        <m:t>⊙</m:t>
                      </m:r>
                      <m:func>
                        <m:funcPr>
                          <m:ctrlPr>
                            <a:rPr lang="en-US" sz="2400" i="1" smtClean="0">
                              <a:latin typeface="Cambria Math" panose="02040503050406030204" pitchFamily="18" charset="0"/>
                              <a:ea typeface="Cambria Math" panose="02040503050406030204" pitchFamily="18" charset="0"/>
                            </a:rPr>
                          </m:ctrlPr>
                        </m:funcPr>
                        <m:fName>
                          <m:r>
                            <m:rPr>
                              <m:sty m:val="p"/>
                            </m:rPr>
                            <a:rPr lang="en-US" sz="2400" i="0" smtClean="0">
                              <a:latin typeface="Cambria Math" panose="02040503050406030204" pitchFamily="18" charset="0"/>
                              <a:ea typeface="Cambria Math" panose="02040503050406030204" pitchFamily="18" charset="0"/>
                            </a:rPr>
                            <m:t>tanh</m:t>
                          </m:r>
                        </m:fName>
                        <m:e>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𝑐</m:t>
                              </m:r>
                            </m:e>
                            <m:sub>
                              <m:r>
                                <a:rPr lang="en-US" sz="2400" b="0" i="1" smtClean="0">
                                  <a:latin typeface="Cambria Math" panose="02040503050406030204" pitchFamily="18" charset="0"/>
                                  <a:ea typeface="Cambria Math" panose="02040503050406030204" pitchFamily="18" charset="0"/>
                                </a:rPr>
                                <m:t>𝑡</m:t>
                              </m:r>
                            </m:sub>
                          </m:sSub>
                        </m:e>
                      </m:func>
                    </m:oMath>
                  </m:oMathPara>
                </a14:m>
                <a:endParaRPr lang="en-US" sz="2400" dirty="0"/>
              </a:p>
            </p:txBody>
          </p:sp>
        </mc:Choice>
        <mc:Fallback xmlns="">
          <p:sp>
            <p:nvSpPr>
              <p:cNvPr id="71" name="TextBox 70"/>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9333"/>
                </a:stretch>
              </a:blipFill>
            </p:spPr>
            <p:txBody>
              <a:bodyPr/>
              <a:lstStyle/>
              <a:p>
                <a:r>
                  <a:rPr lang="en-US">
                    <a:noFill/>
                  </a:rPr>
                  <a:t> </a:t>
                </a:r>
              </a:p>
            </p:txBody>
          </p:sp>
        </mc:Fallback>
      </mc:AlternateContent>
    </p:spTree>
    <p:extLst>
      <p:ext uri="{BB962C8B-B14F-4D97-AF65-F5344CB8AC3E}">
        <p14:creationId xmlns:p14="http://schemas.microsoft.com/office/powerpoint/2010/main" val="16042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0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75135" y="419491"/>
            <a:ext cx="6718952" cy="2514363"/>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75135" y="3152515"/>
            <a:ext cx="6718952" cy="2524497"/>
          </a:xfrm>
          <a:prstGeom prst="rect">
            <a:avLst/>
          </a:prstGeom>
        </p:spPr>
      </p:pic>
      <p:sp>
        <p:nvSpPr>
          <p:cNvPr id="6" name="Rectangle 5"/>
          <p:cNvSpPr/>
          <p:nvPr/>
        </p:nvSpPr>
        <p:spPr>
          <a:xfrm>
            <a:off x="5784082" y="6427211"/>
            <a:ext cx="5775940" cy="369332"/>
          </a:xfrm>
          <a:prstGeom prst="rect">
            <a:avLst/>
          </a:prstGeom>
        </p:spPr>
        <p:txBody>
          <a:bodyPr wrap="none">
            <a:spAutoFit/>
          </a:bodyPr>
          <a:lstStyle/>
          <a:p>
            <a:r>
              <a:rPr lang="en-US" dirty="0"/>
              <a:t>http://colah.github.io/posts/2015-08-Understanding-LSTMs/</a:t>
            </a:r>
          </a:p>
        </p:txBody>
      </p:sp>
      <p:sp>
        <p:nvSpPr>
          <p:cNvPr id="7" name="TextBox 6"/>
          <p:cNvSpPr txBox="1"/>
          <p:nvPr/>
        </p:nvSpPr>
        <p:spPr>
          <a:xfrm>
            <a:off x="1366012" y="1384284"/>
            <a:ext cx="1101584" cy="584775"/>
          </a:xfrm>
          <a:prstGeom prst="rect">
            <a:avLst/>
          </a:prstGeom>
          <a:noFill/>
        </p:spPr>
        <p:txBody>
          <a:bodyPr wrap="none" rtlCol="0">
            <a:spAutoFit/>
          </a:bodyPr>
          <a:lstStyle/>
          <a:p>
            <a:r>
              <a:rPr lang="en-US" sz="3200" dirty="0" smtClean="0">
                <a:latin typeface="Georgia" panose="02040502050405020303" pitchFamily="18" charset="0"/>
              </a:rPr>
              <a:t>RNN</a:t>
            </a:r>
            <a:endParaRPr lang="en-US" sz="3200" dirty="0">
              <a:latin typeface="Georgia" panose="02040502050405020303" pitchFamily="18" charset="0"/>
            </a:endParaRPr>
          </a:p>
        </p:txBody>
      </p:sp>
      <p:sp>
        <p:nvSpPr>
          <p:cNvPr id="8" name="TextBox 7"/>
          <p:cNvSpPr txBox="1"/>
          <p:nvPr/>
        </p:nvSpPr>
        <p:spPr>
          <a:xfrm>
            <a:off x="1366012" y="4175808"/>
            <a:ext cx="1297150" cy="584775"/>
          </a:xfrm>
          <a:prstGeom prst="rect">
            <a:avLst/>
          </a:prstGeom>
          <a:noFill/>
        </p:spPr>
        <p:txBody>
          <a:bodyPr wrap="none" rtlCol="0">
            <a:spAutoFit/>
          </a:bodyPr>
          <a:lstStyle/>
          <a:p>
            <a:r>
              <a:rPr lang="en-US" sz="3200" dirty="0" smtClean="0">
                <a:latin typeface="Georgia" panose="02040502050405020303" pitchFamily="18" charset="0"/>
              </a:rPr>
              <a:t>LSTM</a:t>
            </a:r>
            <a:endParaRPr lang="en-US" sz="3200" dirty="0">
              <a:latin typeface="Georgia" panose="02040502050405020303" pitchFamily="18"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1" y="5914075"/>
            <a:ext cx="4736410" cy="882468"/>
          </a:xfrm>
          <a:prstGeom prst="rect">
            <a:avLst/>
          </a:prstGeom>
        </p:spPr>
      </p:pic>
    </p:spTree>
    <p:extLst>
      <p:ext uri="{BB962C8B-B14F-4D97-AF65-F5344CB8AC3E}">
        <p14:creationId xmlns:p14="http://schemas.microsoft.com/office/powerpoint/2010/main" val="1360937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0491" y="0"/>
            <a:ext cx="5507077" cy="170098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0490" y="1583368"/>
            <a:ext cx="5507077" cy="1700981"/>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0491" y="3297228"/>
            <a:ext cx="5507077" cy="170098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0490" y="4893474"/>
            <a:ext cx="5507077" cy="1700981"/>
          </a:xfrm>
          <a:prstGeom prst="rect">
            <a:avLst/>
          </a:prstGeom>
        </p:spPr>
      </p:pic>
    </p:spTree>
    <p:extLst>
      <p:ext uri="{BB962C8B-B14F-4D97-AF65-F5344CB8AC3E}">
        <p14:creationId xmlns:p14="http://schemas.microsoft.com/office/powerpoint/2010/main" val="4006084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for Sequences</a:t>
            </a:r>
            <a:endParaRPr lang="en-US" dirty="0"/>
          </a:p>
        </p:txBody>
      </p:sp>
      <p:grpSp>
        <p:nvGrpSpPr>
          <p:cNvPr id="4" name="Group 3"/>
          <p:cNvGrpSpPr/>
          <p:nvPr/>
        </p:nvGrpSpPr>
        <p:grpSpPr>
          <a:xfrm>
            <a:off x="106184" y="2459412"/>
            <a:ext cx="4434277" cy="1830954"/>
            <a:chOff x="358435" y="1864265"/>
            <a:chExt cx="7959307" cy="4302206"/>
          </a:xfrm>
        </p:grpSpPr>
        <p:grpSp>
          <p:nvGrpSpPr>
            <p:cNvPr id="45" name="Group 44"/>
            <p:cNvGrpSpPr/>
            <p:nvPr/>
          </p:nvGrpSpPr>
          <p:grpSpPr>
            <a:xfrm>
              <a:off x="358435" y="1864265"/>
              <a:ext cx="6925319" cy="4302206"/>
              <a:chOff x="358435" y="1864265"/>
              <a:chExt cx="6925319" cy="4302206"/>
            </a:xfrm>
          </p:grpSpPr>
          <p:sp>
            <p:nvSpPr>
              <p:cNvPr id="46" name="TextBox 45"/>
              <p:cNvSpPr txBox="1"/>
              <p:nvPr/>
            </p:nvSpPr>
            <p:spPr>
              <a:xfrm>
                <a:off x="2118229" y="4917797"/>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47" name="TextBox 46"/>
              <p:cNvSpPr txBox="1"/>
              <p:nvPr/>
            </p:nvSpPr>
            <p:spPr>
              <a:xfrm>
                <a:off x="1786598" y="4295209"/>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48" name="Rectangle 4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smtClean="0">
                    <a:solidFill>
                      <a:schemeClr val="accent1">
                        <a:lumMod val="50000"/>
                      </a:schemeClr>
                    </a:solidFill>
                  </a:rPr>
                  <a:t>x</a:t>
                </a:r>
                <a:r>
                  <a:rPr lang="en-US" sz="900" baseline="-25000" dirty="0" smtClean="0">
                    <a:solidFill>
                      <a:schemeClr val="accent1">
                        <a:lumMod val="50000"/>
                      </a:schemeClr>
                    </a:solidFill>
                  </a:rPr>
                  <a:t>1</a:t>
                </a:r>
                <a:endParaRPr lang="en-US" sz="900" baseline="-25000" dirty="0">
                  <a:solidFill>
                    <a:schemeClr val="accent1">
                      <a:lumMod val="50000"/>
                    </a:schemeClr>
                  </a:solidFill>
                </a:endParaRPr>
              </a:p>
            </p:txBody>
          </p:sp>
          <p:sp>
            <p:nvSpPr>
              <p:cNvPr id="49" name="Rectangle 4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h</a:t>
                </a:r>
                <a:r>
                  <a:rPr lang="en-US" sz="900" baseline="-25000" dirty="0">
                    <a:solidFill>
                      <a:schemeClr val="accent1">
                        <a:lumMod val="50000"/>
                      </a:schemeClr>
                    </a:solidFill>
                  </a:rPr>
                  <a:t>0</a:t>
                </a:r>
              </a:p>
            </p:txBody>
          </p:sp>
          <p:cxnSp>
            <p:nvCxnSpPr>
              <p:cNvPr id="50" name="Straight Arrow Connector 49"/>
              <p:cNvCxnSpPr>
                <a:stCxn id="49" idx="3"/>
                <a:endCxn id="5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48" idx="0"/>
                <a:endCxn id="5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u</a:t>
                </a:r>
                <a:r>
                  <a:rPr lang="en-US" sz="900" baseline="-25000" dirty="0" smtClean="0">
                    <a:solidFill>
                      <a:schemeClr val="accent1">
                        <a:lumMod val="50000"/>
                      </a:schemeClr>
                    </a:solidFill>
                  </a:rPr>
                  <a:t>1</a:t>
                </a:r>
                <a:endParaRPr lang="en-US" sz="900" baseline="-25000" dirty="0">
                  <a:solidFill>
                    <a:schemeClr val="accent1">
                      <a:lumMod val="50000"/>
                    </a:schemeClr>
                  </a:solidFill>
                </a:endParaRPr>
              </a:p>
            </p:txBody>
          </p:sp>
          <p:cxnSp>
            <p:nvCxnSpPr>
              <p:cNvPr id="53" name="Straight Arrow Connector 52"/>
              <p:cNvCxnSpPr>
                <a:stCxn id="54" idx="6"/>
                <a:endCxn id="5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55" name="Rectangle 54"/>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smtClean="0">
                    <a:solidFill>
                      <a:schemeClr val="accent1">
                        <a:lumMod val="50000"/>
                      </a:schemeClr>
                    </a:solidFill>
                  </a:rPr>
                  <a:t>0</a:t>
                </a:r>
                <a:endParaRPr lang="en-US" sz="900" baseline="-25000" dirty="0">
                  <a:solidFill>
                    <a:schemeClr val="accent1">
                      <a:lumMod val="50000"/>
                    </a:schemeClr>
                  </a:solidFill>
                </a:endParaRPr>
              </a:p>
            </p:txBody>
          </p:sp>
          <p:sp>
            <p:nvSpPr>
              <p:cNvPr id="56" name="Oval 55"/>
              <p:cNvSpPr/>
              <p:nvPr/>
            </p:nvSpPr>
            <p:spPr>
              <a:xfrm>
                <a:off x="5860083" y="2280248"/>
                <a:ext cx="398228" cy="422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smtClean="0">
                    <a:solidFill>
                      <a:prstClr val="white"/>
                    </a:solidFill>
                  </a:rPr>
                  <a:t>+</a:t>
                </a:r>
                <a:endParaRPr lang="en-US" sz="900" dirty="0"/>
              </a:p>
            </p:txBody>
          </p:sp>
          <p:sp>
            <p:nvSpPr>
              <p:cNvPr id="57" name="Rectangle 56"/>
              <p:cNvSpPr/>
              <p:nvPr/>
            </p:nvSpPr>
            <p:spPr>
              <a:xfrm>
                <a:off x="6775237"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accent1">
                        <a:lumMod val="50000"/>
                      </a:schemeClr>
                    </a:solidFill>
                  </a:rPr>
                  <a:t>c</a:t>
                </a:r>
                <a:r>
                  <a:rPr lang="en-US" sz="900" baseline="-25000" dirty="0" smtClean="0">
                    <a:solidFill>
                      <a:schemeClr val="accent1">
                        <a:lumMod val="50000"/>
                      </a:schemeClr>
                    </a:solidFill>
                  </a:rPr>
                  <a:t>1</a:t>
                </a:r>
                <a:endParaRPr lang="en-US" sz="900" baseline="-25000" dirty="0">
                  <a:solidFill>
                    <a:schemeClr val="accent1">
                      <a:lumMod val="50000"/>
                    </a:schemeClr>
                  </a:solidFill>
                </a:endParaRPr>
              </a:p>
            </p:txBody>
          </p:sp>
          <p:cxnSp>
            <p:nvCxnSpPr>
              <p:cNvPr id="58" name="Straight Arrow Connector 57"/>
              <p:cNvCxnSpPr>
                <a:stCxn id="55" idx="3"/>
                <a:endCxn id="56" idx="2"/>
              </p:cNvCxnSpPr>
              <p:nvPr/>
            </p:nvCxnSpPr>
            <p:spPr>
              <a:xfrm>
                <a:off x="866951" y="2491449"/>
                <a:ext cx="4993132"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4436798" y="2182669"/>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f</a:t>
                </a:r>
                <a:r>
                  <a:rPr lang="en-US" sz="900" baseline="-25000" dirty="0" smtClean="0"/>
                  <a:t>1</a:t>
                </a:r>
                <a:endParaRPr lang="en-US" sz="900" baseline="-25000" dirty="0"/>
              </a:p>
            </p:txBody>
          </p:sp>
          <p:cxnSp>
            <p:nvCxnSpPr>
              <p:cNvPr id="60" name="Elbow Connector 59"/>
              <p:cNvCxnSpPr>
                <a:stCxn id="52" idx="3"/>
                <a:endCxn id="56" idx="4"/>
              </p:cNvCxnSpPr>
              <p:nvPr/>
            </p:nvCxnSpPr>
            <p:spPr>
              <a:xfrm flipV="1">
                <a:off x="4061736" y="2702648"/>
                <a:ext cx="1997461" cy="2153460"/>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4436798" y="4554250"/>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a:t>
                </a:r>
                <a:r>
                  <a:rPr lang="en-US" sz="900" baseline="-25000" dirty="0" smtClean="0"/>
                  <a:t>1</a:t>
                </a:r>
                <a:endParaRPr lang="en-US" sz="900" baseline="-25000" dirty="0"/>
              </a:p>
            </p:txBody>
          </p:sp>
          <p:cxnSp>
            <p:nvCxnSpPr>
              <p:cNvPr id="62" name="Straight Arrow Connector 61"/>
              <p:cNvCxnSpPr>
                <a:stCxn id="56" idx="6"/>
                <a:endCxn id="57" idx="1"/>
              </p:cNvCxnSpPr>
              <p:nvPr/>
            </p:nvCxnSpPr>
            <p:spPr>
              <a:xfrm>
                <a:off x="6258311" y="2491449"/>
                <a:ext cx="516926"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6513930" y="3118633"/>
              <a:ext cx="1803812" cy="2367454"/>
              <a:chOff x="6513930" y="3118633"/>
              <a:chExt cx="1803812" cy="2367454"/>
            </a:xfrm>
          </p:grpSpPr>
          <p:sp>
            <p:nvSpPr>
              <p:cNvPr id="23" name="Rectangle 22"/>
              <p:cNvSpPr/>
              <p:nvPr/>
            </p:nvSpPr>
            <p:spPr>
              <a:xfrm>
                <a:off x="7809225" y="4231720"/>
                <a:ext cx="508517" cy="1254367"/>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h</a:t>
                </a:r>
                <a:r>
                  <a:rPr lang="en-US" sz="900" baseline="-25000" dirty="0" smtClean="0">
                    <a:solidFill>
                      <a:schemeClr val="accent1">
                        <a:lumMod val="50000"/>
                      </a:schemeClr>
                    </a:solidFill>
                  </a:rPr>
                  <a:t>1</a:t>
                </a:r>
                <a:endParaRPr lang="en-US" sz="900" baseline="-25000" dirty="0">
                  <a:solidFill>
                    <a:schemeClr val="accent1">
                      <a:lumMod val="50000"/>
                    </a:schemeClr>
                  </a:solidFill>
                </a:endParaRPr>
              </a:p>
            </p:txBody>
          </p:sp>
          <p:sp>
            <p:nvSpPr>
              <p:cNvPr id="26" name="Oval 25"/>
              <p:cNvSpPr/>
              <p:nvPr/>
            </p:nvSpPr>
            <p:spPr>
              <a:xfrm>
                <a:off x="6513930" y="3597898"/>
                <a:ext cx="1027938"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smtClean="0">
                    <a:solidFill>
                      <a:prstClr val="white"/>
                    </a:solidFill>
                  </a:rPr>
                  <a:t>tanh</a:t>
                </a:r>
                <a:endParaRPr lang="en-US" sz="900" dirty="0"/>
              </a:p>
            </p:txBody>
          </p:sp>
          <p:cxnSp>
            <p:nvCxnSpPr>
              <p:cNvPr id="24" name="Straight Arrow Connector 23"/>
              <p:cNvCxnSpPr>
                <a:endCxn id="26" idx="0"/>
              </p:cNvCxnSpPr>
              <p:nvPr/>
            </p:nvCxnSpPr>
            <p:spPr>
              <a:xfrm flipH="1">
                <a:off x="7027900" y="3118633"/>
                <a:ext cx="1598" cy="479265"/>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Elbow Connector 64"/>
              <p:cNvCxnSpPr>
                <a:stCxn id="26" idx="4"/>
                <a:endCxn id="23" idx="1"/>
              </p:cNvCxnSpPr>
              <p:nvPr/>
            </p:nvCxnSpPr>
            <p:spPr>
              <a:xfrm rot="16200000" flipH="1">
                <a:off x="6940333" y="3990008"/>
                <a:ext cx="956460"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704541" y="4568778"/>
                <a:ext cx="663388" cy="603715"/>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o</a:t>
                </a:r>
                <a:r>
                  <a:rPr lang="en-US" sz="900" baseline="-25000" dirty="0" smtClean="0"/>
                  <a:t>1</a:t>
                </a:r>
                <a:endParaRPr lang="en-US" sz="900" baseline="-25000" dirty="0"/>
              </a:p>
            </p:txBody>
          </p:sp>
        </p:grpSp>
      </p:grpSp>
      <p:grpSp>
        <p:nvGrpSpPr>
          <p:cNvPr id="29" name="Group 28"/>
          <p:cNvGrpSpPr/>
          <p:nvPr/>
        </p:nvGrpSpPr>
        <p:grpSpPr>
          <a:xfrm>
            <a:off x="3964407" y="2459412"/>
            <a:ext cx="4355931" cy="1830954"/>
            <a:chOff x="782056" y="1864265"/>
            <a:chExt cx="7818676" cy="4302206"/>
          </a:xfrm>
        </p:grpSpPr>
        <p:grpSp>
          <p:nvGrpSpPr>
            <p:cNvPr id="30" name="Group 29"/>
            <p:cNvGrpSpPr/>
            <p:nvPr/>
          </p:nvGrpSpPr>
          <p:grpSpPr>
            <a:xfrm>
              <a:off x="782056" y="1864265"/>
              <a:ext cx="6784689" cy="4302206"/>
              <a:chOff x="782056" y="1864265"/>
              <a:chExt cx="6784689" cy="4302206"/>
            </a:xfrm>
          </p:grpSpPr>
          <p:sp>
            <p:nvSpPr>
              <p:cNvPr id="37" name="TextBox 36"/>
              <p:cNvSpPr txBox="1"/>
              <p:nvPr/>
            </p:nvSpPr>
            <p:spPr>
              <a:xfrm>
                <a:off x="2118229" y="4917797"/>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38" name="TextBox 37"/>
              <p:cNvSpPr txBox="1"/>
              <p:nvPr/>
            </p:nvSpPr>
            <p:spPr>
              <a:xfrm>
                <a:off x="1786598" y="4295209"/>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39" name="Rectangle 38"/>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smtClean="0">
                    <a:solidFill>
                      <a:schemeClr val="accent1">
                        <a:lumMod val="50000"/>
                      </a:schemeClr>
                    </a:solidFill>
                  </a:rPr>
                  <a:t>x</a:t>
                </a:r>
                <a:r>
                  <a:rPr lang="en-US" sz="900" baseline="-25000" dirty="0" smtClean="0">
                    <a:solidFill>
                      <a:schemeClr val="accent1">
                        <a:lumMod val="50000"/>
                      </a:schemeClr>
                    </a:solidFill>
                  </a:rPr>
                  <a:t>2</a:t>
                </a:r>
                <a:endParaRPr lang="en-US" sz="900" baseline="-25000" dirty="0">
                  <a:solidFill>
                    <a:schemeClr val="accent1">
                      <a:lumMod val="50000"/>
                    </a:schemeClr>
                  </a:solidFill>
                </a:endParaRPr>
              </a:p>
            </p:txBody>
          </p:sp>
          <p:cxnSp>
            <p:nvCxnSpPr>
              <p:cNvPr id="41" name="Straight Arrow Connector 40"/>
              <p:cNvCxnSpPr>
                <a:endCxn id="6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9" idx="0"/>
                <a:endCxn id="6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u</a:t>
                </a:r>
                <a:r>
                  <a:rPr lang="en-US" sz="900" baseline="-25000" dirty="0" smtClean="0">
                    <a:solidFill>
                      <a:schemeClr val="accent1">
                        <a:lumMod val="50000"/>
                      </a:schemeClr>
                    </a:solidFill>
                  </a:rPr>
                  <a:t>2</a:t>
                </a:r>
                <a:endParaRPr lang="en-US" sz="900" baseline="-25000" dirty="0">
                  <a:solidFill>
                    <a:schemeClr val="accent1">
                      <a:lumMod val="50000"/>
                    </a:schemeClr>
                  </a:solidFill>
                </a:endParaRPr>
              </a:p>
            </p:txBody>
          </p:sp>
          <p:cxnSp>
            <p:nvCxnSpPr>
              <p:cNvPr id="44" name="Straight Arrow Connector 43"/>
              <p:cNvCxnSpPr>
                <a:stCxn id="63" idx="6"/>
                <a:endCxn id="43"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66" name="Oval 65"/>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smtClean="0">
                    <a:solidFill>
                      <a:prstClr val="white"/>
                    </a:solidFill>
                  </a:rPr>
                  <a:t>+</a:t>
                </a:r>
                <a:endParaRPr lang="en-US" sz="900" dirty="0"/>
              </a:p>
            </p:txBody>
          </p:sp>
          <p:sp>
            <p:nvSpPr>
              <p:cNvPr id="68" name="Rectangle 67"/>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c</a:t>
                </a:r>
                <a:r>
                  <a:rPr lang="en-US" sz="900" baseline="-25000" dirty="0">
                    <a:solidFill>
                      <a:schemeClr val="accent1">
                        <a:lumMod val="50000"/>
                      </a:schemeClr>
                    </a:solidFill>
                  </a:rPr>
                  <a:t>2</a:t>
                </a:r>
              </a:p>
            </p:txBody>
          </p:sp>
          <p:cxnSp>
            <p:nvCxnSpPr>
              <p:cNvPr id="69" name="Straight Arrow Connector 68"/>
              <p:cNvCxnSpPr>
                <a:stCxn id="57" idx="3"/>
                <a:endCxn id="66" idx="2"/>
              </p:cNvCxnSpPr>
              <p:nvPr/>
            </p:nvCxnSpPr>
            <p:spPr>
              <a:xfrm>
                <a:off x="782056" y="2454403"/>
                <a:ext cx="5361019" cy="37045"/>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t>
                </a:r>
                <a:r>
                  <a:rPr lang="en-US" sz="900" baseline="-25000" dirty="0"/>
                  <a:t>2</a:t>
                </a:r>
              </a:p>
            </p:txBody>
          </p:sp>
          <p:cxnSp>
            <p:nvCxnSpPr>
              <p:cNvPr id="72" name="Elbow Connector 71"/>
              <p:cNvCxnSpPr>
                <a:stCxn id="43" idx="3"/>
                <a:endCxn id="66"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a:t>
                </a:r>
                <a:r>
                  <a:rPr lang="en-US" sz="900" baseline="-25000" dirty="0"/>
                  <a:t>2</a:t>
                </a:r>
              </a:p>
            </p:txBody>
          </p:sp>
          <p:cxnSp>
            <p:nvCxnSpPr>
              <p:cNvPr id="74" name="Straight Arrow Connector 73"/>
              <p:cNvCxnSpPr>
                <a:stCxn id="66" idx="6"/>
                <a:endCxn id="68"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6796920" y="3118633"/>
              <a:ext cx="1803812" cy="2367454"/>
              <a:chOff x="6796920" y="3118633"/>
              <a:chExt cx="1803812" cy="2367454"/>
            </a:xfrm>
          </p:grpSpPr>
          <p:sp>
            <p:nvSpPr>
              <p:cNvPr id="32" name="Rectangle 31"/>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h</a:t>
                </a:r>
                <a:r>
                  <a:rPr lang="en-US" sz="900" baseline="-25000" dirty="0">
                    <a:solidFill>
                      <a:schemeClr val="accent1">
                        <a:lumMod val="50000"/>
                      </a:schemeClr>
                    </a:solidFill>
                  </a:rPr>
                  <a:t>2</a:t>
                </a:r>
              </a:p>
            </p:txBody>
          </p:sp>
          <p:sp>
            <p:nvSpPr>
              <p:cNvPr id="33" name="Oval 32"/>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smtClean="0">
                    <a:solidFill>
                      <a:prstClr val="white"/>
                    </a:solidFill>
                  </a:rPr>
                  <a:t>tanh</a:t>
                </a:r>
                <a:endParaRPr lang="en-US" sz="900" dirty="0"/>
              </a:p>
            </p:txBody>
          </p:sp>
          <p:cxnSp>
            <p:nvCxnSpPr>
              <p:cNvPr id="34" name="Straight Arrow Connector 33"/>
              <p:cNvCxnSpPr>
                <a:endCxn id="33"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33" idx="4"/>
                <a:endCxn id="32"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a:t>
                </a:r>
                <a:r>
                  <a:rPr lang="en-US" sz="900" baseline="-25000" dirty="0"/>
                  <a:t>2</a:t>
                </a:r>
              </a:p>
            </p:txBody>
          </p:sp>
        </p:grpSp>
      </p:grpSp>
      <p:grpSp>
        <p:nvGrpSpPr>
          <p:cNvPr id="75" name="Group 74"/>
          <p:cNvGrpSpPr/>
          <p:nvPr/>
        </p:nvGrpSpPr>
        <p:grpSpPr>
          <a:xfrm>
            <a:off x="7743395" y="2441948"/>
            <a:ext cx="4355930" cy="1830954"/>
            <a:chOff x="782056" y="1864265"/>
            <a:chExt cx="7818676" cy="4302206"/>
          </a:xfrm>
        </p:grpSpPr>
        <p:grpSp>
          <p:nvGrpSpPr>
            <p:cNvPr id="76" name="Group 75"/>
            <p:cNvGrpSpPr/>
            <p:nvPr/>
          </p:nvGrpSpPr>
          <p:grpSpPr>
            <a:xfrm>
              <a:off x="782056" y="1864265"/>
              <a:ext cx="6784689" cy="4302206"/>
              <a:chOff x="782056" y="1864265"/>
              <a:chExt cx="6784689" cy="4302206"/>
            </a:xfrm>
          </p:grpSpPr>
          <p:sp>
            <p:nvSpPr>
              <p:cNvPr id="83" name="TextBox 82"/>
              <p:cNvSpPr txBox="1"/>
              <p:nvPr/>
            </p:nvSpPr>
            <p:spPr>
              <a:xfrm>
                <a:off x="2118229" y="4917797"/>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x</a:t>
                </a:r>
                <a:endParaRPr lang="en-US" sz="900" baseline="-25000" dirty="0">
                  <a:solidFill>
                    <a:srgbClr val="9DBFBE">
                      <a:lumMod val="50000"/>
                    </a:srgbClr>
                  </a:solidFill>
                </a:endParaRPr>
              </a:p>
              <a:p>
                <a:endParaRPr lang="en-US" sz="900" dirty="0"/>
              </a:p>
            </p:txBody>
          </p:sp>
          <p:sp>
            <p:nvSpPr>
              <p:cNvPr id="84" name="TextBox 83"/>
              <p:cNvSpPr txBox="1"/>
              <p:nvPr/>
            </p:nvSpPr>
            <p:spPr>
              <a:xfrm>
                <a:off x="1786598" y="4295209"/>
                <a:ext cx="663263" cy="867822"/>
              </a:xfrm>
              <a:prstGeom prst="rect">
                <a:avLst/>
              </a:prstGeom>
              <a:noFill/>
            </p:spPr>
            <p:txBody>
              <a:bodyPr wrap="square" rtlCol="0">
                <a:spAutoFit/>
              </a:bodyPr>
              <a:lstStyle/>
              <a:p>
                <a:pPr lvl="0" algn="ctr"/>
                <a:r>
                  <a:rPr lang="en-US" sz="900" dirty="0" err="1" smtClean="0">
                    <a:solidFill>
                      <a:srgbClr val="9DBFBE">
                        <a:lumMod val="50000"/>
                      </a:srgbClr>
                    </a:solidFill>
                  </a:rPr>
                  <a:t>w</a:t>
                </a:r>
                <a:r>
                  <a:rPr lang="en-US" sz="900" baseline="-25000" dirty="0" err="1" smtClean="0">
                    <a:solidFill>
                      <a:srgbClr val="9DBFBE">
                        <a:lumMod val="50000"/>
                      </a:srgbClr>
                    </a:solidFill>
                  </a:rPr>
                  <a:t>h</a:t>
                </a:r>
                <a:endParaRPr lang="en-US" sz="900" baseline="-25000" dirty="0">
                  <a:solidFill>
                    <a:srgbClr val="9DBFBE">
                      <a:lumMod val="50000"/>
                    </a:srgbClr>
                  </a:solidFill>
                </a:endParaRPr>
              </a:p>
              <a:p>
                <a:endParaRPr lang="en-US" sz="900" dirty="0"/>
              </a:p>
            </p:txBody>
          </p:sp>
          <p:sp>
            <p:nvSpPr>
              <p:cNvPr id="85" name="Rectangle 84"/>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00" dirty="0" smtClean="0">
                    <a:solidFill>
                      <a:schemeClr val="accent1">
                        <a:lumMod val="50000"/>
                      </a:schemeClr>
                    </a:solidFill>
                  </a:rPr>
                  <a:t>x</a:t>
                </a:r>
                <a:r>
                  <a:rPr lang="en-US" sz="900" baseline="-25000" dirty="0" smtClean="0">
                    <a:solidFill>
                      <a:schemeClr val="accent1">
                        <a:lumMod val="50000"/>
                      </a:schemeClr>
                    </a:solidFill>
                  </a:rPr>
                  <a:t>2</a:t>
                </a:r>
                <a:endParaRPr lang="en-US" sz="900" baseline="-25000" dirty="0">
                  <a:solidFill>
                    <a:schemeClr val="accent1">
                      <a:lumMod val="50000"/>
                    </a:schemeClr>
                  </a:solidFill>
                </a:endParaRPr>
              </a:p>
            </p:txBody>
          </p:sp>
          <p:cxnSp>
            <p:nvCxnSpPr>
              <p:cNvPr id="86" name="Straight Arrow Connector 85"/>
              <p:cNvCxnSpPr>
                <a:endCxn id="90"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85" idx="0"/>
                <a:endCxn id="90"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u</a:t>
                </a:r>
                <a:r>
                  <a:rPr lang="en-US" sz="900" baseline="-25000" dirty="0" smtClean="0">
                    <a:solidFill>
                      <a:schemeClr val="accent1">
                        <a:lumMod val="50000"/>
                      </a:schemeClr>
                    </a:solidFill>
                  </a:rPr>
                  <a:t>2</a:t>
                </a:r>
                <a:endParaRPr lang="en-US" sz="900" baseline="-25000" dirty="0">
                  <a:solidFill>
                    <a:schemeClr val="accent1">
                      <a:lumMod val="50000"/>
                    </a:schemeClr>
                  </a:solidFill>
                </a:endParaRPr>
              </a:p>
            </p:txBody>
          </p:sp>
          <p:cxnSp>
            <p:nvCxnSpPr>
              <p:cNvPr id="89" name="Straight Arrow Connector 88"/>
              <p:cNvCxnSpPr>
                <a:stCxn id="90" idx="6"/>
                <a:endCxn id="88"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900" dirty="0">
                    <a:solidFill>
                      <a:prstClr val="white"/>
                    </a:solidFill>
                  </a:rPr>
                  <a:t>σ</a:t>
                </a:r>
                <a:endParaRPr lang="en-US" sz="900" dirty="0"/>
              </a:p>
            </p:txBody>
          </p:sp>
          <p:sp>
            <p:nvSpPr>
              <p:cNvPr id="91" name="Oval 90"/>
              <p:cNvSpPr/>
              <p:nvPr/>
            </p:nvSpPr>
            <p:spPr>
              <a:xfrm>
                <a:off x="6143076" y="2280248"/>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smtClean="0">
                    <a:solidFill>
                      <a:prstClr val="white"/>
                    </a:solidFill>
                  </a:rPr>
                  <a:t>+</a:t>
                </a:r>
                <a:endParaRPr lang="en-US" sz="900" dirty="0"/>
              </a:p>
            </p:txBody>
          </p:sp>
          <p:sp>
            <p:nvSpPr>
              <p:cNvPr id="92" name="Rectangle 91"/>
              <p:cNvSpPr/>
              <p:nvPr/>
            </p:nvSpPr>
            <p:spPr>
              <a:xfrm>
                <a:off x="7058228"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c</a:t>
                </a:r>
                <a:r>
                  <a:rPr lang="en-US" sz="900" baseline="-25000" dirty="0">
                    <a:solidFill>
                      <a:schemeClr val="accent1">
                        <a:lumMod val="50000"/>
                      </a:schemeClr>
                    </a:solidFill>
                  </a:rPr>
                  <a:t>2</a:t>
                </a:r>
              </a:p>
            </p:txBody>
          </p:sp>
          <p:cxnSp>
            <p:nvCxnSpPr>
              <p:cNvPr id="93" name="Straight Arrow Connector 92"/>
              <p:cNvCxnSpPr>
                <a:endCxn id="91" idx="2"/>
              </p:cNvCxnSpPr>
              <p:nvPr/>
            </p:nvCxnSpPr>
            <p:spPr>
              <a:xfrm>
                <a:off x="782056" y="2491449"/>
                <a:ext cx="5361019"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4719789" y="218266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f</a:t>
                </a:r>
                <a:r>
                  <a:rPr lang="en-US" sz="900" baseline="-25000" dirty="0"/>
                  <a:t>2</a:t>
                </a:r>
              </a:p>
            </p:txBody>
          </p:sp>
          <p:cxnSp>
            <p:nvCxnSpPr>
              <p:cNvPr id="95" name="Elbow Connector 94"/>
              <p:cNvCxnSpPr>
                <a:stCxn id="88" idx="3"/>
                <a:endCxn id="91" idx="4"/>
              </p:cNvCxnSpPr>
              <p:nvPr/>
            </p:nvCxnSpPr>
            <p:spPr>
              <a:xfrm flipV="1">
                <a:off x="4061736" y="2702649"/>
                <a:ext cx="2280454" cy="2153459"/>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19790" y="4554250"/>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i</a:t>
                </a:r>
                <a:r>
                  <a:rPr lang="en-US" sz="900" baseline="-25000" dirty="0"/>
                  <a:t>2</a:t>
                </a:r>
              </a:p>
            </p:txBody>
          </p:sp>
          <p:cxnSp>
            <p:nvCxnSpPr>
              <p:cNvPr id="97" name="Straight Arrow Connector 96"/>
              <p:cNvCxnSpPr>
                <a:stCxn id="91" idx="6"/>
                <a:endCxn id="92" idx="1"/>
              </p:cNvCxnSpPr>
              <p:nvPr/>
            </p:nvCxnSpPr>
            <p:spPr>
              <a:xfrm>
                <a:off x="6541304" y="2491449"/>
                <a:ext cx="51692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796920" y="3118633"/>
              <a:ext cx="1803812" cy="2367454"/>
              <a:chOff x="6796920" y="3118633"/>
              <a:chExt cx="1803812" cy="2367454"/>
            </a:xfrm>
          </p:grpSpPr>
          <p:sp>
            <p:nvSpPr>
              <p:cNvPr id="78" name="Rectangle 77"/>
              <p:cNvSpPr/>
              <p:nvPr/>
            </p:nvSpPr>
            <p:spPr>
              <a:xfrm>
                <a:off x="8092215" y="4231719"/>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solidFill>
                      <a:schemeClr val="accent1">
                        <a:lumMod val="50000"/>
                      </a:schemeClr>
                    </a:solidFill>
                  </a:rPr>
                  <a:t>h</a:t>
                </a:r>
                <a:r>
                  <a:rPr lang="en-US" sz="900" baseline="-25000" dirty="0">
                    <a:solidFill>
                      <a:schemeClr val="accent1">
                        <a:lumMod val="50000"/>
                      </a:schemeClr>
                    </a:solidFill>
                  </a:rPr>
                  <a:t>2</a:t>
                </a:r>
              </a:p>
            </p:txBody>
          </p:sp>
          <p:sp>
            <p:nvSpPr>
              <p:cNvPr id="79" name="Oval 78"/>
              <p:cNvSpPr/>
              <p:nvPr/>
            </p:nvSpPr>
            <p:spPr>
              <a:xfrm>
                <a:off x="6796920" y="3597899"/>
                <a:ext cx="1027937" cy="3045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900" dirty="0" err="1" smtClean="0">
                    <a:solidFill>
                      <a:prstClr val="white"/>
                    </a:solidFill>
                  </a:rPr>
                  <a:t>tanh</a:t>
                </a:r>
                <a:endParaRPr lang="en-US" sz="900" dirty="0"/>
              </a:p>
            </p:txBody>
          </p:sp>
          <p:cxnSp>
            <p:nvCxnSpPr>
              <p:cNvPr id="80" name="Straight Arrow Connector 79"/>
              <p:cNvCxnSpPr>
                <a:endCxn id="79" idx="0"/>
              </p:cNvCxnSpPr>
              <p:nvPr/>
            </p:nvCxnSpPr>
            <p:spPr>
              <a:xfrm flipH="1">
                <a:off x="7310889" y="3118633"/>
                <a:ext cx="1598" cy="479266"/>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Elbow Connector 80"/>
              <p:cNvCxnSpPr>
                <a:stCxn id="79" idx="4"/>
                <a:endCxn id="78" idx="1"/>
              </p:cNvCxnSpPr>
              <p:nvPr/>
            </p:nvCxnSpPr>
            <p:spPr>
              <a:xfrm rot="16200000" flipH="1">
                <a:off x="7223323" y="3990010"/>
                <a:ext cx="956459" cy="781326"/>
              </a:xfrm>
              <a:prstGeom prst="bentConnector2">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987532" y="456877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smtClean="0"/>
                  <a:t>o</a:t>
                </a:r>
                <a:r>
                  <a:rPr lang="en-US" sz="900" baseline="-25000" dirty="0"/>
                  <a:t>2</a:t>
                </a:r>
              </a:p>
            </p:txBody>
          </p:sp>
        </p:grpSp>
      </p:grpSp>
      <p:sp>
        <p:nvSpPr>
          <p:cNvPr id="98" name="TextBox 97"/>
          <p:cNvSpPr txBox="1"/>
          <p:nvPr/>
        </p:nvSpPr>
        <p:spPr>
          <a:xfrm>
            <a:off x="744283" y="4190363"/>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The</a:t>
            </a:r>
            <a:endParaRPr lang="en-US" sz="4000" b="1" dirty="0">
              <a:solidFill>
                <a:schemeClr val="accent1">
                  <a:lumMod val="50000"/>
                </a:schemeClr>
              </a:solidFill>
            </a:endParaRPr>
          </a:p>
        </p:txBody>
      </p:sp>
      <p:sp>
        <p:nvSpPr>
          <p:cNvPr id="99" name="TextBox 98"/>
          <p:cNvSpPr txBox="1"/>
          <p:nvPr/>
        </p:nvSpPr>
        <p:spPr>
          <a:xfrm>
            <a:off x="4357397" y="4182808"/>
            <a:ext cx="1326524" cy="707886"/>
          </a:xfrm>
          <a:prstGeom prst="rect">
            <a:avLst/>
          </a:prstGeom>
          <a:noFill/>
        </p:spPr>
        <p:txBody>
          <a:bodyPr wrap="square" rtlCol="0">
            <a:spAutoFit/>
          </a:bodyPr>
          <a:lstStyle/>
          <a:p>
            <a:pPr algn="ctr"/>
            <a:r>
              <a:rPr lang="en-US" sz="4000" b="1" dirty="0">
                <a:solidFill>
                  <a:schemeClr val="accent1">
                    <a:lumMod val="50000"/>
                  </a:schemeClr>
                </a:solidFill>
              </a:rPr>
              <a:t>c</a:t>
            </a:r>
            <a:r>
              <a:rPr lang="en-US" sz="4000" b="1" dirty="0" smtClean="0">
                <a:solidFill>
                  <a:schemeClr val="accent1">
                    <a:lumMod val="50000"/>
                  </a:schemeClr>
                </a:solidFill>
              </a:rPr>
              <a:t>at</a:t>
            </a:r>
            <a:endParaRPr lang="en-US" sz="4000" b="1" dirty="0">
              <a:solidFill>
                <a:schemeClr val="accent1">
                  <a:lumMod val="50000"/>
                </a:schemeClr>
              </a:solidFill>
            </a:endParaRPr>
          </a:p>
        </p:txBody>
      </p:sp>
      <p:sp>
        <p:nvSpPr>
          <p:cNvPr id="100" name="TextBox 99"/>
          <p:cNvSpPr txBox="1"/>
          <p:nvPr/>
        </p:nvSpPr>
        <p:spPr>
          <a:xfrm>
            <a:off x="8119939" y="4176545"/>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sat</a:t>
            </a:r>
            <a:endParaRPr lang="en-US" sz="4000" b="1" dirty="0">
              <a:solidFill>
                <a:schemeClr val="accent1">
                  <a:lumMod val="50000"/>
                </a:schemeClr>
              </a:solidFill>
            </a:endParaRPr>
          </a:p>
        </p:txBody>
      </p:sp>
    </p:spTree>
    <p:extLst>
      <p:ext uri="{BB962C8B-B14F-4D97-AF65-F5344CB8AC3E}">
        <p14:creationId xmlns:p14="http://schemas.microsoft.com/office/powerpoint/2010/main" val="156067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50000" y="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29"/>
                                        </p:tgtEl>
                                      </p:cBhvr>
                                      <p:by x="50000" y="5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75"/>
                                        </p:tgtEl>
                                      </p:cBhvr>
                                      <p:by x="50000" y="50000"/>
                                    </p:animScale>
                                  </p:childTnLst>
                                </p:cTn>
                              </p:par>
                              <p:par>
                                <p:cTn id="15" presetID="1" presetClass="entr" presetSubtype="0" fill="hold" grpId="0"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grpId="0" nodeType="afterEffect">
                                  <p:stCondLst>
                                    <p:cond delay="500"/>
                                  </p:stCondLst>
                                  <p:childTnLst>
                                    <p:set>
                                      <p:cBhvr>
                                        <p:cTn id="19" dur="1" fill="hold">
                                          <p:stCondLst>
                                            <p:cond delay="0"/>
                                          </p:stCondLst>
                                        </p:cTn>
                                        <p:tgtEl>
                                          <p:spTgt spid="99"/>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grpId="0" nodeType="afterEffect">
                                  <p:stCondLst>
                                    <p:cond delay="50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99" grpId="0"/>
      <p:bldP spid="10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1438" tIns="45719" rIns="91438" bIns="45719"/>
          <a:lstStyle/>
          <a:p>
            <a:r>
              <a:rPr lang="en-US" dirty="0" smtClean="0"/>
              <a:t>LSTM Applications</a:t>
            </a:r>
            <a:endParaRPr lang="en-US" dirty="0"/>
          </a:p>
        </p:txBody>
      </p:sp>
      <p:sp>
        <p:nvSpPr>
          <p:cNvPr id="4" name="Content Placeholder 3"/>
          <p:cNvSpPr>
            <a:spLocks noGrp="1"/>
          </p:cNvSpPr>
          <p:nvPr>
            <p:ph idx="1"/>
          </p:nvPr>
        </p:nvSpPr>
        <p:spPr>
          <a:xfrm>
            <a:off x="391885" y="2357246"/>
            <a:ext cx="11466057" cy="4252275"/>
          </a:xfrm>
        </p:spPr>
        <p:txBody>
          <a:bodyPr>
            <a:normAutofit fontScale="77500" lnSpcReduction="20000"/>
          </a:bodyPr>
          <a:lstStyle/>
          <a:p>
            <a:pPr>
              <a:lnSpc>
                <a:spcPct val="120000"/>
              </a:lnSpc>
            </a:pPr>
            <a:r>
              <a:rPr lang="en-US" dirty="0"/>
              <a:t>Language identification (Gonzalez-Dominguez et al., 2014)</a:t>
            </a:r>
          </a:p>
          <a:p>
            <a:pPr>
              <a:lnSpc>
                <a:spcPct val="120000"/>
              </a:lnSpc>
            </a:pPr>
            <a:r>
              <a:rPr lang="en-US" dirty="0" smtClean="0"/>
              <a:t>Paraphrase detection (</a:t>
            </a:r>
            <a:r>
              <a:rPr lang="en-US" dirty="0"/>
              <a:t>Cheng </a:t>
            </a:r>
            <a:r>
              <a:rPr lang="en-US" dirty="0" smtClean="0"/>
              <a:t>&amp; </a:t>
            </a:r>
            <a:r>
              <a:rPr lang="en-US" dirty="0" err="1" smtClean="0"/>
              <a:t>Kartsaklis</a:t>
            </a:r>
            <a:r>
              <a:rPr lang="en-US" dirty="0" smtClean="0"/>
              <a:t>, 2015)</a:t>
            </a:r>
          </a:p>
          <a:p>
            <a:pPr>
              <a:lnSpc>
                <a:spcPct val="120000"/>
              </a:lnSpc>
            </a:pPr>
            <a:r>
              <a:rPr lang="en-US" dirty="0" smtClean="0"/>
              <a:t>Speech recognition (Graves, Abdel-Rahman, &amp; Hinton, 2013)</a:t>
            </a:r>
          </a:p>
          <a:p>
            <a:pPr>
              <a:lnSpc>
                <a:spcPct val="120000"/>
              </a:lnSpc>
            </a:pPr>
            <a:r>
              <a:rPr lang="en-US" dirty="0" smtClean="0"/>
              <a:t>Handwriting recognition (Graves</a:t>
            </a:r>
            <a:r>
              <a:rPr lang="en-US" dirty="0"/>
              <a:t> </a:t>
            </a:r>
            <a:r>
              <a:rPr lang="en-US" dirty="0" smtClean="0"/>
              <a:t>&amp; </a:t>
            </a:r>
            <a:r>
              <a:rPr lang="en-US" dirty="0" err="1" smtClean="0"/>
              <a:t>Schmidhuber</a:t>
            </a:r>
            <a:r>
              <a:rPr lang="en-US" dirty="0" smtClean="0"/>
              <a:t>, 2009)</a:t>
            </a:r>
          </a:p>
          <a:p>
            <a:pPr>
              <a:lnSpc>
                <a:spcPct val="120000"/>
              </a:lnSpc>
            </a:pPr>
            <a:r>
              <a:rPr lang="en-US" dirty="0" smtClean="0"/>
              <a:t>Music composition (</a:t>
            </a:r>
            <a:r>
              <a:rPr lang="en-US" dirty="0"/>
              <a:t>Eck </a:t>
            </a:r>
            <a:r>
              <a:rPr lang="en-US" dirty="0" smtClean="0"/>
              <a:t>&amp; </a:t>
            </a:r>
            <a:r>
              <a:rPr lang="en-US" dirty="0" err="1" smtClean="0"/>
              <a:t>Schmidhuber</a:t>
            </a:r>
            <a:r>
              <a:rPr lang="en-US" dirty="0" smtClean="0"/>
              <a:t>, 2002) and lyric generation (Potash, Romanov, &amp; </a:t>
            </a:r>
            <a:r>
              <a:rPr lang="en-US" dirty="0" err="1" smtClean="0"/>
              <a:t>Rumshisky</a:t>
            </a:r>
            <a:r>
              <a:rPr lang="en-US" dirty="0" smtClean="0"/>
              <a:t>, 2015)</a:t>
            </a:r>
          </a:p>
          <a:p>
            <a:pPr>
              <a:lnSpc>
                <a:spcPct val="120000"/>
              </a:lnSpc>
            </a:pPr>
            <a:r>
              <a:rPr lang="en-US" dirty="0" smtClean="0"/>
              <a:t>Robot control (Mayer et al., 2008)</a:t>
            </a:r>
          </a:p>
          <a:p>
            <a:pPr>
              <a:lnSpc>
                <a:spcPct val="120000"/>
              </a:lnSpc>
            </a:pPr>
            <a:r>
              <a:rPr lang="en-US" dirty="0" smtClean="0"/>
              <a:t>Natural language generation (Wen et al. 2015) (best paper at EMNLP)</a:t>
            </a:r>
          </a:p>
          <a:p>
            <a:pPr>
              <a:lnSpc>
                <a:spcPct val="120000"/>
              </a:lnSpc>
            </a:pPr>
            <a:r>
              <a:rPr lang="en-US" dirty="0" smtClean="0"/>
              <a:t>Named entity recognition (</a:t>
            </a:r>
            <a:r>
              <a:rPr lang="en-US" dirty="0" err="1" smtClean="0"/>
              <a:t>Hammerton</a:t>
            </a:r>
            <a:r>
              <a:rPr lang="en-US" dirty="0" smtClean="0"/>
              <a:t>, 2003)</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8488" y="1748367"/>
            <a:ext cx="4297689" cy="576073"/>
          </a:xfrm>
          <a:prstGeom prst="rect">
            <a:avLst/>
          </a:prstGeom>
        </p:spPr>
      </p:pic>
      <p:sp>
        <p:nvSpPr>
          <p:cNvPr id="9" name="TextBox 8"/>
          <p:cNvSpPr txBox="1"/>
          <p:nvPr/>
        </p:nvSpPr>
        <p:spPr>
          <a:xfrm>
            <a:off x="5313327" y="1851738"/>
            <a:ext cx="5760711" cy="369330"/>
          </a:xfrm>
          <a:prstGeom prst="rect">
            <a:avLst/>
          </a:prstGeom>
          <a:noFill/>
        </p:spPr>
        <p:txBody>
          <a:bodyPr wrap="square" lIns="91438" tIns="45719" rIns="91438" bIns="45719" rtlCol="0">
            <a:spAutoFit/>
          </a:bodyPr>
          <a:lstStyle/>
          <a:p>
            <a:r>
              <a:rPr lang="en-US" dirty="0">
                <a:hlinkClick r:id="rId3"/>
              </a:rPr>
              <a:t>http://www.cs.toronto.edu/~graves/handwriting.html</a:t>
            </a:r>
            <a:endParaRPr lang="en-US" dirty="0"/>
          </a:p>
        </p:txBody>
      </p:sp>
    </p:spTree>
    <p:extLst>
      <p:ext uri="{BB962C8B-B14F-4D97-AF65-F5344CB8AC3E}">
        <p14:creationId xmlns:p14="http://schemas.microsoft.com/office/powerpoint/2010/main" val="24513741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dirty="0" smtClean="0"/>
              <a:t>Long Short-Term Memory Networks (LSTM) and GRUs</a:t>
            </a:r>
            <a:endParaRPr lang="en-US" dirty="0"/>
          </a:p>
        </p:txBody>
      </p:sp>
      <p:sp>
        <p:nvSpPr>
          <p:cNvPr id="4" name="Title 3"/>
          <p:cNvSpPr>
            <a:spLocks noGrp="1"/>
          </p:cNvSpPr>
          <p:nvPr>
            <p:ph type="ctrTitle"/>
          </p:nvPr>
        </p:nvSpPr>
        <p:spPr/>
        <p:txBody>
          <a:bodyPr/>
          <a:lstStyle/>
          <a:p>
            <a:r>
              <a:rPr lang="en-US" dirty="0" smtClean="0"/>
              <a:t>Deep Learning</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Architectures</a:t>
            </a:r>
            <a:endParaRPr lang="en-US" dirty="0"/>
          </a:p>
        </p:txBody>
      </p:sp>
      <p:sp>
        <p:nvSpPr>
          <p:cNvPr id="3" name="Content Placeholder 2"/>
          <p:cNvSpPr>
            <a:spLocks noGrp="1"/>
          </p:cNvSpPr>
          <p:nvPr>
            <p:ph idx="1"/>
          </p:nvPr>
        </p:nvSpPr>
        <p:spPr/>
        <p:txBody>
          <a:bodyPr/>
          <a:lstStyle/>
          <a:p>
            <a:r>
              <a:rPr lang="en-US" dirty="0" smtClean="0"/>
              <a:t>Bidirectional LSTM</a:t>
            </a:r>
          </a:p>
          <a:p>
            <a:pPr lvl="1"/>
            <a:r>
              <a:rPr lang="en-US" dirty="0" smtClean="0"/>
              <a:t>Concatenate two one-directional LSTMs</a:t>
            </a:r>
          </a:p>
          <a:p>
            <a:r>
              <a:rPr lang="en-US" dirty="0" smtClean="0"/>
              <a:t>Stacked LSTM</a:t>
            </a:r>
          </a:p>
          <a:p>
            <a:endParaRPr lang="en-US" dirty="0"/>
          </a:p>
        </p:txBody>
      </p:sp>
    </p:spTree>
    <p:extLst>
      <p:ext uri="{BB962C8B-B14F-4D97-AF65-F5344CB8AC3E}">
        <p14:creationId xmlns:p14="http://schemas.microsoft.com/office/powerpoint/2010/main" val="3569066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Architectures: GRU</a:t>
            </a:r>
            <a:endParaRPr lang="en-US" dirty="0"/>
          </a:p>
        </p:txBody>
      </p:sp>
      <p:sp>
        <p:nvSpPr>
          <p:cNvPr id="4" name="TextBox 3"/>
          <p:cNvSpPr txBox="1"/>
          <p:nvPr/>
        </p:nvSpPr>
        <p:spPr>
          <a:xfrm>
            <a:off x="4217304" y="3346813"/>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5" name="TextBox 4"/>
          <p:cNvSpPr txBox="1"/>
          <p:nvPr/>
        </p:nvSpPr>
        <p:spPr>
          <a:xfrm>
            <a:off x="2594755" y="2544934"/>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6" name="Rectangle 5"/>
          <p:cNvSpPr/>
          <p:nvPr/>
        </p:nvSpPr>
        <p:spPr>
          <a:xfrm>
            <a:off x="4130126" y="3986241"/>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7" name="Rectangle 6"/>
          <p:cNvSpPr/>
          <p:nvPr/>
        </p:nvSpPr>
        <p:spPr>
          <a:xfrm>
            <a:off x="2102834" y="247865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8" name="Straight Arrow Connector 7"/>
          <p:cNvCxnSpPr>
            <a:stCxn id="7" idx="3"/>
            <a:endCxn id="12" idx="2"/>
          </p:cNvCxnSpPr>
          <p:nvPr/>
        </p:nvCxnSpPr>
        <p:spPr>
          <a:xfrm>
            <a:off x="2611351" y="3105834"/>
            <a:ext cx="1984661"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0"/>
            <a:endCxn id="12" idx="4"/>
          </p:cNvCxnSpPr>
          <p:nvPr/>
        </p:nvCxnSpPr>
        <p:spPr>
          <a:xfrm flipV="1">
            <a:off x="4793388" y="3321724"/>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652294" y="247865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ĥ</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1" name="Straight Arrow Connector 10"/>
          <p:cNvCxnSpPr>
            <a:stCxn id="12" idx="6"/>
            <a:endCxn id="10" idx="1"/>
          </p:cNvCxnSpPr>
          <p:nvPr/>
        </p:nvCxnSpPr>
        <p:spPr>
          <a:xfrm flipV="1">
            <a:off x="4994240" y="3105834"/>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4596012" y="2899323"/>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sp>
        <p:nvSpPr>
          <p:cNvPr id="13" name="Rectangle 12"/>
          <p:cNvSpPr/>
          <p:nvPr/>
        </p:nvSpPr>
        <p:spPr>
          <a:xfrm>
            <a:off x="9210340" y="247865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9" name="Elbow Connector 18"/>
          <p:cNvCxnSpPr>
            <a:stCxn id="7" idx="0"/>
            <a:endCxn id="22" idx="0"/>
          </p:cNvCxnSpPr>
          <p:nvPr/>
        </p:nvCxnSpPr>
        <p:spPr>
          <a:xfrm rot="16200000" flipH="1">
            <a:off x="5267225" y="-431483"/>
            <a:ext cx="415983" cy="6236249"/>
          </a:xfrm>
          <a:prstGeom prst="bentConnector3">
            <a:avLst>
              <a:gd name="adj1" fmla="val -54954"/>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7059704" y="2008318"/>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z</a:t>
            </a:r>
            <a:r>
              <a:rPr lang="en-US" sz="3200" baseline="-25000" dirty="0" smtClean="0"/>
              <a:t>1</a:t>
            </a:r>
            <a:endParaRPr lang="en-US" sz="3200" baseline="-25000" dirty="0"/>
          </a:p>
        </p:txBody>
      </p:sp>
      <p:sp>
        <p:nvSpPr>
          <p:cNvPr id="22" name="Oval 21"/>
          <p:cNvSpPr/>
          <p:nvPr/>
        </p:nvSpPr>
        <p:spPr>
          <a:xfrm>
            <a:off x="8394228" y="2894633"/>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sz="2800" dirty="0" smtClean="0">
                <a:solidFill>
                  <a:prstClr val="white"/>
                </a:solidFill>
              </a:rPr>
              <a:t>+</a:t>
            </a:r>
            <a:endParaRPr lang="en-US" sz="2800" dirty="0"/>
          </a:p>
        </p:txBody>
      </p:sp>
      <p:cxnSp>
        <p:nvCxnSpPr>
          <p:cNvPr id="27" name="Elbow Connector 26"/>
          <p:cNvCxnSpPr>
            <a:stCxn id="10" idx="2"/>
            <a:endCxn id="22" idx="4"/>
          </p:cNvCxnSpPr>
          <p:nvPr/>
        </p:nvCxnSpPr>
        <p:spPr>
          <a:xfrm rot="5400000" flipH="1" flipV="1">
            <a:off x="7041955" y="2181631"/>
            <a:ext cx="415984" cy="2686789"/>
          </a:xfrm>
          <a:prstGeom prst="bentConnector3">
            <a:avLst>
              <a:gd name="adj1" fmla="val -54954"/>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742861" y="3653982"/>
            <a:ext cx="1233483"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1-z</a:t>
            </a:r>
            <a:r>
              <a:rPr lang="en-US" sz="3200" baseline="-25000" dirty="0" smtClean="0"/>
              <a:t>1</a:t>
            </a:r>
            <a:endParaRPr lang="en-US" sz="3200" baseline="-25000" dirty="0"/>
          </a:p>
        </p:txBody>
      </p:sp>
      <p:cxnSp>
        <p:nvCxnSpPr>
          <p:cNvPr id="29" name="Straight Arrow Connector 28"/>
          <p:cNvCxnSpPr>
            <a:stCxn id="22" idx="6"/>
            <a:endCxn id="13" idx="1"/>
          </p:cNvCxnSpPr>
          <p:nvPr/>
        </p:nvCxnSpPr>
        <p:spPr>
          <a:xfrm>
            <a:off x="8792456" y="3105834"/>
            <a:ext cx="417884" cy="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3391988" y="2803975"/>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r</a:t>
            </a:r>
            <a:r>
              <a:rPr lang="en-US" sz="3200" baseline="-25000" dirty="0" smtClean="0"/>
              <a:t>1</a:t>
            </a:r>
            <a:endParaRPr lang="en-US" sz="3200" baseline="-25000" dirty="0"/>
          </a:p>
        </p:txBody>
      </p:sp>
      <p:sp>
        <p:nvSpPr>
          <p:cNvPr id="33" name="TextBox 32"/>
          <p:cNvSpPr txBox="1"/>
          <p:nvPr/>
        </p:nvSpPr>
        <p:spPr>
          <a:xfrm>
            <a:off x="448235" y="4769224"/>
            <a:ext cx="10972800" cy="523220"/>
          </a:xfrm>
          <a:prstGeom prst="rect">
            <a:avLst/>
          </a:prstGeom>
          <a:noFill/>
        </p:spPr>
        <p:txBody>
          <a:bodyPr wrap="square" rtlCol="0">
            <a:spAutoFit/>
          </a:bodyPr>
          <a:lstStyle/>
          <a:p>
            <a:r>
              <a:rPr lang="en-US" sz="2800" dirty="0" smtClean="0"/>
              <a:t>Chung et al. (2014) reports comparable performance to LSTM</a:t>
            </a:r>
            <a:endParaRPr lang="en-US" sz="2800" dirty="0"/>
          </a:p>
        </p:txBody>
      </p:sp>
    </p:spTree>
    <p:extLst>
      <p:ext uri="{BB962C8B-B14F-4D97-AF65-F5344CB8AC3E}">
        <p14:creationId xmlns:p14="http://schemas.microsoft.com/office/powerpoint/2010/main" val="20702519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44633" y="2125516"/>
            <a:ext cx="1631577" cy="152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Related Architectures: Tree LSTMs</a:t>
            </a:r>
            <a:endParaRPr lang="en-US" dirty="0"/>
          </a:p>
        </p:txBody>
      </p:sp>
      <p:sp>
        <p:nvSpPr>
          <p:cNvPr id="4" name="Rectangle 3"/>
          <p:cNvSpPr/>
          <p:nvPr/>
        </p:nvSpPr>
        <p:spPr>
          <a:xfrm>
            <a:off x="3162619" y="2252421"/>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sp>
        <p:nvSpPr>
          <p:cNvPr id="5" name="Rectangle 4"/>
          <p:cNvSpPr/>
          <p:nvPr/>
        </p:nvSpPr>
        <p:spPr>
          <a:xfrm>
            <a:off x="2423774" y="2252421"/>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
        <p:nvSpPr>
          <p:cNvPr id="7" name="Rounded Rectangle 6"/>
          <p:cNvSpPr/>
          <p:nvPr/>
        </p:nvSpPr>
        <p:spPr>
          <a:xfrm>
            <a:off x="2266022" y="4370305"/>
            <a:ext cx="1631577" cy="15257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84008" y="449721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9" name="Rectangle 8"/>
          <p:cNvSpPr/>
          <p:nvPr/>
        </p:nvSpPr>
        <p:spPr>
          <a:xfrm>
            <a:off x="2445163" y="4497210"/>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c</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10" name="Rectangle 9"/>
          <p:cNvSpPr/>
          <p:nvPr/>
        </p:nvSpPr>
        <p:spPr>
          <a:xfrm>
            <a:off x="2549686" y="3795829"/>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sp>
        <p:nvSpPr>
          <p:cNvPr id="11" name="Rounded Rectangle 10"/>
          <p:cNvSpPr/>
          <p:nvPr/>
        </p:nvSpPr>
        <p:spPr>
          <a:xfrm>
            <a:off x="7127771" y="3247912"/>
            <a:ext cx="2733403" cy="15392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9103253" y="338362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sp>
        <p:nvSpPr>
          <p:cNvPr id="13" name="Rectangle 12"/>
          <p:cNvSpPr/>
          <p:nvPr/>
        </p:nvSpPr>
        <p:spPr>
          <a:xfrm>
            <a:off x="7306913" y="3374816"/>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c</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sp>
        <p:nvSpPr>
          <p:cNvPr id="15" name="Rectangle 14"/>
          <p:cNvSpPr/>
          <p:nvPr/>
        </p:nvSpPr>
        <p:spPr>
          <a:xfrm>
            <a:off x="4728521" y="338362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u</a:t>
            </a:r>
            <a:r>
              <a:rPr lang="en-US" sz="2800" baseline="-25000" dirty="0">
                <a:solidFill>
                  <a:schemeClr val="accent1">
                    <a:lumMod val="50000"/>
                  </a:schemeClr>
                </a:solidFill>
              </a:rPr>
              <a:t>2</a:t>
            </a:r>
          </a:p>
        </p:txBody>
      </p:sp>
      <p:cxnSp>
        <p:nvCxnSpPr>
          <p:cNvPr id="18" name="Elbow Connector 17"/>
          <p:cNvCxnSpPr>
            <a:stCxn id="4" idx="3"/>
            <a:endCxn id="15" idx="1"/>
          </p:cNvCxnSpPr>
          <p:nvPr/>
        </p:nvCxnSpPr>
        <p:spPr>
          <a:xfrm>
            <a:off x="3671136" y="2879605"/>
            <a:ext cx="1057385" cy="1131202"/>
          </a:xfrm>
          <a:prstGeom prst="bentConnector3">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8" idx="3"/>
            <a:endCxn id="15" idx="1"/>
          </p:cNvCxnSpPr>
          <p:nvPr/>
        </p:nvCxnSpPr>
        <p:spPr>
          <a:xfrm flipV="1">
            <a:off x="3692525" y="4010807"/>
            <a:ext cx="1035996" cy="1113587"/>
          </a:xfrm>
          <a:prstGeom prst="bentConnector3">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3"/>
            <a:endCxn id="15" idx="1"/>
          </p:cNvCxnSpPr>
          <p:nvPr/>
        </p:nvCxnSpPr>
        <p:spPr>
          <a:xfrm>
            <a:off x="3876210" y="4010807"/>
            <a:ext cx="852311"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5" idx="0"/>
            <a:endCxn id="13" idx="0"/>
          </p:cNvCxnSpPr>
          <p:nvPr/>
        </p:nvCxnSpPr>
        <p:spPr>
          <a:xfrm rot="16200000" flipH="1">
            <a:off x="4558404" y="372049"/>
            <a:ext cx="1122395" cy="4883139"/>
          </a:xfrm>
          <a:prstGeom prst="bentConnector3">
            <a:avLst>
              <a:gd name="adj1" fmla="val -20367"/>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a:stCxn id="9" idx="2"/>
            <a:endCxn id="13" idx="2"/>
          </p:cNvCxnSpPr>
          <p:nvPr/>
        </p:nvCxnSpPr>
        <p:spPr>
          <a:xfrm rot="5400000" flipH="1" flipV="1">
            <a:off x="4569100" y="2759506"/>
            <a:ext cx="1122394" cy="4861750"/>
          </a:xfrm>
          <a:prstGeom prst="bentConnector3">
            <a:avLst>
              <a:gd name="adj1" fmla="val -20367"/>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2" idx="1"/>
          </p:cNvCxnSpPr>
          <p:nvPr/>
        </p:nvCxnSpPr>
        <p:spPr>
          <a:xfrm>
            <a:off x="7815430" y="4010807"/>
            <a:ext cx="1287823" cy="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5" idx="3"/>
            <a:endCxn id="13" idx="1"/>
          </p:cNvCxnSpPr>
          <p:nvPr/>
        </p:nvCxnSpPr>
        <p:spPr>
          <a:xfrm flipV="1">
            <a:off x="5237038" y="4002000"/>
            <a:ext cx="2069875" cy="8807"/>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779069" y="3686472"/>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t>i</a:t>
            </a:r>
            <a:endParaRPr lang="en-US" sz="3200" baseline="-25000" dirty="0"/>
          </a:p>
        </p:txBody>
      </p:sp>
      <p:sp>
        <p:nvSpPr>
          <p:cNvPr id="14" name="Rectangle 13"/>
          <p:cNvSpPr/>
          <p:nvPr/>
        </p:nvSpPr>
        <p:spPr>
          <a:xfrm>
            <a:off x="8177514" y="3686471"/>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o</a:t>
            </a:r>
            <a:endParaRPr lang="en-US" sz="3200" baseline="-25000" dirty="0"/>
          </a:p>
        </p:txBody>
      </p:sp>
      <p:sp>
        <p:nvSpPr>
          <p:cNvPr id="38" name="Rectangle 37"/>
          <p:cNvSpPr/>
          <p:nvPr/>
        </p:nvSpPr>
        <p:spPr>
          <a:xfrm>
            <a:off x="5779069" y="5708599"/>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f</a:t>
            </a:r>
            <a:endParaRPr lang="en-US" sz="3200" baseline="-25000" dirty="0"/>
          </a:p>
        </p:txBody>
      </p:sp>
      <p:sp>
        <p:nvSpPr>
          <p:cNvPr id="39" name="Rectangle 38"/>
          <p:cNvSpPr/>
          <p:nvPr/>
        </p:nvSpPr>
        <p:spPr>
          <a:xfrm>
            <a:off x="5779069" y="1753497"/>
            <a:ext cx="663388" cy="603716"/>
          </a:xfrm>
          <a:prstGeom prst="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f</a:t>
            </a:r>
            <a:endParaRPr lang="en-US" sz="3200" baseline="-25000" dirty="0"/>
          </a:p>
        </p:txBody>
      </p:sp>
      <p:sp>
        <p:nvSpPr>
          <p:cNvPr id="40" name="TextBox 39"/>
          <p:cNvSpPr txBox="1"/>
          <p:nvPr/>
        </p:nvSpPr>
        <p:spPr>
          <a:xfrm>
            <a:off x="9178557" y="5928370"/>
            <a:ext cx="2819806" cy="369332"/>
          </a:xfrm>
          <a:prstGeom prst="rect">
            <a:avLst/>
          </a:prstGeom>
          <a:noFill/>
        </p:spPr>
        <p:txBody>
          <a:bodyPr wrap="square" rtlCol="0">
            <a:spAutoFit/>
          </a:bodyPr>
          <a:lstStyle/>
          <a:p>
            <a:r>
              <a:rPr lang="en-US" dirty="0" smtClean="0">
                <a:solidFill>
                  <a:schemeClr val="bg2">
                    <a:lumMod val="25000"/>
                  </a:schemeClr>
                </a:solidFill>
              </a:rPr>
              <a:t>Tai, </a:t>
            </a:r>
            <a:r>
              <a:rPr lang="en-US" dirty="0" err="1" smtClean="0">
                <a:solidFill>
                  <a:schemeClr val="bg2">
                    <a:lumMod val="25000"/>
                  </a:schemeClr>
                </a:solidFill>
              </a:rPr>
              <a:t>Socher</a:t>
            </a:r>
            <a:r>
              <a:rPr lang="en-US" dirty="0" smtClean="0">
                <a:solidFill>
                  <a:schemeClr val="bg2">
                    <a:lumMod val="25000"/>
                  </a:schemeClr>
                </a:solidFill>
              </a:rPr>
              <a:t>, Manning 2015</a:t>
            </a:r>
            <a:endParaRPr lang="en-US" dirty="0">
              <a:solidFill>
                <a:schemeClr val="bg2">
                  <a:lumMod val="25000"/>
                </a:schemeClr>
              </a:solidFill>
            </a:endParaRPr>
          </a:p>
        </p:txBody>
      </p:sp>
    </p:spTree>
    <p:extLst>
      <p:ext uri="{BB962C8B-B14F-4D97-AF65-F5344CB8AC3E}">
        <p14:creationId xmlns:p14="http://schemas.microsoft.com/office/powerpoint/2010/main" val="2588688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Link</a:t>
            </a:r>
            <a:endParaRPr lang="en-US" dirty="0"/>
          </a:p>
        </p:txBody>
      </p:sp>
      <p:sp>
        <p:nvSpPr>
          <p:cNvPr id="3" name="Content Placeholder 2"/>
          <p:cNvSpPr>
            <a:spLocks noGrp="1"/>
          </p:cNvSpPr>
          <p:nvPr>
            <p:ph idx="1"/>
          </p:nvPr>
        </p:nvSpPr>
        <p:spPr>
          <a:xfrm>
            <a:off x="609600" y="1541929"/>
            <a:ext cx="11582400" cy="4993341"/>
          </a:xfrm>
        </p:spPr>
        <p:txBody>
          <a:bodyPr>
            <a:normAutofit/>
          </a:bodyPr>
          <a:lstStyle/>
          <a:p>
            <a:r>
              <a:rPr lang="en-US" sz="3200" dirty="0">
                <a:hlinkClick r:id="rId2"/>
              </a:rPr>
              <a:t>http://colah.github.io/posts/2015-08-Understanding-LSTMs</a:t>
            </a:r>
            <a:r>
              <a:rPr lang="en-US" sz="3200" dirty="0" smtClean="0">
                <a:hlinkClick r:id="rId2"/>
              </a:rPr>
              <a:t>/</a:t>
            </a:r>
            <a:r>
              <a:rPr lang="en-US" sz="3200" dirty="0" smtClean="0"/>
              <a:t> </a:t>
            </a:r>
            <a:endParaRPr lang="en-US" sz="3200" dirty="0"/>
          </a:p>
        </p:txBody>
      </p:sp>
    </p:spTree>
    <p:extLst>
      <p:ext uri="{BB962C8B-B14F-4D97-AF65-F5344CB8AC3E}">
        <p14:creationId xmlns:p14="http://schemas.microsoft.com/office/powerpoint/2010/main" val="26177701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Moving away from RNN/LSTM to other architectures, such as transformers</a:t>
            </a:r>
          </a:p>
          <a:p>
            <a:pPr lvl="1"/>
            <a:r>
              <a:rPr lang="en-US" dirty="0" smtClean="0"/>
              <a:t>Later lecture</a:t>
            </a:r>
          </a:p>
          <a:p>
            <a:r>
              <a:rPr lang="en-US" dirty="0" smtClean="0"/>
              <a:t>(Chris Manning) the WMT 2016 final report has 44 instances of RNN whereas the WMT 2018 report has RNN 9 times and Transformer 63 times. </a:t>
            </a:r>
          </a:p>
          <a:p>
            <a:endParaRPr lang="en-US" dirty="0"/>
          </a:p>
        </p:txBody>
      </p:sp>
    </p:spTree>
    <p:extLst>
      <p:ext uri="{BB962C8B-B14F-4D97-AF65-F5344CB8AC3E}">
        <p14:creationId xmlns:p14="http://schemas.microsoft.com/office/powerpoint/2010/main" val="1897448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9906" y="1550797"/>
            <a:ext cx="11380983" cy="4403495"/>
          </a:xfrm>
        </p:spPr>
        <p:txBody>
          <a:bodyPr/>
          <a:lstStyle/>
          <a:p>
            <a:r>
              <a:rPr lang="en-US" sz="23999" dirty="0">
                <a:latin typeface="Rockwell Extra Bold" panose="02060903040505020403" pitchFamily="18" charset="0"/>
              </a:rPr>
              <a:t>NLP</a:t>
            </a:r>
          </a:p>
        </p:txBody>
      </p:sp>
    </p:spTree>
    <p:extLst>
      <p:ext uri="{BB962C8B-B14F-4D97-AF65-F5344CB8AC3E}">
        <p14:creationId xmlns:p14="http://schemas.microsoft.com/office/powerpoint/2010/main" val="38584266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Motivation</a:t>
            </a:r>
            <a:endParaRPr lang="en-US" dirty="0"/>
          </a:p>
        </p:txBody>
      </p:sp>
      <p:sp>
        <p:nvSpPr>
          <p:cNvPr id="43" name="Content Placeholder 42"/>
          <p:cNvSpPr>
            <a:spLocks noGrp="1"/>
          </p:cNvSpPr>
          <p:nvPr>
            <p:ph idx="1"/>
          </p:nvPr>
        </p:nvSpPr>
        <p:spPr>
          <a:xfrm>
            <a:off x="609600" y="2082338"/>
            <a:ext cx="7106219" cy="1637245"/>
          </a:xfrm>
        </p:spPr>
        <p:txBody>
          <a:bodyPr/>
          <a:lstStyle/>
          <a:p>
            <a:pPr marL="0" indent="0">
              <a:buNone/>
            </a:pPr>
            <a:r>
              <a:rPr lang="en-US" dirty="0" smtClean="0"/>
              <a:t>Remember how we update an RNN?</a:t>
            </a:r>
            <a:endParaRPr lang="en-US" dirty="0"/>
          </a:p>
        </p:txBody>
      </p:sp>
      <p:grpSp>
        <p:nvGrpSpPr>
          <p:cNvPr id="4" name="Group 3"/>
          <p:cNvGrpSpPr/>
          <p:nvPr/>
        </p:nvGrpSpPr>
        <p:grpSpPr>
          <a:xfrm>
            <a:off x="1278080" y="3780693"/>
            <a:ext cx="2767059" cy="1937547"/>
            <a:chOff x="1278080" y="3780693"/>
            <a:chExt cx="2767059" cy="1937547"/>
          </a:xfrm>
        </p:grpSpPr>
        <p:sp>
          <p:nvSpPr>
            <p:cNvPr id="5" name="TextBox 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6" name="TextBox 5"/>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7" name="Rectangle 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8" name="Rectangle 7"/>
            <p:cNvSpPr/>
            <p:nvPr/>
          </p:nvSpPr>
          <p:spPr>
            <a:xfrm>
              <a:off x="1278080"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9" name="Straight Arrow Connector 8"/>
            <p:cNvCxnSpPr>
              <a:stCxn id="8" idx="3"/>
              <a:endCxn id="13"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0"/>
              <a:endCxn id="13"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12" name="Straight Arrow Connector 11"/>
            <p:cNvCxnSpPr>
              <a:stCxn id="13" idx="6"/>
              <a:endCxn id="11"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14" name="Group 13"/>
          <p:cNvGrpSpPr/>
          <p:nvPr/>
        </p:nvGrpSpPr>
        <p:grpSpPr>
          <a:xfrm>
            <a:off x="4045139" y="3780693"/>
            <a:ext cx="2275138" cy="1937547"/>
            <a:chOff x="1770001" y="3780693"/>
            <a:chExt cx="2275138" cy="1937547"/>
          </a:xfrm>
        </p:grpSpPr>
        <p:sp>
          <p:nvSpPr>
            <p:cNvPr id="15" name="TextBox 14"/>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18" name="Straight Arrow Connector 17"/>
            <p:cNvCxnSpPr>
              <a:endCxn id="22"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a:endCxn id="22"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smtClean="0">
                  <a:solidFill>
                    <a:schemeClr val="accent1">
                      <a:lumMod val="50000"/>
                    </a:schemeClr>
                  </a:solidFill>
                </a:rPr>
                <a:t>2</a:t>
              </a:r>
              <a:endParaRPr lang="en-US" sz="2800" baseline="-25000" dirty="0">
                <a:solidFill>
                  <a:schemeClr val="accent1">
                    <a:lumMod val="50000"/>
                  </a:schemeClr>
                </a:solidFill>
              </a:endParaRPr>
            </a:p>
          </p:txBody>
        </p:sp>
        <p:cxnSp>
          <p:nvCxnSpPr>
            <p:cNvPr id="21" name="Straight Arrow Connector 20"/>
            <p:cNvCxnSpPr>
              <a:stCxn id="22" idx="6"/>
              <a:endCxn id="20"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23" name="Group 22"/>
          <p:cNvGrpSpPr/>
          <p:nvPr/>
        </p:nvGrpSpPr>
        <p:grpSpPr>
          <a:xfrm>
            <a:off x="6320277" y="3780693"/>
            <a:ext cx="2275138" cy="1937547"/>
            <a:chOff x="1770001" y="3780693"/>
            <a:chExt cx="2275138" cy="1937547"/>
          </a:xfrm>
        </p:grpSpPr>
        <p:sp>
          <p:nvSpPr>
            <p:cNvPr id="24" name="TextBox 23"/>
            <p:cNvSpPr txBox="1"/>
            <p:nvPr/>
          </p:nvSpPr>
          <p:spPr>
            <a:xfrm>
              <a:off x="2101632" y="4648856"/>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25" name="TextBox 24"/>
            <p:cNvSpPr txBox="1"/>
            <p:nvPr/>
          </p:nvSpPr>
          <p:spPr>
            <a:xfrm>
              <a:off x="1770001" y="384697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26" name="Rectangle 25"/>
            <p:cNvSpPr/>
            <p:nvPr/>
          </p:nvSpPr>
          <p:spPr>
            <a:xfrm>
              <a:off x="2014454" y="52882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cxnSp>
          <p:nvCxnSpPr>
            <p:cNvPr id="27" name="Straight Arrow Connector 26"/>
            <p:cNvCxnSpPr>
              <a:endCxn id="31" idx="2"/>
            </p:cNvCxnSpPr>
            <p:nvPr/>
          </p:nvCxnSpPr>
          <p:spPr>
            <a:xfrm>
              <a:off x="1786597" y="4407877"/>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6" idx="0"/>
              <a:endCxn id="31" idx="4"/>
            </p:cNvCxnSpPr>
            <p:nvPr/>
          </p:nvCxnSpPr>
          <p:spPr>
            <a:xfrm flipV="1">
              <a:off x="2677716" y="4623767"/>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536622" y="3780693"/>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3</a:t>
              </a:r>
            </a:p>
          </p:txBody>
        </p:sp>
        <p:cxnSp>
          <p:nvCxnSpPr>
            <p:cNvPr id="30" name="Straight Arrow Connector 29"/>
            <p:cNvCxnSpPr>
              <a:stCxn id="31" idx="6"/>
              <a:endCxn id="29" idx="1"/>
            </p:cNvCxnSpPr>
            <p:nvPr/>
          </p:nvCxnSpPr>
          <p:spPr>
            <a:xfrm flipV="1">
              <a:off x="2878568" y="4407877"/>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2480340" y="4201366"/>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smtClean="0"/>
                <a:t>σ</a:t>
              </a:r>
              <a:endParaRPr lang="en-US" sz="2800" dirty="0"/>
            </a:p>
          </p:txBody>
        </p:sp>
      </p:grpSp>
      <p:grpSp>
        <p:nvGrpSpPr>
          <p:cNvPr id="32" name="Group 31"/>
          <p:cNvGrpSpPr/>
          <p:nvPr/>
        </p:nvGrpSpPr>
        <p:grpSpPr>
          <a:xfrm>
            <a:off x="7677894" y="2122884"/>
            <a:ext cx="1326524" cy="1657809"/>
            <a:chOff x="3127618" y="2122884"/>
            <a:chExt cx="1326524" cy="1657809"/>
          </a:xfrm>
        </p:grpSpPr>
        <p:sp>
          <p:nvSpPr>
            <p:cNvPr id="33" name="Rectangle 32"/>
            <p:cNvSpPr/>
            <p:nvPr/>
          </p:nvSpPr>
          <p:spPr>
            <a:xfrm>
              <a:off x="3127618" y="2122884"/>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y</a:t>
              </a:r>
              <a:r>
                <a:rPr lang="en-US" sz="2800" baseline="-25000" dirty="0" smtClean="0">
                  <a:solidFill>
                    <a:schemeClr val="accent1">
                      <a:lumMod val="50000"/>
                    </a:schemeClr>
                  </a:solidFill>
                </a:rPr>
                <a:t>3</a:t>
              </a:r>
              <a:endParaRPr lang="en-US" sz="2800" baseline="-25000" dirty="0">
                <a:solidFill>
                  <a:schemeClr val="accent1">
                    <a:lumMod val="50000"/>
                  </a:schemeClr>
                </a:solidFill>
              </a:endParaRPr>
            </a:p>
          </p:txBody>
        </p:sp>
        <p:sp>
          <p:nvSpPr>
            <p:cNvPr id="34" name="Oval 33"/>
            <p:cNvSpPr/>
            <p:nvPr/>
          </p:nvSpPr>
          <p:spPr>
            <a:xfrm>
              <a:off x="3127618" y="2788103"/>
              <a:ext cx="1326524"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n-US" i="1" dirty="0" err="1" smtClean="0"/>
                <a:t>softmax</a:t>
              </a:r>
              <a:endParaRPr lang="en-US" i="1" dirty="0"/>
            </a:p>
          </p:txBody>
        </p:sp>
        <p:cxnSp>
          <p:nvCxnSpPr>
            <p:cNvPr id="35" name="Straight Arrow Connector 34"/>
            <p:cNvCxnSpPr>
              <a:endCxn id="34" idx="4"/>
            </p:cNvCxnSpPr>
            <p:nvPr/>
          </p:nvCxnSpPr>
          <p:spPr>
            <a:xfrm flipH="1" flipV="1">
              <a:off x="3790880" y="3210504"/>
              <a:ext cx="1" cy="570189"/>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4" idx="0"/>
              <a:endCxn id="33" idx="2"/>
            </p:cNvCxnSpPr>
            <p:nvPr/>
          </p:nvCxnSpPr>
          <p:spPr>
            <a:xfrm flipV="1">
              <a:off x="3790880" y="2552840"/>
              <a:ext cx="0" cy="235263"/>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2014454"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The</a:t>
            </a:r>
            <a:endParaRPr lang="en-US" sz="4000" b="1" dirty="0">
              <a:solidFill>
                <a:schemeClr val="accent1">
                  <a:lumMod val="50000"/>
                </a:schemeClr>
              </a:solidFill>
            </a:endParaRPr>
          </a:p>
        </p:txBody>
      </p:sp>
      <p:sp>
        <p:nvSpPr>
          <p:cNvPr id="38" name="TextBox 37"/>
          <p:cNvSpPr txBox="1"/>
          <p:nvPr/>
        </p:nvSpPr>
        <p:spPr>
          <a:xfrm>
            <a:off x="4289592" y="5710685"/>
            <a:ext cx="1326524" cy="707886"/>
          </a:xfrm>
          <a:prstGeom prst="rect">
            <a:avLst/>
          </a:prstGeom>
          <a:noFill/>
        </p:spPr>
        <p:txBody>
          <a:bodyPr wrap="square" rtlCol="0">
            <a:spAutoFit/>
          </a:bodyPr>
          <a:lstStyle/>
          <a:p>
            <a:pPr algn="ctr"/>
            <a:r>
              <a:rPr lang="en-US" sz="4000" b="1" dirty="0">
                <a:solidFill>
                  <a:schemeClr val="accent1">
                    <a:lumMod val="50000"/>
                  </a:schemeClr>
                </a:solidFill>
              </a:rPr>
              <a:t>c</a:t>
            </a:r>
            <a:r>
              <a:rPr lang="en-US" sz="4000" b="1" dirty="0" smtClean="0">
                <a:solidFill>
                  <a:schemeClr val="accent1">
                    <a:lumMod val="50000"/>
                  </a:schemeClr>
                </a:solidFill>
              </a:rPr>
              <a:t>at</a:t>
            </a:r>
            <a:endParaRPr lang="en-US" sz="4000" b="1" dirty="0">
              <a:solidFill>
                <a:schemeClr val="accent1">
                  <a:lumMod val="50000"/>
                </a:schemeClr>
              </a:solidFill>
            </a:endParaRPr>
          </a:p>
        </p:txBody>
      </p:sp>
      <p:sp>
        <p:nvSpPr>
          <p:cNvPr id="39" name="TextBox 38"/>
          <p:cNvSpPr txBox="1"/>
          <p:nvPr/>
        </p:nvSpPr>
        <p:spPr>
          <a:xfrm>
            <a:off x="6564730" y="5718240"/>
            <a:ext cx="1326524" cy="707886"/>
          </a:xfrm>
          <a:prstGeom prst="rect">
            <a:avLst/>
          </a:prstGeom>
          <a:noFill/>
        </p:spPr>
        <p:txBody>
          <a:bodyPr wrap="square" rtlCol="0">
            <a:spAutoFit/>
          </a:bodyPr>
          <a:lstStyle/>
          <a:p>
            <a:pPr algn="ctr"/>
            <a:r>
              <a:rPr lang="en-US" sz="4000" b="1" dirty="0" smtClean="0">
                <a:solidFill>
                  <a:schemeClr val="accent1">
                    <a:lumMod val="50000"/>
                  </a:schemeClr>
                </a:solidFill>
              </a:rPr>
              <a:t>sat</a:t>
            </a:r>
            <a:endParaRPr lang="en-US" sz="4000" b="1" dirty="0">
              <a:solidFill>
                <a:schemeClr val="accent1">
                  <a:lumMod val="50000"/>
                </a:schemeClr>
              </a:solidFill>
            </a:endParaRPr>
          </a:p>
        </p:txBody>
      </p:sp>
      <p:sp>
        <p:nvSpPr>
          <p:cNvPr id="40" name="Right Arrow 39"/>
          <p:cNvSpPr/>
          <p:nvPr/>
        </p:nvSpPr>
        <p:spPr>
          <a:xfrm>
            <a:off x="9220200" y="2122884"/>
            <a:ext cx="838200" cy="2545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0210800" y="2122884"/>
            <a:ext cx="1295400" cy="4299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Cost</a:t>
            </a:r>
            <a:endParaRPr lang="en-US" sz="2800" b="1" dirty="0"/>
          </a:p>
        </p:txBody>
      </p:sp>
      <p:sp>
        <p:nvSpPr>
          <p:cNvPr id="46" name="TextBox 45"/>
          <p:cNvSpPr txBox="1"/>
          <p:nvPr/>
        </p:nvSpPr>
        <p:spPr>
          <a:xfrm>
            <a:off x="7755266" y="3132050"/>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y</a:t>
            </a:r>
            <a:endParaRPr lang="en-US" sz="2800" baseline="-25000" dirty="0">
              <a:solidFill>
                <a:srgbClr val="9DBFBE">
                  <a:lumMod val="50000"/>
                </a:srgbClr>
              </a:solidFill>
            </a:endParaRPr>
          </a:p>
          <a:p>
            <a:endParaRPr lang="en-US" dirty="0"/>
          </a:p>
        </p:txBody>
      </p:sp>
      <p:sp>
        <p:nvSpPr>
          <p:cNvPr id="47" name="Freeform 46"/>
          <p:cNvSpPr/>
          <p:nvPr/>
        </p:nvSpPr>
        <p:spPr>
          <a:xfrm>
            <a:off x="8168516" y="2392681"/>
            <a:ext cx="2042286" cy="1052977"/>
          </a:xfrm>
          <a:custGeom>
            <a:avLst/>
            <a:gdLst>
              <a:gd name="connsiteX0" fmla="*/ 2406578 w 2406578"/>
              <a:gd name="connsiteY0" fmla="*/ 0 h 1024007"/>
              <a:gd name="connsiteX1" fmla="*/ 151058 w 2406578"/>
              <a:gd name="connsiteY1" fmla="*/ 274320 h 1024007"/>
              <a:gd name="connsiteX2" fmla="*/ 212018 w 2406578"/>
              <a:gd name="connsiteY2" fmla="*/ 929640 h 1024007"/>
              <a:gd name="connsiteX3" fmla="*/ 242498 w 2406578"/>
              <a:gd name="connsiteY3" fmla="*/ 1005840 h 1024007"/>
              <a:gd name="connsiteX0" fmla="*/ 2230951 w 2230951"/>
              <a:gd name="connsiteY0" fmla="*/ 0 h 1031146"/>
              <a:gd name="connsiteX1" fmla="*/ 630751 w 2230951"/>
              <a:gd name="connsiteY1" fmla="*/ 137160 h 1031146"/>
              <a:gd name="connsiteX2" fmla="*/ 36391 w 2230951"/>
              <a:gd name="connsiteY2" fmla="*/ 929640 h 1031146"/>
              <a:gd name="connsiteX3" fmla="*/ 66871 w 2230951"/>
              <a:gd name="connsiteY3" fmla="*/ 1005840 h 1031146"/>
              <a:gd name="connsiteX0" fmla="*/ 2164206 w 2164206"/>
              <a:gd name="connsiteY0" fmla="*/ 0 h 1007339"/>
              <a:gd name="connsiteX1" fmla="*/ 564006 w 2164206"/>
              <a:gd name="connsiteY1" fmla="*/ 137160 h 1007339"/>
              <a:gd name="connsiteX2" fmla="*/ 426846 w 2164206"/>
              <a:gd name="connsiteY2" fmla="*/ 640080 h 1007339"/>
              <a:gd name="connsiteX3" fmla="*/ 126 w 2164206"/>
              <a:gd name="connsiteY3" fmla="*/ 1005840 h 1007339"/>
              <a:gd name="connsiteX0" fmla="*/ 2042339 w 2042339"/>
              <a:gd name="connsiteY0" fmla="*/ 0 h 1052869"/>
              <a:gd name="connsiteX1" fmla="*/ 442139 w 2042339"/>
              <a:gd name="connsiteY1" fmla="*/ 137160 h 1052869"/>
              <a:gd name="connsiteX2" fmla="*/ 304979 w 2042339"/>
              <a:gd name="connsiteY2" fmla="*/ 640080 h 1052869"/>
              <a:gd name="connsiteX3" fmla="*/ 179 w 2042339"/>
              <a:gd name="connsiteY3" fmla="*/ 1051560 h 1052869"/>
              <a:gd name="connsiteX0" fmla="*/ 2042262 w 2042262"/>
              <a:gd name="connsiteY0" fmla="*/ 0 h 1053016"/>
              <a:gd name="connsiteX1" fmla="*/ 442062 w 2042262"/>
              <a:gd name="connsiteY1" fmla="*/ 137160 h 1053016"/>
              <a:gd name="connsiteX2" fmla="*/ 487782 w 2042262"/>
              <a:gd name="connsiteY2" fmla="*/ 670560 h 1053016"/>
              <a:gd name="connsiteX3" fmla="*/ 102 w 2042262"/>
              <a:gd name="connsiteY3" fmla="*/ 1051560 h 1053016"/>
              <a:gd name="connsiteX0" fmla="*/ 2042274 w 2042274"/>
              <a:gd name="connsiteY0" fmla="*/ 0 h 1052882"/>
              <a:gd name="connsiteX1" fmla="*/ 716394 w 2042274"/>
              <a:gd name="connsiteY1" fmla="*/ 304800 h 1052882"/>
              <a:gd name="connsiteX2" fmla="*/ 487794 w 2042274"/>
              <a:gd name="connsiteY2" fmla="*/ 670560 h 1052882"/>
              <a:gd name="connsiteX3" fmla="*/ 114 w 2042274"/>
              <a:gd name="connsiteY3" fmla="*/ 1051560 h 1052882"/>
              <a:gd name="connsiteX0" fmla="*/ 2042286 w 2042286"/>
              <a:gd name="connsiteY0" fmla="*/ 0 h 1052977"/>
              <a:gd name="connsiteX1" fmla="*/ 945006 w 2042286"/>
              <a:gd name="connsiteY1" fmla="*/ 182880 h 1052977"/>
              <a:gd name="connsiteX2" fmla="*/ 487806 w 2042286"/>
              <a:gd name="connsiteY2" fmla="*/ 670560 h 1052977"/>
              <a:gd name="connsiteX3" fmla="*/ 126 w 2042286"/>
              <a:gd name="connsiteY3" fmla="*/ 1051560 h 1052977"/>
            </a:gdLst>
            <a:ahLst/>
            <a:cxnLst>
              <a:cxn ang="0">
                <a:pos x="connsiteX0" y="connsiteY0"/>
              </a:cxn>
              <a:cxn ang="0">
                <a:pos x="connsiteX1" y="connsiteY1"/>
              </a:cxn>
              <a:cxn ang="0">
                <a:pos x="connsiteX2" y="connsiteY2"/>
              </a:cxn>
              <a:cxn ang="0">
                <a:pos x="connsiteX3" y="connsiteY3"/>
              </a:cxn>
            </a:cxnLst>
            <a:rect l="l" t="t" r="r" b="b"/>
            <a:pathLst>
              <a:path w="2042286" h="1052977">
                <a:moveTo>
                  <a:pt x="2042286" y="0"/>
                </a:moveTo>
                <a:cubicBezTo>
                  <a:pt x="1097406" y="59690"/>
                  <a:pt x="1204086" y="71120"/>
                  <a:pt x="945006" y="182880"/>
                </a:cubicBezTo>
                <a:cubicBezTo>
                  <a:pt x="685926" y="294640"/>
                  <a:pt x="645286" y="525780"/>
                  <a:pt x="487806" y="670560"/>
                </a:cubicBezTo>
                <a:cubicBezTo>
                  <a:pt x="330326" y="815340"/>
                  <a:pt x="-7494" y="1074420"/>
                  <a:pt x="126" y="105156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6981892" y="2377440"/>
            <a:ext cx="3198428" cy="2488835"/>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428" h="2488835">
                <a:moveTo>
                  <a:pt x="3198428" y="0"/>
                </a:moveTo>
                <a:cubicBezTo>
                  <a:pt x="2842828" y="57150"/>
                  <a:pt x="2487228" y="114300"/>
                  <a:pt x="2253548" y="228600"/>
                </a:cubicBezTo>
                <a:cubicBezTo>
                  <a:pt x="2019868" y="342900"/>
                  <a:pt x="1941128" y="393700"/>
                  <a:pt x="1796348" y="685800"/>
                </a:cubicBezTo>
                <a:cubicBezTo>
                  <a:pt x="1651568" y="977900"/>
                  <a:pt x="1651568" y="1747520"/>
                  <a:pt x="1384868" y="1981200"/>
                </a:cubicBezTo>
                <a:cubicBezTo>
                  <a:pt x="1118168" y="2214880"/>
                  <a:pt x="424748" y="2009140"/>
                  <a:pt x="196148" y="2087880"/>
                </a:cubicBezTo>
                <a:cubicBezTo>
                  <a:pt x="-32452" y="2166620"/>
                  <a:pt x="41208" y="2392680"/>
                  <a:pt x="13268" y="2453640"/>
                </a:cubicBezTo>
                <a:cubicBezTo>
                  <a:pt x="-14672" y="2514600"/>
                  <a:pt x="6918" y="2484120"/>
                  <a:pt x="28508" y="2453640"/>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6623223" y="2422266"/>
            <a:ext cx="3709496" cy="2067857"/>
          </a:xfrm>
          <a:custGeom>
            <a:avLst/>
            <a:gdLst>
              <a:gd name="connsiteX0" fmla="*/ 3198428 w 3198428"/>
              <a:gd name="connsiteY0" fmla="*/ 0 h 2488835"/>
              <a:gd name="connsiteX1" fmla="*/ 2253548 w 3198428"/>
              <a:gd name="connsiteY1" fmla="*/ 228600 h 2488835"/>
              <a:gd name="connsiteX2" fmla="*/ 1796348 w 3198428"/>
              <a:gd name="connsiteY2" fmla="*/ 685800 h 2488835"/>
              <a:gd name="connsiteX3" fmla="*/ 1384868 w 3198428"/>
              <a:gd name="connsiteY3" fmla="*/ 1981200 h 2488835"/>
              <a:gd name="connsiteX4" fmla="*/ 196148 w 3198428"/>
              <a:gd name="connsiteY4" fmla="*/ 2087880 h 2488835"/>
              <a:gd name="connsiteX5" fmla="*/ 13268 w 3198428"/>
              <a:gd name="connsiteY5" fmla="*/ 2453640 h 2488835"/>
              <a:gd name="connsiteX6" fmla="*/ 28508 w 3198428"/>
              <a:gd name="connsiteY6" fmla="*/ 2453640 h 2488835"/>
              <a:gd name="connsiteX0" fmla="*/ 3387725 w 3387725"/>
              <a:gd name="connsiteY0" fmla="*/ 0 h 2499082"/>
              <a:gd name="connsiteX1" fmla="*/ 2442845 w 3387725"/>
              <a:gd name="connsiteY1" fmla="*/ 228600 h 2499082"/>
              <a:gd name="connsiteX2" fmla="*/ 1985645 w 3387725"/>
              <a:gd name="connsiteY2" fmla="*/ 685800 h 2499082"/>
              <a:gd name="connsiteX3" fmla="*/ 1574165 w 3387725"/>
              <a:gd name="connsiteY3" fmla="*/ 1981200 h 2499082"/>
              <a:gd name="connsiteX4" fmla="*/ 80645 w 3387725"/>
              <a:gd name="connsiteY4" fmla="*/ 1944445 h 2499082"/>
              <a:gd name="connsiteX5" fmla="*/ 202565 w 3387725"/>
              <a:gd name="connsiteY5" fmla="*/ 2453640 h 2499082"/>
              <a:gd name="connsiteX6" fmla="*/ 217805 w 3387725"/>
              <a:gd name="connsiteY6" fmla="*/ 2453640 h 2499082"/>
              <a:gd name="connsiteX0" fmla="*/ 3708512 w 3708512"/>
              <a:gd name="connsiteY0" fmla="*/ 0 h 2455790"/>
              <a:gd name="connsiteX1" fmla="*/ 2763632 w 3708512"/>
              <a:gd name="connsiteY1" fmla="*/ 228600 h 2455790"/>
              <a:gd name="connsiteX2" fmla="*/ 2306432 w 3708512"/>
              <a:gd name="connsiteY2" fmla="*/ 685800 h 2455790"/>
              <a:gd name="connsiteX3" fmla="*/ 1894952 w 3708512"/>
              <a:gd name="connsiteY3" fmla="*/ 1981200 h 2455790"/>
              <a:gd name="connsiteX4" fmla="*/ 401432 w 3708512"/>
              <a:gd name="connsiteY4" fmla="*/ 1944445 h 2455790"/>
              <a:gd name="connsiteX5" fmla="*/ 523352 w 3708512"/>
              <a:gd name="connsiteY5" fmla="*/ 2453640 h 2455790"/>
              <a:gd name="connsiteX6" fmla="*/ 710 w 3708512"/>
              <a:gd name="connsiteY6" fmla="*/ 1718534 h 2455790"/>
              <a:gd name="connsiteX0" fmla="*/ 3709496 w 3709496"/>
              <a:gd name="connsiteY0" fmla="*/ 0 h 2067857"/>
              <a:gd name="connsiteX1" fmla="*/ 2764616 w 3709496"/>
              <a:gd name="connsiteY1" fmla="*/ 228600 h 2067857"/>
              <a:gd name="connsiteX2" fmla="*/ 2307416 w 3709496"/>
              <a:gd name="connsiteY2" fmla="*/ 685800 h 2067857"/>
              <a:gd name="connsiteX3" fmla="*/ 1895936 w 3709496"/>
              <a:gd name="connsiteY3" fmla="*/ 1981200 h 2067857"/>
              <a:gd name="connsiteX4" fmla="*/ 402416 w 3709496"/>
              <a:gd name="connsiteY4" fmla="*/ 1944445 h 2067857"/>
              <a:gd name="connsiteX5" fmla="*/ 237466 w 3709496"/>
              <a:gd name="connsiteY5" fmla="*/ 1915757 h 2067857"/>
              <a:gd name="connsiteX6" fmla="*/ 1694 w 3709496"/>
              <a:gd name="connsiteY6" fmla="*/ 1718534 h 2067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09496" h="2067857">
                <a:moveTo>
                  <a:pt x="3709496" y="0"/>
                </a:moveTo>
                <a:cubicBezTo>
                  <a:pt x="3353896" y="57150"/>
                  <a:pt x="2998296" y="114300"/>
                  <a:pt x="2764616" y="228600"/>
                </a:cubicBezTo>
                <a:cubicBezTo>
                  <a:pt x="2530936" y="342900"/>
                  <a:pt x="2452196" y="393700"/>
                  <a:pt x="2307416" y="685800"/>
                </a:cubicBezTo>
                <a:cubicBezTo>
                  <a:pt x="2162636" y="977900"/>
                  <a:pt x="2213436" y="1771426"/>
                  <a:pt x="1895936" y="1981200"/>
                </a:cubicBezTo>
                <a:cubicBezTo>
                  <a:pt x="1578436" y="2190974"/>
                  <a:pt x="678828" y="1955352"/>
                  <a:pt x="402416" y="1944445"/>
                </a:cubicBezTo>
                <a:cubicBezTo>
                  <a:pt x="126004" y="1933538"/>
                  <a:pt x="304253" y="1953409"/>
                  <a:pt x="237466" y="1915757"/>
                </a:cubicBezTo>
                <a:cubicBezTo>
                  <a:pt x="170679" y="1878105"/>
                  <a:pt x="-19896" y="1749014"/>
                  <a:pt x="1694" y="1718534"/>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4369590" y="2366682"/>
            <a:ext cx="5868104" cy="2118344"/>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8104" h="2118344">
                <a:moveTo>
                  <a:pt x="5868104" y="0"/>
                </a:moveTo>
                <a:cubicBezTo>
                  <a:pt x="5363092" y="140447"/>
                  <a:pt x="4858081" y="280894"/>
                  <a:pt x="4541328" y="609600"/>
                </a:cubicBezTo>
                <a:cubicBezTo>
                  <a:pt x="4224575" y="938306"/>
                  <a:pt x="4630974" y="1730189"/>
                  <a:pt x="3967586" y="1972236"/>
                </a:cubicBezTo>
                <a:cubicBezTo>
                  <a:pt x="3304198" y="2214283"/>
                  <a:pt x="1215421" y="2088777"/>
                  <a:pt x="560998" y="2061883"/>
                </a:cubicBezTo>
                <a:cubicBezTo>
                  <a:pt x="-93426" y="2034989"/>
                  <a:pt x="-26191" y="1922930"/>
                  <a:pt x="41045" y="181087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4662157" y="2519082"/>
            <a:ext cx="5727937" cy="2388585"/>
          </a:xfrm>
          <a:custGeom>
            <a:avLst/>
            <a:gdLst>
              <a:gd name="connsiteX0" fmla="*/ 5868104 w 5868104"/>
              <a:gd name="connsiteY0" fmla="*/ 0 h 2118344"/>
              <a:gd name="connsiteX1" fmla="*/ 4541328 w 5868104"/>
              <a:gd name="connsiteY1" fmla="*/ 609600 h 2118344"/>
              <a:gd name="connsiteX2" fmla="*/ 3967586 w 5868104"/>
              <a:gd name="connsiteY2" fmla="*/ 1972236 h 2118344"/>
              <a:gd name="connsiteX3" fmla="*/ 560998 w 5868104"/>
              <a:gd name="connsiteY3" fmla="*/ 2061883 h 2118344"/>
              <a:gd name="connsiteX4" fmla="*/ 41045 w 5868104"/>
              <a:gd name="connsiteY4" fmla="*/ 1810871 h 2118344"/>
              <a:gd name="connsiteX0" fmla="*/ 5727937 w 5727937"/>
              <a:gd name="connsiteY0" fmla="*/ 0 h 2388585"/>
              <a:gd name="connsiteX1" fmla="*/ 4401161 w 5727937"/>
              <a:gd name="connsiteY1" fmla="*/ 609600 h 2388585"/>
              <a:gd name="connsiteX2" fmla="*/ 3827419 w 5727937"/>
              <a:gd name="connsiteY2" fmla="*/ 1972236 h 2388585"/>
              <a:gd name="connsiteX3" fmla="*/ 420831 w 5727937"/>
              <a:gd name="connsiteY3" fmla="*/ 2061883 h 2388585"/>
              <a:gd name="connsiteX4" fmla="*/ 98102 w 5727937"/>
              <a:gd name="connsiteY4" fmla="*/ 2366683 h 238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7937" h="2388585">
                <a:moveTo>
                  <a:pt x="5727937" y="0"/>
                </a:moveTo>
                <a:cubicBezTo>
                  <a:pt x="5222925" y="140447"/>
                  <a:pt x="4717914" y="280894"/>
                  <a:pt x="4401161" y="609600"/>
                </a:cubicBezTo>
                <a:cubicBezTo>
                  <a:pt x="4084408" y="938306"/>
                  <a:pt x="4490807" y="1730189"/>
                  <a:pt x="3827419" y="1972236"/>
                </a:cubicBezTo>
                <a:cubicBezTo>
                  <a:pt x="3164031" y="2214283"/>
                  <a:pt x="1042384" y="1996142"/>
                  <a:pt x="420831" y="2061883"/>
                </a:cubicBezTo>
                <a:cubicBezTo>
                  <a:pt x="-200722" y="2127624"/>
                  <a:pt x="30866" y="2478742"/>
                  <a:pt x="98102" y="2366683"/>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2045930" y="2294964"/>
            <a:ext cx="8173835" cy="2228557"/>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173835 w 8173835"/>
              <a:gd name="connsiteY0" fmla="*/ 0 h 2228557"/>
              <a:gd name="connsiteX1" fmla="*/ 6596046 w 8173835"/>
              <a:gd name="connsiteY1" fmla="*/ 699247 h 2228557"/>
              <a:gd name="connsiteX2" fmla="*/ 6327105 w 8173835"/>
              <a:gd name="connsiteY2" fmla="*/ 2043953 h 2228557"/>
              <a:gd name="connsiteX3" fmla="*/ 661411 w 8173835"/>
              <a:gd name="connsiteY3" fmla="*/ 2205317 h 2228557"/>
              <a:gd name="connsiteX4" fmla="*/ 123529 w 8173835"/>
              <a:gd name="connsiteY4" fmla="*/ 1936376 h 22285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73835" h="2228557">
                <a:moveTo>
                  <a:pt x="8173835" y="0"/>
                </a:moveTo>
                <a:cubicBezTo>
                  <a:pt x="7541823" y="164353"/>
                  <a:pt x="6903834" y="358588"/>
                  <a:pt x="6596046" y="699247"/>
                </a:cubicBezTo>
                <a:cubicBezTo>
                  <a:pt x="6288258" y="1039906"/>
                  <a:pt x="7316211" y="1792941"/>
                  <a:pt x="6327105" y="2043953"/>
                </a:cubicBezTo>
                <a:cubicBezTo>
                  <a:pt x="5337999" y="2294965"/>
                  <a:pt x="1695340" y="2223246"/>
                  <a:pt x="661411" y="2205317"/>
                </a:cubicBezTo>
                <a:cubicBezTo>
                  <a:pt x="-372518" y="2187388"/>
                  <a:pt x="111575" y="2172446"/>
                  <a:pt x="123529" y="1936376"/>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319925" y="2447364"/>
            <a:ext cx="8052241" cy="2402541"/>
          </a:xfrm>
          <a:custGeom>
            <a:avLst/>
            <a:gdLst>
              <a:gd name="connsiteX0" fmla="*/ 8265317 w 8265317"/>
              <a:gd name="connsiteY0" fmla="*/ 0 h 2340972"/>
              <a:gd name="connsiteX1" fmla="*/ 6687528 w 8265317"/>
              <a:gd name="connsiteY1" fmla="*/ 699247 h 2340972"/>
              <a:gd name="connsiteX2" fmla="*/ 6382728 w 8265317"/>
              <a:gd name="connsiteY2" fmla="*/ 2223247 h 2340972"/>
              <a:gd name="connsiteX3" fmla="*/ 752893 w 8265317"/>
              <a:gd name="connsiteY3" fmla="*/ 2205317 h 2340972"/>
              <a:gd name="connsiteX4" fmla="*/ 215011 w 8265317"/>
              <a:gd name="connsiteY4" fmla="*/ 1936376 h 2340972"/>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267258 w 8267258"/>
              <a:gd name="connsiteY0" fmla="*/ 0 h 2228557"/>
              <a:gd name="connsiteX1" fmla="*/ 6689469 w 8267258"/>
              <a:gd name="connsiteY1" fmla="*/ 699247 h 2228557"/>
              <a:gd name="connsiteX2" fmla="*/ 6420528 w 8267258"/>
              <a:gd name="connsiteY2" fmla="*/ 2043953 h 2228557"/>
              <a:gd name="connsiteX3" fmla="*/ 754834 w 8267258"/>
              <a:gd name="connsiteY3" fmla="*/ 2205317 h 2228557"/>
              <a:gd name="connsiteX4" fmla="*/ 216952 w 8267258"/>
              <a:gd name="connsiteY4" fmla="*/ 1936376 h 2228557"/>
              <a:gd name="connsiteX0" fmla="*/ 8173835 w 8173835"/>
              <a:gd name="connsiteY0" fmla="*/ 0 h 2228557"/>
              <a:gd name="connsiteX1" fmla="*/ 6596046 w 8173835"/>
              <a:gd name="connsiteY1" fmla="*/ 699247 h 2228557"/>
              <a:gd name="connsiteX2" fmla="*/ 6327105 w 8173835"/>
              <a:gd name="connsiteY2" fmla="*/ 2043953 h 2228557"/>
              <a:gd name="connsiteX3" fmla="*/ 661411 w 8173835"/>
              <a:gd name="connsiteY3" fmla="*/ 2205317 h 2228557"/>
              <a:gd name="connsiteX4" fmla="*/ 123529 w 8173835"/>
              <a:gd name="connsiteY4" fmla="*/ 1936376 h 2228557"/>
              <a:gd name="connsiteX0" fmla="*/ 8133764 w 8133764"/>
              <a:gd name="connsiteY0" fmla="*/ 0 h 2344178"/>
              <a:gd name="connsiteX1" fmla="*/ 6555975 w 8133764"/>
              <a:gd name="connsiteY1" fmla="*/ 699247 h 2344178"/>
              <a:gd name="connsiteX2" fmla="*/ 6287034 w 8133764"/>
              <a:gd name="connsiteY2" fmla="*/ 2043953 h 2344178"/>
              <a:gd name="connsiteX3" fmla="*/ 621340 w 8133764"/>
              <a:gd name="connsiteY3" fmla="*/ 2205317 h 2344178"/>
              <a:gd name="connsiteX4" fmla="*/ 155176 w 8133764"/>
              <a:gd name="connsiteY4" fmla="*/ 2241176 h 2344178"/>
              <a:gd name="connsiteX0" fmla="*/ 8124219 w 8124219"/>
              <a:gd name="connsiteY0" fmla="*/ 0 h 2479958"/>
              <a:gd name="connsiteX1" fmla="*/ 6546430 w 8124219"/>
              <a:gd name="connsiteY1" fmla="*/ 699247 h 2479958"/>
              <a:gd name="connsiteX2" fmla="*/ 6277489 w 8124219"/>
              <a:gd name="connsiteY2" fmla="*/ 2043953 h 2479958"/>
              <a:gd name="connsiteX3" fmla="*/ 611795 w 8124219"/>
              <a:gd name="connsiteY3" fmla="*/ 2205317 h 2479958"/>
              <a:gd name="connsiteX4" fmla="*/ 163561 w 8124219"/>
              <a:gd name="connsiteY4" fmla="*/ 2402541 h 2479958"/>
              <a:gd name="connsiteX0" fmla="*/ 8154082 w 8154082"/>
              <a:gd name="connsiteY0" fmla="*/ 0 h 2458115"/>
              <a:gd name="connsiteX1" fmla="*/ 6576293 w 8154082"/>
              <a:gd name="connsiteY1" fmla="*/ 699247 h 2458115"/>
              <a:gd name="connsiteX2" fmla="*/ 6307352 w 8154082"/>
              <a:gd name="connsiteY2" fmla="*/ 2043953 h 2458115"/>
              <a:gd name="connsiteX3" fmla="*/ 587869 w 8154082"/>
              <a:gd name="connsiteY3" fmla="*/ 1990165 h 2458115"/>
              <a:gd name="connsiteX4" fmla="*/ 193424 w 8154082"/>
              <a:gd name="connsiteY4" fmla="*/ 2402541 h 2458115"/>
              <a:gd name="connsiteX0" fmla="*/ 8089868 w 8089868"/>
              <a:gd name="connsiteY0" fmla="*/ 0 h 2466502"/>
              <a:gd name="connsiteX1" fmla="*/ 6512079 w 8089868"/>
              <a:gd name="connsiteY1" fmla="*/ 699247 h 2466502"/>
              <a:gd name="connsiteX2" fmla="*/ 6243138 w 8089868"/>
              <a:gd name="connsiteY2" fmla="*/ 2043953 h 2466502"/>
              <a:gd name="connsiteX3" fmla="*/ 523655 w 8089868"/>
              <a:gd name="connsiteY3" fmla="*/ 1990165 h 2466502"/>
              <a:gd name="connsiteX4" fmla="*/ 129210 w 8089868"/>
              <a:gd name="connsiteY4" fmla="*/ 2402541 h 2466502"/>
              <a:gd name="connsiteX0" fmla="*/ 8052241 w 8052241"/>
              <a:gd name="connsiteY0" fmla="*/ 0 h 2402541"/>
              <a:gd name="connsiteX1" fmla="*/ 6474452 w 8052241"/>
              <a:gd name="connsiteY1" fmla="*/ 699247 h 2402541"/>
              <a:gd name="connsiteX2" fmla="*/ 6205511 w 8052241"/>
              <a:gd name="connsiteY2" fmla="*/ 2043953 h 2402541"/>
              <a:gd name="connsiteX3" fmla="*/ 486028 w 8052241"/>
              <a:gd name="connsiteY3" fmla="*/ 1990165 h 2402541"/>
              <a:gd name="connsiteX4" fmla="*/ 91583 w 8052241"/>
              <a:gd name="connsiteY4" fmla="*/ 2402541 h 24025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2241" h="2402541">
                <a:moveTo>
                  <a:pt x="8052241" y="0"/>
                </a:moveTo>
                <a:cubicBezTo>
                  <a:pt x="7420229" y="164353"/>
                  <a:pt x="6782240" y="358588"/>
                  <a:pt x="6474452" y="699247"/>
                </a:cubicBezTo>
                <a:cubicBezTo>
                  <a:pt x="6166664" y="1039906"/>
                  <a:pt x="7203582" y="1828800"/>
                  <a:pt x="6205511" y="2043953"/>
                </a:cubicBezTo>
                <a:cubicBezTo>
                  <a:pt x="5207440" y="2259106"/>
                  <a:pt x="1343652" y="1822823"/>
                  <a:pt x="486028" y="1990165"/>
                </a:cubicBezTo>
                <a:cubicBezTo>
                  <a:pt x="-371596" y="2157507"/>
                  <a:pt x="187205" y="2046941"/>
                  <a:pt x="91583" y="2402541"/>
                </a:cubicBezTo>
              </a:path>
            </a:pathLst>
          </a:custGeom>
          <a:noFill/>
          <a:ln w="31750">
            <a:solidFill>
              <a:srgbClr val="C0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8263769" y="6322689"/>
            <a:ext cx="3833101" cy="369332"/>
          </a:xfrm>
          <a:prstGeom prst="rect">
            <a:avLst/>
          </a:prstGeom>
          <a:noFill/>
        </p:spPr>
        <p:txBody>
          <a:bodyPr wrap="none" rtlCol="0">
            <a:spAutoFit/>
          </a:bodyPr>
          <a:lstStyle/>
          <a:p>
            <a:r>
              <a:rPr lang="en-US" dirty="0" smtClean="0"/>
              <a:t>[slides from Catherine </a:t>
            </a:r>
            <a:r>
              <a:rPr lang="en-US" dirty="0" err="1" smtClean="0"/>
              <a:t>Finegan-Dollak</a:t>
            </a:r>
            <a:r>
              <a:rPr lang="en-US" dirty="0" smtClean="0"/>
              <a:t>]</a:t>
            </a:r>
            <a:endParaRPr lang="en-US" dirty="0"/>
          </a:p>
        </p:txBody>
      </p:sp>
    </p:spTree>
    <p:extLst>
      <p:ext uri="{BB962C8B-B14F-4D97-AF65-F5344CB8AC3E}">
        <p14:creationId xmlns:p14="http://schemas.microsoft.com/office/powerpoint/2010/main" val="3933072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Vanishing Gradient Problem</a:t>
            </a:r>
            <a:endParaRPr lang="en-US" dirty="0"/>
          </a:p>
        </p:txBody>
      </p:sp>
      <p:sp>
        <p:nvSpPr>
          <p:cNvPr id="5" name="Content Placeholder 4"/>
          <p:cNvSpPr>
            <a:spLocks noGrp="1"/>
          </p:cNvSpPr>
          <p:nvPr>
            <p:ph idx="1"/>
          </p:nvPr>
        </p:nvSpPr>
        <p:spPr>
          <a:xfrm>
            <a:off x="338667" y="1477432"/>
            <a:ext cx="11243733" cy="3603988"/>
          </a:xfrm>
        </p:spPr>
        <p:txBody>
          <a:bodyPr/>
          <a:lstStyle/>
          <a:p>
            <a:r>
              <a:rPr lang="en-US" sz="4000" dirty="0" smtClean="0"/>
              <a:t>Deep neural networks use backpropagation.</a:t>
            </a:r>
          </a:p>
          <a:p>
            <a:r>
              <a:rPr lang="en-US" sz="3600" dirty="0" smtClean="0"/>
              <a:t>Back propagation uses the chain rule.</a:t>
            </a:r>
          </a:p>
          <a:p>
            <a:r>
              <a:rPr lang="en-US" sz="3200" dirty="0" smtClean="0"/>
              <a:t>The chain rule multiplies derivatives.</a:t>
            </a:r>
          </a:p>
          <a:p>
            <a:r>
              <a:rPr lang="en-US" sz="2800" dirty="0" smtClean="0"/>
              <a:t>Often these derivatives between 0 and 1.</a:t>
            </a:r>
          </a:p>
          <a:p>
            <a:r>
              <a:rPr lang="en-US" sz="2400" dirty="0" smtClean="0"/>
              <a:t>As the chain gets longer, products get smaller</a:t>
            </a:r>
          </a:p>
          <a:p>
            <a:r>
              <a:rPr lang="en-US" sz="1600" dirty="0" smtClean="0"/>
              <a:t>until they disappear.</a:t>
            </a:r>
          </a:p>
          <a:p>
            <a:endParaRPr lang="en-US" dirty="0" smtClean="0"/>
          </a:p>
          <a:p>
            <a:endParaRPr lang="en-US" dirty="0"/>
          </a:p>
        </p:txBody>
      </p:sp>
      <p:grpSp>
        <p:nvGrpSpPr>
          <p:cNvPr id="9" name="Group 8"/>
          <p:cNvGrpSpPr/>
          <p:nvPr/>
        </p:nvGrpSpPr>
        <p:grpSpPr>
          <a:xfrm>
            <a:off x="8213263" y="3105841"/>
            <a:ext cx="3978737" cy="3353944"/>
            <a:chOff x="7141085" y="1845734"/>
            <a:chExt cx="3978737" cy="3353944"/>
          </a:xfrm>
        </p:grpSpPr>
        <p:grpSp>
          <p:nvGrpSpPr>
            <p:cNvPr id="7" name="Group 6"/>
            <p:cNvGrpSpPr/>
            <p:nvPr/>
          </p:nvGrpSpPr>
          <p:grpSpPr>
            <a:xfrm>
              <a:off x="7141085" y="1845734"/>
              <a:ext cx="3978737" cy="3092334"/>
              <a:chOff x="7141085" y="1845734"/>
              <a:chExt cx="3978737" cy="3092334"/>
            </a:xfrm>
          </p:grpSpPr>
          <p:pic>
            <p:nvPicPr>
              <p:cNvPr id="1026" name="Picture 2" descr="http://www4c.wolframalpha.com/Calculate/MSP/MSP192208d4c7hd2a0bg7800004c7c39df61d44e8d?MSPStoreType=image/gif&amp;s=55&amp;w=345.&amp;h=163.&amp;cdf=RangeControl"/>
              <p:cNvPicPr>
                <a:picLocks noChangeAspect="1" noChangeArrowheads="1"/>
              </p:cNvPicPr>
              <p:nvPr/>
            </p:nvPicPr>
            <p:blipFill rotWithShape="1">
              <a:blip r:embed="rId3">
                <a:extLst>
                  <a:ext uri="{28A0092B-C50C-407E-A947-70E740481C1C}">
                    <a14:useLocalDpi xmlns:a14="http://schemas.microsoft.com/office/drawing/2010/main" val="0"/>
                  </a:ext>
                </a:extLst>
              </a:blip>
              <a:srcRect r="34064"/>
              <a:stretch/>
            </p:blipFill>
            <p:spPr bwMode="auto">
              <a:xfrm>
                <a:off x="7141085" y="1845734"/>
                <a:ext cx="3903433" cy="27969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65339" y="4661069"/>
                <a:ext cx="1154483" cy="276999"/>
              </a:xfrm>
              <a:prstGeom prst="rect">
                <a:avLst/>
              </a:prstGeom>
              <a:noFill/>
            </p:spPr>
            <p:txBody>
              <a:bodyPr wrap="none" rtlCol="0">
                <a:spAutoFit/>
              </a:bodyPr>
              <a:lstStyle/>
              <a:p>
                <a:r>
                  <a:rPr lang="en-US" sz="1200" dirty="0" err="1" smtClean="0">
                    <a:solidFill>
                      <a:schemeClr val="tx1">
                        <a:lumMod val="50000"/>
                        <a:lumOff val="50000"/>
                      </a:schemeClr>
                    </a:solidFill>
                  </a:rPr>
                  <a:t>Wolfram|Alpha</a:t>
                </a:r>
                <a:endParaRPr lang="en-US" sz="1200" dirty="0">
                  <a:solidFill>
                    <a:schemeClr val="tx1">
                      <a:lumMod val="50000"/>
                      <a:lumOff val="50000"/>
                    </a:schemeClr>
                  </a:solidFill>
                </a:endParaRPr>
              </a:p>
            </p:txBody>
          </p:sp>
        </p:grpSp>
        <p:sp>
          <p:nvSpPr>
            <p:cNvPr id="8" name="TextBox 7"/>
            <p:cNvSpPr txBox="1"/>
            <p:nvPr/>
          </p:nvSpPr>
          <p:spPr>
            <a:xfrm>
              <a:off x="7141085" y="4799568"/>
              <a:ext cx="3903433" cy="400110"/>
            </a:xfrm>
            <a:prstGeom prst="rect">
              <a:avLst/>
            </a:prstGeom>
            <a:noFill/>
          </p:spPr>
          <p:txBody>
            <a:bodyPr wrap="square" rtlCol="0">
              <a:spAutoFit/>
            </a:bodyPr>
            <a:lstStyle/>
            <a:p>
              <a:r>
                <a:rPr lang="en-US" sz="2000" dirty="0" smtClean="0"/>
                <a:t>Derivative of sigmoid function</a:t>
              </a:r>
              <a:endParaRPr lang="en-US" sz="2000" dirty="0"/>
            </a:p>
          </p:txBody>
        </p:sp>
      </p:grpSp>
    </p:spTree>
    <p:extLst>
      <p:ext uri="{BB962C8B-B14F-4D97-AF65-F5344CB8AC3E}">
        <p14:creationId xmlns:p14="http://schemas.microsoft.com/office/powerpoint/2010/main" val="1563059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do they explode?</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With gradients larger than 1,</a:t>
            </a:r>
          </a:p>
          <a:p>
            <a:r>
              <a:rPr lang="en-US" sz="2800" dirty="0" smtClean="0"/>
              <a:t>you encounter the opposite problem</a:t>
            </a:r>
          </a:p>
          <a:p>
            <a:r>
              <a:rPr lang="en-US" sz="3200" dirty="0" smtClean="0"/>
              <a:t>with products becoming larger and larger </a:t>
            </a:r>
          </a:p>
          <a:p>
            <a:r>
              <a:rPr lang="en-US" sz="3600" dirty="0" smtClean="0"/>
              <a:t>as the chain becomes longer and longer,</a:t>
            </a:r>
          </a:p>
          <a:p>
            <a:r>
              <a:rPr lang="en-US" sz="4000" dirty="0" smtClean="0"/>
              <a:t>causing overlarge updates to parameters.</a:t>
            </a:r>
          </a:p>
          <a:p>
            <a:r>
              <a:rPr lang="en-US" sz="4600" dirty="0" smtClean="0"/>
              <a:t>This is the exploding gradient problem.</a:t>
            </a:r>
            <a:endParaRPr lang="en-US" sz="4600" dirty="0"/>
          </a:p>
        </p:txBody>
      </p:sp>
    </p:spTree>
    <p:extLst>
      <p:ext uri="{BB962C8B-B14F-4D97-AF65-F5344CB8AC3E}">
        <p14:creationId xmlns:p14="http://schemas.microsoft.com/office/powerpoint/2010/main" val="31708172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Vanishing/Exploding Gradients </a:t>
            </a:r>
            <a:br>
              <a:rPr lang="en-US" dirty="0" smtClean="0"/>
            </a:br>
            <a:r>
              <a:rPr lang="en-US" dirty="0" smtClean="0"/>
              <a:t>Are Bad.</a:t>
            </a:r>
            <a:endParaRPr lang="en-US" dirty="0"/>
          </a:p>
        </p:txBody>
      </p:sp>
      <p:sp>
        <p:nvSpPr>
          <p:cNvPr id="3" name="Content Placeholder 2"/>
          <p:cNvSpPr>
            <a:spLocks noGrp="1"/>
          </p:cNvSpPr>
          <p:nvPr>
            <p:ph idx="1"/>
          </p:nvPr>
        </p:nvSpPr>
        <p:spPr/>
        <p:txBody>
          <a:bodyPr>
            <a:normAutofit/>
          </a:bodyPr>
          <a:lstStyle/>
          <a:p>
            <a:r>
              <a:rPr lang="en-US" sz="2800" dirty="0" smtClean="0"/>
              <a:t>If we cannot </a:t>
            </a:r>
            <a:r>
              <a:rPr lang="en-US" sz="2800" dirty="0" err="1" smtClean="0"/>
              <a:t>backpropagate</a:t>
            </a:r>
            <a:r>
              <a:rPr lang="en-US" sz="2800" dirty="0" smtClean="0"/>
              <a:t> very far through the network, the network cannot learn long-term dependencies. </a:t>
            </a:r>
          </a:p>
          <a:p>
            <a:endParaRPr lang="en-US" sz="2800" dirty="0"/>
          </a:p>
          <a:p>
            <a:pPr algn="ctr"/>
            <a:r>
              <a:rPr lang="en-US" sz="2800" dirty="0" smtClean="0"/>
              <a:t>My dog [chase/chases] squirrels.</a:t>
            </a:r>
          </a:p>
          <a:p>
            <a:pPr marL="0" indent="0" algn="ctr">
              <a:buNone/>
            </a:pPr>
            <a:r>
              <a:rPr lang="en-US" sz="2800" dirty="0" smtClean="0"/>
              <a:t>vs.</a:t>
            </a:r>
          </a:p>
          <a:p>
            <a:pPr algn="ctr"/>
            <a:r>
              <a:rPr lang="en-US" sz="2800" dirty="0" smtClean="0"/>
              <a:t>My dog, whom I adopted in 2009, [chase/chases] squirrels. </a:t>
            </a:r>
            <a:endParaRPr lang="en-US" sz="2800" dirty="0"/>
          </a:p>
        </p:txBody>
      </p:sp>
      <p:sp>
        <p:nvSpPr>
          <p:cNvPr id="4" name="Slide Number Placeholder 3"/>
          <p:cNvSpPr>
            <a:spLocks noGrp="1"/>
          </p:cNvSpPr>
          <p:nvPr>
            <p:ph type="sldNum" sz="quarter" idx="4294967295"/>
          </p:nvPr>
        </p:nvSpPr>
        <p:spPr>
          <a:xfrm>
            <a:off x="9900458" y="6459785"/>
            <a:ext cx="1312025" cy="365125"/>
          </a:xfrm>
          <a:prstGeom prst="rect">
            <a:avLst/>
          </a:prstGeom>
        </p:spPr>
        <p:txBody>
          <a:bodyPr/>
          <a:lstStyle/>
          <a:p>
            <a:fld id="{629637A9-119A-49DA-BD12-AAC58B377D80}" type="slidenum">
              <a:rPr lang="en-US" smtClean="0"/>
              <a:t>6</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7760" y="3263080"/>
            <a:ext cx="812698" cy="812698"/>
          </a:xfrm>
          <a:prstGeom prst="rect">
            <a:avLst/>
          </a:prstGeom>
        </p:spPr>
      </p:pic>
      <p:sp>
        <p:nvSpPr>
          <p:cNvPr id="7" name="Multiply 6"/>
          <p:cNvSpPr/>
          <p:nvPr/>
        </p:nvSpPr>
        <p:spPr>
          <a:xfrm>
            <a:off x="10838123" y="4551395"/>
            <a:ext cx="555812" cy="537882"/>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975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LSTM Solution</a:t>
            </a:r>
            <a:endParaRPr lang="en-US" dirty="0"/>
          </a:p>
        </p:txBody>
      </p:sp>
      <p:sp>
        <p:nvSpPr>
          <p:cNvPr id="3" name="Content Placeholder 2"/>
          <p:cNvSpPr>
            <a:spLocks noGrp="1"/>
          </p:cNvSpPr>
          <p:nvPr>
            <p:ph idx="1"/>
          </p:nvPr>
        </p:nvSpPr>
        <p:spPr>
          <a:xfrm>
            <a:off x="147483" y="2082338"/>
            <a:ext cx="11857703" cy="3718694"/>
          </a:xfrm>
        </p:spPr>
        <p:txBody>
          <a:bodyPr>
            <a:normAutofit fontScale="92500"/>
          </a:bodyPr>
          <a:lstStyle/>
          <a:p>
            <a:pPr>
              <a:lnSpc>
                <a:spcPct val="110000"/>
              </a:lnSpc>
              <a:buFont typeface="Wingdings" panose="05000000000000000000" pitchFamily="2" charset="2"/>
              <a:buChar char="§"/>
            </a:pPr>
            <a:r>
              <a:rPr lang="en-US" sz="3200" dirty="0"/>
              <a:t>Use </a:t>
            </a:r>
            <a:r>
              <a:rPr lang="en-US" sz="3200" dirty="0" smtClean="0"/>
              <a:t>memory cell to </a:t>
            </a:r>
            <a:r>
              <a:rPr lang="en-US" sz="3200" dirty="0"/>
              <a:t>store information at each time </a:t>
            </a:r>
            <a:r>
              <a:rPr lang="en-US" sz="3200" dirty="0" smtClean="0"/>
              <a:t>step.</a:t>
            </a:r>
          </a:p>
          <a:p>
            <a:pPr>
              <a:lnSpc>
                <a:spcPct val="110000"/>
              </a:lnSpc>
              <a:buFont typeface="Wingdings" panose="05000000000000000000" pitchFamily="2" charset="2"/>
              <a:buChar char="§"/>
            </a:pPr>
            <a:r>
              <a:rPr lang="en-US" sz="3200" dirty="0" smtClean="0"/>
              <a:t>Use “gates” </a:t>
            </a:r>
            <a:r>
              <a:rPr lang="en-US" sz="3200" dirty="0"/>
              <a:t>to control the flow of information through the </a:t>
            </a:r>
            <a:r>
              <a:rPr lang="en-US" sz="3200" dirty="0" smtClean="0"/>
              <a:t>network.</a:t>
            </a:r>
          </a:p>
          <a:p>
            <a:pPr lvl="1">
              <a:lnSpc>
                <a:spcPct val="110000"/>
              </a:lnSpc>
              <a:buFont typeface="Wingdings" panose="05000000000000000000" pitchFamily="2" charset="2"/>
              <a:buChar char="§"/>
            </a:pPr>
            <a:r>
              <a:rPr lang="en-US" sz="3000" dirty="0" smtClean="0"/>
              <a:t>Input gate: protect the current step from irrelevant inputs</a:t>
            </a:r>
          </a:p>
          <a:p>
            <a:pPr lvl="1">
              <a:lnSpc>
                <a:spcPct val="110000"/>
              </a:lnSpc>
              <a:buFont typeface="Wingdings" panose="05000000000000000000" pitchFamily="2" charset="2"/>
              <a:buChar char="§"/>
            </a:pPr>
            <a:r>
              <a:rPr lang="en-US" sz="3000" dirty="0" smtClean="0"/>
              <a:t>Output gate: prevent the current step from passing irrelevant outputs to later steps</a:t>
            </a:r>
          </a:p>
          <a:p>
            <a:pPr lvl="1">
              <a:lnSpc>
                <a:spcPct val="110000"/>
              </a:lnSpc>
              <a:buFont typeface="Wingdings" panose="05000000000000000000" pitchFamily="2" charset="2"/>
              <a:buChar char="§"/>
            </a:pPr>
            <a:r>
              <a:rPr lang="en-US" sz="3000" dirty="0" smtClean="0"/>
              <a:t>Forget gate: limit information passed from one cell to the next</a:t>
            </a:r>
          </a:p>
          <a:p>
            <a:pPr>
              <a:lnSpc>
                <a:spcPct val="110000"/>
              </a:lnSpc>
              <a:buFont typeface="Wingdings" panose="05000000000000000000" pitchFamily="2" charset="2"/>
              <a:buChar char="§"/>
            </a:pPr>
            <a:endParaRPr lang="en-US" sz="3200" dirty="0"/>
          </a:p>
        </p:txBody>
      </p:sp>
    </p:spTree>
    <p:extLst>
      <p:ext uri="{BB962C8B-B14F-4D97-AF65-F5344CB8AC3E}">
        <p14:creationId xmlns:p14="http://schemas.microsoft.com/office/powerpoint/2010/main" val="2405542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mc:AlternateContent xmlns:mc="http://schemas.openxmlformats.org/markup-compatibility/2006" xmlns:a14="http://schemas.microsoft.com/office/drawing/2010/main">
        <mc:Choice Requires="a14">
          <p:sp>
            <p:nvSpPr>
              <p:cNvPr id="14" name="TextBox 13"/>
              <p:cNvSpPr txBox="1"/>
              <p:nvPr/>
            </p:nvSpPr>
            <p:spPr>
              <a:xfrm>
                <a:off x="6598920" y="2087880"/>
                <a:ext cx="5074920" cy="461665"/>
              </a:xfrm>
              <a:prstGeom prst="rect">
                <a:avLst/>
              </a:prstGeom>
              <a:noFill/>
            </p:spPr>
            <p:txBody>
              <a:bodyPr wrap="square" rtlCol="0">
                <a:spAutoFit/>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oMath>
                </a14:m>
                <a:r>
                  <a:rPr lang="en-US" sz="2400" dirty="0" smtClean="0"/>
                  <a:t> </a:t>
                </a:r>
                <a14:m>
                  <m:oMath xmlns:m="http://schemas.openxmlformats.org/officeDocument/2006/math">
                    <m:r>
                      <a:rPr lang="en-US" sz="2400" i="1">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h</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h</m:t>
                        </m:r>
                      </m:e>
                      <m:sub>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𝑊</m:t>
                        </m:r>
                      </m:e>
                      <m:sub>
                        <m:r>
                          <a:rPr lang="en-US" sz="2400" b="0" i="1" smtClean="0">
                            <a:latin typeface="Cambria Math" panose="02040503050406030204" pitchFamily="18" charset="0"/>
                            <a:ea typeface="Cambria Math" panose="02040503050406030204" pitchFamily="18" charset="0"/>
                          </a:rPr>
                          <m:t>𝑥</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i="1">
                            <a:latin typeface="Cambria Math" panose="02040503050406030204" pitchFamily="18" charset="0"/>
                            <a:ea typeface="Cambria Math" panose="02040503050406030204" pitchFamily="18" charset="0"/>
                          </a:rPr>
                          <m:t>𝑡</m:t>
                        </m:r>
                      </m:sub>
                    </m:sSub>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14" name="TextBox 13"/>
              <p:cNvSpPr txBox="1">
                <a:spLocks noRot="1" noChangeAspect="1" noMove="1" noResize="1" noEditPoints="1" noAdjustHandles="1" noChangeArrowheads="1" noChangeShapeType="1" noTextEdit="1"/>
              </p:cNvSpPr>
              <p:nvPr/>
            </p:nvSpPr>
            <p:spPr>
              <a:xfrm>
                <a:off x="6598920" y="2087880"/>
                <a:ext cx="5074920" cy="461665"/>
              </a:xfrm>
              <a:prstGeom prst="rect">
                <a:avLst/>
              </a:prstGeom>
              <a:blipFill rotWithShape="0">
                <a:blip r:embed="rId3"/>
                <a:stretch>
                  <a:fillRect b="-17333"/>
                </a:stretch>
              </a:blipFill>
            </p:spPr>
            <p:txBody>
              <a:bodyPr/>
              <a:lstStyle/>
              <a:p>
                <a:r>
                  <a:rPr lang="en-US">
                    <a:noFill/>
                  </a:rPr>
                  <a:t> </a:t>
                </a:r>
              </a:p>
            </p:txBody>
          </p:sp>
        </mc:Fallback>
      </mc:AlternateContent>
      <p:grpSp>
        <p:nvGrpSpPr>
          <p:cNvPr id="15" name="Group 14"/>
          <p:cNvGrpSpPr/>
          <p:nvPr/>
        </p:nvGrpSpPr>
        <p:grpSpPr>
          <a:xfrm>
            <a:off x="1294677" y="4228924"/>
            <a:ext cx="2767059" cy="1937547"/>
            <a:chOff x="1294677" y="4228924"/>
            <a:chExt cx="2767059" cy="1937547"/>
          </a:xfrm>
        </p:grpSpPr>
        <p:sp>
          <p:nvSpPr>
            <p:cNvPr id="16" name="TextBox 15"/>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7" name="TextBox 16"/>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8" name="Rectangle 17"/>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19" name="Rectangle 18"/>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20" name="Straight Arrow Connector 19"/>
            <p:cNvCxnSpPr>
              <a:stCxn id="19" idx="3"/>
              <a:endCxn id="24"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0"/>
              <a:endCxn id="24"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23" name="Straight Arrow Connector 22"/>
            <p:cNvCxnSpPr>
              <a:stCxn id="24" idx="6"/>
              <a:endCxn id="22"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grpSp>
    </p:spTree>
    <p:extLst>
      <p:ext uri="{BB962C8B-B14F-4D97-AF65-F5344CB8AC3E}">
        <p14:creationId xmlns:p14="http://schemas.microsoft.com/office/powerpoint/2010/main" val="33036801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Transforming RNN to LSTM</a:t>
            </a:r>
            <a:endParaRPr lang="en-US" dirty="0"/>
          </a:p>
        </p:txBody>
      </p:sp>
      <p:grpSp>
        <p:nvGrpSpPr>
          <p:cNvPr id="14" name="Group 13"/>
          <p:cNvGrpSpPr/>
          <p:nvPr/>
        </p:nvGrpSpPr>
        <p:grpSpPr>
          <a:xfrm>
            <a:off x="1294677" y="4228924"/>
            <a:ext cx="2767059" cy="1937547"/>
            <a:chOff x="1294677" y="4228924"/>
            <a:chExt cx="2767059" cy="1937547"/>
          </a:xfrm>
        </p:grpSpPr>
        <p:sp>
          <p:nvSpPr>
            <p:cNvPr id="15" name="TextBox 14"/>
            <p:cNvSpPr txBox="1"/>
            <p:nvPr/>
          </p:nvSpPr>
          <p:spPr>
            <a:xfrm>
              <a:off x="2118229" y="4917797"/>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x</a:t>
              </a:r>
              <a:endParaRPr lang="en-US" sz="2800" baseline="-25000" dirty="0">
                <a:solidFill>
                  <a:srgbClr val="9DBFBE">
                    <a:lumMod val="50000"/>
                  </a:srgbClr>
                </a:solidFill>
              </a:endParaRPr>
            </a:p>
            <a:p>
              <a:endParaRPr lang="en-US" dirty="0"/>
            </a:p>
          </p:txBody>
        </p:sp>
        <p:sp>
          <p:nvSpPr>
            <p:cNvPr id="16" name="TextBox 15"/>
            <p:cNvSpPr txBox="1"/>
            <p:nvPr/>
          </p:nvSpPr>
          <p:spPr>
            <a:xfrm>
              <a:off x="1786598" y="4295208"/>
              <a:ext cx="663263" cy="800219"/>
            </a:xfrm>
            <a:prstGeom prst="rect">
              <a:avLst/>
            </a:prstGeom>
            <a:noFill/>
          </p:spPr>
          <p:txBody>
            <a:bodyPr wrap="square" rtlCol="0">
              <a:spAutoFit/>
            </a:bodyPr>
            <a:lstStyle/>
            <a:p>
              <a:pPr lvl="0" algn="ctr"/>
              <a:r>
                <a:rPr lang="en-US" sz="2800" dirty="0" err="1" smtClean="0">
                  <a:solidFill>
                    <a:srgbClr val="9DBFBE">
                      <a:lumMod val="50000"/>
                    </a:srgbClr>
                  </a:solidFill>
                </a:rPr>
                <a:t>w</a:t>
              </a:r>
              <a:r>
                <a:rPr lang="en-US" sz="2800" baseline="-25000" dirty="0" err="1" smtClean="0">
                  <a:solidFill>
                    <a:srgbClr val="9DBFBE">
                      <a:lumMod val="50000"/>
                    </a:srgbClr>
                  </a:solidFill>
                </a:rPr>
                <a:t>h</a:t>
              </a:r>
              <a:endParaRPr lang="en-US" sz="2800" baseline="-25000" dirty="0">
                <a:solidFill>
                  <a:srgbClr val="9DBFBE">
                    <a:lumMod val="50000"/>
                  </a:srgbClr>
                </a:solidFill>
              </a:endParaRPr>
            </a:p>
            <a:p>
              <a:endParaRPr lang="en-US" dirty="0"/>
            </a:p>
          </p:txBody>
        </p:sp>
        <p:sp>
          <p:nvSpPr>
            <p:cNvPr id="17" name="Rectangle 16"/>
            <p:cNvSpPr/>
            <p:nvPr/>
          </p:nvSpPr>
          <p:spPr>
            <a:xfrm>
              <a:off x="2031051" y="5736515"/>
              <a:ext cx="1326524" cy="429956"/>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2800" dirty="0" smtClean="0">
                  <a:solidFill>
                    <a:schemeClr val="accent1">
                      <a:lumMod val="50000"/>
                    </a:schemeClr>
                  </a:solidFill>
                </a:rPr>
                <a:t>x</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sp>
          <p:nvSpPr>
            <p:cNvPr id="18" name="Rectangle 17"/>
            <p:cNvSpPr/>
            <p:nvPr/>
          </p:nvSpPr>
          <p:spPr>
            <a:xfrm>
              <a:off x="1294677"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accent1">
                      <a:lumMod val="50000"/>
                    </a:schemeClr>
                  </a:solidFill>
                </a:rPr>
                <a:t>h</a:t>
              </a:r>
              <a:r>
                <a:rPr lang="en-US" sz="2800" baseline="-25000" dirty="0">
                  <a:solidFill>
                    <a:schemeClr val="accent1">
                      <a:lumMod val="50000"/>
                    </a:schemeClr>
                  </a:solidFill>
                </a:rPr>
                <a:t>0</a:t>
              </a:r>
            </a:p>
          </p:txBody>
        </p:sp>
        <p:cxnSp>
          <p:nvCxnSpPr>
            <p:cNvPr id="19" name="Straight Arrow Connector 18"/>
            <p:cNvCxnSpPr>
              <a:stCxn id="18" idx="3"/>
              <a:endCxn id="23" idx="2"/>
            </p:cNvCxnSpPr>
            <p:nvPr/>
          </p:nvCxnSpPr>
          <p:spPr>
            <a:xfrm>
              <a:off x="1803194" y="4856108"/>
              <a:ext cx="693743"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7" idx="0"/>
              <a:endCxn id="23" idx="4"/>
            </p:cNvCxnSpPr>
            <p:nvPr/>
          </p:nvCxnSpPr>
          <p:spPr>
            <a:xfrm flipV="1">
              <a:off x="2694313" y="5071998"/>
              <a:ext cx="1738" cy="664517"/>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553219" y="4228924"/>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u</a:t>
              </a:r>
              <a:r>
                <a:rPr lang="en-US" sz="2800" baseline="-25000" dirty="0" smtClean="0">
                  <a:solidFill>
                    <a:schemeClr val="accent1">
                      <a:lumMod val="50000"/>
                    </a:schemeClr>
                  </a:solidFill>
                </a:rPr>
                <a:t>1</a:t>
              </a:r>
              <a:endParaRPr lang="en-US" sz="2800" baseline="-25000" dirty="0">
                <a:solidFill>
                  <a:schemeClr val="accent1">
                    <a:lumMod val="50000"/>
                  </a:schemeClr>
                </a:solidFill>
              </a:endParaRPr>
            </a:p>
          </p:txBody>
        </p:sp>
        <p:cxnSp>
          <p:nvCxnSpPr>
            <p:cNvPr id="22" name="Straight Arrow Connector 21"/>
            <p:cNvCxnSpPr>
              <a:stCxn id="23" idx="6"/>
              <a:endCxn id="21" idx="1"/>
            </p:cNvCxnSpPr>
            <p:nvPr/>
          </p:nvCxnSpPr>
          <p:spPr>
            <a:xfrm flipV="1">
              <a:off x="2895165" y="4856108"/>
              <a:ext cx="658054" cy="4690"/>
            </a:xfrm>
            <a:prstGeom prst="straightConnector1">
              <a:avLst/>
            </a:prstGeom>
            <a:ln w="3492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496937" y="4649597"/>
              <a:ext cx="398228" cy="4224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p>
              <a:pPr algn="ctr"/>
              <a:r>
                <a:rPr lang="el-GR" sz="2800" dirty="0">
                  <a:solidFill>
                    <a:prstClr val="white"/>
                  </a:solidFill>
                </a:rPr>
                <a:t>σ</a:t>
              </a:r>
              <a:endParaRPr lang="en-US" sz="2800" dirty="0"/>
            </a:p>
          </p:txBody>
        </p:sp>
      </p:grpSp>
      <p:sp>
        <p:nvSpPr>
          <p:cNvPr id="32" name="Rectangle 31"/>
          <p:cNvSpPr/>
          <p:nvPr/>
        </p:nvSpPr>
        <p:spPr>
          <a:xfrm>
            <a:off x="358435" y="1864265"/>
            <a:ext cx="508517" cy="1254368"/>
          </a:xfrm>
          <a:prstGeom prst="rect">
            <a:avLst/>
          </a:prstGeom>
          <a:solidFill>
            <a:schemeClr val="bg1"/>
          </a:solidFill>
          <a:ln w="285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accent1">
                    <a:lumMod val="50000"/>
                  </a:schemeClr>
                </a:solidFill>
              </a:rPr>
              <a:t>c</a:t>
            </a:r>
            <a:r>
              <a:rPr lang="en-US" sz="2800" baseline="-25000" dirty="0" smtClean="0">
                <a:solidFill>
                  <a:schemeClr val="accent1">
                    <a:lumMod val="50000"/>
                  </a:schemeClr>
                </a:solidFill>
              </a:rPr>
              <a:t>0</a:t>
            </a:r>
            <a:endParaRPr lang="en-US" sz="2800" baseline="-25000" dirty="0">
              <a:solidFill>
                <a:schemeClr val="accent1">
                  <a:lumMod val="50000"/>
                </a:schemeClr>
              </a:solidFill>
            </a:endParaRPr>
          </a:p>
        </p:txBody>
      </p:sp>
    </p:spTree>
    <p:extLst>
      <p:ext uri="{BB962C8B-B14F-4D97-AF65-F5344CB8AC3E}">
        <p14:creationId xmlns:p14="http://schemas.microsoft.com/office/powerpoint/2010/main" val="3210086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UM-coursera-052814">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10963</TotalTime>
  <Words>1169</Words>
  <Application>Microsoft Office PowerPoint</Application>
  <PresentationFormat>Widescreen</PresentationFormat>
  <Paragraphs>287</Paragraphs>
  <Slides>25</Slides>
  <Notes>13</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25</vt:i4>
      </vt:variant>
    </vt:vector>
  </HeadingPairs>
  <TitlesOfParts>
    <vt:vector size="36" baseType="lpstr">
      <vt:lpstr>Arial</vt:lpstr>
      <vt:lpstr>Calibri</vt:lpstr>
      <vt:lpstr>Cambria Math</vt:lpstr>
      <vt:lpstr>Georgia</vt:lpstr>
      <vt:lpstr>Lucida Grande</vt:lpstr>
      <vt:lpstr>Rockwell Extra Bold</vt:lpstr>
      <vt:lpstr>Times New Roman</vt:lpstr>
      <vt:lpstr>Wingdings</vt:lpstr>
      <vt:lpstr>UM-coursera-052814</vt:lpstr>
      <vt:lpstr>1_UM-coursera-052814</vt:lpstr>
      <vt:lpstr>2_UM-coursera-052814</vt:lpstr>
      <vt:lpstr>NLP</vt:lpstr>
      <vt:lpstr>Deep Learning</vt:lpstr>
      <vt:lpstr>LSTM Motivation</vt:lpstr>
      <vt:lpstr>The Vanishing Gradient Problem</vt:lpstr>
      <vt:lpstr>Or do they explode?</vt:lpstr>
      <vt:lpstr>Vanishing/Exploding Gradients  Are Bad.</vt:lpstr>
      <vt:lpstr>LSTM Solution</vt:lpstr>
      <vt:lpstr>Transforming RNN to LSTM</vt:lpstr>
      <vt:lpstr>Transforming RNN to LSTM</vt:lpstr>
      <vt:lpstr>Transforming RNN to LSTM</vt:lpstr>
      <vt:lpstr>Transforming RNN to LSTM</vt:lpstr>
      <vt:lpstr>Transforming RNN to LSTM</vt:lpstr>
      <vt:lpstr>Transforming RNN to LSTM</vt:lpstr>
      <vt:lpstr>Transforming RNN to LSTM</vt:lpstr>
      <vt:lpstr>Transforming RNN to LSTM</vt:lpstr>
      <vt:lpstr>PowerPoint Presentation</vt:lpstr>
      <vt:lpstr>PowerPoint Presentation</vt:lpstr>
      <vt:lpstr>LSTM for Sequences</vt:lpstr>
      <vt:lpstr>LSTM Applications</vt:lpstr>
      <vt:lpstr>Other Architectures</vt:lpstr>
      <vt:lpstr>Related Architectures: GRU</vt:lpstr>
      <vt:lpstr>Related Architectures: Tree LSTMs</vt:lpstr>
      <vt:lpstr>External Link</vt:lpstr>
      <vt:lpstr>Next Steps</vt:lpstr>
      <vt:lpstr>NLP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Finegan-Dollak, Catherine</dc:creator>
  <cp:lastModifiedBy>Dragomir Radev</cp:lastModifiedBy>
  <cp:revision>258</cp:revision>
  <dcterms:created xsi:type="dcterms:W3CDTF">2016-03-20T23:07:08Z</dcterms:created>
  <dcterms:modified xsi:type="dcterms:W3CDTF">2019-02-13T20:11:55Z</dcterms:modified>
</cp:coreProperties>
</file>