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Lst>
  <p:notesMasterIdLst>
    <p:notesMasterId r:id="rId28"/>
  </p:notesMasterIdLst>
  <p:sldIdLst>
    <p:sldId id="842" r:id="rId3"/>
    <p:sldId id="881" r:id="rId4"/>
    <p:sldId id="882" r:id="rId5"/>
    <p:sldId id="883" r:id="rId6"/>
    <p:sldId id="884" r:id="rId7"/>
    <p:sldId id="885" r:id="rId8"/>
    <p:sldId id="886" r:id="rId9"/>
    <p:sldId id="887" r:id="rId10"/>
    <p:sldId id="888" r:id="rId11"/>
    <p:sldId id="889" r:id="rId12"/>
    <p:sldId id="890" r:id="rId13"/>
    <p:sldId id="891" r:id="rId14"/>
    <p:sldId id="892" r:id="rId15"/>
    <p:sldId id="893" r:id="rId16"/>
    <p:sldId id="894" r:id="rId17"/>
    <p:sldId id="895" r:id="rId18"/>
    <p:sldId id="896" r:id="rId19"/>
    <p:sldId id="897" r:id="rId20"/>
    <p:sldId id="898" r:id="rId21"/>
    <p:sldId id="970" r:id="rId22"/>
    <p:sldId id="971" r:id="rId23"/>
    <p:sldId id="982" r:id="rId24"/>
    <p:sldId id="981" r:id="rId25"/>
    <p:sldId id="899" r:id="rId26"/>
    <p:sldId id="879"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4C"/>
    <a:srgbClr val="00194C"/>
    <a:srgbClr val="9565E8"/>
    <a:srgbClr val="FDC227"/>
    <a:srgbClr val="5C8900"/>
    <a:srgbClr val="011C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35" autoAdjust="0"/>
    <p:restoredTop sz="81288" autoAdjust="0"/>
  </p:normalViewPr>
  <p:slideViewPr>
    <p:cSldViewPr snapToGrid="0" snapToObjects="1">
      <p:cViewPr varScale="1">
        <p:scale>
          <a:sx n="99" d="100"/>
          <a:sy n="99" d="100"/>
        </p:scale>
        <p:origin x="176" y="1048"/>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72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81D3C-003D-4837-A496-9A32CDA8003A}" type="datetimeFigureOut">
              <a:rPr lang="en-US" smtClean="0"/>
              <a:pPr/>
              <a:t>2/14/19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9D11D-5857-48CF-ABB8-89B8AC9FD03C}" type="slidenum">
              <a:rPr lang="en-US" smtClean="0"/>
              <a:pPr/>
              <a:t>‹#›</a:t>
            </a:fld>
            <a:endParaRPr lang="en-US"/>
          </a:p>
        </p:txBody>
      </p:sp>
    </p:spTree>
    <p:extLst>
      <p:ext uri="{BB962C8B-B14F-4D97-AF65-F5344CB8AC3E}">
        <p14:creationId xmlns:p14="http://schemas.microsoft.com/office/powerpoint/2010/main" val="258535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Ng notes:</a:t>
            </a:r>
          </a:p>
          <a:p>
            <a:r>
              <a:rPr lang="en-US" dirty="0"/>
              <a:t>Discriminative: “Consider a classification problem in which we want to learn to distinguish between elephants (y = 1) and dogs (y = 0), based on some features of an animal. Given a training set, an algorithm like logistic regression or the perceptron algorithm (basically) tries to find a straight line—that is, a decision boundary—that separates the elephants and dogs. Then, to classify a new animal as either an elephant or a dog, it checks on which side of the decision boundary it falls, and makes its prediction accordingly. “</a:t>
            </a:r>
          </a:p>
          <a:p>
            <a:r>
              <a:rPr lang="en-US" dirty="0"/>
              <a:t>Generative: “Here’s a different approach. First, looking at elephants, we can build a model of what elephants look like. Then, looking at dogs, we can build a separate model of what dogs look like. Finally, to classify a new animal, we can match the new animal against the elephant model, and match it against the dog model, to see whether the new animal looks more like the elephants or more like the dogs we had seen in the training set.” http://cs229.stanford.edu/notes/cs229-notes2.pdf</a:t>
            </a:r>
          </a:p>
          <a:p>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54085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 is the prior probability, and has nothing to do with d.</a:t>
            </a:r>
          </a:p>
          <a:p>
            <a:endParaRPr lang="en-US" dirty="0"/>
          </a:p>
        </p:txBody>
      </p:sp>
      <p:sp>
        <p:nvSpPr>
          <p:cNvPr id="4" name="Slide Number Placeholder 3"/>
          <p:cNvSpPr>
            <a:spLocks noGrp="1"/>
          </p:cNvSpPr>
          <p:nvPr>
            <p:ph type="sldNum" sz="quarter" idx="5"/>
          </p:nvPr>
        </p:nvSpPr>
        <p:spPr/>
        <p:txBody>
          <a:bodyPr/>
          <a:lstStyle/>
          <a:p>
            <a:fld id="{6529D11D-5857-48CF-ABB8-89B8AC9FD03C}" type="slidenum">
              <a:rPr lang="en-US" smtClean="0"/>
              <a:pPr/>
              <a:t>9</a:t>
            </a:fld>
            <a:endParaRPr lang="en-US"/>
          </a:p>
        </p:txBody>
      </p:sp>
    </p:spTree>
    <p:extLst>
      <p:ext uri="{BB962C8B-B14F-4D97-AF65-F5344CB8AC3E}">
        <p14:creationId xmlns:p14="http://schemas.microsoft.com/office/powerpoint/2010/main" val="213656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find the most likely class, given the document. That is, the c that maximizes</a:t>
            </a:r>
            <a:r>
              <a:rPr lang="en-US" baseline="0" dirty="0"/>
              <a:t> P(</a:t>
            </a:r>
            <a:r>
              <a:rPr lang="en-US" baseline="0" dirty="0" err="1"/>
              <a:t>c|d</a:t>
            </a:r>
            <a:r>
              <a:rPr lang="en-US" baseline="0" dirty="0"/>
              <a:t>).</a:t>
            </a:r>
          </a:p>
          <a:p>
            <a:r>
              <a:rPr lang="en-US" baseline="0" dirty="0"/>
              <a:t>We apply Bayes’ Rule.</a:t>
            </a:r>
          </a:p>
          <a:p>
            <a:r>
              <a:rPr lang="en-US" baseline="0" dirty="0"/>
              <a:t>The denominator of the second line doesn’t depend on c. So the c that maximizes the second line will be exactly the same as the c that maximizes the third line. We can safely drop the denominator because we’re looking for the </a:t>
            </a:r>
            <a:r>
              <a:rPr lang="en-US" baseline="0" dirty="0" err="1"/>
              <a:t>argmax</a:t>
            </a:r>
            <a:r>
              <a:rPr lang="en-US" baseline="0" dirty="0"/>
              <a:t>. </a:t>
            </a:r>
            <a:endParaRPr lang="en-US" dirty="0"/>
          </a:p>
        </p:txBody>
      </p:sp>
      <p:sp>
        <p:nvSpPr>
          <p:cNvPr id="4" name="Slide Number Placeholder 3"/>
          <p:cNvSpPr>
            <a:spLocks noGrp="1"/>
          </p:cNvSpPr>
          <p:nvPr>
            <p:ph type="sldNum" sz="quarter" idx="10"/>
          </p:nvPr>
        </p:nvSpPr>
        <p:spPr/>
        <p:txBody>
          <a:bodyPr/>
          <a:lstStyle/>
          <a:p>
            <a:fld id="{6529D11D-5857-48CF-ABB8-89B8AC9FD03C}"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67645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 represents training in terms of features, then </a:t>
            </a:r>
            <a:r>
              <a:rPr lang="en-US"/>
              <a:t>normalize it.</a:t>
            </a:r>
            <a:endParaRPr lang="en-US" dirty="0"/>
          </a:p>
        </p:txBody>
      </p:sp>
      <p:sp>
        <p:nvSpPr>
          <p:cNvPr id="4" name="Slide Number Placeholder 3"/>
          <p:cNvSpPr>
            <a:spLocks noGrp="1"/>
          </p:cNvSpPr>
          <p:nvPr>
            <p:ph type="sldNum" sz="quarter" idx="5"/>
          </p:nvPr>
        </p:nvSpPr>
        <p:spPr/>
        <p:txBody>
          <a:bodyPr/>
          <a:lstStyle/>
          <a:p>
            <a:fld id="{6529D11D-5857-48CF-ABB8-89B8AC9FD03C}" type="slidenum">
              <a:rPr lang="en-US" smtClean="0"/>
              <a:pPr/>
              <a:t>20</a:t>
            </a:fld>
            <a:endParaRPr lang="en-US"/>
          </a:p>
        </p:txBody>
      </p:sp>
    </p:spTree>
    <p:extLst>
      <p:ext uri="{BB962C8B-B14F-4D97-AF65-F5344CB8AC3E}">
        <p14:creationId xmlns:p14="http://schemas.microsoft.com/office/powerpoint/2010/main" val="3375954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57" y="1163102"/>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4000" b="0" i="0" cap="none">
                <a:solidFill>
                  <a:srgbClr val="011C3C"/>
                </a:solidFill>
                <a:latin typeface="Lucida Grande"/>
                <a:cs typeface="Lucida Grande"/>
              </a:defRPr>
            </a:lvl1pPr>
          </a:lstStyle>
          <a:p>
            <a:r>
              <a:rPr lang="en-US" dirty="0"/>
              <a:t>Click to edit Master title style</a:t>
            </a:r>
          </a:p>
        </p:txBody>
      </p:sp>
      <p:sp>
        <p:nvSpPr>
          <p:cNvPr id="3" name="Subtitle 2"/>
          <p:cNvSpPr>
            <a:spLocks noGrp="1"/>
          </p:cNvSpPr>
          <p:nvPr>
            <p:ph type="subTitle" idx="1"/>
          </p:nvPr>
        </p:nvSpPr>
        <p:spPr>
          <a:xfrm>
            <a:off x="735352" y="2914650"/>
            <a:ext cx="7533105" cy="1314450"/>
          </a:xfrm>
        </p:spPr>
        <p:txBody>
          <a:bodyPr>
            <a:normAutofit/>
          </a:bodyPr>
          <a:lstStyle>
            <a:lvl1pPr marL="0" indent="0" algn="ctr">
              <a:buNone/>
              <a:defRPr sz="3100" b="1" i="1">
                <a:solidFill>
                  <a:srgbClr val="FF0000"/>
                </a:solidFill>
                <a:effectLst>
                  <a:innerShdw blurRad="63500" dist="50800" dir="13500000">
                    <a:srgbClr val="000000">
                      <a:alpha val="50000"/>
                    </a:srgbClr>
                  </a:innerShdw>
                </a:effectLst>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2102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6068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dirty="0"/>
          </a:p>
        </p:txBody>
      </p:sp>
      <p:sp>
        <p:nvSpPr>
          <p:cNvPr id="7" name="Slide Number Placeholder 3"/>
          <p:cNvSpPr txBox="1">
            <a:spLocks/>
          </p:cNvSpPr>
          <p:nvPr userDrawn="1"/>
        </p:nvSpPr>
        <p:spPr bwMode="auto">
          <a:xfrm>
            <a:off x="6934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rgbClr val="585858"/>
                </a:solidFill>
                <a:latin typeface="Arial" charset="0"/>
                <a:ea typeface="+mn-ea"/>
                <a:cs typeface="Arial" charset="0"/>
              </a:defRPr>
            </a:lvl1pPr>
            <a:lvl2pPr marL="4572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2pPr>
            <a:lvl3pPr marL="9144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3pPr>
            <a:lvl4pPr marL="13716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4pPr>
            <a:lvl5pPr marL="18288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5pPr>
            <a:lvl6pPr marL="2286000" algn="l" defTabSz="914400" rtl="0" eaLnBrk="1" latinLnBrk="0" hangingPunct="1">
              <a:defRPr kern="1200">
                <a:solidFill>
                  <a:schemeClr val="tx1"/>
                </a:solidFill>
                <a:latin typeface="Microsoft Sans Serif" pitchFamily="34" charset="0"/>
                <a:ea typeface="+mn-ea"/>
                <a:cs typeface="Microsoft Sans Serif" pitchFamily="34" charset="0"/>
              </a:defRPr>
            </a:lvl6pPr>
            <a:lvl7pPr marL="2743200" algn="l" defTabSz="914400" rtl="0" eaLnBrk="1" latinLnBrk="0" hangingPunct="1">
              <a:defRPr kern="1200">
                <a:solidFill>
                  <a:schemeClr val="tx1"/>
                </a:solidFill>
                <a:latin typeface="Microsoft Sans Serif" pitchFamily="34" charset="0"/>
                <a:ea typeface="+mn-ea"/>
                <a:cs typeface="Microsoft Sans Serif" pitchFamily="34" charset="0"/>
              </a:defRPr>
            </a:lvl7pPr>
            <a:lvl8pPr marL="3200400" algn="l" defTabSz="914400" rtl="0" eaLnBrk="1" latinLnBrk="0" hangingPunct="1">
              <a:defRPr kern="1200">
                <a:solidFill>
                  <a:schemeClr val="tx1"/>
                </a:solidFill>
                <a:latin typeface="Microsoft Sans Serif" pitchFamily="34" charset="0"/>
                <a:ea typeface="+mn-ea"/>
                <a:cs typeface="Microsoft Sans Serif" pitchFamily="34" charset="0"/>
              </a:defRPr>
            </a:lvl8pPr>
            <a:lvl9pPr marL="3657600" algn="l" defTabSz="914400" rtl="0" eaLnBrk="1" latinLnBrk="0" hangingPunct="1">
              <a:defRPr kern="1200">
                <a:solidFill>
                  <a:schemeClr val="tx1"/>
                </a:solidFill>
                <a:latin typeface="Microsoft Sans Serif" pitchFamily="34" charset="0"/>
                <a:ea typeface="+mn-ea"/>
                <a:cs typeface="Microsoft Sans Serif" pitchFamily="34" charset="0"/>
              </a:defRPr>
            </a:lvl9pPr>
          </a:lstStyle>
          <a:p>
            <a:pPr defTabSz="914400"/>
            <a:fld id="{68E5426F-3220-4789-9DBA-7F03363D73F4}" type="slidenum">
              <a:rPr lang="en-US" smtClean="0"/>
              <a:pPr defTabSz="914400"/>
              <a:t>‹#›</a:t>
            </a:fld>
            <a:endParaRPr lang="en-US" dirty="0"/>
          </a:p>
        </p:txBody>
      </p:sp>
    </p:spTree>
    <p:extLst>
      <p:ext uri="{BB962C8B-B14F-4D97-AF65-F5344CB8AC3E}">
        <p14:creationId xmlns:p14="http://schemas.microsoft.com/office/powerpoint/2010/main" val="3142629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392471"/>
            <a:ext cx="8432800" cy="701843"/>
          </a:xfrm>
          <a:prstGeom prst="rect">
            <a:avLst/>
          </a:prstGeom>
        </p:spPr>
        <p:txBody>
          <a:bodyPr/>
          <a:lstStyle>
            <a:lvl1pPr>
              <a:defRPr sz="3500" b="1" i="0" cap="none">
                <a:solidFill>
                  <a:srgbClr val="FF0000"/>
                </a:solidFill>
                <a:effectLst>
                  <a:innerShdw blurRad="63500" dist="50800" dir="13500000">
                    <a:srgbClr val="000000">
                      <a:alpha val="50000"/>
                    </a:srgbClr>
                  </a:innerShdw>
                </a:effectLst>
                <a:latin typeface="Georgia"/>
                <a:cs typeface="Georgia"/>
              </a:defRPr>
            </a:lvl1pPr>
          </a:lstStyle>
          <a:p>
            <a:r>
              <a:rPr lang="en-US" dirty="0"/>
              <a:t>Click to edit Master title style</a:t>
            </a:r>
          </a:p>
        </p:txBody>
      </p:sp>
      <p:sp>
        <p:nvSpPr>
          <p:cNvPr id="3" name="Content Placeholder 2"/>
          <p:cNvSpPr>
            <a:spLocks noGrp="1"/>
          </p:cNvSpPr>
          <p:nvPr>
            <p:ph idx="1"/>
          </p:nvPr>
        </p:nvSpPr>
        <p:spPr>
          <a:xfrm>
            <a:off x="457200" y="1561753"/>
            <a:ext cx="8229600" cy="27029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67" y="768685"/>
            <a:ext cx="8662737" cy="1021556"/>
          </a:xfrm>
          <a:prstGeom prst="rect">
            <a:avLst/>
          </a:prstGeom>
        </p:spPr>
        <p:txBody>
          <a:bodyPr anchor="t"/>
          <a:lstStyle>
            <a:lvl1pPr algn="ctr">
              <a:defRPr sz="3500" b="0" cap="none">
                <a:solidFill>
                  <a:srgbClr val="011C3C"/>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767263"/>
            <a:ext cx="7772400" cy="537912"/>
          </a:xfrm>
        </p:spPr>
        <p:txBody>
          <a:bodyPr anchor="b">
            <a:normAutofit/>
          </a:bodyPr>
          <a:lstStyle>
            <a:lvl1pPr marL="0" indent="0" algn="ctr">
              <a:buNone/>
              <a:defRPr sz="2400">
                <a:solidFill>
                  <a:srgbClr val="FDC22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a:lstStyle>
            <a:lvl1pPr>
              <a:defRPr sz="3200" b="0" i="0" cap="none">
                <a:solidFill>
                  <a:srgbClr val="011C3C"/>
                </a:solidFill>
                <a:latin typeface="Lucida Grande"/>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a:lstStyle>
            <a:lvl1pPr>
              <a:defRPr sz="3200" b="0" i="0" cap="none">
                <a:solidFill>
                  <a:srgbClr val="011C3C"/>
                </a:solidFill>
                <a:latin typeface="Lucida Grande"/>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lgn="ctr">
              <a:buNone/>
              <a:defRPr sz="2000" b="0" i="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8105"/>
            <a:ext cx="4040188"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normAutofit/>
          </a:bodyPr>
          <a:lstStyle>
            <a:lvl1pPr marL="0" indent="0" algn="ctr">
              <a:buNone/>
              <a:defRPr sz="2000" b="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818105"/>
            <a:ext cx="4041775"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a:lstStyle>
            <a:lvl1pPr>
              <a:defRPr sz="3000" b="0" i="0" cap="none">
                <a:solidFill>
                  <a:srgbClr val="011C3C"/>
                </a:solidFill>
                <a:latin typeface="Lucida Grande"/>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500094"/>
            <a:ext cx="3008313" cy="696593"/>
          </a:xfrm>
          <a:prstGeom prst="rect">
            <a:avLst/>
          </a:prstGeom>
        </p:spPr>
        <p:txBody>
          <a:bodyPr anchor="b"/>
          <a:lstStyle>
            <a:lvl1pPr algn="l">
              <a:defRPr sz="2000" b="0" i="0">
                <a:solidFill>
                  <a:srgbClr val="011C3C"/>
                </a:solidFill>
                <a:latin typeface="Lucida Grande"/>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3575050" y="500076"/>
            <a:ext cx="5111750" cy="4214891"/>
          </a:xfrm>
        </p:spPr>
        <p:txBody>
          <a:bodyPr/>
          <a:lstStyle>
            <a:lvl1pPr>
              <a:defRPr sz="2800" b="0" i="0">
                <a:solidFill>
                  <a:srgbClr val="FDC227"/>
                </a:solidFill>
                <a:latin typeface="Lucida Grande"/>
                <a:cs typeface="Lucida Grande"/>
              </a:defRPr>
            </a:lvl1pPr>
            <a:lvl2pPr>
              <a:defRPr sz="2800" b="0" i="0">
                <a:latin typeface="Lucida Grande"/>
                <a:cs typeface="Lucida Grande"/>
              </a:defRPr>
            </a:lvl2pPr>
            <a:lvl3pPr>
              <a:defRPr sz="2400" b="0" i="0">
                <a:latin typeface="Lucida Grande"/>
                <a:cs typeface="Lucida Grande"/>
              </a:defRPr>
            </a:lvl3pPr>
            <a:lvl4pPr>
              <a:defRPr sz="2000" b="0" i="0">
                <a:latin typeface="Lucida Grande"/>
                <a:cs typeface="Lucida Grande"/>
              </a:defRPr>
            </a:lvl4pPr>
            <a:lvl5pPr>
              <a:defRPr sz="2000" b="0" i="0">
                <a:latin typeface="Lucida Grande"/>
                <a:cs typeface="Lucida Grande"/>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19" y="1196652"/>
            <a:ext cx="3008313" cy="3518297"/>
          </a:xfrm>
        </p:spPr>
        <p:txBody>
          <a:bodyPr/>
          <a:lstStyle>
            <a:lvl1pPr marL="0" indent="0">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0">
                <a:solidFill>
                  <a:srgbClr val="011C3C"/>
                </a:solidFill>
                <a:latin typeface="Lucida Grande"/>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52"/>
            <a:ext cx="5486400" cy="603647"/>
          </a:xfrm>
        </p:spPr>
        <p:txBody>
          <a:bodyPr/>
          <a:lstStyle>
            <a:lvl1pPr marL="0" indent="0">
              <a:buNone/>
              <a:defRPr sz="1400" b="0" i="0">
                <a:solidFill>
                  <a:srgbClr val="7F7F7F"/>
                </a:solidFill>
                <a:latin typeface="Lucida Grande"/>
                <a:cs typeface="Lucida Grand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500" kern="1200">
          <a:solidFill>
            <a:srgbClr val="011C3C"/>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chemeClr val="bg2">
              <a:lumMod val="50000"/>
            </a:schemeClr>
          </a:solidFill>
          <a:latin typeface="Lucida Grande"/>
          <a:ea typeface="+mn-ea"/>
          <a:cs typeface="Lucida Grande"/>
        </a:defRPr>
      </a:lvl3pPr>
      <a:lvl4pPr marL="1600200" indent="-228600" algn="l" defTabSz="457200" rtl="0" eaLnBrk="1" latinLnBrk="0" hangingPunct="1">
        <a:spcBef>
          <a:spcPct val="20000"/>
        </a:spcBef>
        <a:buFont typeface="Arial"/>
        <a:buChar char="–"/>
        <a:defRPr sz="1500" kern="1200">
          <a:solidFill>
            <a:schemeClr val="bg2">
              <a:lumMod val="50000"/>
            </a:schemeClr>
          </a:solidFill>
          <a:latin typeface="Lucida Grande"/>
          <a:ea typeface="+mn-ea"/>
          <a:cs typeface="Lucida Grande"/>
        </a:defRPr>
      </a:lvl4pPr>
      <a:lvl5pPr marL="2057400" indent="-228600" algn="l" defTabSz="457200" rtl="0" eaLnBrk="1" latinLnBrk="0" hangingPunct="1">
        <a:spcBef>
          <a:spcPct val="20000"/>
        </a:spcBef>
        <a:buFont typeface="Arial"/>
        <a:buChar char="»"/>
        <a:defRPr sz="1200" kern="1200">
          <a:solidFill>
            <a:schemeClr val="bg2">
              <a:lumMod val="50000"/>
            </a:schemeClr>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27" name="Rectangle 7"/>
          <p:cNvSpPr>
            <a:spLocks noChangeArrowheads="1"/>
          </p:cNvSpPr>
          <p:nvPr userDrawn="1"/>
        </p:nvSpPr>
        <p:spPr bwMode="auto">
          <a:xfrm>
            <a:off x="0" y="4857750"/>
            <a:ext cx="9144000" cy="285750"/>
          </a:xfrm>
          <a:prstGeom prst="rect">
            <a:avLst/>
          </a:prstGeom>
          <a:solidFill>
            <a:srgbClr val="EAEAEA"/>
          </a:solidFill>
          <a:ln w="9525">
            <a:noFill/>
            <a:miter lim="800000"/>
            <a:headEnd/>
            <a:tailEnd/>
          </a:ln>
          <a:effectLst/>
        </p:spPr>
        <p:txBody>
          <a:bodyPr wrap="none" anchor="ctr"/>
          <a:lstStyle/>
          <a:p>
            <a:pPr defTabSz="914400" fontAlgn="base">
              <a:spcBef>
                <a:spcPct val="0"/>
              </a:spcBef>
              <a:spcAft>
                <a:spcPct val="0"/>
              </a:spcAft>
              <a:defRPr/>
            </a:pPr>
            <a:endParaRPr lang="en-US">
              <a:solidFill>
                <a:srgbClr val="000000"/>
              </a:solidFill>
            </a:endParaRPr>
          </a:p>
        </p:txBody>
      </p:sp>
      <p:sp>
        <p:nvSpPr>
          <p:cNvPr id="9219" name="Rectangle 2"/>
          <p:cNvSpPr>
            <a:spLocks noGrp="1" noChangeArrowheads="1"/>
          </p:cNvSpPr>
          <p:nvPr>
            <p:ph type="title"/>
          </p:nvPr>
        </p:nvSpPr>
        <p:spPr bwMode="auto">
          <a:xfrm>
            <a:off x="3176" y="228601"/>
            <a:ext cx="9140825" cy="802481"/>
          </a:xfrm>
          <a:prstGeom prst="rect">
            <a:avLst/>
          </a:prstGeom>
          <a:solidFill>
            <a:srgbClr val="005594"/>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9220" name="Rectangle 3"/>
          <p:cNvSpPr>
            <a:spLocks noGrp="1" noChangeArrowheads="1"/>
          </p:cNvSpPr>
          <p:nvPr>
            <p:ph type="body" idx="1"/>
          </p:nvPr>
        </p:nvSpPr>
        <p:spPr bwMode="auto">
          <a:xfrm>
            <a:off x="838200" y="1143000"/>
            <a:ext cx="7848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24" name="Rectangle 4"/>
          <p:cNvSpPr>
            <a:spLocks noGrp="1" noChangeArrowheads="1"/>
          </p:cNvSpPr>
          <p:nvPr>
            <p:ph type="dt" sz="half" idx="2"/>
          </p:nvPr>
        </p:nvSpPr>
        <p:spPr bwMode="auto">
          <a:xfrm>
            <a:off x="304800" y="4629150"/>
            <a:ext cx="1981200" cy="128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5"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6" name="Rectangle 6"/>
          <p:cNvSpPr>
            <a:spLocks noGrp="1" noChangeArrowheads="1"/>
          </p:cNvSpPr>
          <p:nvPr>
            <p:ph type="sldNum" sz="quarter" idx="4"/>
          </p:nvPr>
        </p:nvSpPr>
        <p:spPr bwMode="auto">
          <a:xfrm>
            <a:off x="6781800" y="4902994"/>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85858"/>
                </a:solidFill>
                <a:latin typeface="Arial" charset="0"/>
                <a:cs typeface="Arial" charset="0"/>
              </a:defRPr>
            </a:lvl1pPr>
          </a:lstStyle>
          <a:p>
            <a:pPr defTabSz="914400" fontAlgn="base">
              <a:spcBef>
                <a:spcPct val="0"/>
              </a:spcBef>
              <a:spcAft>
                <a:spcPct val="0"/>
              </a:spcAft>
              <a:defRPr/>
            </a:pPr>
            <a:endParaRPr lang="en-US"/>
          </a:p>
        </p:txBody>
      </p:sp>
    </p:spTree>
    <p:extLst>
      <p:ext uri="{BB962C8B-B14F-4D97-AF65-F5344CB8AC3E}">
        <p14:creationId xmlns:p14="http://schemas.microsoft.com/office/powerpoint/2010/main" val="1383101124"/>
      </p:ext>
    </p:extLst>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marL="347663" indent="-347663" algn="l" rtl="0" eaLnBrk="0" fontAlgn="base" hangingPunct="0">
        <a:spcBef>
          <a:spcPct val="0"/>
        </a:spcBef>
        <a:spcAft>
          <a:spcPct val="0"/>
        </a:spcAft>
        <a:defRPr sz="3600">
          <a:solidFill>
            <a:schemeClr val="bg1"/>
          </a:solidFill>
          <a:latin typeface="Arial" pitchFamily="34" charset="0"/>
          <a:ea typeface="+mj-ea"/>
          <a:cs typeface="Arial" pitchFamily="34" charset="0"/>
        </a:defRPr>
      </a:lvl1pPr>
      <a:lvl2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2pPr>
      <a:lvl3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3pPr>
      <a:lvl4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4pPr>
      <a:lvl5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5pPr>
      <a:lvl6pPr marL="804863" algn="l" rtl="0" fontAlgn="base">
        <a:spcBef>
          <a:spcPct val="0"/>
        </a:spcBef>
        <a:spcAft>
          <a:spcPct val="0"/>
        </a:spcAft>
        <a:defRPr sz="3600">
          <a:solidFill>
            <a:schemeClr val="bg1"/>
          </a:solidFill>
          <a:latin typeface="Microsoft Sans Serif" pitchFamily="34" charset="0"/>
          <a:cs typeface="Microsoft Sans Serif" pitchFamily="34" charset="0"/>
        </a:defRPr>
      </a:lvl6pPr>
      <a:lvl7pPr marL="1262063" algn="l" rtl="0" fontAlgn="base">
        <a:spcBef>
          <a:spcPct val="0"/>
        </a:spcBef>
        <a:spcAft>
          <a:spcPct val="0"/>
        </a:spcAft>
        <a:defRPr sz="3600">
          <a:solidFill>
            <a:schemeClr val="bg1"/>
          </a:solidFill>
          <a:latin typeface="Microsoft Sans Serif" pitchFamily="34" charset="0"/>
          <a:cs typeface="Microsoft Sans Serif" pitchFamily="34" charset="0"/>
        </a:defRPr>
      </a:lvl7pPr>
      <a:lvl8pPr marL="1719263" algn="l" rtl="0" fontAlgn="base">
        <a:spcBef>
          <a:spcPct val="0"/>
        </a:spcBef>
        <a:spcAft>
          <a:spcPct val="0"/>
        </a:spcAft>
        <a:defRPr sz="3600">
          <a:solidFill>
            <a:schemeClr val="bg1"/>
          </a:solidFill>
          <a:latin typeface="Microsoft Sans Serif" pitchFamily="34" charset="0"/>
          <a:cs typeface="Microsoft Sans Serif" pitchFamily="34" charset="0"/>
        </a:defRPr>
      </a:lvl8pPr>
      <a:lvl9pPr marL="2176463" algn="l" rtl="0" fontAlgn="base">
        <a:spcBef>
          <a:spcPct val="0"/>
        </a:spcBef>
        <a:spcAft>
          <a:spcPct val="0"/>
        </a:spcAft>
        <a:defRPr sz="3600">
          <a:solidFill>
            <a:schemeClr val="bg1"/>
          </a:solidFill>
          <a:latin typeface="Microsoft Sans Serif" pitchFamily="34" charset="0"/>
          <a:cs typeface="Microsoft Sans Serif" pitchFamily="34" charset="0"/>
        </a:defRPr>
      </a:lvl9pPr>
    </p:titleStyle>
    <p:bodyStyle>
      <a:lvl1pPr marL="342900" indent="-342900" algn="l" rtl="0" eaLnBrk="0" fontAlgn="base" hangingPunct="0">
        <a:spcBef>
          <a:spcPct val="100000"/>
        </a:spcBef>
        <a:spcAft>
          <a:spcPct val="0"/>
        </a:spcAft>
        <a:buClr>
          <a:srgbClr val="FF6600"/>
        </a:buClr>
        <a:buSzPct val="125000"/>
        <a:buFont typeface="Wingdings" pitchFamily="2" charset="2"/>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FF9900"/>
        </a:buClr>
        <a:buSzPct val="125000"/>
        <a:buFont typeface="Wingdings" pitchFamily="2" charset="2"/>
        <a:buChar char="§"/>
        <a:defRPr sz="20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lr>
          <a:srgbClr val="FFCC00"/>
        </a:buClr>
        <a:buSzPct val="125000"/>
        <a:buFont typeface="Wingdings" pitchFamily="2" charset="2"/>
        <a:buChar char="§"/>
        <a:defRPr>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lr>
          <a:srgbClr val="FFFF66"/>
        </a:buClr>
        <a:buSzPct val="125000"/>
        <a:buFont typeface="Wingdings" pitchFamily="2" charset="2"/>
        <a:buChar char="§"/>
        <a:defRPr sz="16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lr>
          <a:srgbClr val="FF6E00"/>
        </a:buClr>
        <a:buSzPct val="125000"/>
        <a:buFont typeface="Wingdings" pitchFamily="2" charset="2"/>
        <a:buChar char="§"/>
        <a:defRPr sz="1600">
          <a:solidFill>
            <a:schemeClr val="tx1"/>
          </a:solidFill>
          <a:latin typeface="Arial" pitchFamily="34" charset="0"/>
          <a:cs typeface="Arial" pitchFamily="34" charset="0"/>
        </a:defRPr>
      </a:lvl5pPr>
      <a:lvl6pPr marL="25146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emf"/><Relationship Id="rId4" Type="http://schemas.openxmlformats.org/officeDocument/2006/relationships/oleObject" Target="../embeddings/oleObject2.bin"/><Relationship Id="rId9"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e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emf"/><Relationship Id="rId5" Type="http://schemas.openxmlformats.org/officeDocument/2006/relationships/oleObject" Target="../embeddings/oleObject14.bin"/><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9.emf"/><Relationship Id="rId5" Type="http://schemas.openxmlformats.org/officeDocument/2006/relationships/oleObject" Target="../embeddings/oleObject19.bin"/><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2.emf"/><Relationship Id="rId5" Type="http://schemas.openxmlformats.org/officeDocument/2006/relationships/oleObject" Target="../embeddings/oleObject22.bin"/><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a:latin typeface="Rockwell Extra Bold" panose="02060903040505020403" pitchFamily="18" charset="0"/>
              </a:rPr>
              <a:t>NLP</a:t>
            </a:r>
          </a:p>
        </p:txBody>
      </p:sp>
    </p:spTree>
    <p:extLst>
      <p:ext uri="{BB962C8B-B14F-4D97-AF65-F5344CB8AC3E}">
        <p14:creationId xmlns:p14="http://schemas.microsoft.com/office/powerpoint/2010/main" val="2514979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a:t>
            </a:r>
          </a:p>
        </p:txBody>
      </p:sp>
      <p:graphicFrame>
        <p:nvGraphicFramePr>
          <p:cNvPr id="5" name="Object 3"/>
          <p:cNvGraphicFramePr>
            <a:graphicFrameLocks noChangeAspect="1"/>
          </p:cNvGraphicFramePr>
          <p:nvPr>
            <p:extLst/>
          </p:nvPr>
        </p:nvGraphicFramePr>
        <p:xfrm>
          <a:off x="1672596" y="1633538"/>
          <a:ext cx="4072567" cy="862012"/>
        </p:xfrm>
        <a:graphic>
          <a:graphicData uri="http://schemas.openxmlformats.org/presentationml/2006/ole">
            <mc:AlternateContent xmlns:mc="http://schemas.openxmlformats.org/markup-compatibility/2006">
              <mc:Choice xmlns:v="urn:schemas-microsoft-com:vml" Requires="v">
                <p:oleObj spid="_x0000_s2110" name="Equation" r:id="rId4" imgW="1371600" imgH="292100" progId="Equation.3">
                  <p:embed/>
                </p:oleObj>
              </mc:Choice>
              <mc:Fallback>
                <p:oleObj name="Equation" r:id="rId4" imgW="1371600" imgH="292100" progId="Equation.3">
                  <p:embed/>
                  <p:pic>
                    <p:nvPicPr>
                      <p:cNvPr id="0" name=""/>
                      <p:cNvPicPr>
                        <a:picLocks noChangeAspect="1" noChangeArrowheads="1"/>
                      </p:cNvPicPr>
                      <p:nvPr/>
                    </p:nvPicPr>
                    <p:blipFill>
                      <a:blip r:embed="rId5"/>
                      <a:srcRect/>
                      <a:stretch>
                        <a:fillRect/>
                      </a:stretch>
                    </p:blipFill>
                    <p:spPr bwMode="auto">
                      <a:xfrm>
                        <a:off x="1672596" y="1633538"/>
                        <a:ext cx="4072567" cy="862012"/>
                      </a:xfrm>
                      <a:prstGeom prst="rect">
                        <a:avLst/>
                      </a:prstGeom>
                      <a:noFill/>
                      <a:ln>
                        <a:noFill/>
                      </a:ln>
                      <a:effectLst/>
                    </p:spPr>
                  </p:pic>
                </p:oleObj>
              </mc:Fallback>
            </mc:AlternateContent>
          </a:graphicData>
        </a:graphic>
      </p:graphicFrame>
      <p:graphicFrame>
        <p:nvGraphicFramePr>
          <p:cNvPr id="6" name="Object 3"/>
          <p:cNvGraphicFramePr>
            <a:graphicFrameLocks noChangeAspect="1"/>
          </p:cNvGraphicFramePr>
          <p:nvPr>
            <p:extLst/>
          </p:nvPr>
        </p:nvGraphicFramePr>
        <p:xfrm>
          <a:off x="2542619" y="2495550"/>
          <a:ext cx="4010581" cy="1219200"/>
        </p:xfrm>
        <a:graphic>
          <a:graphicData uri="http://schemas.openxmlformats.org/presentationml/2006/ole">
            <mc:AlternateContent xmlns:mc="http://schemas.openxmlformats.org/markup-compatibility/2006">
              <mc:Choice xmlns:v="urn:schemas-microsoft-com:vml" Requires="v">
                <p:oleObj spid="_x0000_s2111" name="Equation" r:id="rId6" imgW="1371600" imgH="419100" progId="Equation.3">
                  <p:embed/>
                </p:oleObj>
              </mc:Choice>
              <mc:Fallback>
                <p:oleObj name="Equation" r:id="rId6" imgW="1371600" imgH="419100" progId="Equation.3">
                  <p:embed/>
                  <p:pic>
                    <p:nvPicPr>
                      <p:cNvPr id="0" name=""/>
                      <p:cNvPicPr>
                        <a:picLocks noChangeAspect="1" noChangeArrowheads="1"/>
                      </p:cNvPicPr>
                      <p:nvPr/>
                    </p:nvPicPr>
                    <p:blipFill>
                      <a:blip r:embed="rId7"/>
                      <a:srcRect/>
                      <a:stretch>
                        <a:fillRect/>
                      </a:stretch>
                    </p:blipFill>
                    <p:spPr bwMode="auto">
                      <a:xfrm>
                        <a:off x="2542619" y="2495550"/>
                        <a:ext cx="4010581" cy="1219200"/>
                      </a:xfrm>
                      <a:prstGeom prst="rect">
                        <a:avLst/>
                      </a:prstGeom>
                      <a:noFill/>
                      <a:ln>
                        <a:noFill/>
                      </a:ln>
                      <a:effectLst/>
                    </p:spPr>
                  </p:pic>
                </p:oleObj>
              </mc:Fallback>
            </mc:AlternateContent>
          </a:graphicData>
        </a:graphic>
      </p:graphicFrame>
      <p:graphicFrame>
        <p:nvGraphicFramePr>
          <p:cNvPr id="8" name="Object 3"/>
          <p:cNvGraphicFramePr>
            <a:graphicFrameLocks noChangeAspect="1"/>
          </p:cNvGraphicFramePr>
          <p:nvPr>
            <p:extLst/>
          </p:nvPr>
        </p:nvGraphicFramePr>
        <p:xfrm>
          <a:off x="2511425" y="3867150"/>
          <a:ext cx="3886200" cy="838200"/>
        </p:xfrm>
        <a:graphic>
          <a:graphicData uri="http://schemas.openxmlformats.org/presentationml/2006/ole">
            <mc:AlternateContent xmlns:mc="http://schemas.openxmlformats.org/markup-compatibility/2006">
              <mc:Choice xmlns:v="urn:schemas-microsoft-com:vml" Requires="v">
                <p:oleObj spid="_x0000_s2112" name="Equation" r:id="rId8" imgW="1346200" imgH="292100" progId="Equation.3">
                  <p:embed/>
                </p:oleObj>
              </mc:Choice>
              <mc:Fallback>
                <p:oleObj name="Equation" r:id="rId8" imgW="1346200" imgH="292100" progId="Equation.3">
                  <p:embed/>
                  <p:pic>
                    <p:nvPicPr>
                      <p:cNvPr id="0" name=""/>
                      <p:cNvPicPr>
                        <a:picLocks noChangeAspect="1" noChangeArrowheads="1"/>
                      </p:cNvPicPr>
                      <p:nvPr/>
                    </p:nvPicPr>
                    <p:blipFill>
                      <a:blip r:embed="rId9"/>
                      <a:srcRect/>
                      <a:stretch>
                        <a:fillRect/>
                      </a:stretch>
                    </p:blipFill>
                    <p:spPr bwMode="auto">
                      <a:xfrm>
                        <a:off x="2511425" y="3867150"/>
                        <a:ext cx="3886200" cy="838200"/>
                      </a:xfrm>
                      <a:prstGeom prst="rect">
                        <a:avLst/>
                      </a:prstGeom>
                      <a:noFill/>
                      <a:ln>
                        <a:noFill/>
                      </a:ln>
                      <a:effectLst/>
                    </p:spPr>
                  </p:pic>
                </p:oleObj>
              </mc:Fallback>
            </mc:AlternateContent>
          </a:graphicData>
        </a:graphic>
      </p:graphicFrame>
      <p:sp>
        <p:nvSpPr>
          <p:cNvPr id="9" name="Text Box 16"/>
          <p:cNvSpPr txBox="1">
            <a:spLocks noChangeArrowheads="1"/>
          </p:cNvSpPr>
          <p:nvPr/>
        </p:nvSpPr>
        <p:spPr bwMode="auto">
          <a:xfrm>
            <a:off x="6248400" y="1581150"/>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solidFill>
                  <a:prstClr val="black"/>
                </a:solidFill>
              </a:rPr>
              <a:t>MAP is “maximum a posteriori”  = most likely class</a:t>
            </a:r>
          </a:p>
        </p:txBody>
      </p:sp>
      <p:sp>
        <p:nvSpPr>
          <p:cNvPr id="11" name="Text Box 16"/>
          <p:cNvSpPr txBox="1">
            <a:spLocks noChangeArrowheads="1"/>
          </p:cNvSpPr>
          <p:nvPr/>
        </p:nvSpPr>
        <p:spPr bwMode="auto">
          <a:xfrm>
            <a:off x="6934200" y="287655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solidFill>
                  <a:prstClr val="black"/>
                </a:solidFill>
              </a:rPr>
              <a:t>Bayes Rule</a:t>
            </a:r>
          </a:p>
        </p:txBody>
      </p:sp>
      <p:sp>
        <p:nvSpPr>
          <p:cNvPr id="12" name="Text Box 16"/>
          <p:cNvSpPr txBox="1">
            <a:spLocks noChangeArrowheads="1"/>
          </p:cNvSpPr>
          <p:nvPr/>
        </p:nvSpPr>
        <p:spPr bwMode="auto">
          <a:xfrm>
            <a:off x="7010400" y="3943350"/>
            <a:ext cx="1676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solidFill>
                  <a:prstClr val="black"/>
                </a:solidFill>
              </a:rPr>
              <a:t>Dropping the denominator</a:t>
            </a:r>
          </a:p>
        </p:txBody>
      </p:sp>
    </p:spTree>
    <p:extLst>
      <p:ext uri="{BB962C8B-B14F-4D97-AF65-F5344CB8AC3E}">
        <p14:creationId xmlns:p14="http://schemas.microsoft.com/office/powerpoint/2010/main" val="352843456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a:t>
            </a:r>
          </a:p>
        </p:txBody>
      </p:sp>
      <p:graphicFrame>
        <p:nvGraphicFramePr>
          <p:cNvPr id="5" name="Object 3"/>
          <p:cNvGraphicFramePr>
            <a:graphicFrameLocks noChangeAspect="1"/>
          </p:cNvGraphicFramePr>
          <p:nvPr>
            <p:extLst/>
          </p:nvPr>
        </p:nvGraphicFramePr>
        <p:xfrm>
          <a:off x="381000" y="1581150"/>
          <a:ext cx="4900612" cy="862012"/>
        </p:xfrm>
        <a:graphic>
          <a:graphicData uri="http://schemas.openxmlformats.org/presentationml/2006/ole">
            <mc:AlternateContent xmlns:mc="http://schemas.openxmlformats.org/markup-compatibility/2006">
              <mc:Choice xmlns:v="urn:schemas-microsoft-com:vml" Requires="v">
                <p:oleObj spid="_x0000_s3114" name="Equation" r:id="rId3" imgW="1651000" imgH="292100" progId="Equation.3">
                  <p:embed/>
                </p:oleObj>
              </mc:Choice>
              <mc:Fallback>
                <p:oleObj name="Equation" r:id="rId3" imgW="1651000" imgH="292100" progId="Equation.3">
                  <p:embed/>
                  <p:pic>
                    <p:nvPicPr>
                      <p:cNvPr id="0" name=""/>
                      <p:cNvPicPr>
                        <a:picLocks noChangeAspect="1" noChangeArrowheads="1"/>
                      </p:cNvPicPr>
                      <p:nvPr/>
                    </p:nvPicPr>
                    <p:blipFill>
                      <a:blip r:embed="rId4"/>
                      <a:srcRect/>
                      <a:stretch>
                        <a:fillRect/>
                      </a:stretch>
                    </p:blipFill>
                    <p:spPr bwMode="auto">
                      <a:xfrm>
                        <a:off x="381000" y="1581150"/>
                        <a:ext cx="4900612" cy="862012"/>
                      </a:xfrm>
                      <a:prstGeom prst="rect">
                        <a:avLst/>
                      </a:prstGeom>
                      <a:noFill/>
                      <a:ln>
                        <a:noFill/>
                      </a:ln>
                      <a:effectLst/>
                    </p:spPr>
                  </p:pic>
                </p:oleObj>
              </mc:Fallback>
            </mc:AlternateContent>
          </a:graphicData>
        </a:graphic>
      </p:graphicFrame>
      <p:sp>
        <p:nvSpPr>
          <p:cNvPr id="11" name="Text Box 16"/>
          <p:cNvSpPr txBox="1">
            <a:spLocks noChangeArrowheads="1"/>
          </p:cNvSpPr>
          <p:nvPr/>
        </p:nvSpPr>
        <p:spPr bwMode="auto">
          <a:xfrm>
            <a:off x="7239000" y="2571750"/>
            <a:ext cx="1676400" cy="1077218"/>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solidFill>
                  <a:prstClr val="black"/>
                </a:solidFill>
              </a:rPr>
              <a:t>Document d represented as features x1..xn</a:t>
            </a:r>
          </a:p>
        </p:txBody>
      </p:sp>
      <p:graphicFrame>
        <p:nvGraphicFramePr>
          <p:cNvPr id="10" name="Object 3"/>
          <p:cNvGraphicFramePr>
            <a:graphicFrameLocks noChangeAspect="1"/>
          </p:cNvGraphicFramePr>
          <p:nvPr>
            <p:extLst>
              <p:ext uri="{D42A27DB-BD31-4B8C-83A1-F6EECF244321}">
                <p14:modId xmlns:p14="http://schemas.microsoft.com/office/powerpoint/2010/main" val="727178956"/>
              </p:ext>
            </p:extLst>
          </p:nvPr>
        </p:nvGraphicFramePr>
        <p:xfrm>
          <a:off x="1220788" y="2706688"/>
          <a:ext cx="5919787" cy="898525"/>
        </p:xfrm>
        <a:graphic>
          <a:graphicData uri="http://schemas.openxmlformats.org/presentationml/2006/ole">
            <mc:AlternateContent xmlns:mc="http://schemas.openxmlformats.org/markup-compatibility/2006">
              <mc:Choice xmlns:v="urn:schemas-microsoft-com:vml" Requires="v">
                <p:oleObj spid="_x0000_s3115" name="Equation" r:id="rId5" imgW="1993680" imgH="304560" progId="Equation.3">
                  <p:embed/>
                </p:oleObj>
              </mc:Choice>
              <mc:Fallback>
                <p:oleObj name="Equation" r:id="rId5" imgW="1993680" imgH="304560" progId="Equation.3">
                  <p:embed/>
                  <p:pic>
                    <p:nvPicPr>
                      <p:cNvPr id="0" name=""/>
                      <p:cNvPicPr>
                        <a:picLocks noChangeAspect="1" noChangeArrowheads="1"/>
                      </p:cNvPicPr>
                      <p:nvPr/>
                    </p:nvPicPr>
                    <p:blipFill>
                      <a:blip r:embed="rId6"/>
                      <a:srcRect/>
                      <a:stretch>
                        <a:fillRect/>
                      </a:stretch>
                    </p:blipFill>
                    <p:spPr bwMode="auto">
                      <a:xfrm>
                        <a:off x="1220788" y="2706688"/>
                        <a:ext cx="5919787" cy="898525"/>
                      </a:xfrm>
                      <a:prstGeom prst="rect">
                        <a:avLst/>
                      </a:prstGeom>
                      <a:noFill/>
                      <a:ln>
                        <a:noFill/>
                      </a:ln>
                      <a:effectLst/>
                    </p:spPr>
                  </p:pic>
                </p:oleObj>
              </mc:Fallback>
            </mc:AlternateContent>
          </a:graphicData>
        </a:graphic>
      </p:graphicFrame>
      <p:sp>
        <p:nvSpPr>
          <p:cNvPr id="2" name="TextBox 1"/>
          <p:cNvSpPr txBox="1"/>
          <p:nvPr/>
        </p:nvSpPr>
        <p:spPr>
          <a:xfrm>
            <a:off x="381000" y="3916680"/>
            <a:ext cx="8016240" cy="369332"/>
          </a:xfrm>
          <a:prstGeom prst="rect">
            <a:avLst/>
          </a:prstGeom>
          <a:noFill/>
        </p:spPr>
        <p:txBody>
          <a:bodyPr wrap="square" rtlCol="0">
            <a:spAutoFit/>
          </a:bodyPr>
          <a:lstStyle/>
          <a:p>
            <a:r>
              <a:rPr lang="en-US" dirty="0">
                <a:solidFill>
                  <a:prstClr val="black"/>
                </a:solidFill>
              </a:rPr>
              <a:t>But where will we get these </a:t>
            </a:r>
            <a:r>
              <a:rPr lang="en-US" dirty="0" err="1">
                <a:solidFill>
                  <a:prstClr val="black"/>
                </a:solidFill>
              </a:rPr>
              <a:t>probabilitites</a:t>
            </a:r>
            <a:r>
              <a:rPr lang="en-US" dirty="0">
                <a:solidFill>
                  <a:prstClr val="black"/>
                </a:solidFill>
              </a:rPr>
              <a:t>?</a:t>
            </a:r>
          </a:p>
        </p:txBody>
      </p:sp>
    </p:spTree>
    <p:extLst>
      <p:ext uri="{BB962C8B-B14F-4D97-AF65-F5344CB8AC3E}">
        <p14:creationId xmlns:p14="http://schemas.microsoft.com/office/powerpoint/2010/main" val="15777089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a:t>Naïve Bayesian </a:t>
            </a:r>
            <a:r>
              <a:rPr lang="bg-BG" altLang="en-US" dirty="0"/>
              <a:t>C</a:t>
            </a:r>
            <a:r>
              <a:rPr lang="en-US" altLang="en-US" dirty="0" err="1"/>
              <a:t>lassifiers</a:t>
            </a:r>
            <a:endParaRPr lang="en-US" altLang="en-US" dirty="0"/>
          </a:p>
        </p:txBody>
      </p:sp>
      <p:sp>
        <p:nvSpPr>
          <p:cNvPr id="8195" name="Rectangle 3"/>
          <p:cNvSpPr>
            <a:spLocks noGrp="1" noChangeArrowheads="1"/>
          </p:cNvSpPr>
          <p:nvPr>
            <p:ph idx="1"/>
          </p:nvPr>
        </p:nvSpPr>
        <p:spPr>
          <a:xfrm>
            <a:off x="457200" y="1561753"/>
            <a:ext cx="8229600" cy="3200442"/>
          </a:xfrm>
        </p:spPr>
        <p:txBody>
          <a:bodyPr>
            <a:normAutofit fontScale="85000" lnSpcReduction="20000"/>
          </a:bodyPr>
          <a:lstStyle/>
          <a:p>
            <a:pPr eaLnBrk="1" hangingPunct="1">
              <a:lnSpc>
                <a:spcPct val="90000"/>
              </a:lnSpc>
            </a:pPr>
            <a:r>
              <a:rPr lang="en-US" altLang="en-US" sz="2800" dirty="0"/>
              <a:t>Naïve Bayesian classifier</a:t>
            </a:r>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r>
              <a:rPr lang="en-US" altLang="en-US" sz="2800" dirty="0"/>
              <a:t>Assuming statistical independence</a:t>
            </a:r>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r>
              <a:rPr lang="en-US" altLang="en-US" sz="2800" dirty="0"/>
              <a:t>Features = words (or phrases) typically</a:t>
            </a:r>
          </a:p>
        </p:txBody>
      </p:sp>
      <p:graphicFrame>
        <p:nvGraphicFramePr>
          <p:cNvPr id="8196" name="Object 4"/>
          <p:cNvGraphicFramePr>
            <a:graphicFrameLocks noChangeAspect="1"/>
          </p:cNvGraphicFramePr>
          <p:nvPr>
            <p:extLst>
              <p:ext uri="{D42A27DB-BD31-4B8C-83A1-F6EECF244321}">
                <p14:modId xmlns:p14="http://schemas.microsoft.com/office/powerpoint/2010/main" val="2779121316"/>
              </p:ext>
            </p:extLst>
          </p:nvPr>
        </p:nvGraphicFramePr>
        <p:xfrm>
          <a:off x="1321569" y="1887435"/>
          <a:ext cx="6029036" cy="705463"/>
        </p:xfrm>
        <a:graphic>
          <a:graphicData uri="http://schemas.openxmlformats.org/presentationml/2006/ole">
            <mc:AlternateContent xmlns:mc="http://schemas.openxmlformats.org/markup-compatibility/2006">
              <mc:Choice xmlns:v="urn:schemas-microsoft-com:vml" Requires="v">
                <p:oleObj spid="_x0000_s4138" name="Equation" r:id="rId3" imgW="3327400" imgH="431800" progId="Equation.3">
                  <p:embed/>
                </p:oleObj>
              </mc:Choice>
              <mc:Fallback>
                <p:oleObj name="Equation" r:id="rId3" imgW="33274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1569" y="1887435"/>
                        <a:ext cx="6029036" cy="705463"/>
                      </a:xfrm>
                      <a:prstGeom prst="rect">
                        <a:avLst/>
                      </a:prstGeom>
                      <a:noFill/>
                      <a:extLst/>
                    </p:spPr>
                  </p:pic>
                </p:oleObj>
              </mc:Fallback>
            </mc:AlternateContent>
          </a:graphicData>
        </a:graphic>
      </p:graphicFrame>
      <p:graphicFrame>
        <p:nvGraphicFramePr>
          <p:cNvPr id="8197" name="Object 5"/>
          <p:cNvGraphicFramePr>
            <a:graphicFrameLocks noChangeAspect="1"/>
          </p:cNvGraphicFramePr>
          <p:nvPr>
            <p:extLst>
              <p:ext uri="{D42A27DB-BD31-4B8C-83A1-F6EECF244321}">
                <p14:modId xmlns:p14="http://schemas.microsoft.com/office/powerpoint/2010/main" val="4289708878"/>
              </p:ext>
            </p:extLst>
          </p:nvPr>
        </p:nvGraphicFramePr>
        <p:xfrm>
          <a:off x="1106054" y="2836793"/>
          <a:ext cx="6460067" cy="1133475"/>
        </p:xfrm>
        <a:graphic>
          <a:graphicData uri="http://schemas.openxmlformats.org/presentationml/2006/ole">
            <mc:AlternateContent xmlns:mc="http://schemas.openxmlformats.org/markup-compatibility/2006">
              <mc:Choice xmlns:v="urn:schemas-microsoft-com:vml" Requires="v">
                <p:oleObj spid="_x0000_s4139" name="Equation" r:id="rId5" imgW="3187700" imgH="609600" progId="Equation.3">
                  <p:embed/>
                </p:oleObj>
              </mc:Choice>
              <mc:Fallback>
                <p:oleObj name="Equation" r:id="rId5" imgW="3187700" imgH="609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6054" y="2836793"/>
                        <a:ext cx="6460067" cy="1133475"/>
                      </a:xfrm>
                      <a:prstGeom prst="rect">
                        <a:avLst/>
                      </a:prstGeom>
                      <a:noFill/>
                      <a:extLst/>
                    </p:spPr>
                  </p:pic>
                </p:oleObj>
              </mc:Fallback>
            </mc:AlternateContent>
          </a:graphicData>
        </a:graphic>
      </p:graphicFrame>
    </p:spTree>
    <p:extLst>
      <p:ext uri="{BB962C8B-B14F-4D97-AF65-F5344CB8AC3E}">
        <p14:creationId xmlns:p14="http://schemas.microsoft.com/office/powerpoint/2010/main" val="1586706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Multinomial Na</a:t>
            </a:r>
            <a:r>
              <a:rPr lang="fr-FR" dirty="0" err="1"/>
              <a:t>ï</a:t>
            </a:r>
            <a:r>
              <a:rPr lang="en-US" dirty="0" err="1"/>
              <a:t>ve</a:t>
            </a:r>
            <a:r>
              <a:rPr lang="en-US" dirty="0"/>
              <a:t> Bayes Independence Assumptions</a:t>
            </a:r>
          </a:p>
        </p:txBody>
      </p:sp>
      <p:sp>
        <p:nvSpPr>
          <p:cNvPr id="12" name="Rectangle 3"/>
          <p:cNvSpPr>
            <a:spLocks noGrp="1" noChangeArrowheads="1"/>
          </p:cNvSpPr>
          <p:nvPr>
            <p:ph idx="1"/>
          </p:nvPr>
        </p:nvSpPr>
        <p:spPr>
          <a:xfrm>
            <a:off x="254000" y="2099917"/>
            <a:ext cx="8685174" cy="2702991"/>
          </a:xfrm>
        </p:spPr>
        <p:txBody>
          <a:bodyPr/>
          <a:lstStyle/>
          <a:p>
            <a:r>
              <a:rPr lang="en-US" sz="2800" dirty="0">
                <a:latin typeface="Calibri" charset="0"/>
                <a:sym typeface="Symbol" charset="2"/>
              </a:rPr>
              <a:t>Bag of Words assumption</a:t>
            </a:r>
          </a:p>
          <a:p>
            <a:pPr lvl="1"/>
            <a:r>
              <a:rPr lang="en-US" sz="2300" dirty="0">
                <a:latin typeface="Calibri" charset="0"/>
                <a:sym typeface="Symbol" charset="2"/>
              </a:rPr>
              <a:t>Assume position doesn’t matter</a:t>
            </a:r>
          </a:p>
          <a:p>
            <a:r>
              <a:rPr lang="en-US" sz="2800" dirty="0">
                <a:latin typeface="Calibri" charset="0"/>
                <a:sym typeface="Symbol" charset="2"/>
              </a:rPr>
              <a:t>Conditional Independence</a:t>
            </a:r>
          </a:p>
          <a:p>
            <a:pPr lvl="1"/>
            <a:r>
              <a:rPr lang="en-US" sz="2300" dirty="0">
                <a:latin typeface="Calibri" charset="0"/>
                <a:sym typeface="Symbol" charset="2"/>
              </a:rPr>
              <a:t>Assume the feature probabilities </a:t>
            </a:r>
            <a:r>
              <a:rPr lang="en-US" sz="2300" i="1" dirty="0">
                <a:latin typeface="Calibri" charset="0"/>
                <a:sym typeface="Symbol" charset="2"/>
              </a:rPr>
              <a:t>P</a:t>
            </a:r>
            <a:r>
              <a:rPr lang="en-US" sz="2300" dirty="0">
                <a:latin typeface="Calibri" charset="0"/>
                <a:sym typeface="Symbol" charset="2"/>
              </a:rPr>
              <a:t>(</a:t>
            </a:r>
            <a:r>
              <a:rPr lang="en-US" sz="2300" i="1" dirty="0" err="1">
                <a:latin typeface="Calibri" charset="0"/>
                <a:sym typeface="Symbol" charset="2"/>
              </a:rPr>
              <a:t>x</a:t>
            </a:r>
            <a:r>
              <a:rPr lang="en-US" sz="2300" i="1" baseline="-25000" dirty="0" err="1">
                <a:latin typeface="Calibri" charset="0"/>
                <a:sym typeface="Symbol" charset="2"/>
              </a:rPr>
              <a:t>i</a:t>
            </a:r>
            <a:r>
              <a:rPr lang="en-US" sz="2300" dirty="0" err="1">
                <a:latin typeface="Calibri" charset="0"/>
                <a:sym typeface="Symbol" charset="2"/>
              </a:rPr>
              <a:t>|</a:t>
            </a:r>
            <a:r>
              <a:rPr lang="en-US" sz="2300" i="1" dirty="0" err="1">
                <a:latin typeface="Calibri" charset="0"/>
                <a:sym typeface="Symbol" charset="2"/>
              </a:rPr>
              <a:t>c</a:t>
            </a:r>
            <a:r>
              <a:rPr lang="en-US" sz="2300" dirty="0">
                <a:latin typeface="Calibri" charset="0"/>
                <a:sym typeface="Symbol" charset="2"/>
              </a:rPr>
              <a:t>) are independent given the class </a:t>
            </a:r>
            <a:r>
              <a:rPr lang="en-US" sz="2300" i="1" dirty="0">
                <a:latin typeface="Calibri" charset="0"/>
                <a:sym typeface="Symbol" charset="2"/>
              </a:rPr>
              <a:t>c.</a:t>
            </a:r>
            <a:endParaRPr lang="en-US" sz="2300" i="1" dirty="0">
              <a:latin typeface="Times New Roman" charset="0"/>
            </a:endParaRPr>
          </a:p>
        </p:txBody>
      </p:sp>
      <p:graphicFrame>
        <p:nvGraphicFramePr>
          <p:cNvPr id="10" name="Object 3"/>
          <p:cNvGraphicFramePr>
            <a:graphicFrameLocks noChangeAspect="1"/>
          </p:cNvGraphicFramePr>
          <p:nvPr>
            <p:extLst>
              <p:ext uri="{D42A27DB-BD31-4B8C-83A1-F6EECF244321}">
                <p14:modId xmlns:p14="http://schemas.microsoft.com/office/powerpoint/2010/main" val="1847381508"/>
              </p:ext>
            </p:extLst>
          </p:nvPr>
        </p:nvGraphicFramePr>
        <p:xfrm>
          <a:off x="2616569" y="1555034"/>
          <a:ext cx="3319462" cy="674688"/>
        </p:xfrm>
        <a:graphic>
          <a:graphicData uri="http://schemas.openxmlformats.org/presentationml/2006/ole">
            <mc:AlternateContent xmlns:mc="http://schemas.openxmlformats.org/markup-compatibility/2006">
              <mc:Choice xmlns:v="urn:schemas-microsoft-com:vml" Requires="v">
                <p:oleObj spid="_x0000_s5163" name="Equation" r:id="rId3" imgW="1117440" imgH="228600" progId="Equation.3">
                  <p:embed/>
                </p:oleObj>
              </mc:Choice>
              <mc:Fallback>
                <p:oleObj name="Equation" r:id="rId3" imgW="1117440" imgH="228600" progId="Equation.3">
                  <p:embed/>
                  <p:pic>
                    <p:nvPicPr>
                      <p:cNvPr id="0" name=""/>
                      <p:cNvPicPr>
                        <a:picLocks noChangeAspect="1" noChangeArrowheads="1"/>
                      </p:cNvPicPr>
                      <p:nvPr/>
                    </p:nvPicPr>
                    <p:blipFill>
                      <a:blip r:embed="rId4"/>
                      <a:srcRect/>
                      <a:stretch>
                        <a:fillRect/>
                      </a:stretch>
                    </p:blipFill>
                    <p:spPr bwMode="auto">
                      <a:xfrm>
                        <a:off x="2616569" y="1555034"/>
                        <a:ext cx="3319462" cy="674688"/>
                      </a:xfrm>
                      <a:prstGeom prst="rect">
                        <a:avLst/>
                      </a:prstGeom>
                      <a:noFill/>
                      <a:ln>
                        <a:noFill/>
                      </a:ln>
                      <a:effectLst/>
                    </p:spPr>
                  </p:pic>
                </p:oleObj>
              </mc:Fallback>
            </mc:AlternateContent>
          </a:graphicData>
        </a:graphic>
      </p:graphicFrame>
      <p:graphicFrame>
        <p:nvGraphicFramePr>
          <p:cNvPr id="13" name="Object 2"/>
          <p:cNvGraphicFramePr>
            <a:graphicFrameLocks noChangeAspect="1"/>
          </p:cNvGraphicFramePr>
          <p:nvPr>
            <p:extLst>
              <p:ext uri="{D42A27DB-BD31-4B8C-83A1-F6EECF244321}">
                <p14:modId xmlns:p14="http://schemas.microsoft.com/office/powerpoint/2010/main" val="1823636062"/>
              </p:ext>
            </p:extLst>
          </p:nvPr>
        </p:nvGraphicFramePr>
        <p:xfrm>
          <a:off x="506413" y="4222280"/>
          <a:ext cx="8139112" cy="511175"/>
        </p:xfrm>
        <a:graphic>
          <a:graphicData uri="http://schemas.openxmlformats.org/presentationml/2006/ole">
            <mc:AlternateContent xmlns:mc="http://schemas.openxmlformats.org/markup-compatibility/2006">
              <mc:Choice xmlns:v="urn:schemas-microsoft-com:vml" Requires="v">
                <p:oleObj spid="_x0000_s5164" name="Equation" r:id="rId5" imgW="3632040" imgH="228600" progId="Equation.3">
                  <p:embed/>
                </p:oleObj>
              </mc:Choice>
              <mc:Fallback>
                <p:oleObj name="Equation" r:id="rId5" imgW="3632040" imgH="228600" progId="Equation.3">
                  <p:embed/>
                  <p:pic>
                    <p:nvPicPr>
                      <p:cNvPr id="0" name=""/>
                      <p:cNvPicPr>
                        <a:picLocks noChangeAspect="1" noChangeArrowheads="1"/>
                      </p:cNvPicPr>
                      <p:nvPr/>
                    </p:nvPicPr>
                    <p:blipFill>
                      <a:blip r:embed="rId6"/>
                      <a:srcRect/>
                      <a:stretch>
                        <a:fillRect/>
                      </a:stretch>
                    </p:blipFill>
                    <p:spPr bwMode="auto">
                      <a:xfrm>
                        <a:off x="506413" y="4222280"/>
                        <a:ext cx="813911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6225236" y="4733455"/>
            <a:ext cx="2198038" cy="369332"/>
          </a:xfrm>
          <a:prstGeom prst="rect">
            <a:avLst/>
          </a:prstGeom>
          <a:noFill/>
        </p:spPr>
        <p:txBody>
          <a:bodyPr wrap="none" rtlCol="0">
            <a:spAutoFit/>
          </a:bodyPr>
          <a:lstStyle/>
          <a:p>
            <a:r>
              <a:rPr lang="en-US" dirty="0"/>
              <a:t>[</a:t>
            </a:r>
            <a:r>
              <a:rPr lang="en-US" dirty="0" err="1"/>
              <a:t>Jurafsky</a:t>
            </a:r>
            <a:r>
              <a:rPr lang="en-US" dirty="0"/>
              <a:t> and Martin]</a:t>
            </a:r>
          </a:p>
        </p:txBody>
      </p:sp>
    </p:spTree>
    <p:extLst>
      <p:ext uri="{BB962C8B-B14F-4D97-AF65-F5344CB8AC3E}">
        <p14:creationId xmlns:p14="http://schemas.microsoft.com/office/powerpoint/2010/main" val="1030958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762000" y="248563"/>
            <a:ext cx="7620000" cy="742950"/>
          </a:xfrm>
        </p:spPr>
        <p:txBody>
          <a:bodyPr/>
          <a:lstStyle/>
          <a:p>
            <a:r>
              <a:rPr lang="en-US" dirty="0"/>
              <a:t>Multinomial Na</a:t>
            </a:r>
            <a:r>
              <a:rPr lang="fr-FR" dirty="0" err="1"/>
              <a:t>ï</a:t>
            </a:r>
            <a:r>
              <a:rPr lang="en-US" dirty="0" err="1"/>
              <a:t>ve</a:t>
            </a:r>
            <a:r>
              <a:rPr lang="en-US" dirty="0"/>
              <a:t> Bayes</a:t>
            </a:r>
          </a:p>
        </p:txBody>
      </p:sp>
      <p:graphicFrame>
        <p:nvGraphicFramePr>
          <p:cNvPr id="10" name="Object 3"/>
          <p:cNvGraphicFramePr>
            <a:graphicFrameLocks noChangeAspect="1"/>
          </p:cNvGraphicFramePr>
          <p:nvPr>
            <p:extLst>
              <p:ext uri="{D42A27DB-BD31-4B8C-83A1-F6EECF244321}">
                <p14:modId xmlns:p14="http://schemas.microsoft.com/office/powerpoint/2010/main" val="595291060"/>
              </p:ext>
            </p:extLst>
          </p:nvPr>
        </p:nvGraphicFramePr>
        <p:xfrm>
          <a:off x="668338" y="1485900"/>
          <a:ext cx="6824662" cy="900113"/>
        </p:xfrm>
        <a:graphic>
          <a:graphicData uri="http://schemas.openxmlformats.org/presentationml/2006/ole">
            <mc:AlternateContent xmlns:mc="http://schemas.openxmlformats.org/markup-compatibility/2006">
              <mc:Choice xmlns:v="urn:schemas-microsoft-com:vml" Requires="v">
                <p:oleObj spid="_x0000_s6187" name="Equation" r:id="rId3" imgW="2298600" imgH="304560" progId="Equation.3">
                  <p:embed/>
                </p:oleObj>
              </mc:Choice>
              <mc:Fallback>
                <p:oleObj name="Equation" r:id="rId3" imgW="2298600" imgH="304560" progId="Equation.3">
                  <p:embed/>
                  <p:pic>
                    <p:nvPicPr>
                      <p:cNvPr id="0" name=""/>
                      <p:cNvPicPr>
                        <a:picLocks noChangeAspect="1" noChangeArrowheads="1"/>
                      </p:cNvPicPr>
                      <p:nvPr/>
                    </p:nvPicPr>
                    <p:blipFill>
                      <a:blip r:embed="rId4"/>
                      <a:srcRect/>
                      <a:stretch>
                        <a:fillRect/>
                      </a:stretch>
                    </p:blipFill>
                    <p:spPr bwMode="auto">
                      <a:xfrm>
                        <a:off x="668338" y="1485900"/>
                        <a:ext cx="6824662" cy="900113"/>
                      </a:xfrm>
                      <a:prstGeom prst="rect">
                        <a:avLst/>
                      </a:prstGeom>
                      <a:noFill/>
                      <a:ln>
                        <a:noFill/>
                      </a:ln>
                      <a:effectLst/>
                    </p:spPr>
                  </p:pic>
                </p:oleObj>
              </mc:Fallback>
            </mc:AlternateContent>
          </a:graphicData>
        </a:graphic>
      </p:graphicFrame>
      <p:graphicFrame>
        <p:nvGraphicFramePr>
          <p:cNvPr id="12" name="Object 2"/>
          <p:cNvGraphicFramePr>
            <a:graphicFrameLocks noChangeAspect="1"/>
          </p:cNvGraphicFramePr>
          <p:nvPr>
            <p:extLst/>
          </p:nvPr>
        </p:nvGraphicFramePr>
        <p:xfrm>
          <a:off x="914400" y="2730500"/>
          <a:ext cx="5635625" cy="1136650"/>
        </p:xfrm>
        <a:graphic>
          <a:graphicData uri="http://schemas.openxmlformats.org/presentationml/2006/ole">
            <mc:AlternateContent xmlns:mc="http://schemas.openxmlformats.org/markup-compatibility/2006">
              <mc:Choice xmlns:v="urn:schemas-microsoft-com:vml" Requires="v">
                <p:oleObj spid="_x0000_s6188" name="Equation" r:id="rId5" imgW="1828800" imgH="368300" progId="Equation.3">
                  <p:embed/>
                </p:oleObj>
              </mc:Choice>
              <mc:Fallback>
                <p:oleObj name="Equation" r:id="rId5" imgW="1828800" imgH="368300" progId="Equation.3">
                  <p:embed/>
                  <p:pic>
                    <p:nvPicPr>
                      <p:cNvPr id="0" name=""/>
                      <p:cNvPicPr>
                        <a:picLocks noChangeAspect="1" noChangeArrowheads="1"/>
                      </p:cNvPicPr>
                      <p:nvPr/>
                    </p:nvPicPr>
                    <p:blipFill>
                      <a:blip r:embed="rId6"/>
                      <a:srcRect/>
                      <a:stretch>
                        <a:fillRect/>
                      </a:stretch>
                    </p:blipFill>
                    <p:spPr bwMode="auto">
                      <a:xfrm>
                        <a:off x="914400" y="2730500"/>
                        <a:ext cx="5635625" cy="1136650"/>
                      </a:xfrm>
                      <a:prstGeom prst="rect">
                        <a:avLst/>
                      </a:prstGeom>
                      <a:noFill/>
                      <a:ln>
                        <a:noFill/>
                      </a:ln>
                      <a:effectLst/>
                    </p:spPr>
                  </p:pic>
                </p:oleObj>
              </mc:Fallback>
            </mc:AlternateContent>
          </a:graphicData>
        </a:graphic>
      </p:graphicFrame>
      <p:grpSp>
        <p:nvGrpSpPr>
          <p:cNvPr id="7" name="Group 6"/>
          <p:cNvGrpSpPr/>
          <p:nvPr/>
        </p:nvGrpSpPr>
        <p:grpSpPr>
          <a:xfrm>
            <a:off x="4008120" y="2730500"/>
            <a:ext cx="4023360" cy="2136865"/>
            <a:chOff x="4008120" y="2730500"/>
            <a:chExt cx="4023360" cy="2136865"/>
          </a:xfrm>
        </p:grpSpPr>
        <p:sp>
          <p:nvSpPr>
            <p:cNvPr id="5" name="TextBox 4"/>
            <p:cNvSpPr txBox="1"/>
            <p:nvPr/>
          </p:nvSpPr>
          <p:spPr>
            <a:xfrm>
              <a:off x="4008120" y="4467255"/>
              <a:ext cx="4023360" cy="400110"/>
            </a:xfrm>
            <a:prstGeom prst="rect">
              <a:avLst/>
            </a:prstGeom>
            <a:noFill/>
          </p:spPr>
          <p:txBody>
            <a:bodyPr wrap="square" rtlCol="0">
              <a:spAutoFit/>
            </a:bodyPr>
            <a:lstStyle/>
            <a:p>
              <a:r>
                <a:rPr lang="en-US" sz="2000" dirty="0">
                  <a:solidFill>
                    <a:srgbClr val="FF0000"/>
                  </a:solidFill>
                  <a:latin typeface="Arial"/>
                </a:rPr>
                <a:t>This is why it’s naïve!</a:t>
              </a:r>
            </a:p>
          </p:txBody>
        </p:sp>
        <p:cxnSp>
          <p:nvCxnSpPr>
            <p:cNvPr id="3" name="Straight Arrow Connector 2"/>
            <p:cNvCxnSpPr/>
            <p:nvPr/>
          </p:nvCxnSpPr>
          <p:spPr>
            <a:xfrm flipV="1">
              <a:off x="4922520" y="3977641"/>
              <a:ext cx="0" cy="489614"/>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6" name="Rectangle 5"/>
            <p:cNvSpPr/>
            <p:nvPr/>
          </p:nvSpPr>
          <p:spPr>
            <a:xfrm>
              <a:off x="4434840" y="2730500"/>
              <a:ext cx="2115185" cy="113665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11" name="TextBox 10"/>
          <p:cNvSpPr txBox="1"/>
          <p:nvPr/>
        </p:nvSpPr>
        <p:spPr>
          <a:xfrm>
            <a:off x="6225236" y="4733455"/>
            <a:ext cx="2198038" cy="369332"/>
          </a:xfrm>
          <a:prstGeom prst="rect">
            <a:avLst/>
          </a:prstGeom>
          <a:noFill/>
        </p:spPr>
        <p:txBody>
          <a:bodyPr wrap="none" rtlCol="0">
            <a:spAutoFit/>
          </a:bodyPr>
          <a:lstStyle/>
          <a:p>
            <a:r>
              <a:rPr lang="en-US" dirty="0"/>
              <a:t>[</a:t>
            </a:r>
            <a:r>
              <a:rPr lang="en-US" dirty="0" err="1"/>
              <a:t>Jurafsky</a:t>
            </a:r>
            <a:r>
              <a:rPr lang="en-US" dirty="0"/>
              <a:t> and Martin]</a:t>
            </a:r>
          </a:p>
        </p:txBody>
      </p:sp>
    </p:spTree>
    <p:extLst>
      <p:ext uri="{BB962C8B-B14F-4D97-AF65-F5344CB8AC3E}">
        <p14:creationId xmlns:p14="http://schemas.microsoft.com/office/powerpoint/2010/main" val="85833955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838200" y="361950"/>
            <a:ext cx="7467600" cy="742950"/>
          </a:xfrm>
        </p:spPr>
        <p:txBody>
          <a:bodyPr/>
          <a:lstStyle/>
          <a:p>
            <a:pPr eaLnBrk="1" hangingPunct="1"/>
            <a:r>
              <a:rPr lang="en-US" dirty="0"/>
              <a:t>Learning </a:t>
            </a:r>
            <a:r>
              <a:rPr lang="bg-BG" dirty="0"/>
              <a:t>the Parameters</a:t>
            </a:r>
            <a:endParaRPr lang="en-US" dirty="0"/>
          </a:p>
        </p:txBody>
      </p:sp>
      <p:sp>
        <p:nvSpPr>
          <p:cNvPr id="41986" name="Rectangle 3"/>
          <p:cNvSpPr>
            <a:spLocks noGrp="1" noChangeArrowheads="1"/>
          </p:cNvSpPr>
          <p:nvPr>
            <p:ph type="body" idx="1"/>
          </p:nvPr>
        </p:nvSpPr>
        <p:spPr>
          <a:xfrm>
            <a:off x="533400" y="1352550"/>
            <a:ext cx="8077200" cy="14478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dirty="0">
                <a:latin typeface="Calibri" charset="0"/>
                <a:ea typeface="ＭＳ Ｐゴシック" charset="0"/>
              </a:rPr>
              <a:t>simply use the frequencies in the data</a:t>
            </a:r>
          </a:p>
        </p:txBody>
      </p:sp>
      <p:graphicFrame>
        <p:nvGraphicFramePr>
          <p:cNvPr id="60" name="Object 2"/>
          <p:cNvGraphicFramePr>
            <a:graphicFrameLocks noChangeAspect="1"/>
          </p:cNvGraphicFramePr>
          <p:nvPr>
            <p:extLst/>
          </p:nvPr>
        </p:nvGraphicFramePr>
        <p:xfrm>
          <a:off x="2530031" y="3666504"/>
          <a:ext cx="3870769" cy="1292846"/>
        </p:xfrm>
        <a:graphic>
          <a:graphicData uri="http://schemas.openxmlformats.org/presentationml/2006/ole">
            <mc:AlternateContent xmlns:mc="http://schemas.openxmlformats.org/markup-compatibility/2006">
              <mc:Choice xmlns:v="urn:schemas-microsoft-com:vml" Requires="v">
                <p:oleObj spid="_x0000_s7210"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2530031" y="3666504"/>
                        <a:ext cx="3870769" cy="1292846"/>
                      </a:xfrm>
                      <a:prstGeom prst="rect">
                        <a:avLst/>
                      </a:prstGeom>
                      <a:noFill/>
                      <a:ln>
                        <a:noFill/>
                      </a:ln>
                      <a:effectLst/>
                      <a:extLst/>
                    </p:spPr>
                  </p:pic>
                </p:oleObj>
              </mc:Fallback>
            </mc:AlternateContent>
          </a:graphicData>
        </a:graphic>
      </p:graphicFrame>
      <p:graphicFrame>
        <p:nvGraphicFramePr>
          <p:cNvPr id="61" name="Object 3"/>
          <p:cNvGraphicFramePr>
            <a:graphicFrameLocks noChangeAspect="1"/>
          </p:cNvGraphicFramePr>
          <p:nvPr>
            <p:extLst/>
          </p:nvPr>
        </p:nvGraphicFramePr>
        <p:xfrm>
          <a:off x="3009519" y="2592954"/>
          <a:ext cx="3524249" cy="980695"/>
        </p:xfrm>
        <a:graphic>
          <a:graphicData uri="http://schemas.openxmlformats.org/presentationml/2006/ole">
            <mc:AlternateContent xmlns:mc="http://schemas.openxmlformats.org/markup-compatibility/2006">
              <mc:Choice xmlns:v="urn:schemas-microsoft-com:vml" Requires="v">
                <p:oleObj spid="_x0000_s7211" name="Equation" r:id="rId5" imgW="1587500" imgH="444500" progId="Equation.3">
                  <p:embed/>
                </p:oleObj>
              </mc:Choice>
              <mc:Fallback>
                <p:oleObj name="Equation" r:id="rId5" imgW="1587500" imgH="444500" progId="Equation.3">
                  <p:embed/>
                  <p:pic>
                    <p:nvPicPr>
                      <p:cNvPr id="0" name=""/>
                      <p:cNvPicPr>
                        <a:picLocks noChangeAspect="1" noChangeArrowheads="1"/>
                      </p:cNvPicPr>
                      <p:nvPr/>
                    </p:nvPicPr>
                    <p:blipFill>
                      <a:blip r:embed="rId6"/>
                      <a:srcRect/>
                      <a:stretch>
                        <a:fillRect/>
                      </a:stretch>
                    </p:blipFill>
                    <p:spPr bwMode="auto">
                      <a:xfrm>
                        <a:off x="3009519" y="2592954"/>
                        <a:ext cx="3524249" cy="980695"/>
                      </a:xfrm>
                      <a:prstGeom prst="rect">
                        <a:avLst/>
                      </a:prstGeom>
                      <a:noFill/>
                      <a:ln>
                        <a:noFill/>
                      </a:ln>
                      <a:effectLst/>
                      <a:extLst/>
                    </p:spPr>
                  </p:pic>
                </p:oleObj>
              </mc:Fallback>
            </mc:AlternateContent>
          </a:graphicData>
        </a:graphic>
      </p:graphicFrame>
      <p:sp>
        <p:nvSpPr>
          <p:cNvPr id="6" name="TextBox 5"/>
          <p:cNvSpPr txBox="1"/>
          <p:nvPr/>
        </p:nvSpPr>
        <p:spPr>
          <a:xfrm>
            <a:off x="6225236" y="4733455"/>
            <a:ext cx="2198038" cy="369332"/>
          </a:xfrm>
          <a:prstGeom prst="rect">
            <a:avLst/>
          </a:prstGeom>
          <a:noFill/>
        </p:spPr>
        <p:txBody>
          <a:bodyPr wrap="none" rtlCol="0">
            <a:spAutoFit/>
          </a:bodyPr>
          <a:lstStyle/>
          <a:p>
            <a:r>
              <a:rPr lang="en-US" dirty="0"/>
              <a:t>[</a:t>
            </a:r>
            <a:r>
              <a:rPr lang="en-US" dirty="0" err="1"/>
              <a:t>Jurafsky</a:t>
            </a:r>
            <a:r>
              <a:rPr lang="en-US" dirty="0"/>
              <a:t> and Martin]</a:t>
            </a:r>
          </a:p>
        </p:txBody>
      </p:sp>
    </p:spTree>
    <p:extLst>
      <p:ext uri="{BB962C8B-B14F-4D97-AF65-F5344CB8AC3E}">
        <p14:creationId xmlns:p14="http://schemas.microsoft.com/office/powerpoint/2010/main" val="148985507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body" idx="1"/>
          </p:nvPr>
        </p:nvSpPr>
        <p:spPr>
          <a:xfrm>
            <a:off x="457200" y="3028950"/>
            <a:ext cx="8305800" cy="1600200"/>
          </a:xfrm>
        </p:spPr>
        <p:txBody>
          <a:bodyPr/>
          <a:lstStyle/>
          <a:p>
            <a:pPr>
              <a:lnSpc>
                <a:spcPct val="90000"/>
              </a:lnSpc>
            </a:pPr>
            <a:r>
              <a:rPr lang="en-US" dirty="0">
                <a:ea typeface="ＭＳ Ｐゴシック" charset="0"/>
                <a:cs typeface="Calibri"/>
              </a:rPr>
              <a:t>Create mega-document for topic </a:t>
            </a:r>
            <a:r>
              <a:rPr lang="en-US" i="1" dirty="0">
                <a:ea typeface="ＭＳ Ｐゴシック" charset="0"/>
                <a:cs typeface="Calibri"/>
              </a:rPr>
              <a:t>j</a:t>
            </a:r>
            <a:r>
              <a:rPr lang="en-US" dirty="0">
                <a:ea typeface="ＭＳ Ｐゴシック" charset="0"/>
                <a:cs typeface="Calibri"/>
              </a:rPr>
              <a:t> by concatenating all docs in this topic</a:t>
            </a:r>
          </a:p>
          <a:p>
            <a:pPr lvl="1">
              <a:lnSpc>
                <a:spcPct val="90000"/>
              </a:lnSpc>
            </a:pPr>
            <a:r>
              <a:rPr lang="en-US" sz="2400" dirty="0">
                <a:ea typeface="ＭＳ Ｐゴシック" charset="0"/>
                <a:cs typeface="Calibri"/>
              </a:rPr>
              <a:t>Use frequency of </a:t>
            </a:r>
            <a:r>
              <a:rPr lang="en-US" sz="2400" i="1" dirty="0">
                <a:ea typeface="ＭＳ Ｐゴシック" charset="0"/>
                <a:cs typeface="Calibri"/>
              </a:rPr>
              <a:t>w</a:t>
            </a:r>
            <a:r>
              <a:rPr lang="en-US" sz="2400" dirty="0">
                <a:ea typeface="ＭＳ Ｐゴシック" charset="0"/>
                <a:cs typeface="Calibri"/>
              </a:rPr>
              <a:t> in mega-document</a:t>
            </a:r>
            <a:endParaRPr lang="en-US" sz="24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p:txBody>
      </p:sp>
      <p:sp>
        <p:nvSpPr>
          <p:cNvPr id="58370" name="Rectangle 2"/>
          <p:cNvSpPr>
            <a:spLocks noGrp="1" noChangeArrowheads="1"/>
          </p:cNvSpPr>
          <p:nvPr>
            <p:ph type="title"/>
          </p:nvPr>
        </p:nvSpPr>
        <p:spPr/>
        <p:txBody>
          <a:bodyPr/>
          <a:lstStyle/>
          <a:p>
            <a:pPr eaLnBrk="1" hangingPunct="1"/>
            <a:r>
              <a:rPr lang="en-US" dirty="0"/>
              <a:t>Parameter Estimation</a:t>
            </a:r>
          </a:p>
        </p:txBody>
      </p:sp>
      <p:sp>
        <p:nvSpPr>
          <p:cNvPr id="58373" name="Text Box 6"/>
          <p:cNvSpPr txBox="1">
            <a:spLocks noChangeArrowheads="1"/>
          </p:cNvSpPr>
          <p:nvPr/>
        </p:nvSpPr>
        <p:spPr bwMode="auto">
          <a:xfrm>
            <a:off x="3657600" y="1733550"/>
            <a:ext cx="5257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dirty="0">
                <a:solidFill>
                  <a:prstClr val="black"/>
                </a:solidFill>
                <a:latin typeface="Calibri"/>
                <a:cs typeface="Calibri"/>
              </a:rPr>
              <a:t>fraction of times word </a:t>
            </a:r>
            <a:r>
              <a:rPr lang="en-US" i="1" dirty="0" err="1">
                <a:solidFill>
                  <a:prstClr val="black"/>
                </a:solidFill>
                <a:latin typeface="Calibri"/>
                <a:cs typeface="Calibri"/>
              </a:rPr>
              <a:t>w</a:t>
            </a:r>
            <a:r>
              <a:rPr lang="en-US" i="1" baseline="-25000" dirty="0" err="1">
                <a:solidFill>
                  <a:prstClr val="black"/>
                </a:solidFill>
                <a:latin typeface="Calibri"/>
                <a:cs typeface="Calibri"/>
              </a:rPr>
              <a:t>i</a:t>
            </a:r>
            <a:r>
              <a:rPr lang="en-US" dirty="0">
                <a:solidFill>
                  <a:prstClr val="black"/>
                </a:solidFill>
                <a:latin typeface="Calibri"/>
                <a:cs typeface="Calibri"/>
              </a:rPr>
              <a:t> appears </a:t>
            </a:r>
          </a:p>
          <a:p>
            <a:pPr algn="ctr"/>
            <a:r>
              <a:rPr lang="en-US" dirty="0">
                <a:solidFill>
                  <a:prstClr val="black"/>
                </a:solidFill>
                <a:latin typeface="Calibri"/>
                <a:cs typeface="Calibri"/>
              </a:rPr>
              <a:t>among all words in documents of topic </a:t>
            </a:r>
            <a:r>
              <a:rPr lang="en-US" i="1" dirty="0" err="1">
                <a:solidFill>
                  <a:prstClr val="black"/>
                </a:solidFill>
                <a:latin typeface="Calibri"/>
                <a:cs typeface="Calibri"/>
              </a:rPr>
              <a:t>c</a:t>
            </a:r>
            <a:r>
              <a:rPr lang="en-US" i="1" baseline="-25000" dirty="0" err="1">
                <a:solidFill>
                  <a:prstClr val="black"/>
                </a:solidFill>
                <a:latin typeface="Calibri"/>
                <a:cs typeface="Calibri"/>
              </a:rPr>
              <a:t>j</a:t>
            </a:r>
            <a:endParaRPr lang="en-US" i="1" baseline="-25000" dirty="0">
              <a:solidFill>
                <a:prstClr val="black"/>
              </a:solidFill>
              <a:latin typeface="Calibri"/>
              <a:cs typeface="Calibri"/>
            </a:endParaRPr>
          </a:p>
        </p:txBody>
      </p:sp>
      <p:graphicFrame>
        <p:nvGraphicFramePr>
          <p:cNvPr id="6" name="Object 2"/>
          <p:cNvGraphicFramePr>
            <a:graphicFrameLocks noChangeAspect="1"/>
          </p:cNvGraphicFramePr>
          <p:nvPr>
            <p:extLst/>
          </p:nvPr>
        </p:nvGraphicFramePr>
        <p:xfrm>
          <a:off x="304800" y="1733550"/>
          <a:ext cx="3192462" cy="1066290"/>
        </p:xfrm>
        <a:graphic>
          <a:graphicData uri="http://schemas.openxmlformats.org/presentationml/2006/ole">
            <mc:AlternateContent xmlns:mc="http://schemas.openxmlformats.org/markup-compatibility/2006">
              <mc:Choice xmlns:v="urn:schemas-microsoft-com:vml" Requires="v">
                <p:oleObj spid="_x0000_s8214" name="Equation" r:id="rId3" imgW="1739900" imgH="584200" progId="Equation.3">
                  <p:embed/>
                </p:oleObj>
              </mc:Choice>
              <mc:Fallback>
                <p:oleObj name="Equation" r:id="rId3" imgW="1739900" imgH="584200" progId="Equation.3">
                  <p:embed/>
                  <p:pic>
                    <p:nvPicPr>
                      <p:cNvPr id="0" name=""/>
                      <p:cNvPicPr>
                        <a:picLocks noChangeAspect="1" noChangeArrowheads="1"/>
                      </p:cNvPicPr>
                      <p:nvPr/>
                    </p:nvPicPr>
                    <p:blipFill>
                      <a:blip r:embed="rId4"/>
                      <a:srcRect/>
                      <a:stretch>
                        <a:fillRect/>
                      </a:stretch>
                    </p:blipFill>
                    <p:spPr bwMode="auto">
                      <a:xfrm>
                        <a:off x="304800" y="1733550"/>
                        <a:ext cx="3192462" cy="1066290"/>
                      </a:xfrm>
                      <a:prstGeom prst="rect">
                        <a:avLst/>
                      </a:prstGeom>
                      <a:noFill/>
                      <a:ln>
                        <a:noFill/>
                      </a:ln>
                      <a:effectLst/>
                      <a:extLst/>
                    </p:spPr>
                  </p:pic>
                </p:oleObj>
              </mc:Fallback>
            </mc:AlternateContent>
          </a:graphicData>
        </a:graphic>
      </p:graphicFrame>
      <p:sp>
        <p:nvSpPr>
          <p:cNvPr id="7" name="TextBox 6"/>
          <p:cNvSpPr txBox="1"/>
          <p:nvPr/>
        </p:nvSpPr>
        <p:spPr>
          <a:xfrm>
            <a:off x="6225236" y="4733455"/>
            <a:ext cx="2198038" cy="369332"/>
          </a:xfrm>
          <a:prstGeom prst="rect">
            <a:avLst/>
          </a:prstGeom>
          <a:noFill/>
        </p:spPr>
        <p:txBody>
          <a:bodyPr wrap="none" rtlCol="0">
            <a:spAutoFit/>
          </a:bodyPr>
          <a:lstStyle/>
          <a:p>
            <a:r>
              <a:rPr lang="en-US" dirty="0"/>
              <a:t>[</a:t>
            </a:r>
            <a:r>
              <a:rPr lang="en-US" dirty="0" err="1"/>
              <a:t>Jurafsky</a:t>
            </a:r>
            <a:r>
              <a:rPr lang="en-US" dirty="0"/>
              <a:t> and Martin]</a:t>
            </a:r>
          </a:p>
        </p:txBody>
      </p:sp>
    </p:spTree>
    <p:extLst>
      <p:ext uri="{BB962C8B-B14F-4D97-AF65-F5344CB8AC3E}">
        <p14:creationId xmlns:p14="http://schemas.microsoft.com/office/powerpoint/2010/main" val="239297358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sz="3500" b="1" dirty="0">
                <a:effectLst>
                  <a:innerShdw blurRad="63500" dist="50800" dir="13500000">
                    <a:srgbClr val="000000">
                      <a:alpha val="50000"/>
                    </a:srgbClr>
                  </a:innerShdw>
                </a:effectLst>
                <a:latin typeface="Georgia"/>
                <a:cs typeface="Georgia"/>
              </a:rPr>
              <a:t>Problem with Maximum Likelihood</a:t>
            </a:r>
          </a:p>
        </p:txBody>
      </p:sp>
      <p:graphicFrame>
        <p:nvGraphicFramePr>
          <p:cNvPr id="43011" name="Object 2"/>
          <p:cNvGraphicFramePr>
            <a:graphicFrameLocks noGrp="1" noChangeAspect="1"/>
          </p:cNvGraphicFramePr>
          <p:nvPr>
            <p:ph idx="1"/>
            <p:extLst>
              <p:ext uri="{D42A27DB-BD31-4B8C-83A1-F6EECF244321}">
                <p14:modId xmlns:p14="http://schemas.microsoft.com/office/powerpoint/2010/main" val="3872143646"/>
              </p:ext>
            </p:extLst>
          </p:nvPr>
        </p:nvGraphicFramePr>
        <p:xfrm>
          <a:off x="1566927" y="2298115"/>
          <a:ext cx="5806946" cy="886879"/>
        </p:xfrm>
        <a:graphic>
          <a:graphicData uri="http://schemas.openxmlformats.org/presentationml/2006/ole">
            <mc:AlternateContent xmlns:mc="http://schemas.openxmlformats.org/markup-compatibility/2006">
              <mc:Choice xmlns:v="urn:schemas-microsoft-com:vml" Requires="v">
                <p:oleObj spid="_x0000_s9258" name="Equation" r:id="rId3" imgW="3492360" imgH="533160" progId="Equation.3">
                  <p:embed/>
                </p:oleObj>
              </mc:Choice>
              <mc:Fallback>
                <p:oleObj name="Equation" r:id="rId3" imgW="3492360" imgH="533160" progId="Equation.3">
                  <p:embed/>
                  <p:pic>
                    <p:nvPicPr>
                      <p:cNvPr id="0" name=""/>
                      <p:cNvPicPr>
                        <a:picLocks noChangeAspect="1" noChangeArrowheads="1"/>
                      </p:cNvPicPr>
                      <p:nvPr/>
                    </p:nvPicPr>
                    <p:blipFill>
                      <a:blip r:embed="rId4"/>
                      <a:srcRect/>
                      <a:stretch>
                        <a:fillRect/>
                      </a:stretch>
                    </p:blipFill>
                    <p:spPr bwMode="auto">
                      <a:xfrm>
                        <a:off x="1566927" y="2298115"/>
                        <a:ext cx="5806946" cy="886879"/>
                      </a:xfrm>
                      <a:prstGeom prst="rect">
                        <a:avLst/>
                      </a:prstGeom>
                      <a:noFill/>
                      <a:ln>
                        <a:noFill/>
                      </a:ln>
                      <a:extLst/>
                    </p:spPr>
                  </p:pic>
                </p:oleObj>
              </mc:Fallback>
            </mc:AlternateContent>
          </a:graphicData>
        </a:graphic>
      </p:graphicFrame>
      <p:sp>
        <p:nvSpPr>
          <p:cNvPr id="43010" name="Rectangle 4"/>
          <p:cNvSpPr>
            <a:spLocks noGrp="1" noChangeArrowheads="1"/>
          </p:cNvSpPr>
          <p:nvPr>
            <p:ph type="body" sz="half" idx="4294967295"/>
          </p:nvPr>
        </p:nvSpPr>
        <p:spPr>
          <a:xfrm>
            <a:off x="684756" y="1480360"/>
            <a:ext cx="8077200" cy="2541588"/>
          </a:xfrm>
        </p:spPr>
        <p:txBody>
          <a:bodyPr>
            <a:normAutofit fontScale="85000" lnSpcReduction="10000"/>
          </a:bodyPr>
          <a:lstStyle/>
          <a:p>
            <a:pPr eaLnBrk="1" hangingPunct="1">
              <a:lnSpc>
                <a:spcPct val="110000"/>
              </a:lnSpc>
            </a:pPr>
            <a:r>
              <a:rPr lang="en-US" dirty="0">
                <a:ea typeface="ＭＳ Ｐゴシック" charset="0"/>
                <a:cs typeface="ＭＳ Ｐゴシック" charset="0"/>
              </a:rPr>
              <a:t>What if we have seen no training documents with the word </a:t>
            </a:r>
            <a:r>
              <a:rPr lang="en-US" b="1" i="1" dirty="0">
                <a:ea typeface="ＭＳ Ｐゴシック" charset="0"/>
                <a:cs typeface="ＭＳ Ｐゴシック" charset="0"/>
              </a:rPr>
              <a:t>fantastic</a:t>
            </a:r>
            <a:r>
              <a:rPr lang="en-US" b="1" dirty="0">
                <a:ea typeface="ＭＳ Ｐゴシック" charset="0"/>
                <a:cs typeface="ＭＳ Ｐゴシック" charset="0"/>
              </a:rPr>
              <a:t> </a:t>
            </a:r>
            <a:r>
              <a:rPr lang="en-US" dirty="0">
                <a:ea typeface="ＭＳ Ｐゴシック" charset="0"/>
                <a:cs typeface="ＭＳ Ｐゴシック" charset="0"/>
              </a:rPr>
              <a:t> and classified in the topic </a:t>
            </a:r>
            <a:r>
              <a:rPr lang="en-US" b="1" dirty="0">
                <a:ea typeface="ＭＳ Ｐゴシック" charset="0"/>
                <a:cs typeface="ＭＳ Ｐゴシック" charset="0"/>
              </a:rPr>
              <a:t>positive</a:t>
            </a:r>
            <a:r>
              <a:rPr lang="en-US" dirty="0">
                <a:ea typeface="ＭＳ Ｐゴシック" charset="0"/>
                <a:cs typeface="ＭＳ Ｐゴシック" charset="0"/>
              </a:rPr>
              <a:t> (</a:t>
            </a:r>
            <a:r>
              <a:rPr lang="en-US" b="1" i="1" dirty="0">
                <a:ea typeface="ＭＳ Ｐゴシック" charset="0"/>
                <a:cs typeface="ＭＳ Ｐゴシック" charset="0"/>
              </a:rPr>
              <a:t>thumbs-up)</a:t>
            </a:r>
            <a:r>
              <a:rPr lang="en-US" dirty="0">
                <a:ea typeface="ＭＳ Ｐゴシック" charset="0"/>
                <a:cs typeface="ＭＳ Ｐゴシック" charset="0"/>
              </a:rPr>
              <a:t>?</a:t>
            </a:r>
          </a:p>
          <a:p>
            <a:pPr eaLnBrk="1" hangingPunct="1">
              <a:lnSpc>
                <a:spcPct val="110000"/>
              </a:lnSpc>
            </a:pPr>
            <a:endParaRPr lang="en-US" dirty="0">
              <a:ea typeface="ＭＳ Ｐゴシック" charset="0"/>
              <a:cs typeface="ＭＳ Ｐゴシック" charset="0"/>
            </a:endParaRPr>
          </a:p>
          <a:p>
            <a:pPr lvl="1" eaLnBrk="1" hangingPunct="1">
              <a:lnSpc>
                <a:spcPct val="110000"/>
              </a:lnSpc>
            </a:pPr>
            <a:endParaRPr lang="en-US" dirty="0">
              <a:ea typeface="ＭＳ Ｐゴシック" charset="0"/>
            </a:endParaRPr>
          </a:p>
          <a:p>
            <a:pPr lvl="1" eaLnBrk="1" hangingPunct="1">
              <a:lnSpc>
                <a:spcPct val="110000"/>
              </a:lnSpc>
            </a:pPr>
            <a:endParaRPr lang="en-US" dirty="0">
              <a:ea typeface="ＭＳ Ｐゴシック" charset="0"/>
            </a:endParaRPr>
          </a:p>
          <a:p>
            <a:pPr marL="0" indent="0" eaLnBrk="1" hangingPunct="1">
              <a:lnSpc>
                <a:spcPct val="110000"/>
              </a:lnSpc>
              <a:buNone/>
            </a:pPr>
            <a:endParaRPr lang="en-US" sz="600" dirty="0">
              <a:ea typeface="ＭＳ Ｐゴシック" charset="0"/>
              <a:cs typeface="ＭＳ Ｐゴシック" charset="0"/>
            </a:endParaRPr>
          </a:p>
          <a:p>
            <a:pPr eaLnBrk="1" hangingPunct="1">
              <a:lnSpc>
                <a:spcPct val="110000"/>
              </a:lnSpc>
            </a:pPr>
            <a:r>
              <a:rPr lang="en-US" dirty="0">
                <a:ea typeface="ＭＳ Ｐゴシック" charset="0"/>
                <a:cs typeface="ＭＳ Ｐゴシック" charset="0"/>
              </a:rPr>
              <a:t>Zero probabilities cannot be conditioned away, no matter the other evidence!</a:t>
            </a:r>
          </a:p>
        </p:txBody>
      </p:sp>
      <p:graphicFrame>
        <p:nvGraphicFramePr>
          <p:cNvPr id="43012" name="Object 3"/>
          <p:cNvGraphicFramePr>
            <a:graphicFrameLocks noChangeAspect="1"/>
          </p:cNvGraphicFramePr>
          <p:nvPr>
            <p:extLst>
              <p:ext uri="{D42A27DB-BD31-4B8C-83A1-F6EECF244321}">
                <p14:modId xmlns:p14="http://schemas.microsoft.com/office/powerpoint/2010/main" val="1083260798"/>
              </p:ext>
            </p:extLst>
          </p:nvPr>
        </p:nvGraphicFramePr>
        <p:xfrm>
          <a:off x="2278911" y="4021948"/>
          <a:ext cx="4275138" cy="595313"/>
        </p:xfrm>
        <a:graphic>
          <a:graphicData uri="http://schemas.openxmlformats.org/presentationml/2006/ole">
            <mc:AlternateContent xmlns:mc="http://schemas.openxmlformats.org/markup-compatibility/2006">
              <mc:Choice xmlns:v="urn:schemas-microsoft-com:vml" Requires="v">
                <p:oleObj spid="_x0000_s9259" name="Equation" r:id="rId5" imgW="2006280" imgH="279360" progId="Equation.3">
                  <p:embed/>
                </p:oleObj>
              </mc:Choice>
              <mc:Fallback>
                <p:oleObj name="Equation" r:id="rId5" imgW="2006280" imgH="279360" progId="Equation.3">
                  <p:embed/>
                  <p:pic>
                    <p:nvPicPr>
                      <p:cNvPr id="0" name=""/>
                      <p:cNvPicPr>
                        <a:picLocks noChangeAspect="1" noChangeArrowheads="1"/>
                      </p:cNvPicPr>
                      <p:nvPr/>
                    </p:nvPicPr>
                    <p:blipFill>
                      <a:blip r:embed="rId6"/>
                      <a:srcRect/>
                      <a:stretch>
                        <a:fillRect/>
                      </a:stretch>
                    </p:blipFill>
                    <p:spPr bwMode="auto">
                      <a:xfrm>
                        <a:off x="2278911" y="4021948"/>
                        <a:ext cx="4275138" cy="595313"/>
                      </a:xfrm>
                      <a:prstGeom prst="rect">
                        <a:avLst/>
                      </a:prstGeom>
                      <a:noFill/>
                      <a:ln>
                        <a:noFill/>
                      </a:ln>
                      <a:effectLst/>
                      <a:extLst/>
                    </p:spPr>
                  </p:pic>
                </p:oleObj>
              </mc:Fallback>
            </mc:AlternateContent>
          </a:graphicData>
        </a:graphic>
      </p:graphicFrame>
      <p:sp>
        <p:nvSpPr>
          <p:cNvPr id="6" name="TextBox 5"/>
          <p:cNvSpPr txBox="1"/>
          <p:nvPr/>
        </p:nvSpPr>
        <p:spPr>
          <a:xfrm>
            <a:off x="6225236" y="4733455"/>
            <a:ext cx="2198038" cy="369332"/>
          </a:xfrm>
          <a:prstGeom prst="rect">
            <a:avLst/>
          </a:prstGeom>
          <a:noFill/>
        </p:spPr>
        <p:txBody>
          <a:bodyPr wrap="none" rtlCol="0">
            <a:spAutoFit/>
          </a:bodyPr>
          <a:lstStyle/>
          <a:p>
            <a:r>
              <a:rPr lang="en-US" dirty="0"/>
              <a:t>[</a:t>
            </a:r>
            <a:r>
              <a:rPr lang="en-US" dirty="0" err="1"/>
              <a:t>Jurafsky</a:t>
            </a:r>
            <a:r>
              <a:rPr lang="en-US" dirty="0"/>
              <a:t> and Martin]</a:t>
            </a:r>
          </a:p>
        </p:txBody>
      </p:sp>
    </p:spTree>
    <p:extLst>
      <p:ext uri="{BB962C8B-B14F-4D97-AF65-F5344CB8AC3E}">
        <p14:creationId xmlns:p14="http://schemas.microsoft.com/office/powerpoint/2010/main" val="22428523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r>
              <a:rPr lang="en-US" sz="3500" b="1" dirty="0">
                <a:effectLst>
                  <a:innerShdw blurRad="63500" dist="50800" dir="13500000">
                    <a:srgbClr val="000000">
                      <a:alpha val="50000"/>
                    </a:srgbClr>
                  </a:innerShdw>
                </a:effectLst>
                <a:latin typeface="Georgia"/>
                <a:cs typeface="Georgia"/>
              </a:rPr>
              <a:t>Laplace Smoothing</a:t>
            </a:r>
          </a:p>
        </p:txBody>
      </p:sp>
      <p:graphicFrame>
        <p:nvGraphicFramePr>
          <p:cNvPr id="11" name="Object 2"/>
          <p:cNvGraphicFramePr>
            <a:graphicFrameLocks noChangeAspect="1"/>
          </p:cNvGraphicFramePr>
          <p:nvPr>
            <p:extLst>
              <p:ext uri="{D42A27DB-BD31-4B8C-83A1-F6EECF244321}">
                <p14:modId xmlns:p14="http://schemas.microsoft.com/office/powerpoint/2010/main" val="1916481780"/>
              </p:ext>
            </p:extLst>
          </p:nvPr>
        </p:nvGraphicFramePr>
        <p:xfrm>
          <a:off x="2931932" y="2457908"/>
          <a:ext cx="2752409" cy="825335"/>
        </p:xfrm>
        <a:graphic>
          <a:graphicData uri="http://schemas.openxmlformats.org/presentationml/2006/ole">
            <mc:AlternateContent xmlns:mc="http://schemas.openxmlformats.org/markup-compatibility/2006">
              <mc:Choice xmlns:v="urn:schemas-microsoft-com:vml" Requires="v">
                <p:oleObj spid="_x0000_s10302" name="Equation" r:id="rId3" imgW="1905000" imgH="571500" progId="Equation.3">
                  <p:embed/>
                </p:oleObj>
              </mc:Choice>
              <mc:Fallback>
                <p:oleObj name="Equation" r:id="rId3" imgW="1905000" imgH="571500" progId="Equation.3">
                  <p:embed/>
                  <p:pic>
                    <p:nvPicPr>
                      <p:cNvPr id="0" name=""/>
                      <p:cNvPicPr>
                        <a:picLocks noChangeAspect="1" noChangeArrowheads="1"/>
                      </p:cNvPicPr>
                      <p:nvPr/>
                    </p:nvPicPr>
                    <p:blipFill>
                      <a:blip r:embed="rId4"/>
                      <a:srcRect/>
                      <a:stretch>
                        <a:fillRect/>
                      </a:stretch>
                    </p:blipFill>
                    <p:spPr bwMode="auto">
                      <a:xfrm>
                        <a:off x="2931932" y="2457908"/>
                        <a:ext cx="2752409" cy="825335"/>
                      </a:xfrm>
                      <a:prstGeom prst="rect">
                        <a:avLst/>
                      </a:prstGeom>
                      <a:noFill/>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1915841250"/>
              </p:ext>
            </p:extLst>
          </p:nvPr>
        </p:nvGraphicFramePr>
        <p:xfrm>
          <a:off x="3145536" y="3429920"/>
          <a:ext cx="2410967" cy="1062069"/>
        </p:xfrm>
        <a:graphic>
          <a:graphicData uri="http://schemas.openxmlformats.org/presentationml/2006/ole">
            <mc:AlternateContent xmlns:mc="http://schemas.openxmlformats.org/markup-compatibility/2006">
              <mc:Choice xmlns:v="urn:schemas-microsoft-com:vml" Requires="v">
                <p:oleObj spid="_x0000_s10303" name="Equation" r:id="rId5" imgW="1612900" imgH="711200" progId="Equation.3">
                  <p:embed/>
                </p:oleObj>
              </mc:Choice>
              <mc:Fallback>
                <p:oleObj name="Equation" r:id="rId5" imgW="1612900" imgH="711200" progId="Equation.3">
                  <p:embed/>
                  <p:pic>
                    <p:nvPicPr>
                      <p:cNvPr id="0" name=""/>
                      <p:cNvPicPr>
                        <a:picLocks noChangeAspect="1" noChangeArrowheads="1"/>
                      </p:cNvPicPr>
                      <p:nvPr/>
                    </p:nvPicPr>
                    <p:blipFill>
                      <a:blip r:embed="rId6"/>
                      <a:srcRect/>
                      <a:stretch>
                        <a:fillRect/>
                      </a:stretch>
                    </p:blipFill>
                    <p:spPr bwMode="auto">
                      <a:xfrm>
                        <a:off x="3145536" y="3429920"/>
                        <a:ext cx="2410967" cy="1062069"/>
                      </a:xfrm>
                      <a:prstGeom prst="rect">
                        <a:avLst/>
                      </a:prstGeom>
                      <a:noFill/>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135276338"/>
              </p:ext>
            </p:extLst>
          </p:nvPr>
        </p:nvGraphicFramePr>
        <p:xfrm>
          <a:off x="2873412" y="1295153"/>
          <a:ext cx="2810929" cy="929693"/>
        </p:xfrm>
        <a:graphic>
          <a:graphicData uri="http://schemas.openxmlformats.org/presentationml/2006/ole">
            <mc:AlternateContent xmlns:mc="http://schemas.openxmlformats.org/markup-compatibility/2006">
              <mc:Choice xmlns:v="urn:schemas-microsoft-com:vml" Requires="v">
                <p:oleObj spid="_x0000_s10304" name="Equation" r:id="rId7" imgW="1727200" imgH="571500" progId="Equation.3">
                  <p:embed/>
                </p:oleObj>
              </mc:Choice>
              <mc:Fallback>
                <p:oleObj name="Equation" r:id="rId7" imgW="1727200" imgH="571500" progId="Equation.3">
                  <p:embed/>
                  <p:pic>
                    <p:nvPicPr>
                      <p:cNvPr id="0" name=""/>
                      <p:cNvPicPr>
                        <a:picLocks noChangeAspect="1" noChangeArrowheads="1"/>
                      </p:cNvPicPr>
                      <p:nvPr/>
                    </p:nvPicPr>
                    <p:blipFill>
                      <a:blip r:embed="rId8"/>
                      <a:srcRect/>
                      <a:stretch>
                        <a:fillRect/>
                      </a:stretch>
                    </p:blipFill>
                    <p:spPr bwMode="auto">
                      <a:xfrm>
                        <a:off x="2873412" y="1295153"/>
                        <a:ext cx="2810929" cy="929693"/>
                      </a:xfrm>
                      <a:prstGeom prst="rect">
                        <a:avLst/>
                      </a:prstGeom>
                      <a:noFill/>
                      <a:extLst/>
                    </p:spPr>
                  </p:pic>
                </p:oleObj>
              </mc:Fallback>
            </mc:AlternateContent>
          </a:graphicData>
        </a:graphic>
      </p:graphicFrame>
      <p:sp>
        <p:nvSpPr>
          <p:cNvPr id="6" name="TextBox 5"/>
          <p:cNvSpPr txBox="1"/>
          <p:nvPr/>
        </p:nvSpPr>
        <p:spPr>
          <a:xfrm>
            <a:off x="6225236" y="4733455"/>
            <a:ext cx="2198038" cy="369332"/>
          </a:xfrm>
          <a:prstGeom prst="rect">
            <a:avLst/>
          </a:prstGeom>
          <a:noFill/>
        </p:spPr>
        <p:txBody>
          <a:bodyPr wrap="none" rtlCol="0">
            <a:spAutoFit/>
          </a:bodyPr>
          <a:lstStyle/>
          <a:p>
            <a:r>
              <a:rPr lang="en-US" dirty="0"/>
              <a:t>[</a:t>
            </a:r>
            <a:r>
              <a:rPr lang="en-US" dirty="0" err="1"/>
              <a:t>Jurafsky</a:t>
            </a:r>
            <a:r>
              <a:rPr lang="en-US" dirty="0"/>
              <a:t> and Martin]</a:t>
            </a:r>
          </a:p>
        </p:txBody>
      </p:sp>
    </p:spTree>
    <p:extLst>
      <p:ext uri="{BB962C8B-B14F-4D97-AF65-F5344CB8AC3E}">
        <p14:creationId xmlns:p14="http://schemas.microsoft.com/office/powerpoint/2010/main" val="3336292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628650" y="284165"/>
            <a:ext cx="7772400" cy="857250"/>
          </a:xfrm>
        </p:spPr>
        <p:txBody>
          <a:bodyPr/>
          <a:lstStyle/>
          <a:p>
            <a:r>
              <a:rPr lang="en-US" dirty="0"/>
              <a:t>Multinomial Naïve Bayes: Learning</a:t>
            </a:r>
          </a:p>
        </p:txBody>
      </p:sp>
      <p:sp>
        <p:nvSpPr>
          <p:cNvPr id="52230" name="Rectangle 4"/>
          <p:cNvSpPr>
            <a:spLocks noGrp="1" noChangeArrowheads="1"/>
          </p:cNvSpPr>
          <p:nvPr>
            <p:ph sz="quarter" idx="1"/>
          </p:nvPr>
        </p:nvSpPr>
        <p:spPr>
          <a:xfrm>
            <a:off x="152400" y="2132543"/>
            <a:ext cx="4572000" cy="2649007"/>
          </a:xfrm>
        </p:spPr>
        <p:txBody>
          <a:bodyPr>
            <a:normAutofit/>
          </a:bodyPr>
          <a:lstStyle/>
          <a:p>
            <a:pPr>
              <a:lnSpc>
                <a:spcPct val="90000"/>
              </a:lnSpc>
            </a:pPr>
            <a:r>
              <a:rPr lang="en-US" sz="2000" dirty="0">
                <a:cs typeface="Calibri"/>
              </a:rPr>
              <a:t>Calculate </a:t>
            </a:r>
            <a:r>
              <a:rPr lang="en-US" sz="2000" i="1" dirty="0">
                <a:cs typeface="Calibri"/>
              </a:rPr>
              <a:t>P</a:t>
            </a:r>
            <a:r>
              <a:rPr lang="en-US" sz="2000" dirty="0">
                <a:cs typeface="Calibri"/>
              </a:rPr>
              <a:t>(</a:t>
            </a:r>
            <a:r>
              <a:rPr lang="en-US" sz="2000" i="1" dirty="0" err="1">
                <a:cs typeface="Calibri"/>
              </a:rPr>
              <a:t>c</a:t>
            </a:r>
            <a:r>
              <a:rPr lang="en-US" sz="2000" i="1" baseline="-25000" dirty="0" err="1">
                <a:cs typeface="Calibri"/>
              </a:rPr>
              <a:t>j</a:t>
            </a:r>
            <a:r>
              <a:rPr lang="en-US" sz="2000" dirty="0">
                <a:cs typeface="Calibri"/>
              </a:rPr>
              <a:t>)</a:t>
            </a:r>
            <a:r>
              <a:rPr lang="en-US" sz="2000" i="1" dirty="0">
                <a:cs typeface="Calibri"/>
              </a:rPr>
              <a:t> </a:t>
            </a:r>
            <a:r>
              <a:rPr lang="en-US" sz="2000" dirty="0">
                <a:cs typeface="Calibri"/>
              </a:rPr>
              <a:t>terms</a:t>
            </a:r>
          </a:p>
          <a:p>
            <a:pPr lvl="1">
              <a:lnSpc>
                <a:spcPct val="90000"/>
              </a:lnSpc>
            </a:pPr>
            <a:r>
              <a:rPr lang="en-US" sz="1800" dirty="0">
                <a:cs typeface="Calibri"/>
              </a:rPr>
              <a:t>For each </a:t>
            </a:r>
            <a:r>
              <a:rPr lang="en-US" sz="1800" i="1" dirty="0" err="1">
                <a:cs typeface="Calibri"/>
              </a:rPr>
              <a:t>c</a:t>
            </a:r>
            <a:r>
              <a:rPr lang="en-US" sz="1800" i="1" baseline="-25000" dirty="0" err="1">
                <a:cs typeface="Calibri"/>
              </a:rPr>
              <a:t>j</a:t>
            </a:r>
            <a:r>
              <a:rPr lang="en-US" sz="1800" i="1" baseline="-25000" dirty="0">
                <a:cs typeface="Calibri"/>
              </a:rPr>
              <a:t> </a:t>
            </a:r>
            <a:r>
              <a:rPr lang="en-US" sz="1800" dirty="0">
                <a:cs typeface="Calibri"/>
              </a:rPr>
              <a:t>in </a:t>
            </a:r>
            <a:r>
              <a:rPr lang="en-US" sz="1800" i="1" dirty="0">
                <a:cs typeface="Calibri"/>
              </a:rPr>
              <a:t>C</a:t>
            </a:r>
            <a:r>
              <a:rPr lang="en-US" sz="1800" dirty="0">
                <a:cs typeface="Calibri"/>
              </a:rPr>
              <a:t> do</a:t>
            </a:r>
          </a:p>
          <a:p>
            <a:pPr marL="800100" lvl="2" indent="0">
              <a:lnSpc>
                <a:spcPct val="90000"/>
              </a:lnSpc>
              <a:buNone/>
            </a:pPr>
            <a:r>
              <a:rPr lang="en-US" sz="1600" i="1" dirty="0">
                <a:cs typeface="Calibri"/>
              </a:rPr>
              <a:t> </a:t>
            </a:r>
            <a:r>
              <a:rPr lang="en-US" sz="1600" i="1" dirty="0" err="1">
                <a:cs typeface="Calibri"/>
              </a:rPr>
              <a:t>docs</a:t>
            </a:r>
            <a:r>
              <a:rPr lang="en-US" sz="1600" i="1" baseline="-25000" dirty="0" err="1">
                <a:cs typeface="Calibri"/>
              </a:rPr>
              <a:t>j</a:t>
            </a:r>
            <a:r>
              <a:rPr lang="en-US" sz="1600" i="1" dirty="0">
                <a:cs typeface="Calibri"/>
              </a:rPr>
              <a:t> </a:t>
            </a:r>
            <a:r>
              <a:rPr lang="en-US" sz="1600" dirty="0">
                <a:cs typeface="Calibri"/>
                <a:sym typeface="Symbol" charset="2"/>
              </a:rPr>
              <a:t></a:t>
            </a:r>
            <a:r>
              <a:rPr lang="en-US" sz="1600" i="1" dirty="0">
                <a:cs typeface="Calibri"/>
                <a:sym typeface="Symbol" charset="2"/>
              </a:rPr>
              <a:t> </a:t>
            </a:r>
            <a:r>
              <a:rPr lang="en-US" sz="1600" dirty="0">
                <a:cs typeface="Calibri"/>
                <a:sym typeface="Symbol" charset="2"/>
              </a:rPr>
              <a:t>all docs with  class =</a:t>
            </a:r>
            <a:r>
              <a:rPr lang="en-US" sz="1600" i="1" dirty="0" err="1">
                <a:cs typeface="Calibri"/>
              </a:rPr>
              <a:t>c</a:t>
            </a:r>
            <a:r>
              <a:rPr lang="en-US" sz="1600" i="1" baseline="-25000" dirty="0" err="1">
                <a:cs typeface="Calibri"/>
              </a:rPr>
              <a:t>j</a:t>
            </a:r>
            <a:endParaRPr lang="en-US" sz="1600" i="1" baseline="-25000" dirty="0">
              <a:cs typeface="Calibri"/>
            </a:endParaRPr>
          </a:p>
          <a:p>
            <a:pPr>
              <a:spcBef>
                <a:spcPts val="0"/>
              </a:spcBef>
            </a:pPr>
            <a:endParaRPr lang="en-US" sz="2000" dirty="0">
              <a:cs typeface="Calibri"/>
            </a:endParaRPr>
          </a:p>
        </p:txBody>
      </p:sp>
      <p:graphicFrame>
        <p:nvGraphicFramePr>
          <p:cNvPr id="52226" name="Object 2"/>
          <p:cNvGraphicFramePr>
            <a:graphicFrameLocks noChangeAspect="1"/>
          </p:cNvGraphicFramePr>
          <p:nvPr>
            <p:extLst/>
          </p:nvPr>
        </p:nvGraphicFramePr>
        <p:xfrm>
          <a:off x="5233147" y="3486150"/>
          <a:ext cx="3606053" cy="785935"/>
        </p:xfrm>
        <a:graphic>
          <a:graphicData uri="http://schemas.openxmlformats.org/presentationml/2006/ole">
            <mc:AlternateContent xmlns:mc="http://schemas.openxmlformats.org/markup-compatibility/2006">
              <mc:Choice xmlns:v="urn:schemas-microsoft-com:vml" Requires="v">
                <p:oleObj spid="_x0000_s11306" name="Equation" r:id="rId3" imgW="1981200" imgH="431800" progId="Equation.3">
                  <p:embed/>
                </p:oleObj>
              </mc:Choice>
              <mc:Fallback>
                <p:oleObj name="Equation" r:id="rId3" imgW="1981200" imgH="431800" progId="Equation.3">
                  <p:embed/>
                  <p:pic>
                    <p:nvPicPr>
                      <p:cNvPr id="0" name=""/>
                      <p:cNvPicPr>
                        <a:picLocks noChangeAspect="1" noChangeArrowheads="1"/>
                      </p:cNvPicPr>
                      <p:nvPr/>
                    </p:nvPicPr>
                    <p:blipFill>
                      <a:blip r:embed="rId4"/>
                      <a:srcRect/>
                      <a:stretch>
                        <a:fillRect/>
                      </a:stretch>
                    </p:blipFill>
                    <p:spPr bwMode="auto">
                      <a:xfrm>
                        <a:off x="5233147" y="3486150"/>
                        <a:ext cx="3606053" cy="785935"/>
                      </a:xfrm>
                      <a:prstGeom prst="rect">
                        <a:avLst/>
                      </a:prstGeom>
                      <a:noFill/>
                      <a:extLst/>
                    </p:spPr>
                  </p:pic>
                </p:oleObj>
              </mc:Fallback>
            </mc:AlternateContent>
          </a:graphicData>
        </a:graphic>
      </p:graphicFrame>
      <p:graphicFrame>
        <p:nvGraphicFramePr>
          <p:cNvPr id="52227" name="Object 3"/>
          <p:cNvGraphicFramePr>
            <a:graphicFrameLocks noChangeAspect="1"/>
          </p:cNvGraphicFramePr>
          <p:nvPr>
            <p:extLst/>
          </p:nvPr>
        </p:nvGraphicFramePr>
        <p:xfrm>
          <a:off x="1066800" y="3257550"/>
          <a:ext cx="3200400" cy="742122"/>
        </p:xfrm>
        <a:graphic>
          <a:graphicData uri="http://schemas.openxmlformats.org/presentationml/2006/ole">
            <mc:AlternateContent xmlns:mc="http://schemas.openxmlformats.org/markup-compatibility/2006">
              <mc:Choice xmlns:v="urn:schemas-microsoft-com:vml" Requires="v">
                <p:oleObj spid="_x0000_s11307" name="Equation" r:id="rId5" imgW="1752600" imgH="406400" progId="Equation.3">
                  <p:embed/>
                </p:oleObj>
              </mc:Choice>
              <mc:Fallback>
                <p:oleObj name="Equation" r:id="rId5" imgW="1752600" imgH="406400" progId="Equation.3">
                  <p:embed/>
                  <p:pic>
                    <p:nvPicPr>
                      <p:cNvPr id="0" name=""/>
                      <p:cNvPicPr>
                        <a:picLocks noChangeAspect="1" noChangeArrowheads="1"/>
                      </p:cNvPicPr>
                      <p:nvPr/>
                    </p:nvPicPr>
                    <p:blipFill>
                      <a:blip r:embed="rId6"/>
                      <a:srcRect/>
                      <a:stretch>
                        <a:fillRect/>
                      </a:stretch>
                    </p:blipFill>
                    <p:spPr bwMode="auto">
                      <a:xfrm>
                        <a:off x="1066800" y="3257550"/>
                        <a:ext cx="3200400" cy="742122"/>
                      </a:xfrm>
                      <a:prstGeom prst="rect">
                        <a:avLst/>
                      </a:prstGeom>
                      <a:noFill/>
                      <a:extLst/>
                    </p:spPr>
                  </p:pic>
                </p:oleObj>
              </mc:Fallback>
            </mc:AlternateContent>
          </a:graphicData>
        </a:graphic>
      </p:graphicFrame>
      <p:sp>
        <p:nvSpPr>
          <p:cNvPr id="8" name="Rectangle 4"/>
          <p:cNvSpPr txBox="1">
            <a:spLocks noChangeArrowheads="1"/>
          </p:cNvSpPr>
          <p:nvPr/>
        </p:nvSpPr>
        <p:spPr bwMode="auto">
          <a:xfrm>
            <a:off x="4038600" y="2104611"/>
            <a:ext cx="49593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spcBef>
                <a:spcPts val="0"/>
              </a:spcBef>
            </a:pPr>
            <a:r>
              <a:rPr lang="en-US" sz="2000" dirty="0">
                <a:solidFill>
                  <a:prstClr val="black"/>
                </a:solidFill>
                <a:latin typeface="Lucida Grande"/>
                <a:cs typeface="Calibri"/>
              </a:rPr>
              <a:t>Calculate </a:t>
            </a:r>
            <a:r>
              <a:rPr lang="en-US" sz="2000" i="1" dirty="0">
                <a:solidFill>
                  <a:prstClr val="black"/>
                </a:solidFill>
                <a:latin typeface="Lucida Grande"/>
                <a:cs typeface="Calibri"/>
              </a:rPr>
              <a:t>P</a:t>
            </a:r>
            <a:r>
              <a:rPr lang="en-US" sz="2000" dirty="0">
                <a:solidFill>
                  <a:prstClr val="black"/>
                </a:solidFill>
                <a:latin typeface="Lucida Grande"/>
                <a:cs typeface="Calibri"/>
              </a:rPr>
              <a:t>(</a:t>
            </a:r>
            <a:r>
              <a:rPr lang="en-US" sz="2000" i="1" dirty="0" err="1">
                <a:solidFill>
                  <a:prstClr val="black"/>
                </a:solidFill>
                <a:latin typeface="Lucida Grande"/>
                <a:cs typeface="Calibri"/>
              </a:rPr>
              <a:t>w</a:t>
            </a:r>
            <a:r>
              <a:rPr lang="en-US" sz="2000" i="1" baseline="-25000" dirty="0" err="1">
                <a:solidFill>
                  <a:prstClr val="black"/>
                </a:solidFill>
                <a:latin typeface="Lucida Grande"/>
                <a:cs typeface="Calibri"/>
              </a:rPr>
              <a:t>k</a:t>
            </a:r>
            <a:r>
              <a:rPr lang="en-US" sz="2000" i="1" dirty="0">
                <a:solidFill>
                  <a:prstClr val="black"/>
                </a:solidFill>
                <a:latin typeface="Lucida Grande"/>
                <a:cs typeface="Calibri"/>
              </a:rPr>
              <a:t> </a:t>
            </a:r>
            <a:r>
              <a:rPr lang="en-US" sz="2000" dirty="0">
                <a:solidFill>
                  <a:prstClr val="black"/>
                </a:solidFill>
                <a:latin typeface="Lucida Grande"/>
                <a:cs typeface="Calibri"/>
              </a:rPr>
              <a:t>|</a:t>
            </a:r>
            <a:r>
              <a:rPr lang="en-US" sz="2000" i="1" dirty="0">
                <a:solidFill>
                  <a:prstClr val="black"/>
                </a:solidFill>
                <a:latin typeface="Lucida Grande"/>
                <a:cs typeface="Calibri"/>
              </a:rPr>
              <a:t> </a:t>
            </a:r>
            <a:r>
              <a:rPr lang="en-US" sz="2000" i="1" dirty="0" err="1">
                <a:solidFill>
                  <a:prstClr val="black"/>
                </a:solidFill>
                <a:latin typeface="Lucida Grande"/>
                <a:cs typeface="Calibri"/>
              </a:rPr>
              <a:t>c</a:t>
            </a:r>
            <a:r>
              <a:rPr lang="en-US" sz="2000" i="1" baseline="-25000" dirty="0" err="1">
                <a:solidFill>
                  <a:prstClr val="black"/>
                </a:solidFill>
                <a:latin typeface="Lucida Grande"/>
                <a:cs typeface="Calibri"/>
              </a:rPr>
              <a:t>j</a:t>
            </a:r>
            <a:r>
              <a:rPr lang="en-US" sz="2000" dirty="0">
                <a:solidFill>
                  <a:prstClr val="black"/>
                </a:solidFill>
                <a:latin typeface="Lucida Grande"/>
                <a:cs typeface="Calibri"/>
              </a:rPr>
              <a:t>)</a:t>
            </a:r>
            <a:r>
              <a:rPr lang="en-US" sz="2000" i="1" dirty="0">
                <a:solidFill>
                  <a:prstClr val="black"/>
                </a:solidFill>
                <a:latin typeface="Lucida Grande"/>
                <a:cs typeface="Calibri"/>
              </a:rPr>
              <a:t> </a:t>
            </a:r>
            <a:r>
              <a:rPr lang="en-US" sz="2000" dirty="0">
                <a:solidFill>
                  <a:prstClr val="black"/>
                </a:solidFill>
                <a:latin typeface="Lucida Grande"/>
                <a:cs typeface="Calibri"/>
              </a:rPr>
              <a:t>terms</a:t>
            </a:r>
          </a:p>
          <a:p>
            <a:pPr lvl="1">
              <a:spcBef>
                <a:spcPts val="0"/>
              </a:spcBef>
              <a:buClr>
                <a:prstClr val="black"/>
              </a:buClr>
            </a:pPr>
            <a:r>
              <a:rPr lang="en-US" sz="1800" i="1" dirty="0" err="1">
                <a:solidFill>
                  <a:prstClr val="black"/>
                </a:solidFill>
                <a:latin typeface="Lucida Grande"/>
                <a:ea typeface="ＭＳ Ｐゴシック" charset="-128"/>
                <a:cs typeface="Calibri"/>
              </a:rPr>
              <a:t>Text</a:t>
            </a:r>
            <a:r>
              <a:rPr lang="en-US" sz="1800" i="1" baseline="-25000" dirty="0" err="1">
                <a:solidFill>
                  <a:prstClr val="black"/>
                </a:solidFill>
                <a:latin typeface="Lucida Grande"/>
                <a:ea typeface="ＭＳ Ｐゴシック" charset="-128"/>
                <a:cs typeface="Calibri"/>
              </a:rPr>
              <a:t>j</a:t>
            </a:r>
            <a:r>
              <a:rPr lang="en-US" sz="1800" i="1" dirty="0">
                <a:solidFill>
                  <a:prstClr val="black"/>
                </a:solidFill>
                <a:latin typeface="Lucida Grande"/>
                <a:ea typeface="ＭＳ Ｐゴシック" charset="-128"/>
                <a:cs typeface="Calibri"/>
              </a:rPr>
              <a:t> </a:t>
            </a:r>
            <a:r>
              <a:rPr lang="en-US" sz="1800" dirty="0">
                <a:solidFill>
                  <a:prstClr val="black"/>
                </a:solidFill>
                <a:latin typeface="Lucida Grande"/>
                <a:ea typeface="ＭＳ Ｐゴシック" charset="-128"/>
                <a:cs typeface="Calibri"/>
                <a:sym typeface="Symbol" charset="2"/>
              </a:rPr>
              <a:t> single doc containing all </a:t>
            </a:r>
            <a:r>
              <a:rPr lang="en-US" sz="1800" i="1" dirty="0" err="1">
                <a:solidFill>
                  <a:prstClr val="black"/>
                </a:solidFill>
                <a:latin typeface="Lucida Grande"/>
                <a:ea typeface="ＭＳ Ｐゴシック" charset="-128"/>
                <a:cs typeface="Calibri"/>
              </a:rPr>
              <a:t>docs</a:t>
            </a:r>
            <a:r>
              <a:rPr lang="en-US" sz="1800" i="1" baseline="-25000" dirty="0" err="1">
                <a:solidFill>
                  <a:prstClr val="black"/>
                </a:solidFill>
                <a:latin typeface="Lucida Grande"/>
                <a:ea typeface="ＭＳ Ｐゴシック" charset="-128"/>
                <a:cs typeface="Calibri"/>
              </a:rPr>
              <a:t>j</a:t>
            </a:r>
            <a:endParaRPr lang="en-US" sz="1800" i="1" baseline="-25000" dirty="0">
              <a:solidFill>
                <a:prstClr val="black"/>
              </a:solidFill>
              <a:latin typeface="Lucida Grande"/>
              <a:ea typeface="ＭＳ Ｐゴシック" charset="-128"/>
              <a:cs typeface="Calibri"/>
            </a:endParaRPr>
          </a:p>
          <a:p>
            <a:pPr lvl="1">
              <a:spcBef>
                <a:spcPts val="0"/>
              </a:spcBef>
              <a:buClr>
                <a:prstClr val="black"/>
              </a:buClr>
            </a:pPr>
            <a:r>
              <a:rPr lang="en-US" sz="1800" dirty="0">
                <a:solidFill>
                  <a:prstClr val="black"/>
                </a:solidFill>
                <a:latin typeface="Lucida Grande"/>
                <a:ea typeface="ＭＳ Ｐゴシック" charset="-128"/>
                <a:cs typeface="Calibri"/>
              </a:rPr>
              <a:t>For</a:t>
            </a:r>
            <a:r>
              <a:rPr lang="en-US" sz="1800" i="1" baseline="-25000" dirty="0">
                <a:solidFill>
                  <a:prstClr val="black"/>
                </a:solidFill>
                <a:latin typeface="Lucida Grande"/>
                <a:ea typeface="ＭＳ Ｐゴシック" charset="-128"/>
                <a:cs typeface="Calibri"/>
              </a:rPr>
              <a:t> </a:t>
            </a:r>
            <a:r>
              <a:rPr lang="en-US" sz="1800" dirty="0">
                <a:solidFill>
                  <a:prstClr val="black"/>
                </a:solidFill>
                <a:latin typeface="Lucida Grande"/>
                <a:ea typeface="ＭＳ Ｐゴシック" charset="-128"/>
                <a:cs typeface="Calibri"/>
              </a:rPr>
              <a:t>each word </a:t>
            </a:r>
            <a:r>
              <a:rPr lang="en-US" sz="1800" i="1" dirty="0" err="1">
                <a:solidFill>
                  <a:prstClr val="black"/>
                </a:solidFill>
                <a:latin typeface="Lucida Grande"/>
                <a:ea typeface="ＭＳ Ｐゴシック" charset="-128"/>
                <a:cs typeface="Calibri"/>
              </a:rPr>
              <a:t>w</a:t>
            </a:r>
            <a:r>
              <a:rPr lang="en-US" sz="1800" i="1" baseline="-25000" dirty="0" err="1">
                <a:solidFill>
                  <a:prstClr val="black"/>
                </a:solidFill>
                <a:latin typeface="Lucida Grande"/>
                <a:ea typeface="ＭＳ Ｐゴシック" charset="-128"/>
                <a:cs typeface="Calibri"/>
              </a:rPr>
              <a:t>k</a:t>
            </a:r>
            <a:r>
              <a:rPr lang="en-US" sz="1800" i="1" dirty="0">
                <a:solidFill>
                  <a:prstClr val="black"/>
                </a:solidFill>
                <a:latin typeface="Lucida Grande"/>
                <a:ea typeface="ＭＳ Ｐゴシック" charset="-128"/>
                <a:cs typeface="Calibri"/>
              </a:rPr>
              <a:t> </a:t>
            </a:r>
            <a:r>
              <a:rPr lang="en-US" sz="1800" dirty="0">
                <a:solidFill>
                  <a:prstClr val="black"/>
                </a:solidFill>
                <a:latin typeface="Lucida Grande"/>
                <a:ea typeface="ＭＳ Ｐゴシック" charset="-128"/>
                <a:cs typeface="Calibri"/>
              </a:rPr>
              <a:t>in </a:t>
            </a:r>
            <a:r>
              <a:rPr lang="en-US" sz="1800" i="1" dirty="0">
                <a:solidFill>
                  <a:prstClr val="black"/>
                </a:solidFill>
                <a:latin typeface="Lucida Grande"/>
                <a:ea typeface="ＭＳ Ｐゴシック" charset="-128"/>
                <a:cs typeface="Calibri"/>
              </a:rPr>
              <a:t>Vocabulary</a:t>
            </a:r>
          </a:p>
          <a:p>
            <a:pPr marL="800100" lvl="2" indent="0">
              <a:spcBef>
                <a:spcPts val="0"/>
              </a:spcBef>
              <a:buFont typeface="Times" charset="0"/>
              <a:buNone/>
            </a:pPr>
            <a:r>
              <a:rPr lang="en-US" sz="1800" i="1" dirty="0">
                <a:solidFill>
                  <a:prstClr val="black"/>
                </a:solidFill>
                <a:latin typeface="Lucida Grande"/>
                <a:ea typeface="ＭＳ Ｐゴシック" charset="-128"/>
                <a:cs typeface="Calibri"/>
              </a:rPr>
              <a:t>    </a:t>
            </a:r>
            <a:r>
              <a:rPr lang="en-US" sz="1800" i="1" dirty="0" err="1">
                <a:solidFill>
                  <a:prstClr val="black"/>
                </a:solidFill>
                <a:latin typeface="Lucida Grande"/>
                <a:ea typeface="ＭＳ Ｐゴシック" charset="-128"/>
                <a:cs typeface="Calibri"/>
              </a:rPr>
              <a:t>n</a:t>
            </a:r>
            <a:r>
              <a:rPr lang="en-US" sz="1800" i="1" baseline="-25000" dirty="0" err="1">
                <a:solidFill>
                  <a:prstClr val="black"/>
                </a:solidFill>
                <a:latin typeface="Lucida Grande"/>
                <a:ea typeface="ＭＳ Ｐゴシック" charset="-128"/>
                <a:cs typeface="Calibri"/>
              </a:rPr>
              <a:t>k</a:t>
            </a:r>
            <a:r>
              <a:rPr lang="en-US" sz="1800" i="1" dirty="0">
                <a:solidFill>
                  <a:prstClr val="black"/>
                </a:solidFill>
                <a:latin typeface="Lucida Grande"/>
                <a:ea typeface="ＭＳ Ｐゴシック" charset="-128"/>
                <a:cs typeface="Calibri"/>
              </a:rPr>
              <a:t> </a:t>
            </a:r>
            <a:r>
              <a:rPr lang="en-US" sz="1800" dirty="0">
                <a:solidFill>
                  <a:prstClr val="black"/>
                </a:solidFill>
                <a:latin typeface="Lucida Grande"/>
                <a:ea typeface="ＭＳ Ｐゴシック" charset="-128"/>
                <a:cs typeface="Calibri"/>
                <a:sym typeface="Symbol" charset="2"/>
              </a:rPr>
              <a:t> # of occurrences of </a:t>
            </a:r>
            <a:r>
              <a:rPr lang="en-US" sz="1800" i="1" dirty="0" err="1">
                <a:solidFill>
                  <a:prstClr val="black"/>
                </a:solidFill>
                <a:latin typeface="Lucida Grande"/>
                <a:ea typeface="ＭＳ Ｐゴシック" charset="-128"/>
                <a:cs typeface="Calibri"/>
                <a:sym typeface="Symbol" charset="2"/>
              </a:rPr>
              <a:t>w</a:t>
            </a:r>
            <a:r>
              <a:rPr lang="en-US" sz="1800" i="1" baseline="-25000" dirty="0" err="1">
                <a:solidFill>
                  <a:prstClr val="black"/>
                </a:solidFill>
                <a:latin typeface="Lucida Grande"/>
                <a:ea typeface="ＭＳ Ｐゴシック" charset="-128"/>
                <a:cs typeface="Calibri"/>
              </a:rPr>
              <a:t>k</a:t>
            </a:r>
            <a:r>
              <a:rPr lang="en-US" sz="1800" i="1" dirty="0">
                <a:solidFill>
                  <a:prstClr val="black"/>
                </a:solidFill>
                <a:latin typeface="Lucida Grande"/>
                <a:ea typeface="ＭＳ Ｐゴシック" charset="-128"/>
                <a:cs typeface="Calibri"/>
              </a:rPr>
              <a:t> </a:t>
            </a:r>
            <a:r>
              <a:rPr lang="en-US" sz="1800" dirty="0">
                <a:solidFill>
                  <a:prstClr val="black"/>
                </a:solidFill>
                <a:latin typeface="Lucida Grande"/>
                <a:ea typeface="ＭＳ Ｐゴシック" charset="-128"/>
                <a:cs typeface="Calibri"/>
              </a:rPr>
              <a:t>in </a:t>
            </a:r>
            <a:r>
              <a:rPr lang="en-US" sz="1800" i="1" dirty="0" err="1">
                <a:solidFill>
                  <a:prstClr val="black"/>
                </a:solidFill>
                <a:latin typeface="Lucida Grande"/>
                <a:ea typeface="ＭＳ Ｐゴシック" charset="-128"/>
                <a:cs typeface="Calibri"/>
              </a:rPr>
              <a:t>Text</a:t>
            </a:r>
            <a:r>
              <a:rPr lang="en-US" sz="1800" i="1" baseline="-25000" dirty="0" err="1">
                <a:solidFill>
                  <a:prstClr val="black"/>
                </a:solidFill>
                <a:latin typeface="Lucida Grande"/>
                <a:ea typeface="ＭＳ Ｐゴシック" charset="-128"/>
                <a:cs typeface="Calibri"/>
              </a:rPr>
              <a:t>j</a:t>
            </a:r>
            <a:endParaRPr lang="en-US" sz="1800" i="1" baseline="-25000" dirty="0">
              <a:solidFill>
                <a:prstClr val="black"/>
              </a:solidFill>
              <a:latin typeface="Lucida Grande"/>
              <a:ea typeface="ＭＳ Ｐゴシック" charset="-128"/>
              <a:cs typeface="Calibri"/>
            </a:endParaRPr>
          </a:p>
        </p:txBody>
      </p:sp>
      <p:sp>
        <p:nvSpPr>
          <p:cNvPr id="9" name="Rectangle 4"/>
          <p:cNvSpPr txBox="1">
            <a:spLocks noChangeArrowheads="1"/>
          </p:cNvSpPr>
          <p:nvPr/>
        </p:nvSpPr>
        <p:spPr bwMode="auto">
          <a:xfrm>
            <a:off x="152400" y="1581150"/>
            <a:ext cx="5778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pPr>
            <a:r>
              <a:rPr lang="en-US" sz="2200" dirty="0">
                <a:solidFill>
                  <a:prstClr val="black"/>
                </a:solidFill>
                <a:latin typeface="Lucida Grande"/>
              </a:rPr>
              <a:t>From training corpus, extract </a:t>
            </a:r>
            <a:r>
              <a:rPr lang="en-US" sz="2200" i="1" dirty="0">
                <a:solidFill>
                  <a:prstClr val="black"/>
                </a:solidFill>
                <a:latin typeface="Lucida Grande"/>
              </a:rPr>
              <a:t>Vocabulary</a:t>
            </a:r>
            <a:endParaRPr lang="en-US" sz="2200" dirty="0">
              <a:solidFill>
                <a:prstClr val="black"/>
              </a:solidFill>
              <a:latin typeface="Lucida Grande"/>
            </a:endParaRPr>
          </a:p>
        </p:txBody>
      </p:sp>
      <p:sp>
        <p:nvSpPr>
          <p:cNvPr id="10" name="TextBox 9"/>
          <p:cNvSpPr txBox="1"/>
          <p:nvPr/>
        </p:nvSpPr>
        <p:spPr>
          <a:xfrm>
            <a:off x="6225236" y="4733455"/>
            <a:ext cx="2198038" cy="369332"/>
          </a:xfrm>
          <a:prstGeom prst="rect">
            <a:avLst/>
          </a:prstGeom>
          <a:noFill/>
        </p:spPr>
        <p:txBody>
          <a:bodyPr wrap="none" rtlCol="0">
            <a:spAutoFit/>
          </a:bodyPr>
          <a:lstStyle/>
          <a:p>
            <a:r>
              <a:rPr lang="en-US" dirty="0"/>
              <a:t>[</a:t>
            </a:r>
            <a:r>
              <a:rPr lang="en-US" dirty="0" err="1"/>
              <a:t>Jurafsky</a:t>
            </a:r>
            <a:r>
              <a:rPr lang="en-US" dirty="0"/>
              <a:t> and Martin]</a:t>
            </a:r>
          </a:p>
        </p:txBody>
      </p:sp>
    </p:spTree>
    <p:extLst>
      <p:ext uri="{BB962C8B-B14F-4D97-AF65-F5344CB8AC3E}">
        <p14:creationId xmlns:p14="http://schemas.microsoft.com/office/powerpoint/2010/main" val="4138836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NLP</a:t>
            </a:r>
          </a:p>
        </p:txBody>
      </p:sp>
      <p:sp>
        <p:nvSpPr>
          <p:cNvPr id="3" name="Subtitle 2"/>
          <p:cNvSpPr>
            <a:spLocks noGrp="1"/>
          </p:cNvSpPr>
          <p:nvPr>
            <p:ph type="subTitle" idx="1"/>
          </p:nvPr>
        </p:nvSpPr>
        <p:spPr/>
        <p:txBody>
          <a:bodyPr/>
          <a:lstStyle/>
          <a:p>
            <a:r>
              <a:rPr lang="en-US" dirty="0"/>
              <a:t>Generative vs. Discriminative Models</a:t>
            </a:r>
          </a:p>
        </p:txBody>
      </p:sp>
    </p:spTree>
    <p:extLst>
      <p:ext uri="{BB962C8B-B14F-4D97-AF65-F5344CB8AC3E}">
        <p14:creationId xmlns:p14="http://schemas.microsoft.com/office/powerpoint/2010/main" val="3965163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14" name="Content Placeholder 13"/>
          <p:cNvSpPr>
            <a:spLocks noGrp="1"/>
          </p:cNvSpPr>
          <p:nvPr>
            <p:ph idx="1"/>
          </p:nvPr>
        </p:nvSpPr>
        <p:spPr>
          <a:xfrm>
            <a:off x="472345" y="1237651"/>
            <a:ext cx="8229600" cy="3340611"/>
          </a:xfrm>
        </p:spPr>
        <p:txBody>
          <a:bodyPr>
            <a:normAutofit fontScale="85000" lnSpcReduction="20000"/>
          </a:bodyPr>
          <a:lstStyle/>
          <a:p>
            <a:r>
              <a:rPr lang="en-US" dirty="0"/>
              <a:t>Features = {I hate love this book}</a:t>
            </a:r>
          </a:p>
          <a:p>
            <a:r>
              <a:rPr lang="en-US" dirty="0"/>
              <a:t>Training</a:t>
            </a:r>
          </a:p>
          <a:p>
            <a:pPr lvl="1"/>
            <a:r>
              <a:rPr lang="en-US" dirty="0"/>
              <a:t>I hate this book</a:t>
            </a:r>
          </a:p>
          <a:p>
            <a:pPr lvl="1"/>
            <a:r>
              <a:rPr lang="en-US" dirty="0"/>
              <a:t>Love this book</a:t>
            </a:r>
          </a:p>
          <a:p>
            <a:r>
              <a:rPr lang="en-US" dirty="0"/>
              <a:t>What is P(Y|X)?</a:t>
            </a:r>
          </a:p>
          <a:p>
            <a:r>
              <a:rPr lang="en-US" dirty="0"/>
              <a:t>Prior p(Y) </a:t>
            </a:r>
          </a:p>
          <a:p>
            <a:r>
              <a:rPr lang="en-US" dirty="0"/>
              <a:t>Testing</a:t>
            </a:r>
          </a:p>
          <a:p>
            <a:pPr lvl="1"/>
            <a:r>
              <a:rPr lang="en-US" dirty="0"/>
              <a:t>hate book</a:t>
            </a:r>
          </a:p>
          <a:p>
            <a:r>
              <a:rPr lang="en-US" dirty="0"/>
              <a:t>Different conditions</a:t>
            </a:r>
          </a:p>
          <a:p>
            <a:pPr lvl="1"/>
            <a:r>
              <a:rPr lang="en-US" dirty="0"/>
              <a:t>a = 0 (no smoothing)</a:t>
            </a:r>
          </a:p>
          <a:p>
            <a:pPr lvl="1"/>
            <a:r>
              <a:rPr lang="en-US" dirty="0"/>
              <a:t>a = 1 (smoothing)</a:t>
            </a:r>
          </a:p>
          <a:p>
            <a:endParaRPr lang="en-US" dirty="0"/>
          </a:p>
          <a:p>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4697314" y="1975194"/>
                <a:ext cx="4206216" cy="6374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𝑋</m:t>
                          </m:r>
                        </m:e>
                        <m:e>
                          <m:r>
                            <a:rPr lang="en-US" b="0" i="1" smtClean="0">
                              <a:latin typeface="Cambria Math"/>
                            </a:rPr>
                            <m:t>𝑌</m:t>
                          </m:r>
                        </m:e>
                      </m:d>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m:rPr>
                                    <m:brk m:alnAt="7"/>
                                  </m:rPr>
                                  <a:rPr lang="en-US" b="0" i="1" smtClean="0">
                                    <a:latin typeface="Cambria Math"/>
                                  </a:rPr>
                                  <m:t>1</m:t>
                                </m:r>
                                <m:r>
                                  <a:rPr lang="en-US" b="0" i="1" smtClean="0">
                                    <a:latin typeface="Cambria Math"/>
                                  </a:rPr>
                                  <m:t>/4</m:t>
                                </m:r>
                              </m:e>
                              <m:e>
                                <m:r>
                                  <a:rPr lang="en-US" b="0" i="1" smtClean="0">
                                    <a:latin typeface="Cambria Math"/>
                                  </a:rPr>
                                  <m:t>1/4</m:t>
                                </m:r>
                              </m:e>
                              <m:e>
                                <m:r>
                                  <a:rPr lang="en-US" b="0" i="1" smtClean="0">
                                    <a:latin typeface="Cambria Math"/>
                                  </a:rPr>
                                  <m:t>0</m:t>
                                </m:r>
                              </m:e>
                              <m:e>
                                <m:r>
                                  <a:rPr lang="en-US" b="0" i="1" smtClean="0">
                                    <a:latin typeface="Cambria Math"/>
                                  </a:rPr>
                                  <m:t>1/4</m:t>
                                </m:r>
                              </m:e>
                              <m:e>
                                <m:r>
                                  <a:rPr lang="en-US" b="0" i="1" smtClean="0">
                                    <a:latin typeface="Cambria Math"/>
                                  </a:rPr>
                                  <m:t>1/4</m:t>
                                </m:r>
                              </m:e>
                            </m:mr>
                            <m:mr>
                              <m:e>
                                <m:r>
                                  <a:rPr lang="en-US" b="0" i="1" smtClean="0">
                                    <a:latin typeface="Cambria Math"/>
                                  </a:rPr>
                                  <m:t>0</m:t>
                                </m:r>
                              </m:e>
                              <m:e>
                                <m:r>
                                  <a:rPr lang="en-US" b="0" i="1" smtClean="0">
                                    <a:latin typeface="Cambria Math"/>
                                  </a:rPr>
                                  <m:t>0</m:t>
                                </m:r>
                              </m:e>
                              <m:e>
                                <m:r>
                                  <a:rPr lang="en-US" b="0" i="1" smtClean="0">
                                    <a:latin typeface="Cambria Math"/>
                                  </a:rPr>
                                  <m:t>1/3</m:t>
                                </m:r>
                              </m:e>
                              <m:e>
                                <m:r>
                                  <a:rPr lang="en-US" b="0" i="1" smtClean="0">
                                    <a:latin typeface="Cambria Math"/>
                                  </a:rPr>
                                  <m:t>1/3</m:t>
                                </m:r>
                              </m:e>
                              <m:e>
                                <m:r>
                                  <a:rPr lang="en-US" b="0" i="1" smtClean="0">
                                    <a:latin typeface="Cambria Math"/>
                                  </a:rPr>
                                  <m:t>1/3</m:t>
                                </m:r>
                              </m:e>
                            </m:mr>
                          </m:m>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697314" y="1975194"/>
                <a:ext cx="4206216" cy="63748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423812" y="1341649"/>
                <a:ext cx="2479718" cy="5542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𝑀</m:t>
                      </m:r>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m:rPr>
                                    <m:brk m:alnAt="7"/>
                                  </m:rPr>
                                  <a:rPr lang="en-US" b="0" i="1" smtClean="0">
                                    <a:latin typeface="Cambria Math"/>
                                  </a:rPr>
                                  <m:t>1</m:t>
                                </m:r>
                              </m:e>
                              <m:e>
                                <m:r>
                                  <a:rPr lang="en-US" b="0" i="1" smtClean="0">
                                    <a:latin typeface="Cambria Math"/>
                                  </a:rPr>
                                  <m:t>1</m:t>
                                </m:r>
                              </m:e>
                              <m:e>
                                <m:r>
                                  <a:rPr lang="en-US" b="0" i="1" smtClean="0">
                                    <a:latin typeface="Cambria Math"/>
                                  </a:rPr>
                                  <m:t>0</m:t>
                                </m:r>
                              </m:e>
                              <m:e>
                                <m:r>
                                  <a:rPr lang="en-US" b="0" i="1" smtClean="0">
                                    <a:latin typeface="Cambria Math"/>
                                  </a:rPr>
                                  <m:t>1</m:t>
                                </m:r>
                              </m:e>
                              <m:e>
                                <m:r>
                                  <a:rPr lang="en-US" b="0" i="1" smtClean="0">
                                    <a:latin typeface="Cambria Math"/>
                                  </a:rPr>
                                  <m:t>1</m:t>
                                </m:r>
                              </m:e>
                            </m:mr>
                            <m:mr>
                              <m:e>
                                <m:r>
                                  <a:rPr lang="en-US" b="0" i="1" smtClean="0">
                                    <a:latin typeface="Cambria Math"/>
                                  </a:rPr>
                                  <m:t>0</m:t>
                                </m:r>
                              </m:e>
                              <m:e>
                                <m:r>
                                  <a:rPr lang="en-US" b="0" i="1" smtClean="0">
                                    <a:latin typeface="Cambria Math"/>
                                  </a:rPr>
                                  <m:t>0</m:t>
                                </m:r>
                              </m:e>
                              <m:e>
                                <m:r>
                                  <a:rPr lang="en-US" b="0" i="1" smtClean="0">
                                    <a:latin typeface="Cambria Math"/>
                                  </a:rPr>
                                  <m:t>1</m:t>
                                </m:r>
                              </m:e>
                              <m:e>
                                <m:r>
                                  <a:rPr lang="en-US" b="0" i="1" smtClean="0">
                                    <a:latin typeface="Cambria Math"/>
                                  </a:rPr>
                                  <m:t>1</m:t>
                                </m:r>
                              </m:e>
                              <m:e>
                                <m:r>
                                  <a:rPr lang="en-US" b="0" i="1" smtClean="0">
                                    <a:latin typeface="Cambria Math"/>
                                  </a:rPr>
                                  <m:t>1</m:t>
                                </m:r>
                              </m:e>
                            </m:mr>
                          </m:m>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423812" y="1341649"/>
                <a:ext cx="2479718" cy="554254"/>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49488" y="3865819"/>
                <a:ext cx="4334456" cy="619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𝑋</m:t>
                          </m:r>
                        </m:e>
                        <m:e>
                          <m:r>
                            <a:rPr lang="en-US" b="0" i="1" smtClean="0">
                              <a:latin typeface="Cambria Math"/>
                            </a:rPr>
                            <m:t>𝑌</m:t>
                          </m:r>
                        </m:e>
                      </m:d>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a:rPr lang="en-US" b="0" i="1" smtClean="0">
                                    <a:latin typeface="Cambria Math"/>
                                  </a:rPr>
                                  <m:t>2/9</m:t>
                                </m:r>
                              </m:e>
                              <m:e>
                                <m:r>
                                  <a:rPr lang="en-US" b="0" i="1" smtClean="0">
                                    <a:latin typeface="Cambria Math"/>
                                  </a:rPr>
                                  <m:t>2/9</m:t>
                                </m:r>
                              </m:e>
                              <m:e>
                                <m:r>
                                  <a:rPr lang="en-US" b="0" i="1" smtClean="0">
                                    <a:latin typeface="Cambria Math"/>
                                  </a:rPr>
                                  <m:t>1/9</m:t>
                                </m:r>
                              </m:e>
                              <m:e>
                                <m:r>
                                  <a:rPr lang="en-US" b="0" i="1" smtClean="0">
                                    <a:latin typeface="Cambria Math"/>
                                  </a:rPr>
                                  <m:t>2/9</m:t>
                                </m:r>
                              </m:e>
                              <m:e>
                                <m:r>
                                  <a:rPr lang="en-US" b="0" i="1" smtClean="0">
                                    <a:latin typeface="Cambria Math"/>
                                  </a:rPr>
                                  <m:t>2/9</m:t>
                                </m:r>
                              </m:e>
                            </m:mr>
                            <m:mr>
                              <m:e>
                                <m:r>
                                  <a:rPr lang="en-US" b="0" i="1" smtClean="0">
                                    <a:latin typeface="Cambria Math"/>
                                  </a:rPr>
                                  <m:t>1/8</m:t>
                                </m:r>
                              </m:e>
                              <m:e>
                                <m:r>
                                  <a:rPr lang="en-US" b="0" i="1" smtClean="0">
                                    <a:latin typeface="Cambria Math"/>
                                  </a:rPr>
                                  <m:t>1/8</m:t>
                                </m:r>
                              </m:e>
                              <m:e>
                                <m:r>
                                  <a:rPr lang="en-US" b="0" i="1" smtClean="0">
                                    <a:latin typeface="Cambria Math"/>
                                  </a:rPr>
                                  <m:t>2/8</m:t>
                                </m:r>
                              </m:e>
                              <m:e>
                                <m:r>
                                  <a:rPr lang="en-US" b="0" i="1" smtClean="0">
                                    <a:latin typeface="Cambria Math"/>
                                  </a:rPr>
                                  <m:t>2/8</m:t>
                                </m:r>
                              </m:e>
                              <m:e>
                                <m:r>
                                  <a:rPr lang="en-US" b="0" i="1" smtClean="0">
                                    <a:latin typeface="Cambria Math"/>
                                  </a:rPr>
                                  <m:t>2/8</m:t>
                                </m:r>
                              </m:e>
                            </m:mr>
                          </m:m>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649488" y="3865819"/>
                <a:ext cx="4334456" cy="619208"/>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716783" y="909648"/>
                <a:ext cx="2161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𝑌</m:t>
                          </m:r>
                        </m:e>
                      </m:d>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a:rPr lang="en-US" b="0" i="1" smtClean="0">
                                    <a:latin typeface="Cambria Math"/>
                                  </a:rPr>
                                  <m:t>1/2</m:t>
                                </m:r>
                              </m:e>
                              <m:e>
                                <m:r>
                                  <a:rPr lang="en-US" b="0" i="1" smtClean="0">
                                    <a:latin typeface="Cambria Math"/>
                                  </a:rPr>
                                  <m:t>1/2</m:t>
                                </m:r>
                              </m:e>
                            </m:mr>
                          </m:m>
                        </m:e>
                      </m: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716783" y="909648"/>
                <a:ext cx="2161746" cy="369332"/>
              </a:xfrm>
              <a:prstGeom prst="rect">
                <a:avLst/>
              </a:prstGeom>
              <a:blipFill rotWithShape="1">
                <a:blip r:embed="rId6"/>
                <a:stretch>
                  <a:fillRect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553356" y="2632330"/>
                <a:ext cx="5325173" cy="369332"/>
              </a:xfrm>
              <a:prstGeom prst="rect">
                <a:avLst/>
              </a:prstGeom>
              <a:noFill/>
            </p:spPr>
            <p:txBody>
              <a:bodyPr wrap="square" rtlCol="0">
                <a:spAutoFit/>
              </a:bodyPr>
              <a:lstStyle/>
              <a:p>
                <a14:m>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𝑌</m:t>
                        </m:r>
                        <m:r>
                          <a:rPr lang="en-US" b="0" i="1" smtClean="0">
                            <a:latin typeface="Cambria Math"/>
                          </a:rPr>
                          <m:t>|</m:t>
                        </m:r>
                        <m:r>
                          <a:rPr lang="en-US" b="0" i="1" smtClean="0">
                            <a:latin typeface="Cambria Math"/>
                          </a:rPr>
                          <m:t>𝑋</m:t>
                        </m:r>
                      </m:e>
                    </m:d>
                    <m:r>
                      <a:rPr lang="en-US" b="0" i="1" smtClean="0">
                        <a:latin typeface="Cambria Math"/>
                      </a:rPr>
                      <m:t> </m:t>
                    </m:r>
                    <m:r>
                      <a:rPr lang="en-US" b="0" i="1" smtClean="0">
                        <a:latin typeface="Cambria Math"/>
                        <a:sym typeface="Symbol"/>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a:rPr>
                                <m:t>1</m:t>
                              </m:r>
                              <m:r>
                                <a:rPr lang="en-US" b="0" i="1" smtClean="0">
                                  <a:latin typeface="Cambria Math"/>
                                </a:rPr>
                                <m:t>/2</m:t>
                              </m:r>
                              <m:r>
                                <a:rPr lang="en-US" b="0" i="1" smtClean="0">
                                  <a:latin typeface="Cambria Math"/>
                                  <a:ea typeface="Cambria Math"/>
                                </a:rPr>
                                <m:t>×1/4×1/4</m:t>
                              </m:r>
                            </m:e>
                            <m:e>
                              <m:r>
                                <a:rPr lang="en-US" b="0" i="1" smtClean="0">
                                  <a:latin typeface="Cambria Math"/>
                                </a:rPr>
                                <m:t>1/2</m:t>
                              </m:r>
                              <m:r>
                                <a:rPr lang="en-US" b="0" i="1" smtClean="0">
                                  <a:latin typeface="Cambria Math"/>
                                  <a:ea typeface="Cambria Math"/>
                                </a:rPr>
                                <m:t>×0×1/3</m:t>
                              </m:r>
                            </m:e>
                          </m:mr>
                        </m:m>
                      </m:e>
                    </m:d>
                  </m:oMath>
                </a14:m>
                <a:r>
                  <a:rPr lang="en-US" dirty="0"/>
                  <a:t> =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a:rPr>
                          <m:t>1 0</m:t>
                        </m:r>
                      </m:e>
                    </m:d>
                  </m:oMath>
                </a14:m>
                <a:r>
                  <a:rPr lang="en-US" dirty="0"/>
                  <a:t> </a:t>
                </a:r>
              </a:p>
            </p:txBody>
          </p:sp>
        </mc:Choice>
        <mc:Fallback xmlns="">
          <p:sp>
            <p:nvSpPr>
              <p:cNvPr id="11" name="TextBox 10"/>
              <p:cNvSpPr txBox="1">
                <a:spLocks noRot="1" noChangeAspect="1" noMove="1" noResize="1" noEditPoints="1" noAdjustHandles="1" noChangeArrowheads="1" noChangeShapeType="1" noTextEdit="1"/>
              </p:cNvSpPr>
              <p:nvPr/>
            </p:nvSpPr>
            <p:spPr>
              <a:xfrm>
                <a:off x="3553356" y="2632330"/>
                <a:ext cx="5325173" cy="369332"/>
              </a:xfrm>
              <a:prstGeom prst="rect">
                <a:avLst/>
              </a:prstGeom>
              <a:blipFill rotWithShape="1">
                <a:blip r:embed="rId7"/>
                <a:stretch>
                  <a:fillRect t="-833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496830" y="4578262"/>
                <a:ext cx="6406700" cy="369332"/>
              </a:xfrm>
              <a:prstGeom prst="rect">
                <a:avLst/>
              </a:prstGeom>
              <a:noFill/>
            </p:spPr>
            <p:txBody>
              <a:bodyPr wrap="square" rtlCol="0">
                <a:spAutoFit/>
              </a:bodyPr>
              <a:lstStyle/>
              <a:p>
                <a14:m>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𝑌</m:t>
                        </m:r>
                        <m:r>
                          <a:rPr lang="en-US" b="0" i="1" smtClean="0">
                            <a:latin typeface="Cambria Math"/>
                          </a:rPr>
                          <m:t>|</m:t>
                        </m:r>
                        <m:r>
                          <a:rPr lang="en-US" b="0" i="1" smtClean="0">
                            <a:latin typeface="Cambria Math"/>
                          </a:rPr>
                          <m:t>𝑋</m:t>
                        </m:r>
                      </m:e>
                    </m:d>
                    <m:r>
                      <a:rPr lang="en-US" b="0" i="1" smtClean="0">
                        <a:latin typeface="Cambria Math"/>
                      </a:rPr>
                      <m:t> </m:t>
                    </m:r>
                    <m:r>
                      <a:rPr lang="en-US" i="1">
                        <a:latin typeface="Cambria Math"/>
                        <a:sym typeface="Symbol"/>
                      </a:rPr>
                      <m:t></m:t>
                    </m:r>
                    <m:r>
                      <a:rPr lang="en-US" b="0" i="1" smtClean="0">
                        <a:latin typeface="Cambria Math"/>
                        <a:sym typeface="Symbol"/>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a:rPr>
                                <m:t>1</m:t>
                              </m:r>
                              <m:r>
                                <a:rPr lang="en-US" b="0" i="1" smtClean="0">
                                  <a:latin typeface="Cambria Math"/>
                                </a:rPr>
                                <m:t>/2</m:t>
                              </m:r>
                              <m:r>
                                <a:rPr lang="en-US" b="0" i="1" smtClean="0">
                                  <a:latin typeface="Cambria Math"/>
                                  <a:ea typeface="Cambria Math"/>
                                </a:rPr>
                                <m:t>×2/9×2/9</m:t>
                              </m:r>
                            </m:e>
                            <m:e>
                              <m:r>
                                <a:rPr lang="en-US" b="0" i="1" smtClean="0">
                                  <a:latin typeface="Cambria Math"/>
                                </a:rPr>
                                <m:t>1/2</m:t>
                              </m:r>
                              <m:r>
                                <a:rPr lang="en-US" b="0" i="1" smtClean="0">
                                  <a:latin typeface="Cambria Math"/>
                                  <a:ea typeface="Cambria Math"/>
                                </a:rPr>
                                <m:t>×1/8×2/8</m:t>
                              </m:r>
                            </m:e>
                          </m:mr>
                        </m:m>
                      </m:e>
                    </m:d>
                  </m:oMath>
                </a14:m>
                <a:r>
                  <a:rPr lang="en-US" dirty="0"/>
                  <a:t> =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a:rPr>
                          <m:t>0.613 0.387</m:t>
                        </m:r>
                      </m:e>
                    </m:d>
                  </m:oMath>
                </a14:m>
                <a:r>
                  <a:rPr lang="en-US" dirty="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2496830" y="4578262"/>
                <a:ext cx="6406700" cy="369332"/>
              </a:xfrm>
              <a:prstGeom prst="rect">
                <a:avLst/>
              </a:prstGeom>
              <a:blipFill rotWithShape="1">
                <a:blip r:embed="rId8"/>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437666" y="3257058"/>
                <a:ext cx="2479717" cy="552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𝑀</m:t>
                      </m:r>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m:rPr>
                                    <m:brk m:alnAt="7"/>
                                  </m:rPr>
                                  <a:rPr lang="en-US" b="0" i="1" smtClean="0">
                                    <a:latin typeface="Cambria Math"/>
                                  </a:rPr>
                                  <m:t>2</m:t>
                                </m:r>
                              </m:e>
                              <m:e>
                                <m:r>
                                  <a:rPr lang="en-US" b="0" i="1" smtClean="0">
                                    <a:latin typeface="Cambria Math"/>
                                  </a:rPr>
                                  <m:t>2</m:t>
                                </m:r>
                              </m:e>
                              <m:e>
                                <m:r>
                                  <a:rPr lang="en-US" b="0" i="1" smtClean="0">
                                    <a:latin typeface="Cambria Math"/>
                                  </a:rPr>
                                  <m:t>1</m:t>
                                </m:r>
                              </m:e>
                              <m:e>
                                <m:r>
                                  <a:rPr lang="en-US" b="0" i="1" smtClean="0">
                                    <a:latin typeface="Cambria Math"/>
                                  </a:rPr>
                                  <m:t>2</m:t>
                                </m:r>
                              </m:e>
                              <m:e>
                                <m:r>
                                  <a:rPr lang="en-US" b="0" i="1" smtClean="0">
                                    <a:latin typeface="Cambria Math"/>
                                  </a:rPr>
                                  <m:t>2</m:t>
                                </m:r>
                              </m:e>
                            </m:mr>
                            <m:mr>
                              <m:e>
                                <m:r>
                                  <a:rPr lang="en-US" b="0" i="1" smtClean="0">
                                    <a:latin typeface="Cambria Math"/>
                                  </a:rPr>
                                  <m:t>1</m:t>
                                </m:r>
                              </m:e>
                              <m:e>
                                <m:r>
                                  <a:rPr lang="en-US" b="0" i="1" smtClean="0">
                                    <a:latin typeface="Cambria Math"/>
                                  </a:rPr>
                                  <m:t>1</m:t>
                                </m:r>
                              </m:e>
                              <m:e>
                                <m:r>
                                  <a:rPr lang="en-US" b="0" i="1" smtClean="0">
                                    <a:latin typeface="Cambria Math"/>
                                  </a:rPr>
                                  <m:t>2</m:t>
                                </m:r>
                              </m:e>
                              <m:e>
                                <m:r>
                                  <a:rPr lang="en-US" b="0" i="1" smtClean="0">
                                    <a:latin typeface="Cambria Math"/>
                                  </a:rPr>
                                  <m:t>2</m:t>
                                </m:r>
                              </m:e>
                              <m:e>
                                <m:r>
                                  <a:rPr lang="en-US" b="0" i="1" smtClean="0">
                                    <a:latin typeface="Cambria Math"/>
                                  </a:rPr>
                                  <m:t>2</m:t>
                                </m:r>
                              </m:e>
                            </m:mr>
                          </m:m>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437666" y="3257058"/>
                <a:ext cx="2479717" cy="552459"/>
              </a:xfrm>
              <a:prstGeom prst="rect">
                <a:avLst/>
              </a:prstGeom>
              <a:blipFill rotWithShape="1">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88027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9" name="TextBox 8"/>
              <p:cNvSpPr txBox="1"/>
              <p:nvPr/>
            </p:nvSpPr>
            <p:spPr>
              <a:xfrm>
                <a:off x="2044834" y="2418019"/>
                <a:ext cx="4334456" cy="619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𝑋</m:t>
                          </m:r>
                        </m:e>
                        <m:e>
                          <m:r>
                            <a:rPr lang="en-US" b="0" i="1" smtClean="0">
                              <a:latin typeface="Cambria Math"/>
                            </a:rPr>
                            <m:t>𝑌</m:t>
                          </m:r>
                        </m:e>
                      </m:d>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5"/>
                                    <m:mcJc m:val="center"/>
                                  </m:mcPr>
                                </m:mc>
                              </m:mcs>
                              <m:ctrlPr>
                                <a:rPr lang="en-US" b="0" i="1" smtClean="0">
                                  <a:latin typeface="Cambria Math" panose="02040503050406030204" pitchFamily="18" charset="0"/>
                                </a:rPr>
                              </m:ctrlPr>
                            </m:mPr>
                            <m:mr>
                              <m:e>
                                <m:r>
                                  <a:rPr lang="en-US" b="0" i="1" smtClean="0">
                                    <a:latin typeface="Cambria Math"/>
                                  </a:rPr>
                                  <m:t>2/9</m:t>
                                </m:r>
                              </m:e>
                              <m:e>
                                <m:r>
                                  <a:rPr lang="en-US" b="0" i="1" smtClean="0">
                                    <a:latin typeface="Cambria Math"/>
                                  </a:rPr>
                                  <m:t>2/9</m:t>
                                </m:r>
                              </m:e>
                              <m:e>
                                <m:r>
                                  <a:rPr lang="en-US" b="0" i="1" smtClean="0">
                                    <a:latin typeface="Cambria Math"/>
                                  </a:rPr>
                                  <m:t>1/9</m:t>
                                </m:r>
                              </m:e>
                              <m:e>
                                <m:r>
                                  <a:rPr lang="en-US" b="0" i="1" smtClean="0">
                                    <a:latin typeface="Cambria Math"/>
                                  </a:rPr>
                                  <m:t>2/9</m:t>
                                </m:r>
                              </m:e>
                              <m:e>
                                <m:r>
                                  <a:rPr lang="en-US" b="0" i="1" smtClean="0">
                                    <a:latin typeface="Cambria Math"/>
                                  </a:rPr>
                                  <m:t>2/9</m:t>
                                </m:r>
                              </m:e>
                            </m:mr>
                            <m:mr>
                              <m:e>
                                <m:r>
                                  <a:rPr lang="en-US" b="0" i="1" smtClean="0">
                                    <a:latin typeface="Cambria Math"/>
                                  </a:rPr>
                                  <m:t>1/8</m:t>
                                </m:r>
                              </m:e>
                              <m:e>
                                <m:r>
                                  <a:rPr lang="en-US" b="0" i="1" smtClean="0">
                                    <a:latin typeface="Cambria Math"/>
                                  </a:rPr>
                                  <m:t>1/8</m:t>
                                </m:r>
                              </m:e>
                              <m:e>
                                <m:r>
                                  <a:rPr lang="en-US" b="0" i="1" smtClean="0">
                                    <a:latin typeface="Cambria Math"/>
                                  </a:rPr>
                                  <m:t>2/8</m:t>
                                </m:r>
                              </m:e>
                              <m:e>
                                <m:r>
                                  <a:rPr lang="en-US" b="0" i="1" smtClean="0">
                                    <a:latin typeface="Cambria Math"/>
                                  </a:rPr>
                                  <m:t>2/8</m:t>
                                </m:r>
                              </m:e>
                              <m:e>
                                <m:r>
                                  <a:rPr lang="en-US" b="0" i="1" smtClean="0">
                                    <a:latin typeface="Cambria Math"/>
                                  </a:rPr>
                                  <m:t>2/8</m:t>
                                </m:r>
                              </m:e>
                            </m:mr>
                          </m:m>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044834" y="2418019"/>
                <a:ext cx="4334456" cy="619208"/>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131189" y="1551782"/>
                <a:ext cx="2161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𝑌</m:t>
                          </m:r>
                        </m:e>
                      </m:d>
                      <m:r>
                        <a:rPr lang="en-US" b="0" i="1" smtClean="0">
                          <a:latin typeface="Cambria Math"/>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a:rPr lang="en-US" b="0" i="1" smtClean="0">
                                    <a:latin typeface="Cambria Math"/>
                                  </a:rPr>
                                  <m:t>1/2</m:t>
                                </m:r>
                              </m:e>
                              <m:e>
                                <m:r>
                                  <a:rPr lang="en-US" b="0" i="1" smtClean="0">
                                    <a:latin typeface="Cambria Math"/>
                                  </a:rPr>
                                  <m:t>1/2</m:t>
                                </m:r>
                              </m:e>
                            </m:mr>
                          </m:m>
                        </m:e>
                      </m: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131189" y="1551782"/>
                <a:ext cx="2161746" cy="369332"/>
              </a:xfrm>
              <a:prstGeom prst="rect">
                <a:avLst/>
              </a:prstGeom>
              <a:blipFill rotWithShape="1">
                <a:blip r:embed="rId3"/>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190283" y="3501896"/>
                <a:ext cx="6406700" cy="369332"/>
              </a:xfrm>
              <a:prstGeom prst="rect">
                <a:avLst/>
              </a:prstGeom>
              <a:noFill/>
            </p:spPr>
            <p:txBody>
              <a:bodyPr wrap="square" rtlCol="0">
                <a:spAutoFit/>
              </a:bodyPr>
              <a:lstStyle/>
              <a:p>
                <a14:m>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𝑌</m:t>
                        </m:r>
                        <m:r>
                          <a:rPr lang="en-US" b="0" i="1" smtClean="0">
                            <a:latin typeface="Cambria Math"/>
                          </a:rPr>
                          <m:t>|</m:t>
                        </m:r>
                        <m:r>
                          <a:rPr lang="en-US" b="0" i="1" smtClean="0">
                            <a:latin typeface="Cambria Math"/>
                          </a:rPr>
                          <m:t>𝑋</m:t>
                        </m:r>
                      </m:e>
                    </m:d>
                    <m:r>
                      <a:rPr lang="en-US" b="0" i="1" smtClean="0">
                        <a:latin typeface="Cambria Math"/>
                      </a:rPr>
                      <m:t> </m:t>
                    </m:r>
                    <m:r>
                      <a:rPr lang="en-US" i="1">
                        <a:latin typeface="Cambria Math"/>
                        <a:sym typeface="Symbol"/>
                      </a:rPr>
                      <m:t></m:t>
                    </m:r>
                    <m:r>
                      <a:rPr lang="en-US" b="0" i="1" smtClean="0">
                        <a:latin typeface="Cambria Math"/>
                        <a:sym typeface="Symbol"/>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a:rPr>
                                <m:t>1</m:t>
                              </m:r>
                              <m:r>
                                <a:rPr lang="en-US" b="0" i="1" smtClean="0">
                                  <a:latin typeface="Cambria Math"/>
                                </a:rPr>
                                <m:t>/2</m:t>
                              </m:r>
                              <m:r>
                                <a:rPr lang="en-US" b="0" i="1" smtClean="0">
                                  <a:latin typeface="Cambria Math"/>
                                  <a:ea typeface="Cambria Math"/>
                                </a:rPr>
                                <m:t>×2/9×2/9</m:t>
                              </m:r>
                            </m:e>
                            <m:e>
                              <m:r>
                                <a:rPr lang="en-US" b="0" i="1" smtClean="0">
                                  <a:latin typeface="Cambria Math"/>
                                </a:rPr>
                                <m:t>1/2</m:t>
                              </m:r>
                              <m:r>
                                <a:rPr lang="en-US" b="0" i="1" smtClean="0">
                                  <a:latin typeface="Cambria Math"/>
                                  <a:ea typeface="Cambria Math"/>
                                </a:rPr>
                                <m:t>×1/8×2/8</m:t>
                              </m:r>
                            </m:e>
                          </m:mr>
                        </m:m>
                      </m:e>
                    </m:d>
                  </m:oMath>
                </a14:m>
                <a:r>
                  <a:rPr lang="en-US" dirty="0"/>
                  <a:t> =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a:rPr>
                          <m:t>0.613 0.387</m:t>
                        </m:r>
                      </m:e>
                    </m:d>
                  </m:oMath>
                </a14:m>
                <a:r>
                  <a:rPr lang="en-US" dirty="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1190283" y="3501896"/>
                <a:ext cx="6406700" cy="369332"/>
              </a:xfrm>
              <a:prstGeom prst="rect">
                <a:avLst/>
              </a:prstGeom>
              <a:blipFill rotWithShape="1">
                <a:blip r:embed="rId4"/>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990480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21496" y="1083709"/>
            <a:ext cx="6479610" cy="3624386"/>
          </a:xfrm>
          <a:prstGeom prst="rect">
            <a:avLst/>
          </a:prstGeom>
        </p:spPr>
      </p:pic>
      <p:sp>
        <p:nvSpPr>
          <p:cNvPr id="2" name="Title 1"/>
          <p:cNvSpPr>
            <a:spLocks noGrp="1"/>
          </p:cNvSpPr>
          <p:nvPr>
            <p:ph type="title"/>
          </p:nvPr>
        </p:nvSpPr>
        <p:spPr/>
        <p:txBody>
          <a:bodyPr/>
          <a:lstStyle/>
          <a:p>
            <a:r>
              <a:rPr lang="bg-BG" dirty="0"/>
              <a:t>Another Example</a:t>
            </a:r>
            <a:endParaRPr lang="en-US" dirty="0"/>
          </a:p>
        </p:txBody>
      </p:sp>
      <p:sp>
        <p:nvSpPr>
          <p:cNvPr id="5" name="TextBox 4"/>
          <p:cNvSpPr txBox="1"/>
          <p:nvPr/>
        </p:nvSpPr>
        <p:spPr>
          <a:xfrm>
            <a:off x="7208530" y="4697489"/>
            <a:ext cx="1524776" cy="369332"/>
          </a:xfrm>
          <a:prstGeom prst="rect">
            <a:avLst/>
          </a:prstGeom>
          <a:noFill/>
        </p:spPr>
        <p:txBody>
          <a:bodyPr wrap="none" rtlCol="0">
            <a:spAutoFit/>
          </a:bodyPr>
          <a:lstStyle/>
          <a:p>
            <a:r>
              <a:rPr lang="bg-BG" dirty="0"/>
              <a:t>[Greg Durrett]</a:t>
            </a:r>
            <a:endParaRPr lang="en-US" dirty="0"/>
          </a:p>
        </p:txBody>
      </p:sp>
    </p:spTree>
    <p:extLst>
      <p:ext uri="{BB962C8B-B14F-4D97-AF65-F5344CB8AC3E}">
        <p14:creationId xmlns:p14="http://schemas.microsoft.com/office/powerpoint/2010/main" val="1173419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Summary</a:t>
            </a:r>
            <a:endParaRPr lang="en-US" dirty="0"/>
          </a:p>
        </p:txBody>
      </p:sp>
      <p:pic>
        <p:nvPicPr>
          <p:cNvPr id="5" name="Picture 4"/>
          <p:cNvPicPr>
            <a:picLocks noChangeAspect="1"/>
          </p:cNvPicPr>
          <p:nvPr/>
        </p:nvPicPr>
        <p:blipFill>
          <a:blip r:embed="rId2"/>
          <a:stretch>
            <a:fillRect/>
          </a:stretch>
        </p:blipFill>
        <p:spPr>
          <a:xfrm>
            <a:off x="1246339" y="1050473"/>
            <a:ext cx="6626269" cy="3647016"/>
          </a:xfrm>
          <a:prstGeom prst="rect">
            <a:avLst/>
          </a:prstGeom>
        </p:spPr>
      </p:pic>
      <p:sp>
        <p:nvSpPr>
          <p:cNvPr id="6" name="TextBox 5"/>
          <p:cNvSpPr txBox="1"/>
          <p:nvPr/>
        </p:nvSpPr>
        <p:spPr>
          <a:xfrm>
            <a:off x="7208530" y="4697489"/>
            <a:ext cx="1524776" cy="369332"/>
          </a:xfrm>
          <a:prstGeom prst="rect">
            <a:avLst/>
          </a:prstGeom>
          <a:noFill/>
        </p:spPr>
        <p:txBody>
          <a:bodyPr wrap="none" rtlCol="0">
            <a:spAutoFit/>
          </a:bodyPr>
          <a:lstStyle/>
          <a:p>
            <a:r>
              <a:rPr lang="bg-BG" dirty="0"/>
              <a:t>[Greg Durrett]</a:t>
            </a:r>
            <a:endParaRPr lang="en-US" dirty="0"/>
          </a:p>
        </p:txBody>
      </p:sp>
    </p:spTree>
    <p:extLst>
      <p:ext uri="{BB962C8B-B14F-4D97-AF65-F5344CB8AC3E}">
        <p14:creationId xmlns:p14="http://schemas.microsoft.com/office/powerpoint/2010/main" val="1853037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Not So Na</a:t>
            </a:r>
            <a:r>
              <a:rPr lang="fr-FR" dirty="0"/>
              <a:t>ï</a:t>
            </a:r>
            <a:r>
              <a:rPr lang="en-US" dirty="0" err="1"/>
              <a:t>ve</a:t>
            </a:r>
            <a:r>
              <a:rPr lang="bg-BG" dirty="0"/>
              <a:t>!</a:t>
            </a:r>
            <a:endParaRPr lang="en-US" dirty="0"/>
          </a:p>
        </p:txBody>
      </p:sp>
      <p:sp>
        <p:nvSpPr>
          <p:cNvPr id="73731" name="Rectangle 3"/>
          <p:cNvSpPr>
            <a:spLocks noGrp="1" noChangeArrowheads="1"/>
          </p:cNvSpPr>
          <p:nvPr>
            <p:ph idx="1"/>
          </p:nvPr>
        </p:nvSpPr>
        <p:spPr>
          <a:xfrm>
            <a:off x="538619" y="1291582"/>
            <a:ext cx="8279704" cy="3441873"/>
          </a:xfrm>
        </p:spPr>
        <p:txBody>
          <a:bodyPr>
            <a:noAutofit/>
          </a:bodyPr>
          <a:lstStyle/>
          <a:p>
            <a:pPr marL="228600" indent="-228600"/>
            <a:r>
              <a:rPr lang="en-US" sz="2000" dirty="0"/>
              <a:t>Very fast, low storage requirements</a:t>
            </a:r>
          </a:p>
          <a:p>
            <a:pPr marL="228600" indent="-228600"/>
            <a:r>
              <a:rPr lang="en-US" sz="2000" dirty="0"/>
              <a:t>Robust to irrelevant features</a:t>
            </a:r>
          </a:p>
          <a:p>
            <a:pPr marL="228600" indent="-228600"/>
            <a:r>
              <a:rPr lang="en-US" sz="2000" dirty="0"/>
              <a:t>Irrelevant features cancel each other without affecting results</a:t>
            </a:r>
          </a:p>
          <a:p>
            <a:pPr marL="228600" indent="-228600"/>
            <a:r>
              <a:rPr lang="en-US" sz="2000" dirty="0"/>
              <a:t>Very good in domains with many equally important features</a:t>
            </a:r>
          </a:p>
          <a:p>
            <a:pPr marL="628650" lvl="1" indent="-228600"/>
            <a:r>
              <a:rPr lang="en-US" sz="1400" dirty="0"/>
              <a:t>Decision trees suffer from </a:t>
            </a:r>
            <a:r>
              <a:rPr lang="en-US" sz="1400" i="1" dirty="0"/>
              <a:t>fragmentation</a:t>
            </a:r>
            <a:r>
              <a:rPr lang="en-US" sz="1400" dirty="0"/>
              <a:t> in such cases – especially if little data</a:t>
            </a:r>
          </a:p>
          <a:p>
            <a:pPr marL="228600" indent="-228600"/>
            <a:r>
              <a:rPr lang="en-US" sz="2000" dirty="0"/>
              <a:t>Optimal if the independence assumptions hold</a:t>
            </a:r>
          </a:p>
          <a:p>
            <a:pPr marL="628650" lvl="1" indent="-228600"/>
            <a:r>
              <a:rPr lang="en-US" sz="1400" dirty="0"/>
              <a:t>If assumed independence is correct, then it is the Bayes Optimal Classifier for problem</a:t>
            </a:r>
          </a:p>
          <a:p>
            <a:pPr marL="228600" indent="-228600"/>
            <a:r>
              <a:rPr lang="en-US" sz="2000" dirty="0">
                <a:solidFill>
                  <a:schemeClr val="tx1"/>
                </a:solidFill>
              </a:rPr>
              <a:t>A good, dependable baseline for text classification</a:t>
            </a:r>
          </a:p>
          <a:p>
            <a:pPr marL="571500" lvl="1"/>
            <a:r>
              <a:rPr lang="en-US" dirty="0">
                <a:solidFill>
                  <a:schemeClr val="tx1"/>
                </a:solidFill>
              </a:rPr>
              <a:t>But other classifiers give better accuracy</a:t>
            </a:r>
          </a:p>
          <a:p>
            <a:pPr marL="228600" indent="-228600"/>
            <a:endParaRPr lang="en-US" sz="2000" dirty="0"/>
          </a:p>
        </p:txBody>
      </p:sp>
      <p:sp>
        <p:nvSpPr>
          <p:cNvPr id="4" name="TextBox 3"/>
          <p:cNvSpPr txBox="1"/>
          <p:nvPr/>
        </p:nvSpPr>
        <p:spPr>
          <a:xfrm>
            <a:off x="6225236" y="4733455"/>
            <a:ext cx="2198038" cy="369332"/>
          </a:xfrm>
          <a:prstGeom prst="rect">
            <a:avLst/>
          </a:prstGeom>
          <a:noFill/>
        </p:spPr>
        <p:txBody>
          <a:bodyPr wrap="none" rtlCol="0">
            <a:spAutoFit/>
          </a:bodyPr>
          <a:lstStyle/>
          <a:p>
            <a:r>
              <a:rPr lang="en-US" dirty="0"/>
              <a:t>[</a:t>
            </a:r>
            <a:r>
              <a:rPr lang="en-US" dirty="0" err="1"/>
              <a:t>Jurafsky</a:t>
            </a:r>
            <a:r>
              <a:rPr lang="en-US" dirty="0"/>
              <a:t> and Martin]</a:t>
            </a:r>
          </a:p>
        </p:txBody>
      </p:sp>
    </p:spTree>
    <p:extLst>
      <p:ext uri="{BB962C8B-B14F-4D97-AF65-F5344CB8AC3E}">
        <p14:creationId xmlns:p14="http://schemas.microsoft.com/office/powerpoint/2010/main" val="167642307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a:latin typeface="Rockwell Extra Bold" panose="02060903040505020403" pitchFamily="18" charset="0"/>
              </a:rPr>
              <a:t>NLP</a:t>
            </a:r>
          </a:p>
        </p:txBody>
      </p:sp>
    </p:spTree>
    <p:extLst>
      <p:ext uri="{BB962C8B-B14F-4D97-AF65-F5344CB8AC3E}">
        <p14:creationId xmlns:p14="http://schemas.microsoft.com/office/powerpoint/2010/main" val="2760863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3448" y="106721"/>
            <a:ext cx="8936252" cy="701843"/>
          </a:xfrm>
        </p:spPr>
        <p:txBody>
          <a:bodyPr/>
          <a:lstStyle/>
          <a:p>
            <a:r>
              <a:rPr lang="en-US" dirty="0"/>
              <a:t>Generative vs. Discriminative Models</a:t>
            </a:r>
          </a:p>
        </p:txBody>
      </p:sp>
      <p:sp>
        <p:nvSpPr>
          <p:cNvPr id="4" name="Content Placeholder 3"/>
          <p:cNvSpPr>
            <a:spLocks noGrp="1"/>
          </p:cNvSpPr>
          <p:nvPr>
            <p:ph idx="1"/>
          </p:nvPr>
        </p:nvSpPr>
        <p:spPr>
          <a:xfrm>
            <a:off x="93448" y="1714356"/>
            <a:ext cx="4677932" cy="2702991"/>
          </a:xfrm>
        </p:spPr>
        <p:txBody>
          <a:bodyPr>
            <a:noAutofit/>
          </a:bodyPr>
          <a:lstStyle/>
          <a:p>
            <a:pPr>
              <a:spcBef>
                <a:spcPts val="600"/>
              </a:spcBef>
            </a:pPr>
            <a:r>
              <a:rPr lang="en-US" sz="1600" dirty="0"/>
              <a:t>Learn a model of the joint probability p(d, c)</a:t>
            </a:r>
          </a:p>
          <a:p>
            <a:pPr>
              <a:spcBef>
                <a:spcPts val="600"/>
              </a:spcBef>
            </a:pPr>
            <a:r>
              <a:rPr lang="en-US" sz="1600" dirty="0"/>
              <a:t>Use Bayes’ Rule to calculate p(</a:t>
            </a:r>
            <a:r>
              <a:rPr lang="en-US" sz="1600" dirty="0" err="1"/>
              <a:t>c|d</a:t>
            </a:r>
            <a:r>
              <a:rPr lang="en-US" sz="1600" dirty="0"/>
              <a:t>) </a:t>
            </a:r>
          </a:p>
          <a:p>
            <a:pPr>
              <a:spcBef>
                <a:spcPts val="600"/>
              </a:spcBef>
            </a:pPr>
            <a:r>
              <a:rPr lang="en-US" sz="1600" dirty="0"/>
              <a:t>Build a model of each class; given example, return the model most likely to have generated that example</a:t>
            </a:r>
          </a:p>
          <a:p>
            <a:pPr>
              <a:spcBef>
                <a:spcPts val="600"/>
              </a:spcBef>
            </a:pPr>
            <a:r>
              <a:rPr lang="en-US" sz="1600" dirty="0"/>
              <a:t>Examples: Naïve Bayes, Gaussian Discriminant Analysis, HMM, Probabilistic CFG</a:t>
            </a:r>
          </a:p>
        </p:txBody>
      </p:sp>
      <p:sp>
        <p:nvSpPr>
          <p:cNvPr id="5" name="Text Placeholder 4"/>
          <p:cNvSpPr>
            <a:spLocks noGrp="1"/>
          </p:cNvSpPr>
          <p:nvPr>
            <p:ph type="body" idx="4294967295"/>
          </p:nvPr>
        </p:nvSpPr>
        <p:spPr>
          <a:xfrm>
            <a:off x="254000" y="1076708"/>
            <a:ext cx="4040188" cy="481012"/>
          </a:xfrm>
        </p:spPr>
        <p:txBody>
          <a:bodyPr/>
          <a:lstStyle/>
          <a:p>
            <a:pPr marL="0" indent="0">
              <a:buNone/>
            </a:pPr>
            <a:r>
              <a:rPr lang="en-US" dirty="0"/>
              <a:t>Generative</a:t>
            </a:r>
          </a:p>
        </p:txBody>
      </p:sp>
      <p:sp>
        <p:nvSpPr>
          <p:cNvPr id="6" name="Text Placeholder 5"/>
          <p:cNvSpPr>
            <a:spLocks noGrp="1"/>
          </p:cNvSpPr>
          <p:nvPr>
            <p:ph type="body" sz="quarter" idx="4294967295"/>
          </p:nvPr>
        </p:nvSpPr>
        <p:spPr>
          <a:xfrm>
            <a:off x="4853509" y="1057174"/>
            <a:ext cx="4041775" cy="481012"/>
          </a:xfrm>
        </p:spPr>
        <p:txBody>
          <a:bodyPr/>
          <a:lstStyle/>
          <a:p>
            <a:pPr marL="0" indent="0">
              <a:buNone/>
            </a:pPr>
            <a:r>
              <a:rPr lang="en-US" dirty="0"/>
              <a:t>Discriminative</a:t>
            </a:r>
          </a:p>
        </p:txBody>
      </p:sp>
      <p:sp>
        <p:nvSpPr>
          <p:cNvPr id="7" name="Content Placeholder 6"/>
          <p:cNvSpPr>
            <a:spLocks noGrp="1"/>
          </p:cNvSpPr>
          <p:nvPr>
            <p:ph sz="quarter" idx="4294967295"/>
          </p:nvPr>
        </p:nvSpPr>
        <p:spPr>
          <a:xfrm>
            <a:off x="4853171" y="1738097"/>
            <a:ext cx="4290829" cy="2963862"/>
          </a:xfrm>
        </p:spPr>
        <p:txBody>
          <a:bodyPr>
            <a:noAutofit/>
          </a:bodyPr>
          <a:lstStyle/>
          <a:p>
            <a:pPr>
              <a:spcBef>
                <a:spcPts val="600"/>
              </a:spcBef>
            </a:pPr>
            <a:r>
              <a:rPr lang="en-US" sz="1600" dirty="0"/>
              <a:t>Model posterior probability p(</a:t>
            </a:r>
            <a:r>
              <a:rPr lang="en-US" sz="1600" dirty="0" err="1"/>
              <a:t>c|d</a:t>
            </a:r>
            <a:r>
              <a:rPr lang="en-US" sz="1600" dirty="0"/>
              <a:t>) directly</a:t>
            </a:r>
          </a:p>
          <a:p>
            <a:pPr>
              <a:spcBef>
                <a:spcPts val="600"/>
              </a:spcBef>
            </a:pPr>
            <a:r>
              <a:rPr lang="en-US" sz="1600" dirty="0"/>
              <a:t>Class is a function of document vector</a:t>
            </a:r>
          </a:p>
          <a:p>
            <a:pPr>
              <a:spcBef>
                <a:spcPts val="600"/>
              </a:spcBef>
            </a:pPr>
            <a:r>
              <a:rPr lang="en-US" sz="1600" dirty="0"/>
              <a:t>Find the exact function that minimizes classification errors on the training data </a:t>
            </a:r>
          </a:p>
          <a:p>
            <a:pPr>
              <a:spcBef>
                <a:spcPts val="600"/>
              </a:spcBef>
            </a:pPr>
            <a:r>
              <a:rPr lang="en-US" sz="1600" dirty="0"/>
              <a:t>Examples: </a:t>
            </a:r>
            <a:r>
              <a:rPr lang="en-US" sz="1600" dirty="0">
                <a:solidFill>
                  <a:srgbClr val="011C3C"/>
                </a:solidFill>
              </a:rPr>
              <a:t>Logistic </a:t>
            </a:r>
            <a:r>
              <a:rPr lang="en-US" sz="1600" dirty="0"/>
              <a:t>r</a:t>
            </a:r>
            <a:r>
              <a:rPr lang="en-US" sz="1600" dirty="0">
                <a:solidFill>
                  <a:srgbClr val="011C3C"/>
                </a:solidFill>
              </a:rPr>
              <a:t>egression, Neural Networks (NNs), Support Vector Machines (SVMs), Decision Trees</a:t>
            </a:r>
          </a:p>
        </p:txBody>
      </p:sp>
    </p:spTree>
    <p:extLst>
      <p:ext uri="{BB962C8B-B14F-4D97-AF65-F5344CB8AC3E}">
        <p14:creationId xmlns:p14="http://schemas.microsoft.com/office/powerpoint/2010/main" val="368895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Assumptions of Discriminative Classifiers</a:t>
            </a:r>
          </a:p>
        </p:txBody>
      </p:sp>
      <p:sp>
        <p:nvSpPr>
          <p:cNvPr id="3" name="Content Placeholder 2"/>
          <p:cNvSpPr>
            <a:spLocks noGrp="1"/>
          </p:cNvSpPr>
          <p:nvPr>
            <p:ph idx="1"/>
          </p:nvPr>
        </p:nvSpPr>
        <p:spPr>
          <a:xfrm>
            <a:off x="457200" y="1653235"/>
            <a:ext cx="8229600" cy="3240634"/>
          </a:xfrm>
        </p:spPr>
        <p:txBody>
          <a:bodyPr>
            <a:normAutofit/>
          </a:bodyPr>
          <a:lstStyle/>
          <a:p>
            <a:r>
              <a:rPr lang="en-US" sz="2400" dirty="0"/>
              <a:t>Data examples (documents) are represented as vectors of features (words, phrases, ngrams, etc)</a:t>
            </a:r>
          </a:p>
          <a:p>
            <a:r>
              <a:rPr lang="en-US" sz="2400" dirty="0"/>
              <a:t>Looking for a function that maps each vector into a class. </a:t>
            </a:r>
          </a:p>
          <a:p>
            <a:r>
              <a:rPr lang="en-US" sz="2400" dirty="0"/>
              <a:t>This function can be found by minimizing the errors on the training data (plus other various criteria)</a:t>
            </a:r>
          </a:p>
          <a:p>
            <a:r>
              <a:rPr lang="en-US" sz="2400" dirty="0"/>
              <a:t>Different classifiers vary on what the function looks like, and how they find the function</a:t>
            </a:r>
          </a:p>
        </p:txBody>
      </p:sp>
    </p:spTree>
    <p:extLst>
      <p:ext uri="{BB962C8B-B14F-4D97-AF65-F5344CB8AC3E}">
        <p14:creationId xmlns:p14="http://schemas.microsoft.com/office/powerpoint/2010/main" val="19544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254000" y="189271"/>
            <a:ext cx="8432800" cy="701843"/>
          </a:xfrm>
        </p:spPr>
        <p:txBody>
          <a:bodyPr/>
          <a:lstStyle/>
          <a:p>
            <a:r>
              <a:rPr lang="en-US" sz="3600" dirty="0"/>
              <a:t>Discriminative vs. Generative</a:t>
            </a:r>
          </a:p>
        </p:txBody>
      </p:sp>
      <p:sp>
        <p:nvSpPr>
          <p:cNvPr id="23556" name="Rectangle 3"/>
          <p:cNvSpPr>
            <a:spLocks noGrp="1" noChangeArrowheads="1"/>
          </p:cNvSpPr>
          <p:nvPr>
            <p:ph idx="1"/>
          </p:nvPr>
        </p:nvSpPr>
        <p:spPr>
          <a:xfrm>
            <a:off x="162560" y="1127761"/>
            <a:ext cx="8768080" cy="3596640"/>
          </a:xfrm>
        </p:spPr>
        <p:txBody>
          <a:bodyPr>
            <a:normAutofit lnSpcReduction="10000"/>
          </a:bodyPr>
          <a:lstStyle/>
          <a:p>
            <a:pPr>
              <a:lnSpc>
                <a:spcPct val="110000"/>
              </a:lnSpc>
            </a:pPr>
            <a:r>
              <a:rPr lang="en-US" dirty="0"/>
              <a:t>Discriminative classifiers are generally more effective, since they directly optimize the classification accuracy. But</a:t>
            </a:r>
          </a:p>
          <a:p>
            <a:pPr lvl="1">
              <a:lnSpc>
                <a:spcPct val="110000"/>
              </a:lnSpc>
            </a:pPr>
            <a:r>
              <a:rPr lang="en-US" dirty="0"/>
              <a:t>They are all sensitive to the choice of features, and so far these features are extracted heuristically</a:t>
            </a:r>
          </a:p>
          <a:p>
            <a:pPr lvl="1">
              <a:lnSpc>
                <a:spcPct val="110000"/>
              </a:lnSpc>
            </a:pPr>
            <a:r>
              <a:rPr lang="en-US" dirty="0"/>
              <a:t>Also, overfitting can happen if data is sparse</a:t>
            </a:r>
          </a:p>
          <a:p>
            <a:pPr>
              <a:lnSpc>
                <a:spcPct val="110000"/>
              </a:lnSpc>
            </a:pPr>
            <a:r>
              <a:rPr lang="en-US" dirty="0"/>
              <a:t>Generative classifiers are the “opposite”</a:t>
            </a:r>
          </a:p>
          <a:p>
            <a:pPr lvl="1">
              <a:lnSpc>
                <a:spcPct val="110000"/>
              </a:lnSpc>
            </a:pPr>
            <a:r>
              <a:rPr lang="en-US" dirty="0"/>
              <a:t>They directly model text, an unnecessarily harder problem than classification</a:t>
            </a:r>
          </a:p>
          <a:p>
            <a:pPr lvl="1">
              <a:lnSpc>
                <a:spcPct val="110000"/>
              </a:lnSpc>
            </a:pPr>
            <a:r>
              <a:rPr lang="en-US" dirty="0"/>
              <a:t>They can easily exploit unlabeled data</a:t>
            </a:r>
          </a:p>
        </p:txBody>
      </p:sp>
    </p:spTree>
    <p:extLst>
      <p:ext uri="{BB962C8B-B14F-4D97-AF65-F5344CB8AC3E}">
        <p14:creationId xmlns:p14="http://schemas.microsoft.com/office/powerpoint/2010/main" val="1431429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NLP</a:t>
            </a:r>
          </a:p>
        </p:txBody>
      </p:sp>
      <p:sp>
        <p:nvSpPr>
          <p:cNvPr id="3" name="Subtitle 2"/>
          <p:cNvSpPr>
            <a:spLocks noGrp="1"/>
          </p:cNvSpPr>
          <p:nvPr>
            <p:ph type="subTitle" idx="1"/>
          </p:nvPr>
        </p:nvSpPr>
        <p:spPr/>
        <p:txBody>
          <a:bodyPr/>
          <a:lstStyle/>
          <a:p>
            <a:r>
              <a:rPr lang="en-US" dirty="0"/>
              <a:t>Generative Classifier:</a:t>
            </a:r>
          </a:p>
          <a:p>
            <a:r>
              <a:rPr lang="en-US" dirty="0"/>
              <a:t>Naïve Bayes</a:t>
            </a:r>
          </a:p>
        </p:txBody>
      </p:sp>
    </p:spTree>
    <p:extLst>
      <p:ext uri="{BB962C8B-B14F-4D97-AF65-F5344CB8AC3E}">
        <p14:creationId xmlns:p14="http://schemas.microsoft.com/office/powerpoint/2010/main" val="2396248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Naïve Bayes Intuition</a:t>
            </a:r>
          </a:p>
        </p:txBody>
      </p:sp>
      <p:sp>
        <p:nvSpPr>
          <p:cNvPr id="31747" name="Content Placeholder 2"/>
          <p:cNvSpPr>
            <a:spLocks noGrp="1"/>
          </p:cNvSpPr>
          <p:nvPr>
            <p:ph idx="1"/>
          </p:nvPr>
        </p:nvSpPr>
        <p:spPr/>
        <p:txBody>
          <a:bodyPr/>
          <a:lstStyle/>
          <a:p>
            <a:r>
              <a:rPr lang="en-US" sz="2800" dirty="0"/>
              <a:t>Simple (“</a:t>
            </a:r>
            <a:r>
              <a:rPr lang="en-US" sz="2800" dirty="0" err="1"/>
              <a:t>na</a:t>
            </a:r>
            <a:r>
              <a:rPr lang="fr-FR" sz="2800" dirty="0" err="1"/>
              <a:t>ï</a:t>
            </a:r>
            <a:r>
              <a:rPr lang="en-US" sz="2800" dirty="0" err="1"/>
              <a:t>ve</a:t>
            </a:r>
            <a:r>
              <a:rPr lang="en-US" sz="2800" dirty="0"/>
              <a:t>”) classification method based on Bayes rule</a:t>
            </a:r>
          </a:p>
          <a:p>
            <a:r>
              <a:rPr lang="en-US" sz="2800" dirty="0"/>
              <a:t>Relies on very simple representation of document</a:t>
            </a:r>
          </a:p>
          <a:p>
            <a:pPr lvl="1"/>
            <a:r>
              <a:rPr lang="en-US" sz="2800" dirty="0"/>
              <a:t>Bag of words</a:t>
            </a:r>
          </a:p>
          <a:p>
            <a:endParaRPr lang="en-US" dirty="0"/>
          </a:p>
        </p:txBody>
      </p:sp>
    </p:spTree>
    <p:extLst>
      <p:ext uri="{BB962C8B-B14F-4D97-AF65-F5344CB8AC3E}">
        <p14:creationId xmlns:p14="http://schemas.microsoft.com/office/powerpoint/2010/main" val="18365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766" y="57150"/>
            <a:ext cx="7467600" cy="742950"/>
          </a:xfrm>
        </p:spPr>
        <p:txBody>
          <a:bodyPr/>
          <a:lstStyle/>
          <a:p>
            <a:r>
              <a:rPr lang="en-US" dirty="0"/>
              <a:t>Bag of Words</a:t>
            </a:r>
          </a:p>
        </p:txBody>
      </p:sp>
      <p:pic>
        <p:nvPicPr>
          <p:cNvPr id="5" name="Picture 4" descr="bagofwords.pdf"/>
          <p:cNvPicPr>
            <a:picLocks noChangeAspect="1"/>
          </p:cNvPicPr>
          <p:nvPr/>
        </p:nvPicPr>
        <p:blipFill rotWithShape="1">
          <a:blip r:embed="rId2">
            <a:extLst>
              <a:ext uri="{28A0092B-C50C-407E-A947-70E740481C1C}">
                <a14:useLocalDpi xmlns:a14="http://schemas.microsoft.com/office/drawing/2010/main" val="0"/>
              </a:ext>
            </a:extLst>
          </a:blip>
          <a:srcRect l="1" r="72556"/>
          <a:stretch/>
        </p:blipFill>
        <p:spPr>
          <a:xfrm>
            <a:off x="304800" y="666750"/>
            <a:ext cx="2496312" cy="4667250"/>
          </a:xfrm>
          <a:prstGeom prst="rect">
            <a:avLst/>
          </a:prstGeom>
        </p:spPr>
      </p:pic>
      <p:pic>
        <p:nvPicPr>
          <p:cNvPr id="6" name="Picture 5" descr="bagofwords.pdf"/>
          <p:cNvPicPr>
            <a:picLocks noChangeAspect="1"/>
          </p:cNvPicPr>
          <p:nvPr/>
        </p:nvPicPr>
        <p:blipFill rotWithShape="1">
          <a:blip r:embed="rId2">
            <a:extLst>
              <a:ext uri="{28A0092B-C50C-407E-A947-70E740481C1C}">
                <a14:useLocalDpi xmlns:a14="http://schemas.microsoft.com/office/drawing/2010/main" val="0"/>
              </a:ext>
            </a:extLst>
          </a:blip>
          <a:srcRect l="72368" r="-2024"/>
          <a:stretch/>
        </p:blipFill>
        <p:spPr>
          <a:xfrm>
            <a:off x="6690021" y="742950"/>
            <a:ext cx="2146235" cy="4092397"/>
          </a:xfrm>
          <a:prstGeom prst="rect">
            <a:avLst/>
          </a:prstGeom>
        </p:spPr>
      </p:pic>
      <p:pic>
        <p:nvPicPr>
          <p:cNvPr id="7" name="Picture 6" descr="bagofwords.pdf"/>
          <p:cNvPicPr>
            <a:picLocks noChangeAspect="1"/>
          </p:cNvPicPr>
          <p:nvPr/>
        </p:nvPicPr>
        <p:blipFill rotWithShape="1">
          <a:blip r:embed="rId2">
            <a:extLst>
              <a:ext uri="{28A0092B-C50C-407E-A947-70E740481C1C}">
                <a14:useLocalDpi xmlns:a14="http://schemas.microsoft.com/office/drawing/2010/main" val="0"/>
              </a:ext>
            </a:extLst>
          </a:blip>
          <a:srcRect l="27128" r="27127"/>
          <a:stretch/>
        </p:blipFill>
        <p:spPr>
          <a:xfrm>
            <a:off x="2911857" y="742950"/>
            <a:ext cx="3310294" cy="4092397"/>
          </a:xfrm>
          <a:prstGeom prst="rect">
            <a:avLst/>
          </a:prstGeom>
        </p:spPr>
      </p:pic>
    </p:spTree>
    <p:extLst>
      <p:ext uri="{BB962C8B-B14F-4D97-AF65-F5344CB8AC3E}">
        <p14:creationId xmlns:p14="http://schemas.microsoft.com/office/powerpoint/2010/main" val="2591535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Remember Bayes’ Rule?</a:t>
            </a:r>
          </a:p>
        </p:txBody>
      </p:sp>
      <p:sp>
        <p:nvSpPr>
          <p:cNvPr id="4" name="Content Placeholder 3"/>
          <p:cNvSpPr>
            <a:spLocks noGrp="1"/>
          </p:cNvSpPr>
          <p:nvPr>
            <p:ph idx="1"/>
          </p:nvPr>
        </p:nvSpPr>
        <p:spPr>
          <a:xfrm>
            <a:off x="355600" y="2383294"/>
            <a:ext cx="8229600" cy="2337591"/>
          </a:xfrm>
        </p:spPr>
        <p:txBody>
          <a:bodyPr/>
          <a:lstStyle/>
          <a:p>
            <a:pPr>
              <a:spcBef>
                <a:spcPts val="700"/>
              </a:spcBef>
              <a:buFont typeface="Arial" charset="0"/>
              <a:buChar char="•"/>
            </a:pPr>
            <a:r>
              <a:rPr lang="en-US" sz="2400" i="1" dirty="0"/>
              <a:t>d </a:t>
            </a:r>
            <a:r>
              <a:rPr lang="en-US" sz="2400" dirty="0"/>
              <a:t>is the document (represented as a list of features of a document, x</a:t>
            </a:r>
            <a:r>
              <a:rPr lang="en-US" sz="2400" baseline="-25000" dirty="0"/>
              <a:t>1</a:t>
            </a:r>
            <a:r>
              <a:rPr lang="en-US" sz="2400" dirty="0"/>
              <a:t>, …, </a:t>
            </a:r>
            <a:r>
              <a:rPr lang="en-US" sz="2400" dirty="0" err="1"/>
              <a:t>x</a:t>
            </a:r>
            <a:r>
              <a:rPr lang="en-US" sz="2400" baseline="-25000" dirty="0" err="1"/>
              <a:t>n</a:t>
            </a:r>
            <a:r>
              <a:rPr lang="en-US" sz="2400" dirty="0"/>
              <a:t>)</a:t>
            </a:r>
          </a:p>
          <a:p>
            <a:pPr>
              <a:spcBef>
                <a:spcPts val="700"/>
              </a:spcBef>
              <a:buFont typeface="Arial" charset="0"/>
              <a:buChar char="•"/>
            </a:pPr>
            <a:r>
              <a:rPr lang="en-US" sz="2400" i="1" dirty="0"/>
              <a:t>c</a:t>
            </a:r>
            <a:r>
              <a:rPr lang="en-US" sz="2400" dirty="0"/>
              <a:t> is a class (e.g., “not spam”)</a:t>
            </a:r>
          </a:p>
        </p:txBody>
      </p:sp>
      <p:sp>
        <p:nvSpPr>
          <p:cNvPr id="5" name="Rectangle 4"/>
          <p:cNvSpPr/>
          <p:nvPr/>
        </p:nvSpPr>
        <p:spPr>
          <a:xfrm>
            <a:off x="1116015" y="1374894"/>
            <a:ext cx="1933575" cy="461665"/>
          </a:xfrm>
          <a:prstGeom prst="rect">
            <a:avLst/>
          </a:prstGeom>
        </p:spPr>
        <p:txBody>
          <a:bodyPr wrap="square">
            <a:spAutoFit/>
          </a:bodyPr>
          <a:lstStyle/>
          <a:p>
            <a:r>
              <a:rPr lang="en-US" sz="2400" dirty="0">
                <a:solidFill>
                  <a:srgbClr val="C00000"/>
                </a:solidFill>
              </a:rPr>
              <a:t>Bayes’ Rule:</a:t>
            </a:r>
          </a:p>
        </p:txBody>
      </p:sp>
      <p:graphicFrame>
        <p:nvGraphicFramePr>
          <p:cNvPr id="7" name="Object 3"/>
          <p:cNvGraphicFramePr>
            <a:graphicFrameLocks noChangeAspect="1"/>
          </p:cNvGraphicFramePr>
          <p:nvPr>
            <p:extLst>
              <p:ext uri="{D42A27DB-BD31-4B8C-83A1-F6EECF244321}">
                <p14:modId xmlns:p14="http://schemas.microsoft.com/office/powerpoint/2010/main" val="3198356070"/>
              </p:ext>
            </p:extLst>
          </p:nvPr>
        </p:nvGraphicFramePr>
        <p:xfrm>
          <a:off x="3657601" y="1005344"/>
          <a:ext cx="4421188" cy="1377950"/>
        </p:xfrm>
        <a:graphic>
          <a:graphicData uri="http://schemas.openxmlformats.org/presentationml/2006/ole">
            <mc:AlternateContent xmlns:mc="http://schemas.openxmlformats.org/markup-compatibility/2006">
              <mc:Choice xmlns:v="urn:schemas-microsoft-com:vml" Requires="v">
                <p:oleObj spid="_x0000_s1046" name="Equation" r:id="rId4" imgW="1371600" imgH="419100" progId="Equation.3">
                  <p:embed/>
                </p:oleObj>
              </mc:Choice>
              <mc:Fallback>
                <p:oleObj name="Equation" r:id="rId4" imgW="1371600" imgH="419100" progId="Equation.3">
                  <p:embed/>
                  <p:pic>
                    <p:nvPicPr>
                      <p:cNvPr id="0" name=""/>
                      <p:cNvPicPr>
                        <a:picLocks noChangeAspect="1" noChangeArrowheads="1"/>
                      </p:cNvPicPr>
                      <p:nvPr/>
                    </p:nvPicPr>
                    <p:blipFill>
                      <a:blip r:embed="rId5"/>
                      <a:srcRect/>
                      <a:stretch>
                        <a:fillRect/>
                      </a:stretch>
                    </p:blipFill>
                    <p:spPr bwMode="auto">
                      <a:xfrm>
                        <a:off x="3657601" y="1005344"/>
                        <a:ext cx="4421188" cy="13779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4171862"/>
      </p:ext>
    </p:extLst>
  </p:cSld>
  <p:clrMapOvr>
    <a:masterClrMapping/>
  </p:clrMapOvr>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Microsoft Sans Serif"/>
        <a:ea typeface=""/>
        <a:cs typeface="Microsoft Sans Serif"/>
      </a:majorFont>
      <a:minorFont>
        <a:latin typeface="Microsoft Sans Serif"/>
        <a:ea typeface=""/>
        <a:cs typeface="Microsoft Sans Serif"/>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UM-coursera-052814</Template>
  <TotalTime>41159</TotalTime>
  <Words>1158</Words>
  <Application>Microsoft Macintosh PowerPoint</Application>
  <PresentationFormat>On-screen Show (16:9)</PresentationFormat>
  <Paragraphs>145</Paragraphs>
  <Slides>25</Slides>
  <Notes>4</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41" baseType="lpstr">
      <vt:lpstr>ＭＳ Ｐゴシック</vt:lpstr>
      <vt:lpstr>新細明體</vt:lpstr>
      <vt:lpstr>Arial</vt:lpstr>
      <vt:lpstr>Calibri</vt:lpstr>
      <vt:lpstr>Cambria Math</vt:lpstr>
      <vt:lpstr>Georgia</vt:lpstr>
      <vt:lpstr>Lucida Grande</vt:lpstr>
      <vt:lpstr>Microsoft Sans Serif</vt:lpstr>
      <vt:lpstr>Rockwell Extra Bold</vt:lpstr>
      <vt:lpstr>Symbol</vt:lpstr>
      <vt:lpstr>Times</vt:lpstr>
      <vt:lpstr>Times New Roman</vt:lpstr>
      <vt:lpstr>Wingdings</vt:lpstr>
      <vt:lpstr>UM-coursera-052814</vt:lpstr>
      <vt:lpstr>Custom Design</vt:lpstr>
      <vt:lpstr>Equation</vt:lpstr>
      <vt:lpstr>NLP</vt:lpstr>
      <vt:lpstr>Introduction to NLP</vt:lpstr>
      <vt:lpstr>Generative vs. Discriminative Models</vt:lpstr>
      <vt:lpstr>Assumptions of Discriminative Classifiers</vt:lpstr>
      <vt:lpstr>Discriminative vs. Generative</vt:lpstr>
      <vt:lpstr>Introduction to NLP</vt:lpstr>
      <vt:lpstr>Naïve Bayes Intuition</vt:lpstr>
      <vt:lpstr>Bag of Words</vt:lpstr>
      <vt:lpstr>Remember Bayes’ Rule?</vt:lpstr>
      <vt:lpstr>Naïve Bayes Classifier</vt:lpstr>
      <vt:lpstr>Naïve Bayes Classifier</vt:lpstr>
      <vt:lpstr>Naïve Bayesian Classifiers</vt:lpstr>
      <vt:lpstr>Multinomial Naïve Bayes Independence Assumptions</vt:lpstr>
      <vt:lpstr>Multinomial Naïve Bayes</vt:lpstr>
      <vt:lpstr>Learning the Parameters</vt:lpstr>
      <vt:lpstr>Parameter Estimation</vt:lpstr>
      <vt:lpstr>Problem with Maximum Likelihood</vt:lpstr>
      <vt:lpstr>Laplace Smoothing</vt:lpstr>
      <vt:lpstr>Multinomial Naïve Bayes: Learning</vt:lpstr>
      <vt:lpstr>Example</vt:lpstr>
      <vt:lpstr>Example</vt:lpstr>
      <vt:lpstr>Another Example</vt:lpstr>
      <vt:lpstr>Summary</vt:lpstr>
      <vt:lpstr>Not So Naïve!</vt:lpstr>
      <vt:lpstr>NLP</vt:lpstr>
    </vt:vector>
  </TitlesOfParts>
  <Company>University of Michigan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Dragomir Radev</dc:creator>
  <cp:lastModifiedBy>Fan Feng</cp:lastModifiedBy>
  <cp:revision>487</cp:revision>
  <dcterms:created xsi:type="dcterms:W3CDTF">2014-05-29T18:54:38Z</dcterms:created>
  <dcterms:modified xsi:type="dcterms:W3CDTF">2019-02-15T06:10:50Z</dcterms:modified>
</cp:coreProperties>
</file>