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842" r:id="rId3"/>
    <p:sldId id="880" r:id="rId4"/>
    <p:sldId id="891" r:id="rId5"/>
    <p:sldId id="883" r:id="rId6"/>
    <p:sldId id="884" r:id="rId7"/>
    <p:sldId id="886" r:id="rId8"/>
    <p:sldId id="887" r:id="rId9"/>
    <p:sldId id="888" r:id="rId10"/>
    <p:sldId id="889" r:id="rId11"/>
    <p:sldId id="890" r:id="rId12"/>
    <p:sldId id="87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99" d="100"/>
          <a:sy n="99" d="100"/>
        </p:scale>
        <p:origin x="78" y="11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4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>
                <a:solidFill>
                  <a:prstClr val="black"/>
                </a:solidFill>
              </a:rPr>
              <a:pPr eaLnBrk="1" hangingPunct="1"/>
              <a:t>5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1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16915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dlewis.com/resources/testcollections/reuters21578/" TargetMode="External"/><Relationship Id="rId2" Type="http://schemas.openxmlformats.org/officeDocument/2006/relationships/hyperlink" Target="http://qwone.com/~jason/20Newsgroup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viddlewis.com/resources/testcollections/rcv1/" TargetMode="External"/><Relationship Id="rId4" Type="http://schemas.openxmlformats.org/officeDocument/2006/relationships/hyperlink" Target="http://www-2.cs.cmu.edu/~webkb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Well-known Datasets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1638"/>
            <a:ext cx="8229600" cy="359491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20 newsgroups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hlinkClick r:id="rId2"/>
              </a:rPr>
              <a:t>http://qwone.com/~jason/20Newsgroups/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Reuters-21578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hlinkClick r:id="rId3"/>
              </a:rPr>
              <a:t>http://www.daviddlewis.com/resources/testcollections/reuters21578/</a:t>
            </a:r>
            <a:r>
              <a:rPr lang="en-US" alt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Cats: grain, acquisitions, corn, crude, wheat, trade…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/>
              <a:t>WebKB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hlinkClick r:id="rId4"/>
              </a:rPr>
              <a:t>http://www-2.cs.cmu.edu/~webkb/</a:t>
            </a:r>
            <a:r>
              <a:rPr lang="en-US" alt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course, student, faculty, staff, project, </a:t>
            </a:r>
            <a:r>
              <a:rPr lang="en-US" altLang="en-US" sz="2000" dirty="0" err="1" smtClean="0"/>
              <a:t>dept</a:t>
            </a:r>
            <a:r>
              <a:rPr lang="en-US" altLang="en-US" sz="2000" dirty="0" smtClean="0"/>
              <a:t>, other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RCV1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hlinkClick r:id="rId5"/>
              </a:rPr>
              <a:t>http://www.daviddlewis.com/resources/testcollections/rcv1</a:t>
            </a:r>
            <a:r>
              <a:rPr lang="en-US" altLang="en-US" dirty="0" smtClean="0">
                <a:hlinkClick r:id="rId5"/>
              </a:rPr>
              <a:t>/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Larger Reuters corpus</a:t>
            </a:r>
          </a:p>
        </p:txBody>
      </p:sp>
    </p:spTree>
    <p:extLst>
      <p:ext uri="{BB962C8B-B14F-4D97-AF65-F5344CB8AC3E}">
        <p14:creationId xmlns:p14="http://schemas.microsoft.com/office/powerpoint/2010/main" val="1590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items correctly classified</a:t>
            </a:r>
          </a:p>
          <a:p>
            <a:r>
              <a:rPr lang="en-US" dirty="0" smtClean="0"/>
              <a:t>Not a great metric for imbalanced data sets.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09899"/>
              </p:ext>
            </p:extLst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Recall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4"/>
            <a:ext cx="8229600" cy="1910744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correct</a:t>
            </a:r>
          </a:p>
          <a:p>
            <a:pPr eaLnBrk="1" hangingPunct="1"/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30725"/>
              </p:ext>
            </p:extLst>
          </p:nvPr>
        </p:nvGraphicFramePr>
        <p:xfrm>
          <a:off x="1314450" y="2917363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relevant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2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2035"/>
            <a:ext cx="8229600" cy="35323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combined measure that assesses the P/R tradeoff is F measure (weighted harmonic mean):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harmonic mean is a very conservative </a:t>
            </a:r>
            <a:r>
              <a:rPr lang="en-US" dirty="0" smtClean="0"/>
              <a:t>average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People usually use balanced F1 measure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F1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38377"/>
              </p:ext>
            </p:extLst>
          </p:nvPr>
        </p:nvGraphicFramePr>
        <p:xfrm>
          <a:off x="2057399" y="1969369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1969369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0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16473" y="3861199"/>
            <a:ext cx="2678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Common categories</a:t>
            </a:r>
          </a:p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(#train, #test)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Classic </a:t>
            </a:r>
            <a:r>
              <a:rPr lang="en-US" dirty="0"/>
              <a:t>Reuters-21578 Data Set 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951748" y="3556398"/>
            <a:ext cx="3048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Earn (2877, 1087) 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Acquisitions (1650, 179)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Money-</a:t>
            </a:r>
            <a:r>
              <a:rPr lang="en-US" sz="1600" dirty="0" err="1">
                <a:solidFill>
                  <a:prstClr val="black"/>
                </a:solidFill>
                <a:latin typeface="Tahoma" charset="0"/>
              </a:rPr>
              <a:t>fx</a:t>
            </a: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(538, 179)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Grain (433, 149)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Crude (389, 189)</a:t>
            </a:r>
            <a:endParaRPr lang="en-US" sz="16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685430" y="3509309"/>
            <a:ext cx="3352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Trade (369,119)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Interest (347, 131)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Ship (197, 89)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Wheat (212, 71)</a:t>
            </a:r>
          </a:p>
          <a:p>
            <a:pPr>
              <a:buFontTx/>
              <a:buChar char="•"/>
            </a:pPr>
            <a:r>
              <a:rPr lang="en-US" sz="1600" dirty="0">
                <a:solidFill>
                  <a:prstClr val="black"/>
                </a:solidFill>
                <a:latin typeface="Tahoma" charset="0"/>
              </a:rPr>
              <a:t> Corn (182, 56)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6436"/>
            <a:ext cx="8229600" cy="270299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Calibri" charset="0"/>
                <a:ea typeface="ＭＳ Ｐゴシック" charset="0"/>
                <a:cs typeface="ＭＳ Ｐゴシック" charset="0"/>
              </a:rPr>
              <a:t>Most (over)used data </a:t>
            </a:r>
            <a:r>
              <a:rPr lang="en-US" sz="2100" dirty="0" smtClean="0">
                <a:latin typeface="Calibri" charset="0"/>
                <a:ea typeface="ＭＳ Ｐゴシック" charset="0"/>
                <a:cs typeface="ＭＳ Ｐゴシック" charset="0"/>
              </a:rPr>
              <a:t>set, 21,578 docs (each 90 types, 200 </a:t>
            </a:r>
            <a:r>
              <a:rPr lang="en-US" sz="2100" dirty="0" err="1" smtClean="0">
                <a:latin typeface="Calibri" charset="0"/>
                <a:ea typeface="ＭＳ Ｐゴシック" charset="0"/>
                <a:cs typeface="ＭＳ Ｐゴシック" charset="0"/>
              </a:rPr>
              <a:t>toknens</a:t>
            </a:r>
            <a:r>
              <a:rPr lang="en-US" sz="21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sz="21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Calibri" charset="0"/>
                <a:ea typeface="ＭＳ Ｐゴシック" charset="0"/>
                <a:cs typeface="ＭＳ Ｐゴシック" charset="0"/>
              </a:rPr>
              <a:t>9603 training, 3299 test articles (</a:t>
            </a:r>
            <a:r>
              <a:rPr lang="en-US" sz="2100" dirty="0" err="1">
                <a:latin typeface="Calibri" charset="0"/>
                <a:ea typeface="ＭＳ Ｐゴシック" charset="0"/>
                <a:cs typeface="ＭＳ Ｐゴシック" charset="0"/>
              </a:rPr>
              <a:t>ModApte</a:t>
            </a:r>
            <a:r>
              <a:rPr lang="en-US" sz="2100" dirty="0">
                <a:latin typeface="Calibri" charset="0"/>
                <a:ea typeface="ＭＳ Ｐゴシック" charset="0"/>
                <a:cs typeface="ＭＳ Ｐゴシック" charset="0"/>
              </a:rPr>
              <a:t>/Lewis split)</a:t>
            </a:r>
          </a:p>
          <a:p>
            <a:pPr eaLnBrk="1" hangingPunct="1">
              <a:lnSpc>
                <a:spcPct val="110000"/>
              </a:lnSpc>
            </a:pPr>
            <a:r>
              <a:rPr lang="en-US" sz="2100" dirty="0">
                <a:latin typeface="Calibri" charset="0"/>
                <a:ea typeface="ＭＳ Ｐゴシック" charset="0"/>
                <a:cs typeface="ＭＳ Ｐゴシック" charset="0"/>
              </a:rPr>
              <a:t>118 categories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An article can be in more than one category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Learn 118 binary category distinctions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  <a:cs typeface="ＭＳ Ｐゴシック" charset="0"/>
              </a:rPr>
              <a:t>Average document (with at least one category) has 1.24 classes</a:t>
            </a:r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  <a:cs typeface="ＭＳ Ｐゴシック" charset="0"/>
              </a:rPr>
              <a:t>Only </a:t>
            </a:r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about 10 out of 118 categories are </a:t>
            </a:r>
            <a:r>
              <a:rPr lang="en-US" sz="2200" dirty="0" smtClean="0">
                <a:latin typeface="Calibri" charset="0"/>
                <a:ea typeface="ＭＳ Ｐゴシック" charset="0"/>
                <a:cs typeface="ＭＳ Ｐゴシック" charset="0"/>
              </a:rPr>
              <a:t>large</a:t>
            </a:r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Confusion matrix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534400" cy="3333750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dirty="0"/>
              <a:t>pair of classes &lt;c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&gt; how many documents from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were incorrectly assigned to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3,2</a:t>
            </a:r>
            <a:r>
              <a:rPr lang="en-US" dirty="0" smtClean="0"/>
              <a:t>: 90 wheat documents incorrectly assigned to poultry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04800" y="4705350"/>
            <a:ext cx="1981200" cy="342900"/>
          </a:xfrm>
          <a:prstGeom prst="rect">
            <a:avLst/>
          </a:prstGeom>
        </p:spPr>
        <p:txBody>
          <a:bodyPr/>
          <a:lstStyle/>
          <a:p>
            <a:fld id="{10F35DC5-7E65-8247-99AB-4E984F8A92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44064"/>
              </p:ext>
            </p:extLst>
          </p:nvPr>
        </p:nvGraphicFramePr>
        <p:xfrm>
          <a:off x="471055" y="2334177"/>
          <a:ext cx="8139545" cy="27310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Docs in test set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UK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poultry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</a:t>
                      </a:r>
                      <a:r>
                        <a:rPr lang="en-US" sz="1700" baseline="0" dirty="0" smtClean="0"/>
                        <a:t>wheat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coffee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</a:t>
                      </a:r>
                      <a:r>
                        <a:rPr lang="en-US" sz="1700" baseline="0" dirty="0" smtClean="0"/>
                        <a:t>interest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Assigned trade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UK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95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poultry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wheat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90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coffee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34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interest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-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26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True trade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700" dirty="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Georgia" panose="02040502050405020303" pitchFamily="18" charset="0"/>
                <a:ea typeface="ＭＳ Ｐゴシック" charset="0"/>
                <a:cs typeface="ＭＳ Ｐゴシック" charset="0"/>
              </a:rPr>
              <a:t>Micro- vs. Macro-Averaging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CC0000"/>
              </a:buClr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If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we have more than one class, how do we combine multiple performance measures into one quantity?</a:t>
            </a:r>
          </a:p>
          <a:p>
            <a:pPr eaLnBrk="1" hangingPunct="1"/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Macroaveraging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Compute performance for each class, then average.</a:t>
            </a:r>
          </a:p>
          <a:p>
            <a:pPr eaLnBrk="1" hangingPunct="1"/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Microaveraging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Collect decisions for all classes, compute contingency table, evaluate.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40226</TotalTime>
  <Words>903</Words>
  <Application>Microsoft Office PowerPoint</Application>
  <PresentationFormat>On-screen Show (16:9)</PresentationFormat>
  <Paragraphs>164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ＭＳ Ｐゴシック</vt:lpstr>
      <vt:lpstr>Arial</vt:lpstr>
      <vt:lpstr>Arial Unicode MS</vt:lpstr>
      <vt:lpstr>Calibri</vt:lpstr>
      <vt:lpstr>Georgia</vt:lpstr>
      <vt:lpstr>Lucida Grande</vt:lpstr>
      <vt:lpstr>Lucida Sans</vt:lpstr>
      <vt:lpstr>Microsoft Sans Serif</vt:lpstr>
      <vt:lpstr>Rockwell Extra Bold</vt:lpstr>
      <vt:lpstr>Symbol</vt:lpstr>
      <vt:lpstr>Tahoma</vt:lpstr>
      <vt:lpstr>Times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Accuracy</vt:lpstr>
      <vt:lpstr>The 2-by-2 contingency table</vt:lpstr>
      <vt:lpstr>Precision and Recall</vt:lpstr>
      <vt:lpstr>A combined measure: F</vt:lpstr>
      <vt:lpstr>Classic Reuters-21578 Data Set </vt:lpstr>
      <vt:lpstr>Confusion matrix c</vt:lpstr>
      <vt:lpstr>Micro- vs. Macro-Averaging</vt:lpstr>
      <vt:lpstr>Well-known Datasets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467</cp:revision>
  <dcterms:created xsi:type="dcterms:W3CDTF">2014-05-29T18:54:38Z</dcterms:created>
  <dcterms:modified xsi:type="dcterms:W3CDTF">2019-02-09T18:55:13Z</dcterms:modified>
</cp:coreProperties>
</file>