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0"/>
  </p:notesMasterIdLst>
  <p:sldIdLst>
    <p:sldId id="616" r:id="rId3"/>
    <p:sldId id="799" r:id="rId4"/>
    <p:sldId id="823" r:id="rId5"/>
    <p:sldId id="800" r:id="rId6"/>
    <p:sldId id="802" r:id="rId7"/>
    <p:sldId id="809" r:id="rId8"/>
    <p:sldId id="804" r:id="rId9"/>
    <p:sldId id="805" r:id="rId10"/>
    <p:sldId id="824" r:id="rId11"/>
    <p:sldId id="825" r:id="rId12"/>
    <p:sldId id="878" r:id="rId13"/>
    <p:sldId id="812" r:id="rId14"/>
    <p:sldId id="881" r:id="rId15"/>
    <p:sldId id="880" r:id="rId16"/>
    <p:sldId id="879" r:id="rId17"/>
    <p:sldId id="813" r:id="rId18"/>
    <p:sldId id="798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15" d="100"/>
          <a:sy n="115" d="100"/>
        </p:scale>
        <p:origin x="102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14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k.cs.cmu.edu/TweetNLP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" y="330917"/>
            <a:ext cx="8934450" cy="701843"/>
          </a:xfrm>
        </p:spPr>
        <p:txBody>
          <a:bodyPr/>
          <a:lstStyle/>
          <a:p>
            <a:r>
              <a:rPr lang="en-US" dirty="0" smtClean="0"/>
              <a:t>Reviews of 1Q84 by Haruki Murakami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3" y="1256952"/>
            <a:ext cx="8655539" cy="334713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“</a:t>
            </a:r>
            <a:r>
              <a:rPr lang="en-US" i="1" dirty="0" smtClean="0"/>
              <a:t>1Q84</a:t>
            </a:r>
            <a:r>
              <a:rPr lang="en-US" dirty="0" smtClean="0"/>
              <a:t> is a tremendous feat and a triumph . . . A must-read for anyone who wants to come to terms with contemporary Japanese culture.”</a:t>
            </a:r>
            <a:br>
              <a:rPr lang="en-US" dirty="0" smtClean="0"/>
            </a:br>
            <a:r>
              <a:rPr lang="en-US" dirty="0" smtClean="0"/>
              <a:t>—Lindsay Howell, </a:t>
            </a:r>
            <a:r>
              <a:rPr lang="en-US" i="1" dirty="0" smtClean="0"/>
              <a:t>Baltimore Examiner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“Perhaps one of the most important works of science fiction of the year . . . </a:t>
            </a:r>
            <a:r>
              <a:rPr lang="en-US" i="1" dirty="0" smtClean="0"/>
              <a:t>1Q84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does not disappoint </a:t>
            </a:r>
            <a:r>
              <a:rPr lang="en-US" dirty="0" smtClean="0"/>
              <a:t>. . . [It] envelops the reader in a shifting world of strange cults and peculiar characters that is surreal and entrancing.”</a:t>
            </a:r>
            <a:br>
              <a:rPr lang="en-US" dirty="0" smtClean="0"/>
            </a:br>
            <a:r>
              <a:rPr lang="en-US" dirty="0" smtClean="0"/>
              <a:t>—Matt Staggs, Suvudu.com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Ambitious, sprawling and thoroughly stunning . . . Orwellian dystopia, sci-fi, the modern world (terrorism, drugs, apathy, pop novels)—all blend in this dreamlike, strange and wholly unforgettable epic.”</a:t>
            </a:r>
            <a:br>
              <a:rPr lang="en-US" dirty="0" smtClean="0"/>
            </a:br>
            <a:r>
              <a:rPr lang="en-US" dirty="0" smtClean="0"/>
              <a:t>—</a:t>
            </a:r>
            <a:r>
              <a:rPr lang="en-US" i="1" dirty="0" smtClean="0"/>
              <a:t>Kirkus Reviews </a:t>
            </a:r>
            <a:r>
              <a:rPr lang="en-US" dirty="0" smtClean="0"/>
              <a:t>(starred review)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“raise” – can be negative or positive depending on the object</a:t>
            </a:r>
          </a:p>
          <a:p>
            <a:r>
              <a:rPr lang="en-US" dirty="0" smtClean="0"/>
              <a:t>“very” – enhances the polarity of the adjective or adverb</a:t>
            </a:r>
            <a:endParaRPr lang="en-US" dirty="0"/>
          </a:p>
          <a:p>
            <a:r>
              <a:rPr lang="en-US" dirty="0" smtClean="0"/>
              <a:t>http</a:t>
            </a:r>
            <a:r>
              <a:rPr lang="en-US" dirty="0"/>
              <a:t>://www.theysay.io</a:t>
            </a:r>
            <a:r>
              <a:rPr lang="en-US" dirty="0" smtClean="0"/>
              <a:t>/ - claim to have 65,000 manual patterns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3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 as a Classification Problem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22465"/>
            <a:ext cx="8229600" cy="398179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Set of features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Words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Presence is more important than frequency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Punctuation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Phrases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Syntax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 lot of training data is available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E.g., movie review sentences and stars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Techniques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MaxEnt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SVM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Naive </a:t>
            </a:r>
            <a:r>
              <a:rPr lang="en-US" dirty="0" smtClean="0"/>
              <a:t>Bayes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9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82546"/>
            <a:ext cx="8667750" cy="4295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4000" y="4688246"/>
            <a:ext cx="8823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https://github.com/sebastianruder/NLP-progress/blob/master/english/sentiment_analysis.md</a:t>
            </a:r>
          </a:p>
        </p:txBody>
      </p:sp>
    </p:spTree>
    <p:extLst>
      <p:ext uri="{BB962C8B-B14F-4D97-AF65-F5344CB8AC3E}">
        <p14:creationId xmlns:p14="http://schemas.microsoft.com/office/powerpoint/2010/main" val="273573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13" y="83997"/>
            <a:ext cx="7522584" cy="492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41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Subtlety</a:t>
            </a:r>
          </a:p>
          <a:p>
            <a:r>
              <a:rPr lang="en-US" dirty="0" smtClean="0"/>
              <a:t>Concession</a:t>
            </a:r>
          </a:p>
          <a:p>
            <a:r>
              <a:rPr lang="en-US" dirty="0" smtClean="0"/>
              <a:t>Manipulation</a:t>
            </a:r>
          </a:p>
          <a:p>
            <a:r>
              <a:rPr lang="en-US" dirty="0" smtClean="0"/>
              <a:t>Sarcasm and </a:t>
            </a:r>
            <a:r>
              <a:rPr lang="en-US" dirty="0" smtClean="0"/>
              <a:t>irony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CMU Twitter parser</a:t>
            </a:r>
          </a:p>
          <a:p>
            <a:pPr lvl="1"/>
            <a:r>
              <a:rPr lang="en-US" dirty="0" smtClean="0">
                <a:hlinkClick r:id="rId2"/>
              </a:rPr>
              <a:t>http://www.ark.cs.cmu.edu/TweetNLP/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3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2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" y="330917"/>
            <a:ext cx="8934450" cy="701843"/>
          </a:xfrm>
        </p:spPr>
        <p:txBody>
          <a:bodyPr/>
          <a:lstStyle/>
          <a:p>
            <a:r>
              <a:rPr lang="en-US" dirty="0" smtClean="0"/>
              <a:t>Reviews of 1Q84 by Haruki Murakami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3" y="1256952"/>
            <a:ext cx="8655539" cy="334713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“</a:t>
            </a:r>
            <a:r>
              <a:rPr lang="en-US" i="1" dirty="0" smtClean="0"/>
              <a:t>1Q84</a:t>
            </a:r>
            <a:r>
              <a:rPr lang="en-US" dirty="0" smtClean="0"/>
              <a:t> is a tremendous feat and a triumph . . . A must-read for anyone who wants to come to terms with contemporary Japanese culture.”</a:t>
            </a:r>
            <a:br>
              <a:rPr lang="en-US" dirty="0" smtClean="0"/>
            </a:br>
            <a:r>
              <a:rPr lang="en-US" dirty="0" smtClean="0"/>
              <a:t>—Lindsay Howell, </a:t>
            </a:r>
            <a:r>
              <a:rPr lang="en-US" i="1" dirty="0" smtClean="0"/>
              <a:t>Baltimore Examiner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“Perhaps one of the most important works of science fiction of the year . . . </a:t>
            </a:r>
            <a:r>
              <a:rPr lang="en-US" i="1" dirty="0" smtClean="0"/>
              <a:t>1Q84</a:t>
            </a:r>
            <a:r>
              <a:rPr lang="en-US" dirty="0" smtClean="0"/>
              <a:t> does not disappoint . . . [It] envelops the reader in a shifting world of strange cults and peculiar characters that is surreal and entrancing.”</a:t>
            </a:r>
            <a:br>
              <a:rPr lang="en-US" dirty="0" smtClean="0"/>
            </a:br>
            <a:r>
              <a:rPr lang="en-US" dirty="0" smtClean="0"/>
              <a:t>—Matt Staggs, Suvudu.com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Ambitious, sprawling and thoroughly stunning . . . Orwellian dystopia, sci-fi, the modern world (terrorism, drugs, apathy, pop novels)—all blend in this dreamlike, strange and wholly unforgettable epic.”</a:t>
            </a:r>
            <a:br>
              <a:rPr lang="en-US" dirty="0" smtClean="0"/>
            </a:br>
            <a:r>
              <a:rPr lang="en-US" dirty="0" smtClean="0"/>
              <a:t>—</a:t>
            </a:r>
            <a:r>
              <a:rPr lang="en-US" i="1" dirty="0" smtClean="0"/>
              <a:t>Kirkus Reviews </a:t>
            </a:r>
            <a:r>
              <a:rPr lang="en-US" dirty="0" smtClean="0"/>
              <a:t>(starred review)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5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" y="330917"/>
            <a:ext cx="8934450" cy="701843"/>
          </a:xfrm>
        </p:spPr>
        <p:txBody>
          <a:bodyPr/>
          <a:lstStyle/>
          <a:p>
            <a:r>
              <a:rPr lang="en-US" dirty="0" smtClean="0"/>
              <a:t>Reviews of 1Q84 by Haruki Murakami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3" y="1256952"/>
            <a:ext cx="8655539" cy="334713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“</a:t>
            </a:r>
            <a:r>
              <a:rPr lang="en-US" i="1" dirty="0" smtClean="0"/>
              <a:t>1Q84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FF0000"/>
                </a:solidFill>
              </a:rPr>
              <a:t>tremendous feat </a:t>
            </a:r>
            <a:r>
              <a:rPr lang="en-US" dirty="0" smtClean="0"/>
              <a:t>and a </a:t>
            </a:r>
            <a:r>
              <a:rPr lang="en-US" dirty="0" smtClean="0">
                <a:solidFill>
                  <a:srgbClr val="FF0000"/>
                </a:solidFill>
              </a:rPr>
              <a:t>triumph</a:t>
            </a:r>
            <a:r>
              <a:rPr lang="en-US" dirty="0" smtClean="0"/>
              <a:t> . . . A </a:t>
            </a:r>
            <a:r>
              <a:rPr lang="en-US" dirty="0" smtClean="0">
                <a:solidFill>
                  <a:srgbClr val="FF0000"/>
                </a:solidFill>
              </a:rPr>
              <a:t>must-read</a:t>
            </a:r>
            <a:r>
              <a:rPr lang="en-US" dirty="0" smtClean="0"/>
              <a:t> for anyone who wants to come to terms with contemporary Japanese culture.”</a:t>
            </a:r>
            <a:br>
              <a:rPr lang="en-US" dirty="0" smtClean="0"/>
            </a:br>
            <a:r>
              <a:rPr lang="en-US" dirty="0" smtClean="0"/>
              <a:t>—Lindsay Howell, </a:t>
            </a:r>
            <a:r>
              <a:rPr lang="en-US" i="1" dirty="0" smtClean="0"/>
              <a:t>Baltimore Examiner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“Perhaps one of the </a:t>
            </a:r>
            <a:r>
              <a:rPr lang="en-US" dirty="0" smtClean="0">
                <a:solidFill>
                  <a:srgbClr val="FF0000"/>
                </a:solidFill>
              </a:rPr>
              <a:t>most important </a:t>
            </a:r>
            <a:r>
              <a:rPr lang="en-US" dirty="0" smtClean="0"/>
              <a:t>works of science fiction of the year . . . </a:t>
            </a:r>
            <a:r>
              <a:rPr lang="en-US" i="1" dirty="0" smtClean="0"/>
              <a:t>1Q84</a:t>
            </a:r>
            <a:r>
              <a:rPr lang="en-US" dirty="0" smtClean="0"/>
              <a:t> does not disappoint . . . [It] envelops the reader in a shifting world of strange cults and peculiar characters that is surreal and </a:t>
            </a:r>
            <a:r>
              <a:rPr lang="en-US" dirty="0" smtClean="0">
                <a:solidFill>
                  <a:srgbClr val="FF0000"/>
                </a:solidFill>
              </a:rPr>
              <a:t>entrancing</a:t>
            </a:r>
            <a:r>
              <a:rPr lang="en-US" dirty="0" smtClean="0"/>
              <a:t>.”</a:t>
            </a:r>
            <a:br>
              <a:rPr lang="en-US" dirty="0" smtClean="0"/>
            </a:br>
            <a:r>
              <a:rPr lang="en-US" dirty="0" smtClean="0"/>
              <a:t>—Matt Staggs, Suvudu.com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Ambitious, sprawling and thoroughly </a:t>
            </a:r>
            <a:r>
              <a:rPr lang="en-US" dirty="0" smtClean="0">
                <a:solidFill>
                  <a:srgbClr val="FF0000"/>
                </a:solidFill>
              </a:rPr>
              <a:t>stunning</a:t>
            </a:r>
            <a:r>
              <a:rPr lang="en-US" dirty="0" smtClean="0"/>
              <a:t> . . . Orwellian dystopia, sci-fi, the modern world (terrorism, drugs, apathy, pop novels)—all blend in this dreamlike, strange and wholly </a:t>
            </a:r>
            <a:r>
              <a:rPr lang="en-US" dirty="0" smtClean="0">
                <a:solidFill>
                  <a:srgbClr val="FF0000"/>
                </a:solidFill>
              </a:rPr>
              <a:t>unforgettable epic</a:t>
            </a:r>
            <a:r>
              <a:rPr lang="en-US" dirty="0" smtClean="0"/>
              <a:t>.”</a:t>
            </a:r>
            <a:br>
              <a:rPr lang="en-US" dirty="0" smtClean="0"/>
            </a:br>
            <a:r>
              <a:rPr lang="en-US" dirty="0" smtClean="0"/>
              <a:t>—</a:t>
            </a:r>
            <a:r>
              <a:rPr lang="en-US" i="1" dirty="0" smtClean="0"/>
              <a:t>Kirkus Reviews </a:t>
            </a:r>
            <a:r>
              <a:rPr lang="en-US" dirty="0" smtClean="0"/>
              <a:t>(starred review)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6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384" y="885659"/>
            <a:ext cx="6701757" cy="392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4000" y="183816"/>
            <a:ext cx="8432800" cy="701843"/>
          </a:xfrm>
        </p:spPr>
        <p:txBody>
          <a:bodyPr/>
          <a:lstStyle/>
          <a:p>
            <a:r>
              <a:rPr lang="en-US" dirty="0" smtClean="0"/>
              <a:t>Sentiment about Companies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8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70930"/>
            <a:ext cx="8432800" cy="701843"/>
          </a:xfrm>
        </p:spPr>
        <p:txBody>
          <a:bodyPr/>
          <a:lstStyle/>
          <a:p>
            <a:r>
              <a:rPr lang="en-US" dirty="0" smtClean="0"/>
              <a:t>Product Reviews</a:t>
            </a:r>
            <a:endParaRPr lang="en-US" dirty="0"/>
          </a:p>
        </p:txBody>
      </p:sp>
      <p:pic>
        <p:nvPicPr>
          <p:cNvPr id="18810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2104" y="822346"/>
            <a:ext cx="6655727" cy="425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39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3519"/>
            <a:ext cx="8229600" cy="343053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Many posts, blogs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Expressing personal opinions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Research questions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Subjectivity analysis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Polarity analysis (positive/negative, number of stars)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Viewpoint analysis (Chelsea vs. Manchester United, republican vs. democrat)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Sentiment target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entity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aspect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754"/>
            <a:ext cx="8229600" cy="337624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Level of granularity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Document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Sentence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Attribute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Opinion words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Base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Comparative (better, slower)</a:t>
            </a:r>
          </a:p>
          <a:p>
            <a:pPr>
              <a:lnSpc>
                <a:spcPct val="110000"/>
              </a:lnSpc>
            </a:pPr>
            <a:r>
              <a:rPr lang="en-US" dirty="0"/>
              <a:t>Negation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/>
              <a:t>Just counting negative words is not enough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1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" y="330917"/>
            <a:ext cx="8934450" cy="701843"/>
          </a:xfrm>
        </p:spPr>
        <p:txBody>
          <a:bodyPr/>
          <a:lstStyle/>
          <a:p>
            <a:r>
              <a:rPr lang="en-US" dirty="0" smtClean="0"/>
              <a:t>Reviews of 1Q84 by Haruki Murakami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3" y="1256952"/>
            <a:ext cx="8655539" cy="334713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“</a:t>
            </a:r>
            <a:r>
              <a:rPr lang="en-US" i="1" dirty="0" smtClean="0"/>
              <a:t>1Q84</a:t>
            </a:r>
            <a:r>
              <a:rPr lang="en-US" dirty="0" smtClean="0"/>
              <a:t> is a tremendous feat and a triumph . . . A must-read for anyone who wants to come to terms with contemporary Japanese culture.”</a:t>
            </a:r>
            <a:br>
              <a:rPr lang="en-US" dirty="0" smtClean="0"/>
            </a:br>
            <a:r>
              <a:rPr lang="en-US" dirty="0" smtClean="0"/>
              <a:t>—Lindsay Howell, </a:t>
            </a:r>
            <a:r>
              <a:rPr lang="en-US" i="1" dirty="0" smtClean="0"/>
              <a:t>Baltimore Examiner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“Perhaps one of the most important works of science fiction of the year . . . </a:t>
            </a:r>
            <a:r>
              <a:rPr lang="en-US" i="1" dirty="0" smtClean="0"/>
              <a:t>1Q84</a:t>
            </a:r>
            <a:r>
              <a:rPr lang="en-US" dirty="0" smtClean="0"/>
              <a:t> does not </a:t>
            </a:r>
            <a:r>
              <a:rPr lang="en-US" dirty="0" smtClean="0">
                <a:solidFill>
                  <a:srgbClr val="00B0F0"/>
                </a:solidFill>
              </a:rPr>
              <a:t>disappoint</a:t>
            </a:r>
            <a:r>
              <a:rPr lang="en-US" dirty="0" smtClean="0"/>
              <a:t> . . . [It] envelops the reader in a shifting world of strange cults and peculiar characters that is surreal and entrancing.”</a:t>
            </a:r>
            <a:br>
              <a:rPr lang="en-US" dirty="0" smtClean="0"/>
            </a:br>
            <a:r>
              <a:rPr lang="en-US" dirty="0" smtClean="0"/>
              <a:t>—Matt Staggs, Suvudu.com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Ambitious, sprawling and thoroughly stunning . . . Orwellian dystopia, sci-fi, the modern world (terrorism, drugs, apathy, pop novels)—all blend in this dreamlike, strange and wholly unforgettable epic.”</a:t>
            </a:r>
            <a:br>
              <a:rPr lang="en-US" dirty="0" smtClean="0"/>
            </a:br>
            <a:r>
              <a:rPr lang="en-US" dirty="0" smtClean="0"/>
              <a:t>—</a:t>
            </a:r>
            <a:r>
              <a:rPr lang="en-US" i="1" dirty="0" smtClean="0"/>
              <a:t>Kirkus Reviews </a:t>
            </a:r>
            <a:r>
              <a:rPr lang="en-US" dirty="0" smtClean="0"/>
              <a:t>(starred review)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38412</TotalTime>
  <Words>304</Words>
  <Application>Microsoft Office PowerPoint</Application>
  <PresentationFormat>On-screen Show (16:9)</PresentationFormat>
  <Paragraphs>71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Introduction to NLP</vt:lpstr>
      <vt:lpstr>Reviews of 1Q84 by Haruki Murakami</vt:lpstr>
      <vt:lpstr>Reviews of 1Q84 by Haruki Murakami</vt:lpstr>
      <vt:lpstr>Sentiment about Companies</vt:lpstr>
      <vt:lpstr>Product Reviews</vt:lpstr>
      <vt:lpstr>Introduction</vt:lpstr>
      <vt:lpstr>Introduction</vt:lpstr>
      <vt:lpstr>Reviews of 1Q84 by Haruki Murakami</vt:lpstr>
      <vt:lpstr>Reviews of 1Q84 by Haruki Murakami</vt:lpstr>
      <vt:lpstr>Notes</vt:lpstr>
      <vt:lpstr>SA as a Classification Problem</vt:lpstr>
      <vt:lpstr>Results</vt:lpstr>
      <vt:lpstr>Results</vt:lpstr>
      <vt:lpstr>Difficult Problems</vt:lpstr>
      <vt:lpstr>Resources</vt:lpstr>
      <vt:lpstr>NLP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475</cp:revision>
  <dcterms:created xsi:type="dcterms:W3CDTF">2014-05-29T18:54:38Z</dcterms:created>
  <dcterms:modified xsi:type="dcterms:W3CDTF">2019-02-12T00:57:54Z</dcterms:modified>
</cp:coreProperties>
</file>