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2"/>
  </p:notesMasterIdLst>
  <p:sldIdLst>
    <p:sldId id="616" r:id="rId3"/>
    <p:sldId id="799" r:id="rId4"/>
    <p:sldId id="800" r:id="rId5"/>
    <p:sldId id="806" r:id="rId6"/>
    <p:sldId id="801" r:id="rId7"/>
    <p:sldId id="802" r:id="rId8"/>
    <p:sldId id="803" r:id="rId9"/>
    <p:sldId id="805" r:id="rId10"/>
    <p:sldId id="79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ordvectors.org/suite.ph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similarity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696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094314"/>
            <a:ext cx="8877300" cy="3833165"/>
          </a:xfrm>
        </p:spPr>
        <p:txBody>
          <a:bodyPr>
            <a:noAutofit/>
          </a:bodyPr>
          <a:lstStyle/>
          <a:p>
            <a:r>
              <a:rPr lang="en-US" sz="2400" dirty="0"/>
              <a:t>Motivation</a:t>
            </a:r>
          </a:p>
          <a:p>
            <a:pPr lvl="1"/>
            <a:r>
              <a:rPr lang="en-US" sz="1800" dirty="0"/>
              <a:t>People can express the same concept (or related concepts) in many different ways. For example, “the plane leaves at 12pm” vs “the flight departs at noon”</a:t>
            </a:r>
          </a:p>
          <a:p>
            <a:pPr lvl="1"/>
            <a:r>
              <a:rPr lang="en-US" sz="1800" dirty="0"/>
              <a:t>Text similarity is a key component of Natural Language Processing</a:t>
            </a:r>
          </a:p>
          <a:p>
            <a:r>
              <a:rPr lang="en-US" sz="2400" dirty="0"/>
              <a:t>Uses in NLP</a:t>
            </a:r>
          </a:p>
          <a:p>
            <a:pPr lvl="1"/>
            <a:r>
              <a:rPr lang="en-US" sz="1800" dirty="0"/>
              <a:t>If the user is looking for information about cats, we may want the NLP system to return documents that mention kittens even if the word “cat” is not in them. </a:t>
            </a:r>
          </a:p>
          <a:p>
            <a:pPr lvl="1"/>
            <a:r>
              <a:rPr lang="en-US" sz="1800" dirty="0"/>
              <a:t>If the user is looking for information about “fruit dessert”, we want the NLP system to return documents about “peach tart” or “apple cobbler”.</a:t>
            </a:r>
          </a:p>
          <a:p>
            <a:pPr lvl="1"/>
            <a:r>
              <a:rPr lang="en-US" sz="1800" dirty="0"/>
              <a:t>A speech recognition system should be able to tell the difference between similar sounding words like the “Dulles” and “Dallas” airports.</a:t>
            </a:r>
          </a:p>
        </p:txBody>
      </p:sp>
    </p:spTree>
    <p:extLst>
      <p:ext uri="{BB962C8B-B14F-4D97-AF65-F5344CB8AC3E}">
        <p14:creationId xmlns:p14="http://schemas.microsoft.com/office/powerpoint/2010/main" val="24611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Text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555187"/>
          </a:xfrm>
        </p:spPr>
        <p:txBody>
          <a:bodyPr>
            <a:normAutofit/>
          </a:bodyPr>
          <a:lstStyle/>
          <a:p>
            <a:r>
              <a:rPr lang="en-US" dirty="0"/>
              <a:t>Many types of text similarity exist:</a:t>
            </a:r>
          </a:p>
          <a:p>
            <a:pPr lvl="1"/>
            <a:r>
              <a:rPr lang="en-US" dirty="0"/>
              <a:t>Morphological similarity (e.g., respect-respectful)</a:t>
            </a:r>
          </a:p>
          <a:p>
            <a:pPr lvl="1"/>
            <a:r>
              <a:rPr lang="en-US" dirty="0"/>
              <a:t>Spelling similarity (e.g., theater-theatre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Homophony (e.g., raise-raze-rays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/>
              <a:t>Synonymy (e.g., talkative-chatty</a:t>
            </a:r>
            <a:r>
              <a:rPr lang="en-US" dirty="0" smtClean="0"/>
              <a:t>), including across languages</a:t>
            </a:r>
            <a:endParaRPr lang="en-US" dirty="0"/>
          </a:p>
          <a:p>
            <a:pPr lvl="1"/>
            <a:r>
              <a:rPr lang="en-US" b="1" dirty="0" smtClean="0"/>
              <a:t>Semantic </a:t>
            </a:r>
            <a:r>
              <a:rPr lang="en-US" b="1" dirty="0"/>
              <a:t>similarity (e.g., cat-tabby)</a:t>
            </a:r>
          </a:p>
          <a:p>
            <a:pPr lvl="1"/>
            <a:r>
              <a:rPr lang="en-US" dirty="0"/>
              <a:t>Sentence similarity (e.g., paraphrases)</a:t>
            </a:r>
          </a:p>
          <a:p>
            <a:pPr lvl="1"/>
            <a:r>
              <a:rPr lang="en-US" dirty="0"/>
              <a:t>Document similarity (e.g., two news stories on the same event)</a:t>
            </a:r>
          </a:p>
        </p:txBody>
      </p:sp>
    </p:spTree>
    <p:extLst>
      <p:ext uri="{BB962C8B-B14F-4D97-AF65-F5344CB8AC3E}">
        <p14:creationId xmlns:p14="http://schemas.microsoft.com/office/powerpoint/2010/main" val="324565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Judgments of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3601"/>
            <a:ext cx="8489290" cy="551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[Lev Finkelstein, </a:t>
            </a:r>
            <a:r>
              <a:rPr lang="en-US" sz="1200" dirty="0" err="1"/>
              <a:t>Evgeniy</a:t>
            </a:r>
            <a:r>
              <a:rPr lang="en-US" sz="1200" dirty="0"/>
              <a:t> </a:t>
            </a:r>
            <a:r>
              <a:rPr lang="en-US" sz="1200" dirty="0" err="1"/>
              <a:t>Gabrilovich</a:t>
            </a:r>
            <a:r>
              <a:rPr lang="en-US" sz="1200" dirty="0"/>
              <a:t>, Yossi Matias, Ehud </a:t>
            </a:r>
            <a:r>
              <a:rPr lang="en-US" sz="1200" dirty="0" err="1"/>
              <a:t>Rivlin</a:t>
            </a:r>
            <a:r>
              <a:rPr lang="en-US" sz="1200" dirty="0"/>
              <a:t>, Zach </a:t>
            </a:r>
            <a:r>
              <a:rPr lang="en-US" sz="1200" dirty="0" err="1"/>
              <a:t>Solan</a:t>
            </a:r>
            <a:r>
              <a:rPr lang="en-US" sz="1200" dirty="0"/>
              <a:t>, </a:t>
            </a:r>
            <a:r>
              <a:rPr lang="en-US" sz="1200" dirty="0" err="1"/>
              <a:t>Gadi</a:t>
            </a:r>
            <a:r>
              <a:rPr lang="en-US" sz="1200" dirty="0"/>
              <a:t> </a:t>
            </a:r>
            <a:r>
              <a:rPr lang="en-US" sz="1200" dirty="0" err="1"/>
              <a:t>Wolfman</a:t>
            </a:r>
            <a:r>
              <a:rPr lang="en-US" sz="1200" dirty="0"/>
              <a:t>, and </a:t>
            </a:r>
            <a:r>
              <a:rPr lang="en-US" sz="1200" dirty="0" err="1"/>
              <a:t>Eytan</a:t>
            </a:r>
            <a:r>
              <a:rPr lang="en-US" sz="1200" dirty="0"/>
              <a:t> </a:t>
            </a:r>
            <a:r>
              <a:rPr lang="en-US" sz="1200" dirty="0" err="1"/>
              <a:t>Ruppin</a:t>
            </a:r>
            <a:r>
              <a:rPr lang="en-US" sz="1200" dirty="0"/>
              <a:t>, "Placing Search in Context: The Concept Revisited", ACM Transactions on Information Systems, 20(1):116-131, January 2002]</a:t>
            </a:r>
          </a:p>
          <a:p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5614" y="1062905"/>
            <a:ext cx="3369838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tiger      cat           7.35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tiger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10.00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book       paper         7.46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  keyboard      7.62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computer   internet      7.58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plane      car           5.77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train      car           6.31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telephone  communication 7.50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television radio         6.77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media      radio         7.42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drug       abuse         6.85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bread      butter        6.19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cucumber   potato        5.92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0255" y="4552527"/>
            <a:ext cx="3200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http://wordvectors.org/suite.php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2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Judgments of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3749"/>
            <a:ext cx="8229600" cy="434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[SimLex-999: Evaluating Semantic Models with (Genuine) Similarity Estimation. 2014. Felix Hill, </a:t>
            </a:r>
            <a:r>
              <a:rPr lang="en-US" sz="1200" dirty="0" err="1"/>
              <a:t>Roi</a:t>
            </a:r>
            <a:r>
              <a:rPr lang="en-US" sz="1200" dirty="0"/>
              <a:t> </a:t>
            </a:r>
            <a:r>
              <a:rPr lang="en-US" sz="1200" dirty="0" err="1"/>
              <a:t>Reichart</a:t>
            </a:r>
            <a:r>
              <a:rPr lang="en-US" sz="1200" dirty="0"/>
              <a:t> and Anna </a:t>
            </a:r>
            <a:r>
              <a:rPr lang="en-US" sz="1200" dirty="0" err="1"/>
              <a:t>Korhonen</a:t>
            </a:r>
            <a:r>
              <a:rPr lang="en-US" sz="1200" dirty="0"/>
              <a:t>. Preprint </a:t>
            </a:r>
            <a:r>
              <a:rPr lang="en-US" sz="1200" dirty="0" err="1"/>
              <a:t>pubslished</a:t>
            </a:r>
            <a:r>
              <a:rPr lang="en-US" sz="1200" dirty="0"/>
              <a:t> on </a:t>
            </a:r>
            <a:r>
              <a:rPr lang="en-US" sz="1200" dirty="0" err="1"/>
              <a:t>arXiv</a:t>
            </a:r>
            <a:r>
              <a:rPr lang="en-US" sz="1200" dirty="0"/>
              <a:t>. arXiv:1408.3456]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1087" y="1391288"/>
            <a:ext cx="4737614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delightful   wonderful       A       8.65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modest       flexible        A       0.98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clarify      explain         V       8.33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remind       forget          V       0.87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         remain          V       1.6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realize      discover        V       7.47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argue        persuade        V       6.23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pursue       persuade        V       3.17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plane        airport         N       3.65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uncle        aunt            N       5.5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horse        mare            N       8.33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Similarity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27382"/>
            <a:ext cx="8229600" cy="11848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Words most similar to “France”</a:t>
            </a:r>
          </a:p>
          <a:p>
            <a:r>
              <a:rPr lang="en-US" sz="2400" dirty="0"/>
              <a:t>Computed using word2vec</a:t>
            </a:r>
          </a:p>
          <a:p>
            <a:pPr lvl="1"/>
            <a:r>
              <a:rPr lang="en-US" sz="1900" dirty="0"/>
              <a:t>[</a:t>
            </a:r>
            <a:r>
              <a:rPr lang="en-US" sz="1900" dirty="0" err="1"/>
              <a:t>Mikolov</a:t>
            </a:r>
            <a:r>
              <a:rPr lang="en-US" sz="1900" dirty="0"/>
              <a:t> et al. 2013]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7169" y="1273044"/>
            <a:ext cx="3872378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0.679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belgium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0.666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netherlands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0.652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italy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0.633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switzerland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0.622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luxembourg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0.610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portugal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0.577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russia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0.572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germany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0.563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catalonia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0.534</a:t>
            </a:r>
          </a:p>
        </p:txBody>
      </p:sp>
    </p:spTree>
    <p:extLst>
      <p:ext uri="{BB962C8B-B14F-4D97-AF65-F5344CB8AC3E}">
        <p14:creationId xmlns:p14="http://schemas.microsoft.com/office/powerpoint/2010/main" val="3262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34" y="0"/>
            <a:ext cx="6391548" cy="49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39973</TotalTime>
  <Words>433</Words>
  <Application>Microsoft Office PowerPoint</Application>
  <PresentationFormat>On-screen Show (16:9)</PresentationFormat>
  <Paragraphs>64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Text similarity</vt:lpstr>
      <vt:lpstr>Text Similarity</vt:lpstr>
      <vt:lpstr>Types of Text Similarity</vt:lpstr>
      <vt:lpstr>Human Judgments of Similarity</vt:lpstr>
      <vt:lpstr>Human Judgments of Similarity</vt:lpstr>
      <vt:lpstr>Automatic Similarity Computation</vt:lpstr>
      <vt:lpstr>PowerPoint Presentation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466</cp:revision>
  <dcterms:created xsi:type="dcterms:W3CDTF">2014-05-29T18:54:38Z</dcterms:created>
  <dcterms:modified xsi:type="dcterms:W3CDTF">2019-02-10T15:41:21Z</dcterms:modified>
</cp:coreProperties>
</file>