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4"/>
  </p:notesMasterIdLst>
  <p:sldIdLst>
    <p:sldId id="616" r:id="rId3"/>
    <p:sldId id="799" r:id="rId4"/>
    <p:sldId id="800" r:id="rId5"/>
    <p:sldId id="801" r:id="rId6"/>
    <p:sldId id="807" r:id="rId7"/>
    <p:sldId id="806" r:id="rId8"/>
    <p:sldId id="802" r:id="rId9"/>
    <p:sldId id="803" r:id="rId10"/>
    <p:sldId id="804" r:id="rId11"/>
    <p:sldId id="805" r:id="rId12"/>
    <p:sldId id="79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5FF323-C765-43D2-9832-EA3EED3D5AA1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826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094314"/>
            <a:ext cx="8656244" cy="390440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Semantic relations hold between word senses, not between words.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Examples: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the antonym of </a:t>
            </a:r>
            <a:r>
              <a:rPr lang="en-US" i="1" dirty="0">
                <a:solidFill>
                  <a:schemeClr val="tx1"/>
                </a:solidFill>
              </a:rPr>
              <a:t>hot</a:t>
            </a:r>
            <a:r>
              <a:rPr lang="en-US" dirty="0">
                <a:solidFill>
                  <a:schemeClr val="tx1"/>
                </a:solidFill>
              </a:rPr>
              <a:t> can be either </a:t>
            </a:r>
            <a:r>
              <a:rPr lang="en-US" i="1" dirty="0">
                <a:solidFill>
                  <a:schemeClr val="tx1"/>
                </a:solidFill>
              </a:rPr>
              <a:t>mild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i="1" dirty="0">
                <a:solidFill>
                  <a:schemeClr val="tx1"/>
                </a:solidFill>
              </a:rPr>
              <a:t>cold</a:t>
            </a:r>
            <a:r>
              <a:rPr lang="en-US" dirty="0">
                <a:solidFill>
                  <a:schemeClr val="tx1"/>
                </a:solidFill>
              </a:rPr>
              <a:t> (or </a:t>
            </a:r>
            <a:r>
              <a:rPr lang="en-US" i="1" dirty="0">
                <a:solidFill>
                  <a:schemeClr val="tx1"/>
                </a:solidFill>
              </a:rPr>
              <a:t>unattractive) </a:t>
            </a:r>
            <a:r>
              <a:rPr lang="en-US" dirty="0">
                <a:solidFill>
                  <a:schemeClr val="tx1"/>
                </a:solidFill>
              </a:rPr>
              <a:t>depending on the specific sense of </a:t>
            </a:r>
            <a:r>
              <a:rPr lang="en-US" i="1" dirty="0">
                <a:solidFill>
                  <a:schemeClr val="tx1"/>
                </a:solidFill>
              </a:rPr>
              <a:t>hot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the immediate </a:t>
            </a:r>
            <a:r>
              <a:rPr lang="en-US" dirty="0" err="1">
                <a:solidFill>
                  <a:schemeClr val="tx1"/>
                </a:solidFill>
              </a:rPr>
              <a:t>hypernym</a:t>
            </a:r>
            <a:r>
              <a:rPr lang="en-US" dirty="0">
                <a:solidFill>
                  <a:schemeClr val="tx1"/>
                </a:solidFill>
              </a:rPr>
              <a:t> of </a:t>
            </a:r>
            <a:r>
              <a:rPr lang="en-US" i="1" dirty="0">
                <a:solidFill>
                  <a:schemeClr val="tx1"/>
                </a:solidFill>
              </a:rPr>
              <a:t>bar</a:t>
            </a:r>
            <a:r>
              <a:rPr lang="en-US" dirty="0">
                <a:solidFill>
                  <a:schemeClr val="tx1"/>
                </a:solidFill>
              </a:rPr>
              <a:t> can be one of the following, among others: </a:t>
            </a:r>
            <a:r>
              <a:rPr lang="en-US" i="1" dirty="0">
                <a:solidFill>
                  <a:schemeClr val="tx1"/>
                </a:solidFill>
              </a:rPr>
              <a:t>room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musical notation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obstruction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profession</a:t>
            </a:r>
            <a:r>
              <a:rPr lang="en-US" dirty="0">
                <a:solidFill>
                  <a:schemeClr val="tx1"/>
                </a:solidFill>
              </a:rPr>
              <a:t>, depending on the sense of </a:t>
            </a:r>
            <a:r>
              <a:rPr lang="en-US" i="1" dirty="0">
                <a:solidFill>
                  <a:schemeClr val="tx1"/>
                </a:solidFill>
              </a:rPr>
              <a:t>bar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The term </a:t>
            </a:r>
            <a:r>
              <a:rPr lang="en-US" i="1" dirty="0" err="1">
                <a:solidFill>
                  <a:schemeClr val="tx1"/>
                </a:solidFill>
              </a:rPr>
              <a:t>synset</a:t>
            </a:r>
            <a:r>
              <a:rPr lang="en-US" dirty="0">
                <a:solidFill>
                  <a:schemeClr val="tx1"/>
                </a:solidFill>
              </a:rPr>
              <a:t> is used to group together all synonyms of the same word. If a word is </a:t>
            </a:r>
            <a:r>
              <a:rPr lang="en-US" dirty="0" err="1">
                <a:solidFill>
                  <a:schemeClr val="tx1"/>
                </a:solidFill>
              </a:rPr>
              <a:t>polysemous</a:t>
            </a:r>
            <a:r>
              <a:rPr lang="en-US" dirty="0">
                <a:solidFill>
                  <a:schemeClr val="tx1"/>
                </a:solidFill>
              </a:rPr>
              <a:t>, it may be associated with multiple </a:t>
            </a:r>
            <a:r>
              <a:rPr lang="en-US" dirty="0" err="1">
                <a:solidFill>
                  <a:schemeClr val="tx1"/>
                </a:solidFill>
              </a:rPr>
              <a:t>synsets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34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</a:t>
            </a:r>
            <a:r>
              <a:rPr lang="en-US" dirty="0" smtClean="0"/>
              <a:t>Similarity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Synonyms and paraphrases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post-close market announcements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77788" y="3124620"/>
            <a:ext cx="92186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The S&amp;P 500 </a:t>
            </a:r>
            <a:r>
              <a:rPr lang="en-US" altLang="en-US" sz="1600" u="sng" dirty="0">
                <a:latin typeface="Arial" pitchFamily="34" charset="0"/>
              </a:rPr>
              <a:t>climbed</a:t>
            </a:r>
            <a:r>
              <a:rPr lang="en-US" altLang="en-US" sz="1600" dirty="0">
                <a:latin typeface="Arial" pitchFamily="34" charset="0"/>
              </a:rPr>
              <a:t> 6.93, or 0.56 percent, to 1,243.72,        </a:t>
            </a:r>
            <a:r>
              <a:rPr lang="en-US" altLang="en-US" sz="1600" u="sng" dirty="0">
                <a:latin typeface="Arial" pitchFamily="34" charset="0"/>
              </a:rPr>
              <a:t>its best close</a:t>
            </a:r>
            <a:r>
              <a:rPr lang="en-US" altLang="en-US" sz="1600" dirty="0">
                <a:latin typeface="Arial" pitchFamily="34" charset="0"/>
              </a:rPr>
              <a:t>       since June 12, 2001.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The Nasdaq  </a:t>
            </a:r>
            <a:r>
              <a:rPr lang="en-US" altLang="en-US" sz="1600" u="sng" dirty="0">
                <a:latin typeface="Arial" pitchFamily="34" charset="0"/>
              </a:rPr>
              <a:t>gained</a:t>
            </a:r>
            <a:r>
              <a:rPr lang="en-US" altLang="en-US" sz="1600" dirty="0">
                <a:latin typeface="Arial" pitchFamily="34" charset="0"/>
              </a:rPr>
              <a:t> 12.22, or 0.56 percent, to 2,198.44   </a:t>
            </a:r>
            <a:r>
              <a:rPr lang="en-US" altLang="en-US" sz="1600" u="sng" dirty="0">
                <a:latin typeface="Arial" pitchFamily="34" charset="0"/>
              </a:rPr>
              <a:t>for its best showing</a:t>
            </a:r>
            <a:r>
              <a:rPr lang="en-US" altLang="en-US" sz="1600" dirty="0">
                <a:latin typeface="Arial" pitchFamily="34" charset="0"/>
              </a:rPr>
              <a:t> since June 8, 2001.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dirty="0">
              <a:latin typeface="Arial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" pitchFamily="34" charset="0"/>
              </a:rPr>
              <a:t>      The DJIA     </a:t>
            </a:r>
            <a:r>
              <a:rPr lang="en-US" altLang="en-US" sz="1600" u="sng" dirty="0">
                <a:latin typeface="Arial" pitchFamily="34" charset="0"/>
              </a:rPr>
              <a:t>rose</a:t>
            </a:r>
            <a:r>
              <a:rPr lang="en-US" altLang="en-US" sz="1600" dirty="0">
                <a:latin typeface="Arial" pitchFamily="34" charset="0"/>
              </a:rPr>
              <a:t>  68.46, or 0.64 percent, to 10,705.55,    </a:t>
            </a:r>
            <a:r>
              <a:rPr lang="en-US" altLang="en-US" sz="1600" u="sng" dirty="0">
                <a:latin typeface="Arial" pitchFamily="34" charset="0"/>
              </a:rPr>
              <a:t>its highest level</a:t>
            </a:r>
            <a:r>
              <a:rPr lang="en-US" altLang="en-US" sz="1600" dirty="0">
                <a:latin typeface="Arial" pitchFamily="34" charset="0"/>
              </a:rPr>
              <a:t>    since March 15.</a:t>
            </a:r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1422400" y="3027911"/>
            <a:ext cx="730250" cy="15847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5454650" y="3027911"/>
            <a:ext cx="1766888" cy="158472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21433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0937"/>
            <a:ext cx="8466794" cy="3604941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Different words (and also word compounds) can have similar meanings. 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tepid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lukewarm</a:t>
            </a:r>
            <a:r>
              <a:rPr lang="en-US" dirty="0">
                <a:solidFill>
                  <a:schemeClr val="tx1"/>
                </a:solidFill>
              </a:rPr>
              <a:t> have very similar meanings and can be substituted for one another (</a:t>
            </a:r>
            <a:r>
              <a:rPr lang="en-US" i="1" dirty="0">
                <a:solidFill>
                  <a:schemeClr val="tx1"/>
                </a:solidFill>
              </a:rPr>
              <a:t>tepid water </a:t>
            </a:r>
            <a:r>
              <a:rPr lang="en-US" dirty="0">
                <a:solidFill>
                  <a:schemeClr val="tx1"/>
                </a:solidFill>
              </a:rPr>
              <a:t>vs. </a:t>
            </a:r>
            <a:r>
              <a:rPr lang="en-US" i="1" dirty="0">
                <a:solidFill>
                  <a:schemeClr val="tx1"/>
                </a:solidFill>
              </a:rPr>
              <a:t>lukewarm water).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True synonyms are actually relatively rare.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even though </a:t>
            </a:r>
            <a:r>
              <a:rPr lang="en-US" i="1" dirty="0">
                <a:solidFill>
                  <a:schemeClr val="tx1"/>
                </a:solidFill>
              </a:rPr>
              <a:t>big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large</a:t>
            </a:r>
            <a:r>
              <a:rPr lang="en-US" dirty="0">
                <a:solidFill>
                  <a:schemeClr val="tx1"/>
                </a:solidFill>
              </a:rPr>
              <a:t> are often thought of as synonyms, consider the difference between </a:t>
            </a:r>
            <a:r>
              <a:rPr lang="en-US" i="1" dirty="0">
                <a:solidFill>
                  <a:schemeClr val="tx1"/>
                </a:solidFill>
              </a:rPr>
              <a:t>Big Leagues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i="1" dirty="0">
                <a:solidFill>
                  <a:schemeClr val="tx1"/>
                </a:solidFill>
              </a:rPr>
              <a:t>Large Leagues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verbs </a:t>
            </a:r>
            <a:r>
              <a:rPr lang="en-US" i="1" dirty="0">
                <a:solidFill>
                  <a:schemeClr val="tx1"/>
                </a:solidFill>
              </a:rPr>
              <a:t>sweat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perspire</a:t>
            </a:r>
            <a:r>
              <a:rPr lang="en-US" dirty="0">
                <a:solidFill>
                  <a:schemeClr val="tx1"/>
                </a:solidFill>
              </a:rPr>
              <a:t> are also near synonyms.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However, they differ in their frequency of use and the type of text in which they are likely to appear.</a:t>
            </a:r>
          </a:p>
        </p:txBody>
      </p:sp>
    </p:spTree>
    <p:extLst>
      <p:ext uri="{BB962C8B-B14F-4D97-AF65-F5344CB8AC3E}">
        <p14:creationId xmlns:p14="http://schemas.microsoft.com/office/powerpoint/2010/main" val="184378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</p:txBody>
      </p:sp>
      <p:pic>
        <p:nvPicPr>
          <p:cNvPr id="1027" name="Picture 3" descr="C:\Users\Dragomir Radev\Dropbox\Drago\later\temp4\28685147_603704609973363_918883499227431678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011" y="1094314"/>
            <a:ext cx="3698687" cy="386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68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Polysemy</a:t>
            </a:r>
            <a:endParaRPr lang="en-US" dirty="0"/>
          </a:p>
        </p:txBody>
      </p:sp>
      <p:pic>
        <p:nvPicPr>
          <p:cNvPr id="2050" name="Picture 2" descr="C:\Users\Dragomir Radev\Dropbox\Drago\later\temp4\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81" y="1094314"/>
            <a:ext cx="6553773" cy="38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83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" y="1183341"/>
            <a:ext cx="8915400" cy="3716464"/>
          </a:xfrm>
        </p:spPr>
        <p:txBody>
          <a:bodyPr>
            <a:normAutofit/>
          </a:bodyPr>
          <a:lstStyle/>
          <a:p>
            <a:r>
              <a:rPr lang="en-US" dirty="0"/>
              <a:t>Polysemy is the property of words to have multiple senses.</a:t>
            </a:r>
          </a:p>
          <a:p>
            <a:r>
              <a:rPr lang="en-US" dirty="0"/>
              <a:t>For example, the noun </a:t>
            </a:r>
            <a:r>
              <a:rPr lang="en-US" i="1" dirty="0"/>
              <a:t>book</a:t>
            </a:r>
            <a:r>
              <a:rPr lang="en-US" dirty="0"/>
              <a:t> can refer to the following: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literary work (e.g., “Anna Karenina”)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stack of pages (e.g., a notebook)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record of business transactions (think “bookkeeper”)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record of bets (think “bookmaker”)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list of buy and sell orders in a financial market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237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same word can also have multiple parts of speech, each with its own set of senses. For example, the word </a:t>
            </a:r>
            <a:r>
              <a:rPr lang="en-US" i="1" dirty="0"/>
              <a:t>book</a:t>
            </a:r>
            <a:r>
              <a:rPr lang="en-US" dirty="0"/>
              <a:t>, as a verb can mean “make a reservation for” or “occupy”.</a:t>
            </a:r>
          </a:p>
          <a:p>
            <a:pPr>
              <a:lnSpc>
                <a:spcPct val="120000"/>
              </a:lnSpc>
            </a:pPr>
            <a:r>
              <a:rPr lang="en-US" dirty="0"/>
              <a:t>The different senses of the same word don’t have to be equally frequent.</a:t>
            </a:r>
          </a:p>
          <a:p>
            <a:pPr>
              <a:lnSpc>
                <a:spcPct val="120000"/>
              </a:lnSpc>
            </a:pPr>
            <a:r>
              <a:rPr lang="en-US" dirty="0"/>
              <a:t>Some of the senses may overlap (e.g., the first two senses of </a:t>
            </a:r>
            <a:r>
              <a:rPr lang="en-US" i="1" dirty="0"/>
              <a:t>book</a:t>
            </a:r>
            <a:r>
              <a:rPr lang="en-US" dirty="0"/>
              <a:t> on the previous slide). That’s partially why different dictionaries list different sets of word senses for the same word.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“My favorite books are Anna Karenina and my father’s checkbook”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Some words can be highly </a:t>
            </a:r>
            <a:r>
              <a:rPr lang="en-US" dirty="0" err="1"/>
              <a:t>polysemous</a:t>
            </a:r>
            <a:r>
              <a:rPr lang="en-US" dirty="0"/>
              <a:t> (e.g., the verb “get” has at least 35 different meanings, according to Wordnet).</a:t>
            </a:r>
          </a:p>
        </p:txBody>
      </p:sp>
    </p:spTree>
    <p:extLst>
      <p:ext uri="{BB962C8B-B14F-4D97-AF65-F5344CB8AC3E}">
        <p14:creationId xmlns:p14="http://schemas.microsoft.com/office/powerpoint/2010/main" val="35686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Semantic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0065"/>
            <a:ext cx="8548577" cy="36452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solidFill>
                  <a:schemeClr val="tx1"/>
                </a:solidFill>
              </a:rPr>
              <a:t>Antonymy</a:t>
            </a:r>
            <a:r>
              <a:rPr lang="en-US" dirty="0">
                <a:solidFill>
                  <a:schemeClr val="tx1"/>
                </a:solidFill>
              </a:rPr>
              <a:t> (near opposites) </a:t>
            </a:r>
          </a:p>
          <a:p>
            <a:pPr lvl="1">
              <a:lnSpc>
                <a:spcPct val="110000"/>
              </a:lnSpc>
            </a:pPr>
            <a:r>
              <a:rPr lang="en-US" i="1" dirty="0">
                <a:solidFill>
                  <a:schemeClr val="tx1"/>
                </a:solidFill>
              </a:rPr>
              <a:t>raise</a:t>
            </a:r>
            <a:r>
              <a:rPr lang="en-US" dirty="0">
                <a:solidFill>
                  <a:schemeClr val="tx1"/>
                </a:solidFill>
              </a:rPr>
              <a:t>-</a:t>
            </a:r>
            <a:r>
              <a:rPr lang="en-US" i="1" dirty="0">
                <a:solidFill>
                  <a:schemeClr val="tx1"/>
                </a:solidFill>
              </a:rPr>
              <a:t>lower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solidFill>
                  <a:schemeClr val="tx1"/>
                </a:solidFill>
              </a:rPr>
              <a:t>Hypernymy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i="1" dirty="0">
                <a:solidFill>
                  <a:schemeClr val="tx1"/>
                </a:solidFill>
              </a:rPr>
              <a:t>deer </a:t>
            </a:r>
            <a:r>
              <a:rPr lang="en-US" dirty="0">
                <a:solidFill>
                  <a:schemeClr val="tx1"/>
                </a:solidFill>
              </a:rPr>
              <a:t>is a </a:t>
            </a:r>
            <a:r>
              <a:rPr lang="en-US" dirty="0" err="1">
                <a:solidFill>
                  <a:schemeClr val="tx1"/>
                </a:solidFill>
              </a:rPr>
              <a:t>hypernym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lang="en-US" i="1" dirty="0">
                <a:solidFill>
                  <a:schemeClr val="tx1"/>
                </a:solidFill>
              </a:rPr>
              <a:t>elk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Hyponymy (the inverse of </a:t>
            </a:r>
            <a:r>
              <a:rPr lang="en-US" dirty="0" err="1">
                <a:solidFill>
                  <a:schemeClr val="tx1"/>
                </a:solidFill>
              </a:rPr>
              <a:t>hypernymy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Membership </a:t>
            </a:r>
            <a:r>
              <a:rPr lang="en-US" dirty="0" err="1">
                <a:solidFill>
                  <a:schemeClr val="tx1"/>
                </a:solidFill>
              </a:rPr>
              <a:t>Meronymy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i="1" dirty="0">
                <a:solidFill>
                  <a:schemeClr val="tx1"/>
                </a:solidFill>
              </a:rPr>
              <a:t>flock</a:t>
            </a:r>
            <a:r>
              <a:rPr lang="en-US" dirty="0">
                <a:solidFill>
                  <a:schemeClr val="tx1"/>
                </a:solidFill>
              </a:rPr>
              <a:t> includes </a:t>
            </a:r>
            <a:r>
              <a:rPr lang="en-US" i="1" dirty="0">
                <a:solidFill>
                  <a:schemeClr val="tx1"/>
                </a:solidFill>
              </a:rPr>
              <a:t>sheep</a:t>
            </a:r>
            <a:r>
              <a:rPr lang="en-US" dirty="0">
                <a:solidFill>
                  <a:schemeClr val="tx1"/>
                </a:solidFill>
              </a:rPr>
              <a:t> (or </a:t>
            </a:r>
            <a:r>
              <a:rPr lang="en-US" i="1" dirty="0">
                <a:solidFill>
                  <a:schemeClr val="tx1"/>
                </a:solidFill>
              </a:rPr>
              <a:t>birds)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Part </a:t>
            </a:r>
            <a:r>
              <a:rPr lang="en-US" dirty="0" err="1">
                <a:solidFill>
                  <a:schemeClr val="tx1"/>
                </a:solidFill>
              </a:rPr>
              <a:t>Meronymy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i="1" dirty="0">
                <a:solidFill>
                  <a:schemeClr val="tx1"/>
                </a:solidFill>
              </a:rPr>
              <a:t>table</a:t>
            </a:r>
            <a:r>
              <a:rPr lang="en-US" dirty="0">
                <a:solidFill>
                  <a:schemeClr val="tx1"/>
                </a:solidFill>
              </a:rPr>
              <a:t> has </a:t>
            </a:r>
            <a:r>
              <a:rPr lang="en-US" i="1" dirty="0">
                <a:solidFill>
                  <a:schemeClr val="tx1"/>
                </a:solidFill>
              </a:rPr>
              <a:t>legs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12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38839</TotalTime>
  <Words>522</Words>
  <Application>Microsoft Office PowerPoint</Application>
  <PresentationFormat>On-screen Show (16:9)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Natural Language Processing</vt:lpstr>
      <vt:lpstr>Synonyms and paraphrases</vt:lpstr>
      <vt:lpstr>Synonyms</vt:lpstr>
      <vt:lpstr>Polysemy</vt:lpstr>
      <vt:lpstr>Polysemy</vt:lpstr>
      <vt:lpstr>Polysemy</vt:lpstr>
      <vt:lpstr>Polysemy</vt:lpstr>
      <vt:lpstr>Other Semantic Relations</vt:lpstr>
      <vt:lpstr>Synsets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464</cp:revision>
  <dcterms:created xsi:type="dcterms:W3CDTF">2014-05-29T18:54:38Z</dcterms:created>
  <dcterms:modified xsi:type="dcterms:W3CDTF">2019-02-10T15:42:37Z</dcterms:modified>
</cp:coreProperties>
</file>