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687" r:id="rId3"/>
  </p:sldMasterIdLst>
  <p:notesMasterIdLst>
    <p:notesMasterId r:id="rId21"/>
  </p:notesMasterIdLst>
  <p:sldIdLst>
    <p:sldId id="616" r:id="rId4"/>
    <p:sldId id="810" r:id="rId5"/>
    <p:sldId id="819" r:id="rId6"/>
    <p:sldId id="820" r:id="rId7"/>
    <p:sldId id="821" r:id="rId8"/>
    <p:sldId id="822" r:id="rId9"/>
    <p:sldId id="812" r:id="rId10"/>
    <p:sldId id="823" r:id="rId11"/>
    <p:sldId id="824" r:id="rId12"/>
    <p:sldId id="825" r:id="rId13"/>
    <p:sldId id="826" r:id="rId14"/>
    <p:sldId id="814" r:id="rId15"/>
    <p:sldId id="815" r:id="rId16"/>
    <p:sldId id="816" r:id="rId17"/>
    <p:sldId id="817" r:id="rId18"/>
    <p:sldId id="818" r:id="rId19"/>
    <p:sldId id="79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8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17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4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0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7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40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22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37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609600" y="28953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9600" y="45527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609600" y="3695450"/>
            <a:ext cx="9144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09600" y="3981200"/>
            <a:ext cx="2362200" cy="571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" idx="1"/>
            <a:endCxn id="8" idx="1"/>
          </p:cNvCxnSpPr>
          <p:nvPr/>
        </p:nvCxnSpPr>
        <p:spPr>
          <a:xfrm>
            <a:off x="1524000" y="3695450"/>
            <a:ext cx="1447800" cy="28575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6800" y="34470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7622" y="399111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609600" y="2666750"/>
            <a:ext cx="2362200" cy="18859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6233" y="266675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57828"/>
            <a:ext cx="8229600" cy="2702991"/>
          </a:xfrm>
        </p:spPr>
        <p:txBody>
          <a:bodyPr/>
          <a:lstStyle/>
          <a:p>
            <a:r>
              <a:rPr lang="en-US" dirty="0" smtClean="0"/>
              <a:t>Euclidean Distance – distance of two points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49349"/>
              </p:ext>
            </p:extLst>
          </p:nvPr>
        </p:nvGraphicFramePr>
        <p:xfrm>
          <a:off x="1242489" y="1800225"/>
          <a:ext cx="7025774" cy="86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5803900" imgH="723900" progId="Equation.3">
                  <p:embed/>
                </p:oleObj>
              </mc:Choice>
              <mc:Fallback>
                <p:oleObj name="Equation" r:id="rId3" imgW="58039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489" y="1800225"/>
                        <a:ext cx="7025774" cy="86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609600" y="290512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9600" y="45624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09600" y="3990975"/>
            <a:ext cx="2362200" cy="571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8311" y="335911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7622" y="40008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>
            <a:off x="609600" y="4391025"/>
            <a:ext cx="304800" cy="171450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09600" y="3705225"/>
            <a:ext cx="9144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3705226"/>
            <a:ext cx="466025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Which one do you think is suitable for retrieval?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Jaccard? Euclidean? Cosine?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55629"/>
            <a:ext cx="8229600" cy="2702991"/>
          </a:xfrm>
        </p:spPr>
        <p:txBody>
          <a:bodyPr/>
          <a:lstStyle/>
          <a:p>
            <a:r>
              <a:rPr lang="en-US" sz="2400" dirty="0" smtClean="0"/>
              <a:t>Cosine similarity: similarity of two vectors, normalized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80770"/>
              </p:ext>
            </p:extLst>
          </p:nvPr>
        </p:nvGraphicFramePr>
        <p:xfrm>
          <a:off x="990601" y="1371600"/>
          <a:ext cx="7430856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5181600" imgH="1358900" progId="Equation.3">
                  <p:embed/>
                </p:oleObj>
              </mc:Choice>
              <mc:Fallback>
                <p:oleObj name="Equation" r:id="rId3" imgW="5181600" imgH="1358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1" y="1371600"/>
                        <a:ext cx="7430856" cy="172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3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014"/>
            <a:ext cx="8229600" cy="2702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cosine similarity between:</a:t>
            </a:r>
          </a:p>
          <a:p>
            <a:pPr lvl="1"/>
            <a:r>
              <a:rPr lang="en-US" dirty="0" smtClean="0"/>
              <a:t>D= “</a:t>
            </a:r>
            <a:r>
              <a:rPr lang="en-US" dirty="0" err="1" smtClean="0"/>
              <a:t>cat,dog,dog</a:t>
            </a:r>
            <a:r>
              <a:rPr lang="en-US" dirty="0" smtClean="0"/>
              <a:t>” = &lt;1,2,0&gt;</a:t>
            </a:r>
          </a:p>
          <a:p>
            <a:pPr lvl="1"/>
            <a:r>
              <a:rPr lang="en-US" dirty="0" smtClean="0"/>
              <a:t>Q= “</a:t>
            </a:r>
            <a:r>
              <a:rPr lang="en-US" dirty="0" err="1" smtClean="0"/>
              <a:t>cat,dog,mouse,mouse</a:t>
            </a:r>
            <a:r>
              <a:rPr lang="en-US" dirty="0" smtClean="0"/>
              <a:t>” = &lt;1,1,2&gt;</a:t>
            </a:r>
          </a:p>
          <a:p>
            <a:r>
              <a:rPr lang="en-US" dirty="0" smtClean="0"/>
              <a:t>Answer: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comparison: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8873" y="2711357"/>
                <a:ext cx="6803550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1+2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1+0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800" dirty="0" smtClean="0"/>
                  <a:t>0.55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73" y="2711357"/>
                <a:ext cx="6803550" cy="729239"/>
              </a:xfrm>
              <a:prstGeom prst="rect">
                <a:avLst/>
              </a:prstGeom>
              <a:blipFill rotWithShape="1">
                <a:blip r:embed="rId2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8873" y="3769618"/>
                <a:ext cx="7070252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1+2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+0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1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73" y="3769618"/>
                <a:ext cx="7070252" cy="732316"/>
              </a:xfrm>
              <a:prstGeom prst="rect">
                <a:avLst/>
              </a:prstGeom>
              <a:blipFill rotWithShape="1">
                <a:blip r:embed="rId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878"/>
            <a:ext cx="8229600" cy="270299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Given three documents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 &lt;</a:t>
            </a:r>
            <a:r>
              <a:rPr lang="en-US" altLang="en-US" dirty="0" smtClean="0">
                <a:sym typeface="Symbol" pitchFamily="18" charset="2"/>
              </a:rPr>
              <a:t>1,3&gt;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 &lt;</a:t>
            </a:r>
            <a:r>
              <a:rPr lang="en-US" altLang="en-US" dirty="0" smtClean="0">
                <a:sym typeface="Symbol" pitchFamily="18" charset="2"/>
              </a:rPr>
              <a:t>10,30&gt;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3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 &lt;3,1&gt;</a:t>
            </a:r>
          </a:p>
          <a:p>
            <a:pPr eaLnBrk="1" hangingPunct="1"/>
            <a:r>
              <a:rPr lang="en-US" altLang="en-US" sz="2400" dirty="0" smtClean="0"/>
              <a:t>Compute the cosine scores</a:t>
            </a:r>
          </a:p>
          <a:p>
            <a:pPr marL="457200" lvl="1" indent="0">
              <a:buNone/>
            </a:pPr>
            <a:r>
              <a:rPr lang="el-GR" altLang="en-US" dirty="0" smtClean="0">
                <a:latin typeface="Times New Roman"/>
                <a:cs typeface="Times New Roman"/>
                <a:sym typeface="Symbol" pitchFamily="18" charset="2"/>
              </a:rPr>
              <a:t>σ</a:t>
            </a:r>
            <a:r>
              <a:rPr lang="en-US" altLang="en-US" dirty="0" smtClean="0">
                <a:sym typeface="Symbol" pitchFamily="18" charset="2"/>
              </a:rPr>
              <a:t>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 </a:t>
            </a:r>
          </a:p>
          <a:p>
            <a:pPr marL="457200" lvl="1" indent="0">
              <a:buNone/>
            </a:pPr>
            <a:r>
              <a:rPr lang="el-GR" altLang="en-US" dirty="0">
                <a:latin typeface="Times New Roman"/>
                <a:cs typeface="Times New Roman"/>
                <a:sym typeface="Symbol" pitchFamily="18" charset="2"/>
              </a:rPr>
              <a:t>σ</a:t>
            </a:r>
            <a:r>
              <a:rPr lang="en-US" altLang="en-US" dirty="0" smtClean="0">
                <a:sym typeface="Symbol" pitchFamily="18" charset="2"/>
              </a:rPr>
              <a:t>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en-US" sz="2400" dirty="0" smtClean="0"/>
              <a:t>What do the numbers tell you?</a:t>
            </a:r>
          </a:p>
        </p:txBody>
      </p:sp>
    </p:spTree>
    <p:extLst>
      <p:ext uri="{BB962C8B-B14F-4D97-AF65-F5344CB8AC3E}">
        <p14:creationId xmlns:p14="http://schemas.microsoft.com/office/powerpoint/2010/main" val="27965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Answers to the Quiz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1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n-US" dirty="0">
                <a:latin typeface="Times New Roman"/>
                <a:cs typeface="Times New Roman"/>
                <a:sym typeface="Symbol" pitchFamily="18" charset="2"/>
              </a:rPr>
              <a:t>σ</a:t>
            </a:r>
            <a:r>
              <a:rPr lang="en-US" altLang="en-US" dirty="0" smtClean="0">
                <a:sym typeface="Symbol" pitchFamily="18" charset="2"/>
              </a:rPr>
              <a:t>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) = 1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Symbol" pitchFamily="18" charset="2"/>
              </a:rPr>
              <a:t>one of the two documents is a scaled version of the other</a:t>
            </a:r>
          </a:p>
          <a:p>
            <a:pPr marL="0" indent="0">
              <a:buNone/>
            </a:pPr>
            <a:r>
              <a:rPr lang="el-GR" altLang="en-US" dirty="0">
                <a:latin typeface="Times New Roman"/>
                <a:cs typeface="Times New Roman"/>
                <a:sym typeface="Symbol" pitchFamily="18" charset="2"/>
              </a:rPr>
              <a:t>σ</a:t>
            </a:r>
            <a:r>
              <a:rPr lang="en-US" altLang="en-US" dirty="0" smtClean="0">
                <a:sym typeface="Symbol" pitchFamily="18" charset="2"/>
              </a:rPr>
              <a:t>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3</a:t>
            </a:r>
            <a:r>
              <a:rPr lang="en-US" altLang="en-US" dirty="0" smtClean="0">
                <a:sym typeface="Symbol" pitchFamily="18" charset="2"/>
              </a:rPr>
              <a:t>) = 0.6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Symbol" pitchFamily="18" charset="2"/>
              </a:rPr>
              <a:t>swapping the two dimensions results in a lower similarity</a:t>
            </a:r>
          </a:p>
        </p:txBody>
      </p:sp>
    </p:spTree>
    <p:extLst>
      <p:ext uri="{BB962C8B-B14F-4D97-AF65-F5344CB8AC3E}">
        <p14:creationId xmlns:p14="http://schemas.microsoft.com/office/powerpoint/2010/main" val="443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is the range of values that the cosine scores can take?</a:t>
            </a:r>
          </a:p>
        </p:txBody>
      </p:sp>
    </p:spTree>
    <p:extLst>
      <p:ext uri="{BB962C8B-B14F-4D97-AF65-F5344CB8AC3E}">
        <p14:creationId xmlns:p14="http://schemas.microsoft.com/office/powerpoint/2010/main" val="24644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 to the Quiz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1" y="1333153"/>
            <a:ext cx="8632824" cy="300072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Mathematically, the cosine function has a  range of [-1,1]</a:t>
            </a:r>
          </a:p>
          <a:p>
            <a:r>
              <a:rPr lang="en-US" sz="2800" dirty="0" smtClean="0"/>
              <a:t>However, when the two vectors are both in the first quadrant (since all word counts are non-negative), the range is [0,1]</a:t>
            </a:r>
          </a:p>
          <a:p>
            <a:r>
              <a:rPr lang="en-US" sz="2800" dirty="0" smtClean="0"/>
              <a:t>For word embeddings, the range is [-1,1] (since the values don’t have to be non-negative)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36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3411"/>
            <a:ext cx="8432800" cy="7018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Vectors, Matrices, and Tensors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4" y="1094315"/>
            <a:ext cx="8467725" cy="3762374"/>
          </a:xfrm>
        </p:spPr>
        <p:txBody>
          <a:bodyPr>
            <a:noAutofit/>
          </a:bodyPr>
          <a:lstStyle/>
          <a:p>
            <a:r>
              <a:rPr lang="en-US" sz="2000" dirty="0" smtClean="0"/>
              <a:t>X = &lt;x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x</a:t>
            </a:r>
            <a:r>
              <a:rPr lang="en-US" sz="2000" baseline="-25000" dirty="0" smtClean="0"/>
              <a:t>n</a:t>
            </a:r>
            <a:r>
              <a:rPr lang="en-US" sz="2000" dirty="0"/>
              <a:t>&gt;: </a:t>
            </a:r>
            <a:r>
              <a:rPr lang="en-US" sz="2000" dirty="0" smtClean="0"/>
              <a:t>a vector of n dimensions. </a:t>
            </a:r>
          </a:p>
          <a:p>
            <a:pPr lvl="1"/>
            <a:r>
              <a:rPr lang="en-US" sz="1800" dirty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…, x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 can take either binary values {0, 1}, or real values</a:t>
            </a:r>
          </a:p>
          <a:p>
            <a:r>
              <a:rPr lang="en-US" sz="2000" dirty="0" smtClean="0"/>
              <a:t>Vectors </a:t>
            </a:r>
            <a:r>
              <a:rPr lang="en-US" sz="2000" dirty="0"/>
              <a:t>and </a:t>
            </a:r>
            <a:r>
              <a:rPr lang="en-US" sz="2000" dirty="0" smtClean="0"/>
              <a:t>matrices provide </a:t>
            </a:r>
            <a:r>
              <a:rPr lang="en-US" sz="2000" dirty="0"/>
              <a:t>a natural way to represent the occurrence of words in a document/query. </a:t>
            </a:r>
            <a:endParaRPr lang="en-US" sz="1800" dirty="0" smtClean="0"/>
          </a:p>
          <a:p>
            <a:pPr lvl="1"/>
            <a:r>
              <a:rPr lang="en-US" sz="1800" dirty="0" smtClean="0"/>
              <a:t>In text analysis, n is usually the size of the vocabulary, so each dimension corresponds to a unique word</a:t>
            </a:r>
          </a:p>
          <a:p>
            <a:pPr lvl="1"/>
            <a:r>
              <a:rPr lang="en-US" sz="1800" dirty="0" smtClean="0"/>
              <a:t>X can be used to represent a document, or a query, or …</a:t>
            </a:r>
          </a:p>
          <a:p>
            <a:pPr lvl="1"/>
            <a:r>
              <a:rPr lang="en-US" sz="1800" dirty="0" smtClean="0"/>
              <a:t>So 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indicates either “whether 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word in the vocabulary appears” (binary value), or “how many times does 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word appear” (real value). </a:t>
            </a:r>
          </a:p>
          <a:p>
            <a:r>
              <a:rPr lang="en-US" sz="2000" dirty="0" smtClean="0"/>
              <a:t>The entire collection is thus represented as a matrix. </a:t>
            </a:r>
          </a:p>
          <a:p>
            <a:pPr lvl="1"/>
            <a:r>
              <a:rPr lang="en-US" sz="1800" dirty="0" smtClean="0"/>
              <a:t>How?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2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Document Vectors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Doc 1= “information retrieval”</a:t>
            </a:r>
          </a:p>
          <a:p>
            <a:r>
              <a:rPr lang="en-US" sz="2000" dirty="0" smtClean="0"/>
              <a:t>Doc 2 = “computer information retrieval”</a:t>
            </a:r>
          </a:p>
          <a:p>
            <a:r>
              <a:rPr lang="en-US" sz="2000" dirty="0" smtClean="0"/>
              <a:t>Doc 3 = “computer retrieval”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Vocabulary: information, retrieval, computer</a:t>
            </a:r>
          </a:p>
          <a:p>
            <a:r>
              <a:rPr lang="en-US" sz="2000" dirty="0" smtClean="0"/>
              <a:t>Doc 1 = &lt;1, 1, 0&gt;</a:t>
            </a:r>
          </a:p>
          <a:p>
            <a:r>
              <a:rPr lang="en-US" sz="2000" dirty="0" smtClean="0"/>
              <a:t>Doc 2 = &lt;1, 1, 1&gt;</a:t>
            </a:r>
          </a:p>
          <a:p>
            <a:r>
              <a:rPr lang="en-US" sz="2000" dirty="0" smtClean="0"/>
              <a:t>Doc 3 = &lt;0, 1, 1&gt;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75523"/>
              </p:ext>
            </p:extLst>
          </p:nvPr>
        </p:nvGraphicFramePr>
        <p:xfrm>
          <a:off x="6477000" y="2800351"/>
          <a:ext cx="1686360" cy="116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06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594" y="4315320"/>
            <a:ext cx="54887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Question: Doc </a:t>
            </a:r>
            <a:r>
              <a:rPr lang="en-US" dirty="0">
                <a:solidFill>
                  <a:prstClr val="black"/>
                </a:solidFill>
              </a:rPr>
              <a:t>4 = </a:t>
            </a:r>
            <a:r>
              <a:rPr lang="en-US" dirty="0" smtClean="0">
                <a:solidFill>
                  <a:prstClr val="black"/>
                </a:solidFill>
              </a:rPr>
              <a:t>“retrieval information retrieval” 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429375" y="2867412"/>
            <a:ext cx="76200" cy="9187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7848600" y="2857500"/>
            <a:ext cx="76200" cy="957263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1" y="3174593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 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1329" y="2560231"/>
            <a:ext cx="21675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information, retrieval, computer</a:t>
            </a:r>
          </a:p>
        </p:txBody>
      </p:sp>
    </p:spTree>
    <p:extLst>
      <p:ext uri="{BB962C8B-B14F-4D97-AF65-F5344CB8AC3E}">
        <p14:creationId xmlns:p14="http://schemas.microsoft.com/office/powerpoint/2010/main" val="12108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6746"/>
            <a:ext cx="8432800" cy="7018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Documents in a Vector 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7840"/>
            <a:ext cx="3733800" cy="290500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Doc 1= “information retrieval”</a:t>
            </a:r>
          </a:p>
          <a:p>
            <a:r>
              <a:rPr lang="en-US" sz="2000" dirty="0" smtClean="0"/>
              <a:t>Doc 2 = “computer information retrieval”</a:t>
            </a:r>
          </a:p>
          <a:p>
            <a:r>
              <a:rPr lang="en-US" sz="2000" dirty="0" smtClean="0"/>
              <a:t>Doc 3 = “computer retrieval”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Vocabulary: information, retrieval, computer</a:t>
            </a:r>
          </a:p>
          <a:p>
            <a:r>
              <a:rPr lang="en-US" sz="2000" dirty="0" smtClean="0"/>
              <a:t>Doc 1 = &lt;1, 1, 0&gt;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4800600" y="1781674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962400" y="3439024"/>
            <a:ext cx="83820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800600" y="343902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076643" y="1377717"/>
            <a:ext cx="267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1: information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59714" y="4295716"/>
            <a:ext cx="238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3: computer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08018" y="2931751"/>
            <a:ext cx="120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2:</a:t>
            </a:r>
            <a:b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retrieval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800600" y="2581774"/>
            <a:ext cx="16002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20746" y="2236642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Doc 1</a:t>
            </a:r>
          </a:p>
        </p:txBody>
      </p:sp>
    </p:spTree>
    <p:extLst>
      <p:ext uri="{BB962C8B-B14F-4D97-AF65-F5344CB8AC3E}">
        <p14:creationId xmlns:p14="http://schemas.microsoft.com/office/powerpoint/2010/main" val="34317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Relevance as Vector Similarities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733800" cy="3486150"/>
          </a:xfrm>
        </p:spPr>
        <p:txBody>
          <a:bodyPr/>
          <a:lstStyle/>
          <a:p>
            <a:r>
              <a:rPr lang="en-US" sz="2000" dirty="0" smtClean="0"/>
              <a:t>Doc 1= “information retrieval”</a:t>
            </a:r>
          </a:p>
          <a:p>
            <a:r>
              <a:rPr lang="en-US" sz="2000" dirty="0" smtClean="0"/>
              <a:t>Doc 2 = “computer information retrieval”</a:t>
            </a:r>
          </a:p>
          <a:p>
            <a:r>
              <a:rPr lang="en-US" sz="2000" dirty="0" smtClean="0"/>
              <a:t>Doc 3 = “computer retrieval”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4804125" y="159852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965925" y="3255875"/>
            <a:ext cx="83820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804125" y="32558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804125" y="2398625"/>
            <a:ext cx="16002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04125" y="3255875"/>
            <a:ext cx="1371600" cy="9715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4804125" y="2855825"/>
            <a:ext cx="18288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24271" y="205349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Doc 1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552871" y="256784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Doc 2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171871" y="399659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Doc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477" y="2895608"/>
            <a:ext cx="3505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Which document is closer to Doc 1? Doc 2 or Doc 3?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477" y="3596208"/>
            <a:ext cx="3505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What if we have a query “retrieval”?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459714" y="4117591"/>
            <a:ext cx="238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3: computer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708018" y="2753626"/>
            <a:ext cx="120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2:</a:t>
            </a:r>
            <a:b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retrieval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076643" y="1199592"/>
            <a:ext cx="267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1: information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330036"/>
            <a:ext cx="5571788" cy="356259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in information retrieval to determine which document (</a:t>
            </a: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 is more similar to a given query </a:t>
            </a:r>
            <a:r>
              <a:rPr lang="en-US" sz="2400" i="1" dirty="0" smtClean="0">
                <a:solidFill>
                  <a:schemeClr val="tx1"/>
                </a:solidFill>
              </a:rPr>
              <a:t>q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Documents and queries are represented in the same space.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Angle (or cosine) is a proxy for similarity between two vectors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8" y="1467197"/>
            <a:ext cx="3068076" cy="301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Distance/Similarity Calculation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28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similarity/relevance of two vectors can be calculated based on distance/similarity measures</a:t>
            </a:r>
          </a:p>
          <a:p>
            <a:r>
              <a:rPr lang="en-US" sz="2000" dirty="0" smtClean="0"/>
              <a:t>S: X, Y </a:t>
            </a:r>
            <a:r>
              <a:rPr lang="en-US" sz="2000" dirty="0" smtClean="0">
                <a:sym typeface="Wingdings" pitchFamily="2" charset="2"/>
              </a:rPr>
              <a:t> (0, 1)</a:t>
            </a:r>
          </a:p>
          <a:p>
            <a:r>
              <a:rPr lang="en-US" sz="2000" dirty="0" smtClean="0">
                <a:sym typeface="Wingdings" pitchFamily="2" charset="2"/>
              </a:rPr>
              <a:t>X: &lt;x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, x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, …, x</a:t>
            </a:r>
            <a:r>
              <a:rPr lang="en-US" sz="2000" baseline="-25000" dirty="0" smtClean="0">
                <a:sym typeface="Wingdings" pitchFamily="2" charset="2"/>
              </a:rPr>
              <a:t>n</a:t>
            </a:r>
            <a:r>
              <a:rPr lang="en-US" sz="2000" dirty="0">
                <a:sym typeface="Wingdings" pitchFamily="2" charset="2"/>
              </a:rPr>
              <a:t>&gt;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Y: &lt;y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, y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, …, y</a:t>
            </a:r>
            <a:r>
              <a:rPr lang="en-US" sz="2000" baseline="-25000" dirty="0" smtClean="0">
                <a:sym typeface="Wingdings" pitchFamily="2" charset="2"/>
              </a:rPr>
              <a:t>n</a:t>
            </a:r>
            <a:r>
              <a:rPr lang="en-US" sz="2000" dirty="0">
                <a:sym typeface="Wingdings" pitchFamily="2" charset="2"/>
              </a:rPr>
              <a:t>&gt;</a:t>
            </a:r>
            <a:endParaRPr lang="en-US" sz="2000" dirty="0" smtClean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/>
              <a:t>S(X, Y) = ?</a:t>
            </a:r>
          </a:p>
          <a:p>
            <a:pPr lvl="1"/>
            <a:r>
              <a:rPr lang="en-US" sz="1800" dirty="0" smtClean="0"/>
              <a:t>The more dimensions in common, the larger the similarity</a:t>
            </a:r>
          </a:p>
          <a:p>
            <a:pPr lvl="1"/>
            <a:r>
              <a:rPr lang="en-US" sz="1800" dirty="0" smtClean="0"/>
              <a:t>What about real values?</a:t>
            </a:r>
          </a:p>
          <a:p>
            <a:pPr lvl="1"/>
            <a:r>
              <a:rPr lang="en-US" sz="1800" dirty="0" smtClean="0"/>
              <a:t>Normalization needed.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7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4290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The Jaccard similarity (Similarity of Two Sets)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𝐽𝑎𝑐𝑐𝑎𝑟𝑑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000" dirty="0" smtClean="0"/>
                  <a:t>D1 = “information retrieval class”</a:t>
                </a:r>
              </a:p>
              <a:p>
                <a:r>
                  <a:rPr lang="en-US" sz="2000" dirty="0" smtClean="0"/>
                  <a:t>D2 = “information retrieval algorithm”</a:t>
                </a:r>
              </a:p>
              <a:p>
                <a:r>
                  <a:rPr lang="en-US" sz="2000" dirty="0" smtClean="0"/>
                  <a:t>D3 = “processing information”</a:t>
                </a:r>
              </a:p>
              <a:p>
                <a:r>
                  <a:rPr lang="en-US" sz="2000" dirty="0" smtClean="0"/>
                  <a:t>What’s the Jaccard similarity of S(D1, D2)? S(D1, D3)?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about D3 = “information of information retrieval”</a:t>
                </a:r>
                <a:endParaRPr lang="en-US" sz="2000" dirty="0"/>
              </a:p>
              <a:p>
                <a:pPr marL="457200" lvl="1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429000"/>
              </a:xfrm>
              <a:blipFill rotWithShape="1">
                <a:blip r:embed="rId2"/>
                <a:stretch>
                  <a:fillRect l="-593" t="-712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38355</TotalTime>
  <Words>710</Words>
  <Application>Microsoft Office PowerPoint</Application>
  <PresentationFormat>On-screen Show (16:9)</PresentationFormat>
  <Paragraphs>123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1_UM-coursera-052814</vt:lpstr>
      <vt:lpstr>Equation</vt:lpstr>
      <vt:lpstr>NLP</vt:lpstr>
      <vt:lpstr>Text Similarity</vt:lpstr>
      <vt:lpstr>Vectors, Matrices, and Tensors</vt:lpstr>
      <vt:lpstr>Example of Document Vectors</vt:lpstr>
      <vt:lpstr>Documents in a Vector Space</vt:lpstr>
      <vt:lpstr>Relevance as Vector Similarities</vt:lpstr>
      <vt:lpstr>Document Similarity</vt:lpstr>
      <vt:lpstr>Distance/Similarity Calculation</vt:lpstr>
      <vt:lpstr>Similarity Measures</vt:lpstr>
      <vt:lpstr>Similarity Measures</vt:lpstr>
      <vt:lpstr>Similarity Measures (Cont.)</vt:lpstr>
      <vt:lpstr>Example</vt:lpstr>
      <vt:lpstr>Quiz</vt:lpstr>
      <vt:lpstr>Answers to the Quiz</vt:lpstr>
      <vt:lpstr>Quiz</vt:lpstr>
      <vt:lpstr>Answer to the Quiz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463</cp:revision>
  <dcterms:created xsi:type="dcterms:W3CDTF">2014-05-29T18:54:38Z</dcterms:created>
  <dcterms:modified xsi:type="dcterms:W3CDTF">2019-02-09T18:45:47Z</dcterms:modified>
</cp:coreProperties>
</file>