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616" r:id="rId3"/>
    <p:sldId id="870" r:id="rId4"/>
    <p:sldId id="876" r:id="rId5"/>
    <p:sldId id="872" r:id="rId6"/>
    <p:sldId id="871" r:id="rId7"/>
    <p:sldId id="873" r:id="rId8"/>
    <p:sldId id="877" r:id="rId9"/>
    <p:sldId id="878" r:id="rId10"/>
    <p:sldId id="879" r:id="rId11"/>
    <p:sldId id="87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9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7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9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Semantics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“acerola”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426"/>
            <a:ext cx="8229600" cy="2969344"/>
          </a:xfrm>
        </p:spPr>
        <p:txBody>
          <a:bodyPr>
            <a:normAutofit/>
          </a:bodyPr>
          <a:lstStyle/>
          <a:p>
            <a:r>
              <a:rPr lang="en-US" i="1" u="sng" dirty="0" smtClean="0"/>
              <a:t>acerola</a:t>
            </a:r>
            <a:r>
              <a:rPr lang="en-US" dirty="0" smtClean="0"/>
              <a:t> is </a:t>
            </a:r>
            <a:r>
              <a:rPr lang="en-US" dirty="0"/>
              <a:t>a significant source of vitamin </a:t>
            </a:r>
            <a:r>
              <a:rPr lang="en-US" dirty="0" smtClean="0"/>
              <a:t>C.</a:t>
            </a:r>
          </a:p>
          <a:p>
            <a:r>
              <a:rPr lang="en-US" dirty="0" smtClean="0"/>
              <a:t>the </a:t>
            </a:r>
            <a:r>
              <a:rPr lang="en-US" dirty="0"/>
              <a:t>pulp of the </a:t>
            </a:r>
            <a:r>
              <a:rPr lang="en-US" i="1" u="sng" dirty="0"/>
              <a:t>acerola</a:t>
            </a:r>
            <a:r>
              <a:rPr lang="en-US" dirty="0"/>
              <a:t> is very soft</a:t>
            </a:r>
          </a:p>
          <a:p>
            <a:r>
              <a:rPr lang="en-US" i="1" u="sng" dirty="0"/>
              <a:t>acerola</a:t>
            </a:r>
            <a:r>
              <a:rPr lang="en-US" dirty="0"/>
              <a:t> are now found growing in most sub-tropical regions of the </a:t>
            </a:r>
            <a:r>
              <a:rPr lang="en-US" dirty="0" smtClean="0"/>
              <a:t>world.</a:t>
            </a:r>
            <a:endParaRPr lang="en-US" dirty="0"/>
          </a:p>
          <a:p>
            <a:r>
              <a:rPr lang="en-US" i="1" u="sng" dirty="0" smtClean="0"/>
              <a:t>acerola</a:t>
            </a:r>
            <a:r>
              <a:rPr lang="en-US" dirty="0" smtClean="0"/>
              <a:t> </a:t>
            </a:r>
            <a:r>
              <a:rPr lang="en-US" dirty="0"/>
              <a:t>can be eaten fresh or used to make jams or jellies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170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Two words that appear in similar contexts are likely to be semantically related, e.g.,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schedule a test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and investigate </a:t>
            </a:r>
            <a:r>
              <a:rPr lang="en-US" b="1" dirty="0">
                <a:solidFill>
                  <a:schemeClr val="tx1"/>
                </a:solidFill>
              </a:rPr>
              <a:t>Honda</a:t>
            </a:r>
            <a:r>
              <a:rPr lang="en-US" dirty="0">
                <a:solidFill>
                  <a:schemeClr val="tx1"/>
                </a:solidFill>
              </a:rPr>
              <a:t>'s financing options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Volkswagen</a:t>
            </a:r>
            <a:r>
              <a:rPr lang="en-US" dirty="0">
                <a:solidFill>
                  <a:schemeClr val="tx1"/>
                </a:solidFill>
              </a:rPr>
              <a:t> debuted a new version of its front-wheel-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Golf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Jeep</a:t>
            </a:r>
            <a:r>
              <a:rPr lang="en-US" dirty="0">
                <a:solidFill>
                  <a:schemeClr val="tx1"/>
                </a:solidFill>
              </a:rPr>
              <a:t> reminded me of a recent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Our test </a:t>
            </a:r>
            <a:r>
              <a:rPr lang="en-US" b="1" i="1" dirty="0">
                <a:solidFill>
                  <a:schemeClr val="tx1"/>
                </a:solidFill>
              </a:rPr>
              <a:t>drive</a:t>
            </a:r>
            <a:r>
              <a:rPr lang="en-US" dirty="0">
                <a:solidFill>
                  <a:schemeClr val="tx1"/>
                </a:solidFill>
              </a:rPr>
              <a:t> took place at the wheel of loaded </a:t>
            </a:r>
            <a:r>
              <a:rPr lang="en-US" b="1" dirty="0">
                <a:solidFill>
                  <a:schemeClr val="tx1"/>
                </a:solidFill>
              </a:rPr>
              <a:t>Ford</a:t>
            </a:r>
            <a:r>
              <a:rPr lang="en-US" dirty="0">
                <a:solidFill>
                  <a:schemeClr val="tx1"/>
                </a:solidFill>
              </a:rPr>
              <a:t> EL model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“You will know a word by the company that it keeps.” (J.R. Firth 1957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9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58686"/>
          </a:xfrm>
        </p:spPr>
        <p:txBody>
          <a:bodyPr>
            <a:normAutofit/>
          </a:bodyPr>
          <a:lstStyle/>
          <a:p>
            <a:r>
              <a:rPr lang="en-US" dirty="0" smtClean="0"/>
              <a:t>Represent words as vectors</a:t>
            </a:r>
          </a:p>
          <a:p>
            <a:pPr lvl="1"/>
            <a:r>
              <a:rPr lang="en-US" dirty="0" smtClean="0"/>
              <a:t>For example, based on nearby words</a:t>
            </a:r>
          </a:p>
          <a:p>
            <a:r>
              <a:rPr lang="en-US" dirty="0" smtClean="0"/>
              <a:t>Similar words (synonyms) should have similar representations</a:t>
            </a:r>
          </a:p>
          <a:p>
            <a:r>
              <a:rPr lang="en-US" dirty="0" smtClean="0"/>
              <a:t>Different senses of the same word should have different representations</a:t>
            </a:r>
          </a:p>
          <a:p>
            <a:r>
              <a:rPr lang="en-US" dirty="0" smtClean="0"/>
              <a:t>Relations should be preserved</a:t>
            </a:r>
          </a:p>
          <a:p>
            <a:pPr lvl="1"/>
            <a:r>
              <a:rPr lang="en-US" dirty="0" smtClean="0"/>
              <a:t>For example, “cat”-”kitten” should be similar to “dog”-”puppy”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971"/>
            <a:ext cx="8229600" cy="35455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context </a:t>
            </a:r>
            <a:r>
              <a:rPr lang="en-US" sz="2400" dirty="0" smtClean="0">
                <a:solidFill>
                  <a:schemeClr val="tx1"/>
                </a:solidFill>
              </a:rPr>
              <a:t>features can </a:t>
            </a:r>
            <a:r>
              <a:rPr lang="en-US" sz="2400" dirty="0">
                <a:solidFill>
                  <a:schemeClr val="tx1"/>
                </a:solidFill>
              </a:rPr>
              <a:t>be any of the following: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word before the target 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word after the target 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words of the target 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a specific syntactic relationship with the target word (e.g., the head of the dependency or the subject of the sentence)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the same sentence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Any word within the same document</a:t>
            </a:r>
          </a:p>
        </p:txBody>
      </p:sp>
    </p:spTree>
    <p:extLst>
      <p:ext uri="{BB962C8B-B14F-4D97-AF65-F5344CB8AC3E}">
        <p14:creationId xmlns:p14="http://schemas.microsoft.com/office/powerpoint/2010/main" val="7512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028"/>
            <a:ext cx="8229600" cy="181522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S1: schedule </a:t>
            </a:r>
            <a:r>
              <a:rPr lang="en-US" sz="2000" dirty="0">
                <a:solidFill>
                  <a:schemeClr val="tx1"/>
                </a:solidFill>
              </a:rPr>
              <a:t>a test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and investigate </a:t>
            </a:r>
            <a:r>
              <a:rPr lang="en-US" sz="2000" b="1" dirty="0">
                <a:solidFill>
                  <a:schemeClr val="tx1"/>
                </a:solidFill>
              </a:rPr>
              <a:t>Honda</a:t>
            </a:r>
            <a:r>
              <a:rPr lang="en-US" sz="2000" dirty="0">
                <a:solidFill>
                  <a:schemeClr val="tx1"/>
                </a:solidFill>
              </a:rPr>
              <a:t>'s financing options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S2: </a:t>
            </a:r>
            <a:r>
              <a:rPr lang="en-US" sz="2000" b="1" dirty="0" smtClean="0">
                <a:solidFill>
                  <a:schemeClr val="tx1"/>
                </a:solidFill>
              </a:rPr>
              <a:t>Volkswagen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debuted a new version of its front-wheel-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Golf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S3: the </a:t>
            </a:r>
            <a:r>
              <a:rPr lang="en-US" sz="2000" b="1" dirty="0">
                <a:solidFill>
                  <a:schemeClr val="tx1"/>
                </a:solidFill>
              </a:rPr>
              <a:t>Jeep</a:t>
            </a:r>
            <a:r>
              <a:rPr lang="en-US" sz="2000" dirty="0">
                <a:solidFill>
                  <a:schemeClr val="tx1"/>
                </a:solidFill>
              </a:rPr>
              <a:t> reminded me of a recent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S4: Our </a:t>
            </a:r>
            <a:r>
              <a:rPr lang="en-US" sz="2000" dirty="0">
                <a:solidFill>
                  <a:schemeClr val="tx1"/>
                </a:solidFill>
              </a:rPr>
              <a:t>test </a:t>
            </a:r>
            <a:r>
              <a:rPr lang="en-US" sz="2000" b="1" i="1" dirty="0">
                <a:solidFill>
                  <a:schemeClr val="tx1"/>
                </a:solidFill>
              </a:rPr>
              <a:t>drive</a:t>
            </a:r>
            <a:r>
              <a:rPr lang="en-US" sz="2000" dirty="0">
                <a:solidFill>
                  <a:schemeClr val="tx1"/>
                </a:solidFill>
              </a:rPr>
              <a:t> took place at the wheel of loaded </a:t>
            </a:r>
            <a:r>
              <a:rPr lang="en-US" sz="2000" b="1" dirty="0">
                <a:solidFill>
                  <a:schemeClr val="tx1"/>
                </a:solidFill>
              </a:rPr>
              <a:t>Ford</a:t>
            </a:r>
            <a:r>
              <a:rPr lang="en-US" sz="2000" dirty="0">
                <a:solidFill>
                  <a:schemeClr val="tx1"/>
                </a:solidFill>
              </a:rPr>
              <a:t> EL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89261"/>
              </p:ext>
            </p:extLst>
          </p:nvPr>
        </p:nvGraphicFramePr>
        <p:xfrm>
          <a:off x="1419225" y="2949575"/>
          <a:ext cx="6705600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schedule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drive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front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recent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Honda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Vokswagen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Jeep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Ford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8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96085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Frequency matters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we want to ignore spurious word pairings.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however, frequency alone is not sufficient, e.g., being near the words “and” or “the is not very informative</a:t>
            </a:r>
          </a:p>
          <a:p>
            <a:pPr>
              <a:lnSpc>
                <a:spcPct val="11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Pointwise mutual information (PMI).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Here </a:t>
            </a:r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is a word and </a:t>
            </a:r>
            <a:r>
              <a:rPr lang="en-US" sz="2400" i="1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 is a feature from the context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04093" y="4091986"/>
                <a:ext cx="5335439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/>
                        </a:rPr>
                        <m:t>PMI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93" y="4091986"/>
                <a:ext cx="5335439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36766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Positive PMI (PPMI):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If PMI(</a:t>
            </a:r>
            <a:r>
              <a:rPr lang="en-US" sz="2400" dirty="0" err="1" smtClean="0">
                <a:solidFill>
                  <a:schemeClr val="tx1"/>
                </a:solidFill>
              </a:rPr>
              <a:t>w,c</a:t>
            </a:r>
            <a:r>
              <a:rPr lang="en-US" sz="2400" dirty="0" smtClean="0">
                <a:solidFill>
                  <a:schemeClr val="tx1"/>
                </a:solidFill>
              </a:rPr>
              <a:t>)&lt;0, that indicates that the word and the feature are negatively associated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In PPMI, negative values are replaced by zeros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Smoothing may be needed</a:t>
            </a:r>
          </a:p>
          <a:p>
            <a:pPr>
              <a:lnSpc>
                <a:spcPct val="120000"/>
              </a:lnSpc>
            </a:pPr>
            <a:r>
              <a:rPr lang="en-US" sz="3200" dirty="0" smtClean="0">
                <a:solidFill>
                  <a:schemeClr val="tx1"/>
                </a:solidFill>
              </a:rPr>
              <a:t>If the vectors are probabilities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>
                <a:solidFill>
                  <a:schemeClr val="tx1"/>
                </a:solidFill>
              </a:rPr>
              <a:t>Use </a:t>
            </a:r>
            <a:r>
              <a:rPr lang="en-US" sz="2700" dirty="0" err="1" smtClean="0">
                <a:solidFill>
                  <a:schemeClr val="tx1"/>
                </a:solidFill>
              </a:rPr>
              <a:t>Kullback-Leibler</a:t>
            </a:r>
            <a:r>
              <a:rPr lang="en-US" sz="2700" dirty="0" smtClean="0">
                <a:solidFill>
                  <a:schemeClr val="tx1"/>
                </a:solidFill>
              </a:rPr>
              <a:t> Divergence</a:t>
            </a:r>
          </a:p>
          <a:p>
            <a:pPr lvl="1">
              <a:lnSpc>
                <a:spcPct val="120000"/>
              </a:lnSpc>
            </a:pPr>
            <a:r>
              <a:rPr lang="en-US" sz="2700" dirty="0" smtClean="0">
                <a:solidFill>
                  <a:schemeClr val="tx1"/>
                </a:solidFill>
              </a:rPr>
              <a:t>Or Jensen-Shannon Divergence</a:t>
            </a: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38314</TotalTime>
  <Words>437</Words>
  <Application>Microsoft Office PowerPoint</Application>
  <PresentationFormat>On-screen Show (16:9)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Text Similarity</vt:lpstr>
      <vt:lpstr>What does “acerola” mean?</vt:lpstr>
      <vt:lpstr>Distributional similarity</vt:lpstr>
      <vt:lpstr>Basic Ideas</vt:lpstr>
      <vt:lpstr>Context Features</vt:lpstr>
      <vt:lpstr>Example</vt:lpstr>
      <vt:lpstr>Association Strength</vt:lpstr>
      <vt:lpstr>Association Strength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466</cp:revision>
  <dcterms:created xsi:type="dcterms:W3CDTF">2014-05-29T18:54:38Z</dcterms:created>
  <dcterms:modified xsi:type="dcterms:W3CDTF">2019-02-10T16:16:01Z</dcterms:modified>
</cp:coreProperties>
</file>