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1"/>
  </p:notesMasterIdLst>
  <p:sldIdLst>
    <p:sldId id="616" r:id="rId3"/>
    <p:sldId id="820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91" r:id="rId15"/>
    <p:sldId id="831" r:id="rId16"/>
    <p:sldId id="832" r:id="rId17"/>
    <p:sldId id="840" r:id="rId18"/>
    <p:sldId id="889" r:id="rId19"/>
    <p:sldId id="79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5" d="100"/>
          <a:sy n="155" d="100"/>
        </p:scale>
        <p:origin x="150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3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6995500" y="4578679"/>
            <a:ext cx="466794" cy="549378"/>
            <a:chOff x="6995500" y="4578679"/>
            <a:chExt cx="466794" cy="549378"/>
          </a:xfrm>
        </p:grpSpPr>
        <p:sp>
          <p:nvSpPr>
            <p:cNvPr id="2" name="TextBox 1"/>
            <p:cNvSpPr txBox="1"/>
            <p:nvPr/>
          </p:nvSpPr>
          <p:spPr>
            <a:xfrm>
              <a:off x="6995500" y="475872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 flipH="1">
              <a:off x="7228897" y="4578679"/>
              <a:ext cx="6089" cy="180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931844" y="4578679"/>
            <a:ext cx="564884" cy="557860"/>
            <a:chOff x="7931844" y="4578679"/>
            <a:chExt cx="564884" cy="557860"/>
          </a:xfrm>
        </p:grpSpPr>
        <p:sp>
          <p:nvSpPr>
            <p:cNvPr id="3" name="TextBox 2"/>
            <p:cNvSpPr txBox="1"/>
            <p:nvPr/>
          </p:nvSpPr>
          <p:spPr>
            <a:xfrm>
              <a:off x="7931844" y="4767207"/>
              <a:ext cx="564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578679"/>
              <a:ext cx="476" cy="188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054311" y="2699080"/>
            <a:ext cx="466794" cy="635519"/>
            <a:chOff x="1054311" y="2699080"/>
            <a:chExt cx="466794" cy="635519"/>
          </a:xfrm>
        </p:grpSpPr>
        <p:sp>
          <p:nvSpPr>
            <p:cNvPr id="28" name="TextBox 27"/>
            <p:cNvSpPr txBox="1"/>
            <p:nvPr/>
          </p:nvSpPr>
          <p:spPr>
            <a:xfrm>
              <a:off x="1054311" y="296526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2699080"/>
              <a:ext cx="382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98031" y="2695542"/>
            <a:ext cx="646331" cy="635519"/>
            <a:chOff x="1698031" y="2695542"/>
            <a:chExt cx="646331" cy="635519"/>
          </a:xfrm>
        </p:grpSpPr>
        <p:sp>
          <p:nvSpPr>
            <p:cNvPr id="26" name="TextBox 25"/>
            <p:cNvSpPr txBox="1"/>
            <p:nvPr/>
          </p:nvSpPr>
          <p:spPr>
            <a:xfrm>
              <a:off x="1698031" y="29617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2695542"/>
              <a:ext cx="1001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93966" y="2695542"/>
            <a:ext cx="453970" cy="635519"/>
            <a:chOff x="2993966" y="2695542"/>
            <a:chExt cx="453970" cy="635519"/>
          </a:xfrm>
        </p:grpSpPr>
        <p:sp>
          <p:nvSpPr>
            <p:cNvPr id="27" name="TextBox 26"/>
            <p:cNvSpPr txBox="1"/>
            <p:nvPr/>
          </p:nvSpPr>
          <p:spPr>
            <a:xfrm>
              <a:off x="2993966" y="296172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ate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 flipH="1">
              <a:off x="3220951" y="2695542"/>
              <a:ext cx="6454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987596" y="2038398"/>
            <a:ext cx="3304908" cy="657144"/>
            <a:chOff x="2987596" y="2038398"/>
            <a:chExt cx="3304908" cy="657144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322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596" y="232621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27405" y="2038398"/>
              <a:ext cx="1861754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89159" y="2038398"/>
              <a:ext cx="963536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706610" y="4000940"/>
            <a:ext cx="607859" cy="581277"/>
            <a:chOff x="4706610" y="4000940"/>
            <a:chExt cx="607859" cy="581277"/>
          </a:xfrm>
        </p:grpSpPr>
        <p:sp>
          <p:nvSpPr>
            <p:cNvPr id="13" name="TextBox 12"/>
            <p:cNvSpPr txBox="1"/>
            <p:nvPr/>
          </p:nvSpPr>
          <p:spPr>
            <a:xfrm>
              <a:off x="4706610" y="421288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cake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000940"/>
              <a:ext cx="145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01246" y="4000940"/>
            <a:ext cx="466794" cy="584815"/>
            <a:chOff x="4001246" y="4000940"/>
            <a:chExt cx="466794" cy="584815"/>
          </a:xfrm>
        </p:grpSpPr>
        <p:sp>
          <p:nvSpPr>
            <p:cNvPr id="16" name="TextBox 15"/>
            <p:cNvSpPr txBox="1"/>
            <p:nvPr/>
          </p:nvSpPr>
          <p:spPr>
            <a:xfrm>
              <a:off x="4001246" y="4216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>
              <a:off x="4225468" y="4000940"/>
              <a:ext cx="9175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979246" y="3327523"/>
            <a:ext cx="1205527" cy="673417"/>
            <a:chOff x="3979246" y="3327523"/>
            <a:chExt cx="1205527" cy="673417"/>
          </a:xfrm>
        </p:grpSpPr>
        <p:sp>
          <p:nvSpPr>
            <p:cNvPr id="21" name="TextBox 20"/>
            <p:cNvSpPr txBox="1"/>
            <p:nvPr/>
          </p:nvSpPr>
          <p:spPr>
            <a:xfrm>
              <a:off x="3979246" y="363160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395" y="36316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00144" y="3327523"/>
              <a:ext cx="408940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25468" y="3327523"/>
              <a:ext cx="374676" cy="304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360335" y="2692004"/>
            <a:ext cx="2949429" cy="635519"/>
            <a:chOff x="4360335" y="2692004"/>
            <a:chExt cx="2949429" cy="635519"/>
          </a:xfrm>
        </p:grpSpPr>
        <p:sp>
          <p:nvSpPr>
            <p:cNvPr id="24" name="TextBox 23"/>
            <p:cNvSpPr txBox="1"/>
            <p:nvPr/>
          </p:nvSpPr>
          <p:spPr>
            <a:xfrm>
              <a:off x="4360335" y="295819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8618" y="295819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00144" y="2692004"/>
              <a:ext cx="1452551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52695" y="2692004"/>
              <a:ext cx="1036496" cy="266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899804" y="3997402"/>
            <a:ext cx="595035" cy="584815"/>
            <a:chOff x="5899804" y="3997402"/>
            <a:chExt cx="595035" cy="584815"/>
          </a:xfrm>
        </p:grpSpPr>
        <p:sp>
          <p:nvSpPr>
            <p:cNvPr id="14" name="TextBox 13"/>
            <p:cNvSpPr txBox="1"/>
            <p:nvPr/>
          </p:nvSpPr>
          <p:spPr>
            <a:xfrm>
              <a:off x="5899804" y="421288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</a:t>
              </a:r>
              <a:endParaRPr lang="en-US" dirty="0"/>
            </a:p>
          </p:txBody>
        </p:sp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3997402"/>
              <a:ext cx="2007" cy="215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01811" y="3327523"/>
            <a:ext cx="2094050" cy="669879"/>
            <a:chOff x="5901811" y="3327523"/>
            <a:chExt cx="2094050" cy="669879"/>
          </a:xfrm>
        </p:grpSpPr>
        <p:sp>
          <p:nvSpPr>
            <p:cNvPr id="19" name="TextBox 18"/>
            <p:cNvSpPr txBox="1"/>
            <p:nvPr/>
          </p:nvSpPr>
          <p:spPr>
            <a:xfrm>
              <a:off x="5901811" y="362807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243" y="362807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199329" y="3327523"/>
              <a:ext cx="889862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089191" y="3327523"/>
              <a:ext cx="666861" cy="300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88764" y="3997402"/>
            <a:ext cx="1400735" cy="581277"/>
            <a:chOff x="6988764" y="3997402"/>
            <a:chExt cx="1400735" cy="581277"/>
          </a:xfrm>
        </p:grpSpPr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97402"/>
              <a:ext cx="52106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56052" y="3997402"/>
              <a:ext cx="457758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037662" y="2041936"/>
            <a:ext cx="1149208" cy="657144"/>
            <a:chOff x="1037662" y="2041936"/>
            <a:chExt cx="1149208" cy="657144"/>
          </a:xfrm>
        </p:grpSpPr>
        <p:sp>
          <p:nvSpPr>
            <p:cNvPr id="31" name="TextBox 30"/>
            <p:cNvSpPr txBox="1"/>
            <p:nvPr/>
          </p:nvSpPr>
          <p:spPr>
            <a:xfrm>
              <a:off x="1835492" y="23262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662" y="232974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40606" y="2041936"/>
              <a:ext cx="370575" cy="28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041936"/>
              <a:ext cx="356722" cy="28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400797" y="1373493"/>
            <a:ext cx="3928171" cy="668443"/>
            <a:chOff x="1400797" y="1373493"/>
            <a:chExt cx="3928171" cy="668443"/>
          </a:xfrm>
        </p:grpSpPr>
        <p:sp>
          <p:nvSpPr>
            <p:cNvPr id="36" name="TextBox 35"/>
            <p:cNvSpPr txBox="1"/>
            <p:nvPr/>
          </p:nvSpPr>
          <p:spPr>
            <a:xfrm>
              <a:off x="4849350" y="166906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0797" y="16726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43574" y="1373493"/>
              <a:ext cx="1045585" cy="326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373493"/>
              <a:ext cx="2402968" cy="381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62328" y="754105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2663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5500" y="4758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1844" y="4767207"/>
            <a:ext cx="5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4311" y="4722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8031" y="4718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93966" y="47185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77322" y="4189357"/>
            <a:ext cx="479618" cy="529241"/>
            <a:chOff x="2977322" y="4189357"/>
            <a:chExt cx="479618" cy="529241"/>
          </a:xfrm>
        </p:grpSpPr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>
              <a:off x="3217131" y="4558689"/>
              <a:ext cx="3820" cy="159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77322" y="418935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06610" y="47368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1246" y="47403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989624" y="4218525"/>
            <a:ext cx="492443" cy="521872"/>
            <a:chOff x="3989624" y="4218525"/>
            <a:chExt cx="492443" cy="521872"/>
          </a:xfrm>
        </p:grpSpPr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 flipH="1">
              <a:off x="4234643" y="4587857"/>
              <a:ext cx="1203" cy="1525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89624" y="42185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33395" y="4227500"/>
            <a:ext cx="351378" cy="509359"/>
            <a:chOff x="4833395" y="4227500"/>
            <a:chExt cx="351378" cy="509359"/>
          </a:xfrm>
        </p:grpSpPr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596832"/>
              <a:ext cx="1456" cy="1400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33395" y="42275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35846" y="3163671"/>
            <a:ext cx="773238" cy="1063829"/>
            <a:chOff x="4235846" y="3163671"/>
            <a:chExt cx="773238" cy="1063829"/>
          </a:xfrm>
        </p:grpSpPr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00144" y="3533003"/>
              <a:ext cx="408940" cy="694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35846" y="3533003"/>
              <a:ext cx="364298" cy="685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60335" y="31636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0144" y="2497329"/>
            <a:ext cx="2489047" cy="666342"/>
            <a:chOff x="4600144" y="2497329"/>
            <a:chExt cx="2489047" cy="666342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49732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00144" y="2866661"/>
              <a:ext cx="1452551" cy="297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52695" y="2866661"/>
              <a:ext cx="1036496" cy="297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899804" y="47368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01811" y="4213703"/>
            <a:ext cx="595035" cy="523156"/>
            <a:chOff x="5901811" y="4213703"/>
            <a:chExt cx="595035" cy="523156"/>
          </a:xfrm>
        </p:grpSpPr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4583035"/>
              <a:ext cx="2007" cy="153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01811" y="421370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99329" y="3163671"/>
            <a:ext cx="1556723" cy="1050032"/>
            <a:chOff x="6199329" y="3163671"/>
            <a:chExt cx="1556723" cy="1050032"/>
          </a:xfrm>
        </p:grpSpPr>
        <p:sp>
          <p:nvSpPr>
            <p:cNvPr id="25" name="TextBox 24"/>
            <p:cNvSpPr txBox="1"/>
            <p:nvPr/>
          </p:nvSpPr>
          <p:spPr>
            <a:xfrm>
              <a:off x="6868618" y="316367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199329" y="3533003"/>
              <a:ext cx="889862" cy="680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089191" y="3533003"/>
              <a:ext cx="666861" cy="84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988764" y="4209347"/>
            <a:ext cx="492443" cy="549378"/>
            <a:chOff x="6988764" y="4209347"/>
            <a:chExt cx="492443" cy="549378"/>
          </a:xfrm>
        </p:grpSpPr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 flipH="1">
              <a:off x="7228897" y="4578679"/>
              <a:ext cx="6089" cy="180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38121" y="4209347"/>
            <a:ext cx="351378" cy="557860"/>
            <a:chOff x="8038121" y="4209347"/>
            <a:chExt cx="351378" cy="557860"/>
          </a:xfrm>
        </p:grpSpPr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578679"/>
              <a:ext cx="476" cy="188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4986" y="3617796"/>
            <a:ext cx="978824" cy="581277"/>
            <a:chOff x="7234986" y="3628070"/>
            <a:chExt cx="978824" cy="581277"/>
          </a:xfrm>
        </p:grpSpPr>
        <p:sp>
          <p:nvSpPr>
            <p:cNvPr id="20" name="TextBox 19"/>
            <p:cNvSpPr txBox="1"/>
            <p:nvPr/>
          </p:nvSpPr>
          <p:spPr>
            <a:xfrm>
              <a:off x="7516243" y="362807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97402"/>
              <a:ext cx="521066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56052" y="3997402"/>
              <a:ext cx="457758" cy="211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35492" y="4175545"/>
            <a:ext cx="351378" cy="543053"/>
            <a:chOff x="1835492" y="4175545"/>
            <a:chExt cx="351378" cy="543053"/>
          </a:xfrm>
        </p:grpSpPr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4544877"/>
              <a:ext cx="10016" cy="173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492" y="41755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37662" y="4189357"/>
            <a:ext cx="492443" cy="532779"/>
            <a:chOff x="1037662" y="4189357"/>
            <a:chExt cx="492443" cy="532779"/>
          </a:xfrm>
        </p:grpSpPr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4558689"/>
              <a:ext cx="3824" cy="1634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7662" y="41893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17131" y="1740975"/>
            <a:ext cx="2835564" cy="2448382"/>
            <a:chOff x="3217131" y="1740975"/>
            <a:chExt cx="2835564" cy="2448382"/>
          </a:xfrm>
        </p:grpSpPr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17131" y="2110307"/>
              <a:ext cx="1872028" cy="2079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89159" y="2110307"/>
              <a:ext cx="963536" cy="387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49350" y="174097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83884" y="1744513"/>
            <a:ext cx="727297" cy="2444844"/>
            <a:chOff x="1283884" y="1744513"/>
            <a:chExt cx="727297" cy="2444844"/>
          </a:xfrm>
        </p:grpSpPr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40606" y="2113845"/>
              <a:ext cx="370575" cy="2061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113845"/>
              <a:ext cx="356722" cy="2075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00797" y="174451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40606" y="1004161"/>
            <a:ext cx="3448553" cy="822544"/>
            <a:chOff x="1640606" y="1004161"/>
            <a:chExt cx="3448553" cy="822544"/>
          </a:xfrm>
        </p:grpSpPr>
        <p:sp>
          <p:nvSpPr>
            <p:cNvPr id="39" name="TextBox 38"/>
            <p:cNvSpPr txBox="1"/>
            <p:nvPr/>
          </p:nvSpPr>
          <p:spPr>
            <a:xfrm>
              <a:off x="3887121" y="10041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43574" y="1373493"/>
              <a:ext cx="1045585" cy="398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373493"/>
              <a:ext cx="2402968" cy="453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62328" y="754105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6871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Bottom </a:t>
            </a:r>
            <a:r>
              <a:rPr lang="en-US" altLang="en-US" dirty="0"/>
              <a:t>up </a:t>
            </a:r>
            <a:r>
              <a:rPr lang="en-US" altLang="en-US" dirty="0" smtClean="0"/>
              <a:t>vs. top </a:t>
            </a:r>
            <a:r>
              <a:rPr lang="en-US" altLang="en-US" dirty="0"/>
              <a:t>down </a:t>
            </a:r>
            <a:r>
              <a:rPr lang="en-US" altLang="en-US" dirty="0" smtClean="0"/>
              <a:t>methods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58215"/>
            <a:ext cx="8229600" cy="3591764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Bottom up</a:t>
            </a:r>
          </a:p>
          <a:p>
            <a:pPr lvl="1"/>
            <a:r>
              <a:rPr lang="en-US" altLang="en-US" sz="1800" dirty="0" smtClean="0"/>
              <a:t>explores options that won’t lead to a full parse</a:t>
            </a:r>
          </a:p>
          <a:p>
            <a:pPr lvl="1"/>
            <a:r>
              <a:rPr lang="en-US" altLang="en-US" sz="1800" dirty="0" smtClean="0"/>
              <a:t>Example: shift-reduce (</a:t>
            </a:r>
            <a:r>
              <a:rPr lang="en-US" altLang="en-US" sz="1800" dirty="0" err="1" smtClean="0"/>
              <a:t>srparser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nltk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US" altLang="en-US" sz="1800" dirty="0" smtClean="0"/>
              <a:t>Example: CKY (</a:t>
            </a:r>
            <a:r>
              <a:rPr lang="en-US" altLang="en-US" sz="1800" dirty="0" err="1" smtClean="0"/>
              <a:t>Cocke</a:t>
            </a:r>
            <a:r>
              <a:rPr lang="en-US" altLang="en-US" sz="1800" dirty="0" smtClean="0"/>
              <a:t>-</a:t>
            </a:r>
            <a:r>
              <a:rPr lang="en-US" altLang="en-US" sz="1800" dirty="0" err="1" smtClean="0"/>
              <a:t>Kasami</a:t>
            </a:r>
            <a:r>
              <a:rPr lang="en-US" altLang="en-US" sz="1800" dirty="0" smtClean="0"/>
              <a:t>-Younger)</a:t>
            </a:r>
          </a:p>
          <a:p>
            <a:r>
              <a:rPr lang="en-US" altLang="en-US" sz="2000" dirty="0" smtClean="0"/>
              <a:t>Top down</a:t>
            </a:r>
          </a:p>
          <a:p>
            <a:pPr lvl="1"/>
            <a:r>
              <a:rPr lang="en-US" altLang="en-US" sz="1800" dirty="0" smtClean="0"/>
              <a:t>explores options that don’t match the full sentence</a:t>
            </a:r>
          </a:p>
          <a:p>
            <a:pPr lvl="1"/>
            <a:r>
              <a:rPr lang="en-US" altLang="en-US" sz="1800" dirty="0" smtClean="0"/>
              <a:t>Example: recursive descent (</a:t>
            </a:r>
            <a:r>
              <a:rPr lang="en-US" altLang="en-US" sz="1800" dirty="0" err="1" smtClean="0"/>
              <a:t>rdparser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nltk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US" altLang="en-US" sz="1800" dirty="0" smtClean="0"/>
              <a:t>Example: </a:t>
            </a:r>
            <a:r>
              <a:rPr lang="en-US" altLang="en-US" sz="1800" dirty="0" err="1" smtClean="0"/>
              <a:t>Earley</a:t>
            </a:r>
            <a:r>
              <a:rPr lang="en-US" altLang="en-US" sz="1800" dirty="0" smtClean="0"/>
              <a:t> parser</a:t>
            </a:r>
          </a:p>
          <a:p>
            <a:r>
              <a:rPr lang="en-US" altLang="en-US" sz="2000" dirty="0" smtClean="0"/>
              <a:t>Dynamic programming</a:t>
            </a:r>
          </a:p>
          <a:p>
            <a:pPr lvl="1"/>
            <a:r>
              <a:rPr lang="en-US" altLang="en-US" sz="1800" dirty="0" smtClean="0"/>
              <a:t>caches of intermediate results (</a:t>
            </a:r>
            <a:r>
              <a:rPr lang="en-US" altLang="en-US" sz="1800" dirty="0" err="1"/>
              <a:t>memoization</a:t>
            </a:r>
            <a:r>
              <a:rPr lang="en-US" altLang="en-US" sz="1800" dirty="0"/>
              <a:t>) 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56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747"/>
            <a:ext cx="8229600" cy="380390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nltk.app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825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03" y="2914650"/>
            <a:ext cx="8240232" cy="1314450"/>
          </a:xfrm>
        </p:spPr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9" y="1116704"/>
            <a:ext cx="8377881" cy="38039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bottom-up parser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Tries to match the RHS of a production until it can build an S</a:t>
            </a:r>
          </a:p>
          <a:p>
            <a:pPr>
              <a:lnSpc>
                <a:spcPct val="120000"/>
              </a:lnSpc>
            </a:pPr>
            <a:r>
              <a:rPr lang="en-US" i="1" dirty="0" smtClean="0"/>
              <a:t>Shift</a:t>
            </a:r>
            <a:r>
              <a:rPr lang="en-US" dirty="0" smtClean="0"/>
              <a:t> operation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word in the input sentence is pushed onto a stack</a:t>
            </a:r>
          </a:p>
          <a:p>
            <a:pPr>
              <a:lnSpc>
                <a:spcPct val="120000"/>
              </a:lnSpc>
            </a:pPr>
            <a:r>
              <a:rPr lang="en-US" i="1" dirty="0" smtClean="0"/>
              <a:t>Reduce-n</a:t>
            </a:r>
            <a:r>
              <a:rPr lang="en-US" dirty="0" smtClean="0"/>
              <a:t> operation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top </a:t>
            </a:r>
            <a:r>
              <a:rPr lang="en-US" i="1" dirty="0" smtClean="0"/>
              <a:t>n</a:t>
            </a:r>
            <a:r>
              <a:rPr lang="en-US" dirty="0" smtClean="0"/>
              <a:t> words on the top of the stack match the RHS of a production, then they are popped and replaced by the LHS of the production </a:t>
            </a:r>
          </a:p>
          <a:p>
            <a:pPr>
              <a:lnSpc>
                <a:spcPct val="120000"/>
              </a:lnSpc>
            </a:pPr>
            <a:r>
              <a:rPr lang="en-US" dirty="0"/>
              <a:t>Breadth-first search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Stopping condition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process stops when the input sentence has been processed and S has been popped from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782" y="1005439"/>
            <a:ext cx="85169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child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'the' * child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* child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DT 'child' *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N *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* ate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'ate' *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* the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'the' *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* cake]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DT 'cake' *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N *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NP *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VP *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 [ S 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(NP (DT the) (N child)) (VP (V ate) (NP (DT the) (N cake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747"/>
            <a:ext cx="8229600" cy="380390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nltk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nltk.app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srparser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05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Classic parsing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29456"/>
            <a:ext cx="5273437" cy="4765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74337" y="1789153"/>
            <a:ext cx="41111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6317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as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49"/>
            <a:ext cx="8229600" cy="34962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types of constraints on the parses</a:t>
            </a:r>
          </a:p>
          <a:p>
            <a:pPr lvl="1"/>
            <a:r>
              <a:rPr lang="en-US" dirty="0" smtClean="0"/>
              <a:t>From the input sentence</a:t>
            </a:r>
          </a:p>
          <a:p>
            <a:pPr lvl="1"/>
            <a:r>
              <a:rPr lang="en-US" dirty="0" smtClean="0"/>
              <a:t>From the grammar</a:t>
            </a:r>
          </a:p>
          <a:p>
            <a:r>
              <a:rPr lang="en-US" sz="2400" dirty="0" smtClean="0"/>
              <a:t>Therefore, two general approaches to parsing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11231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40489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3366" y="2041936"/>
            <a:ext cx="407240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241179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7073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3366" y="2041936"/>
            <a:ext cx="407240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PP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NP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241179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0803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004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9779" y="2041936"/>
            <a:ext cx="400827" cy="2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16690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1672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43574" y="1373493"/>
            <a:ext cx="1045585" cy="32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373493"/>
            <a:ext cx="2402968" cy="3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533436"/>
            <a:ext cx="8229600" cy="689722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23297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7" y="23290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40606" y="2041936"/>
            <a:ext cx="196295" cy="28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28109" y="1026746"/>
            <a:ext cx="46158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9236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41436</TotalTime>
  <Words>966</Words>
  <Application>Microsoft Office PowerPoint</Application>
  <PresentationFormat>On-screen Show (16:9)</PresentationFormat>
  <Paragraphs>199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PowerPoint Presentation</vt:lpstr>
      <vt:lpstr>Parsing as search</vt:lpstr>
      <vt:lpstr>Top down parsing</vt:lpstr>
      <vt:lpstr>Top down parsing</vt:lpstr>
      <vt:lpstr>Top down parsing</vt:lpstr>
      <vt:lpstr>Top down parsing</vt:lpstr>
      <vt:lpstr>Top down parsing</vt:lpstr>
      <vt:lpstr>Top down parsing</vt:lpstr>
      <vt:lpstr>Bottom up parsing</vt:lpstr>
      <vt:lpstr>Bottom up vs. top down methods</vt:lpstr>
      <vt:lpstr>Recursive Descent Parser</vt:lpstr>
      <vt:lpstr>Introduction to NLP</vt:lpstr>
      <vt:lpstr>Shift-Reduce Parsing</vt:lpstr>
      <vt:lpstr>Shift-Reduce Parsing Example</vt:lpstr>
      <vt:lpstr>Shift-Reduce Parsing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463</cp:revision>
  <dcterms:created xsi:type="dcterms:W3CDTF">2014-05-29T18:54:38Z</dcterms:created>
  <dcterms:modified xsi:type="dcterms:W3CDTF">2019-02-20T21:54:42Z</dcterms:modified>
</cp:coreProperties>
</file>