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45"/>
  </p:notesMasterIdLst>
  <p:sldIdLst>
    <p:sldId id="616" r:id="rId3"/>
    <p:sldId id="799" r:id="rId4"/>
    <p:sldId id="888" r:id="rId5"/>
    <p:sldId id="889" r:id="rId6"/>
    <p:sldId id="800" r:id="rId7"/>
    <p:sldId id="801" r:id="rId8"/>
    <p:sldId id="890" r:id="rId9"/>
    <p:sldId id="802" r:id="rId10"/>
    <p:sldId id="803" r:id="rId11"/>
    <p:sldId id="804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814" r:id="rId22"/>
    <p:sldId id="815" r:id="rId23"/>
    <p:sldId id="816" r:id="rId24"/>
    <p:sldId id="817" r:id="rId25"/>
    <p:sldId id="818" r:id="rId26"/>
    <p:sldId id="819" r:id="rId27"/>
    <p:sldId id="820" r:id="rId28"/>
    <p:sldId id="821" r:id="rId29"/>
    <p:sldId id="822" r:id="rId30"/>
    <p:sldId id="823" r:id="rId31"/>
    <p:sldId id="824" r:id="rId32"/>
    <p:sldId id="825" r:id="rId33"/>
    <p:sldId id="827" r:id="rId34"/>
    <p:sldId id="828" r:id="rId35"/>
    <p:sldId id="829" r:id="rId36"/>
    <p:sldId id="830" r:id="rId37"/>
    <p:sldId id="831" r:id="rId38"/>
    <p:sldId id="832" r:id="rId39"/>
    <p:sldId id="833" r:id="rId40"/>
    <p:sldId id="834" r:id="rId41"/>
    <p:sldId id="835" r:id="rId42"/>
    <p:sldId id="887" r:id="rId43"/>
    <p:sldId id="798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55" d="100"/>
          <a:sy n="155" d="100"/>
        </p:scale>
        <p:origin x="150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FDA3AE34-98D5-437E-B213-12AAA1530A4E}" type="slidenum">
              <a:rPr lang="en-US" altLang="en-US" sz="1200" b="0" smtClean="0"/>
              <a:pPr eaLnBrk="1" hangingPunct="1"/>
              <a:t>5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81045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EB4D2634-795C-49DF-9676-D83F46236F8C}" type="slidenum">
              <a:rPr lang="en-US" altLang="en-US" sz="1200" b="0" smtClean="0"/>
              <a:pPr eaLnBrk="1" hangingPunct="1"/>
              <a:t>40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6318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47EE5ABD-51B3-4ACA-8F9A-CA1871527B9A}" type="slidenum">
              <a:rPr lang="en-US" altLang="en-US" sz="1200" b="0" smtClean="0"/>
              <a:pPr eaLnBrk="1" hangingPunct="1"/>
              <a:t>6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41029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3B03CAEB-7248-413E-AE50-11D5F0435EA1}" type="slidenum">
              <a:rPr lang="en-US" altLang="en-US" sz="1200" b="0" smtClean="0"/>
              <a:pPr eaLnBrk="1" hangingPunct="1"/>
              <a:t>32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82756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E05A6D36-353E-474B-9292-C0ABEE8D95F1}" type="slidenum">
              <a:rPr lang="en-US" altLang="en-US" sz="1200" b="0" smtClean="0"/>
              <a:pPr eaLnBrk="1" hangingPunct="1"/>
              <a:t>36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47429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E05A6D36-353E-474B-9292-C0ABEE8D95F1}" type="slidenum">
              <a:rPr lang="en-US" altLang="en-US" sz="1200" b="0" smtClean="0"/>
              <a:pPr eaLnBrk="1" hangingPunct="1"/>
              <a:t>37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54247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E05A6D36-353E-474B-9292-C0ABEE8D95F1}" type="slidenum">
              <a:rPr lang="en-US" altLang="en-US" sz="1200" b="0" smtClean="0"/>
              <a:pPr eaLnBrk="1" hangingPunct="1"/>
              <a:t>38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743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lxmls.it.pt/2015/cky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311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234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227593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9659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311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234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61503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370176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607375" y="688769"/>
            <a:ext cx="43883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149435" y="797498"/>
            <a:ext cx="49174" cy="3425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5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75" name="Rectangle 3"/>
          <p:cNvSpPr>
            <a:spLocks noChangeArrowheads="1"/>
          </p:cNvSpPr>
          <p:nvPr/>
        </p:nvSpPr>
        <p:spPr bwMode="auto">
          <a:xfrm>
            <a:off x="1996913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190321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75" name="Rectangle 3"/>
          <p:cNvSpPr>
            <a:spLocks noChangeArrowheads="1"/>
          </p:cNvSpPr>
          <p:nvPr/>
        </p:nvSpPr>
        <p:spPr bwMode="auto">
          <a:xfrm>
            <a:off x="1996913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411948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12771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67515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3899067" y="2392878"/>
            <a:ext cx="43883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415642" y="2523813"/>
            <a:ext cx="49174" cy="3425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1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96771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303" y="2914650"/>
            <a:ext cx="8240232" cy="1314450"/>
          </a:xfrm>
        </p:spPr>
        <p:txBody>
          <a:bodyPr/>
          <a:lstStyle/>
          <a:p>
            <a:r>
              <a:rPr lang="en-US" dirty="0" err="1"/>
              <a:t>Cocke</a:t>
            </a:r>
            <a:r>
              <a:rPr lang="en-US" dirty="0"/>
              <a:t>-</a:t>
            </a:r>
            <a:r>
              <a:rPr lang="en-US" dirty="0" err="1"/>
              <a:t>Kasami</a:t>
            </a:r>
            <a:r>
              <a:rPr lang="en-US" dirty="0"/>
              <a:t>-Younger (CKY) Parsing</a:t>
            </a:r>
          </a:p>
        </p:txBody>
      </p:sp>
    </p:spTree>
    <p:extLst>
      <p:ext uri="{BB962C8B-B14F-4D97-AF65-F5344CB8AC3E}">
        <p14:creationId xmlns:p14="http://schemas.microsoft.com/office/powerpoint/2010/main" val="293438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3050144" y="1813692"/>
            <a:ext cx="120761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90301" y="1934231"/>
            <a:ext cx="0" cy="3038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4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30168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375313" y="691474"/>
            <a:ext cx="1962239" cy="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427589" y="800396"/>
            <a:ext cx="0" cy="85846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80005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405916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4663913" y="1805049"/>
            <a:ext cx="198033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764977" y="1934231"/>
            <a:ext cx="31668" cy="14412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79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050144" y="1805049"/>
            <a:ext cx="359410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764977" y="1934231"/>
            <a:ext cx="31668" cy="3038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3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369127" y="688769"/>
            <a:ext cx="426538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634515" y="777834"/>
            <a:ext cx="130462" cy="97173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08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4848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PRP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DT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VP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PP</a:t>
            </a: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NP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7656" y="3064020"/>
            <a:ext cx="34523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  DT [1]   N [2] ==&gt; [0]  NP [2]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[3]  DT [4]   N [5] ==&gt; [3]  NP [5]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[6]  DT [7]   N [8] ==&gt; [6]  NP [8]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[2]   V [3]  NP [5] ==&gt; [2]  VP [5]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[5] PRP [6]  NP [8] ==&gt; [5]  PP [8]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  NP [2]  VP [5] ==&gt; [0]   S [5]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[3]  NP [5]  PP [8] ==&gt; [3]  NP [8]</a:t>
            </a:r>
          </a:p>
          <a:p>
            <a:r>
              <a:rPr lang="pl-P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  V [3]  NP [8] ==&gt; [2]  VP [8]</a:t>
            </a:r>
          </a:p>
          <a:p>
            <a:r>
              <a:rPr lang="pl-P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 VP [5]  PP [8] ==&gt; [2]  VP [8]</a:t>
            </a:r>
          </a:p>
          <a:p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  NP [2]  VP [8] ==&gt; [0]   S [8]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19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641055"/>
            <a:ext cx="4121521" cy="3724633"/>
          </a:xfrm>
          <a:prstGeom prst="rect">
            <a:avLst/>
          </a:prstGeom>
        </p:spPr>
      </p:pic>
      <p:pic>
        <p:nvPicPr>
          <p:cNvPr id="1027" name="Picture 3" descr="C:\Users\radev\Dropbox\Drago\tre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68" y="928975"/>
            <a:ext cx="4227200" cy="32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24100" y="47244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</a:t>
            </a:r>
            <a:r>
              <a:rPr lang="en-US" i="1" dirty="0"/>
              <a:t>meaning</a:t>
            </a:r>
            <a:r>
              <a:rPr lang="en-US" dirty="0"/>
              <a:t> of each of these sentences?</a:t>
            </a:r>
          </a:p>
        </p:txBody>
      </p:sp>
    </p:spTree>
    <p:extLst>
      <p:ext uri="{BB962C8B-B14F-4D97-AF65-F5344CB8AC3E}">
        <p14:creationId xmlns:p14="http://schemas.microsoft.com/office/powerpoint/2010/main" val="32365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179"/>
            <a:ext cx="8229600" cy="3527946"/>
          </a:xfrm>
        </p:spPr>
        <p:txBody>
          <a:bodyPr>
            <a:normAutofit/>
          </a:bodyPr>
          <a:lstStyle/>
          <a:p>
            <a:r>
              <a:rPr lang="en-US" sz="2800" dirty="0"/>
              <a:t>Problematic for many parsing methods</a:t>
            </a:r>
          </a:p>
          <a:p>
            <a:pPr lvl="1"/>
            <a:r>
              <a:rPr lang="en-US" sz="2400" dirty="0"/>
              <a:t>Infinite loops when expanding</a:t>
            </a:r>
          </a:p>
          <a:p>
            <a:r>
              <a:rPr lang="en-US" sz="2800" dirty="0"/>
              <a:t>But appropriate linguistically</a:t>
            </a:r>
          </a:p>
          <a:p>
            <a:pPr lvl="1"/>
            <a:r>
              <a:rPr lang="en-US" sz="2400" dirty="0"/>
              <a:t>NP -&gt; DT N</a:t>
            </a:r>
          </a:p>
          <a:p>
            <a:pPr lvl="1"/>
            <a:r>
              <a:rPr lang="en-US" sz="2400" dirty="0"/>
              <a:t>NP -&gt; PN</a:t>
            </a:r>
          </a:p>
          <a:p>
            <a:pPr lvl="1"/>
            <a:r>
              <a:rPr lang="en-US" sz="2400" dirty="0"/>
              <a:t>DT -&gt; NP ‘s</a:t>
            </a:r>
          </a:p>
          <a:p>
            <a:pPr lvl="1"/>
            <a:r>
              <a:rPr lang="en-US" sz="2400" dirty="0"/>
              <a:t>Mary’s mother’s sister’s friend</a:t>
            </a:r>
          </a:p>
        </p:txBody>
      </p:sp>
    </p:spTree>
    <p:extLst>
      <p:ext uri="{BB962C8B-B14F-4D97-AF65-F5344CB8AC3E}">
        <p14:creationId xmlns:p14="http://schemas.microsoft.com/office/powerpoint/2010/main" val="366660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777" y="863590"/>
            <a:ext cx="7861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(NP (DT the) (N child))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(VP (V ate) (NP (DT the) (N cake)))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(PP (PRP with) (NP (DT the) (N fork)))))</a:t>
            </a:r>
          </a:p>
        </p:txBody>
      </p:sp>
    </p:spTree>
    <p:extLst>
      <p:ext uri="{BB962C8B-B14F-4D97-AF65-F5344CB8AC3E}">
        <p14:creationId xmlns:p14="http://schemas.microsoft.com/office/powerpoint/2010/main" val="35060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777" y="863590"/>
            <a:ext cx="7861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(NP (DT the) (N child))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(VP (V ate) (NP (DT the) (N cake)))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(PP (PRP with) (NP (DT the) (N fork)))))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(NP (DT the) (N child))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(V ate)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(NP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(NP (DT the) (N cake))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(PP (PRP with) (NP (DT the) (N fork))))))</a:t>
            </a:r>
          </a:p>
        </p:txBody>
      </p:sp>
    </p:spTree>
    <p:extLst>
      <p:ext uri="{BB962C8B-B14F-4D97-AF65-F5344CB8AC3E}">
        <p14:creationId xmlns:p14="http://schemas.microsoft.com/office/powerpoint/2010/main" val="3206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Complexity of CKY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457200" y="1262418"/>
            <a:ext cx="8229600" cy="3568889"/>
          </a:xfrm>
        </p:spPr>
        <p:txBody>
          <a:bodyPr>
            <a:normAutofit/>
          </a:bodyPr>
          <a:lstStyle/>
          <a:p>
            <a:r>
              <a:rPr lang="en-US" altLang="en-US" dirty="0"/>
              <a:t>Space complexity</a:t>
            </a:r>
          </a:p>
          <a:p>
            <a:pPr lvl="1"/>
            <a:r>
              <a:rPr lang="en-US" altLang="en-US" dirty="0"/>
              <a:t>There are O(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 cells in the table</a:t>
            </a:r>
          </a:p>
          <a:p>
            <a:r>
              <a:rPr lang="en-US" altLang="en-US" dirty="0"/>
              <a:t>Single parse</a:t>
            </a:r>
          </a:p>
          <a:p>
            <a:pPr lvl="1"/>
            <a:r>
              <a:rPr lang="en-US" altLang="en-US" dirty="0"/>
              <a:t>Each cell requires a linear lookup.</a:t>
            </a:r>
          </a:p>
          <a:p>
            <a:pPr lvl="1"/>
            <a:r>
              <a:rPr lang="en-US" altLang="en-US" dirty="0"/>
              <a:t>Total time complexity is O(</a:t>
            </a:r>
            <a:r>
              <a:rPr lang="en-US" altLang="en-US" i="1" dirty="0"/>
              <a:t>n</a:t>
            </a:r>
            <a:r>
              <a:rPr lang="en-US" altLang="en-US" baseline="30000" dirty="0"/>
              <a:t>3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All parses</a:t>
            </a:r>
          </a:p>
          <a:p>
            <a:pPr lvl="1"/>
            <a:r>
              <a:rPr lang="en-US" altLang="en-US" dirty="0"/>
              <a:t>Total time complexity is exponential</a:t>
            </a:r>
          </a:p>
        </p:txBody>
      </p:sp>
    </p:spTree>
    <p:extLst>
      <p:ext uri="{BB962C8B-B14F-4D97-AF65-F5344CB8AC3E}">
        <p14:creationId xmlns:p14="http://schemas.microsoft.com/office/powerpoint/2010/main" val="404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549418"/>
            <a:ext cx="8859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["take", "this", "book"]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Aux NP VP |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PRON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N | Nom N | Nom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V |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</a:t>
            </a:r>
          </a:p>
        </p:txBody>
      </p:sp>
    </p:spTree>
    <p:extLst>
      <p:ext uri="{BB962C8B-B14F-4D97-AF65-F5344CB8AC3E}">
        <p14:creationId xmlns:p14="http://schemas.microsoft.com/office/powerpoint/2010/main" val="184235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549418"/>
            <a:ext cx="8859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["take", "this", "book"]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 -&gt; NP VP |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Aux NP VP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NP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Nom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Nom N | Nom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VP -&gt;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'the' | 'a' | 'this'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PRON -&gt; 'he' | 'she'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 -&gt; 'book' | 'boys' | 'girl'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PRP -&gt; 'with' | 'in'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 -&gt; 'takes' | 'take'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Non-binary productions</a:t>
            </a:r>
          </a:p>
        </p:txBody>
      </p:sp>
    </p:spTree>
    <p:extLst>
      <p:ext uri="{BB962C8B-B14F-4D97-AF65-F5344CB8AC3E}">
        <p14:creationId xmlns:p14="http://schemas.microsoft.com/office/powerpoint/2010/main" val="511047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Chomsky Normal Form (CNF)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54000" y="1378425"/>
            <a:ext cx="8495731" cy="342572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All rules have to be in binary form:</a:t>
            </a:r>
          </a:p>
          <a:p>
            <a:pPr lvl="1"/>
            <a:r>
              <a:rPr lang="en-US" altLang="en-US" sz="2400" dirty="0"/>
              <a:t>X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sym typeface="Wingdings" pitchFamily="2" charset="2"/>
              </a:rPr>
              <a:t> Y Z    or    X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sym typeface="Wingdings" pitchFamily="2" charset="2"/>
              </a:rPr>
              <a:t> w</a:t>
            </a:r>
          </a:p>
          <a:p>
            <a:r>
              <a:rPr lang="en-US" altLang="en-US" sz="2800" dirty="0">
                <a:sym typeface="Wingdings" pitchFamily="2" charset="2"/>
              </a:rPr>
              <a:t>This introduces new non-terminals for </a:t>
            </a:r>
          </a:p>
          <a:p>
            <a:pPr lvl="1"/>
            <a:r>
              <a:rPr lang="en-US" altLang="en-US" sz="2300" dirty="0">
                <a:sym typeface="Wingdings" pitchFamily="2" charset="2"/>
              </a:rPr>
              <a:t>hybrid rules</a:t>
            </a:r>
          </a:p>
          <a:p>
            <a:pPr lvl="1"/>
            <a:r>
              <a:rPr lang="en-US" altLang="en-US" sz="2300" dirty="0">
                <a:sym typeface="Wingdings" pitchFamily="2" charset="2"/>
              </a:rPr>
              <a:t>n-</a:t>
            </a:r>
            <a:r>
              <a:rPr lang="en-US" altLang="en-US" sz="2300" dirty="0" err="1">
                <a:sym typeface="Wingdings" pitchFamily="2" charset="2"/>
              </a:rPr>
              <a:t>ary</a:t>
            </a:r>
            <a:r>
              <a:rPr lang="en-US" altLang="en-US" sz="2300" dirty="0">
                <a:sym typeface="Wingdings" pitchFamily="2" charset="2"/>
              </a:rPr>
              <a:t> rules</a:t>
            </a:r>
          </a:p>
          <a:p>
            <a:pPr lvl="1"/>
            <a:r>
              <a:rPr lang="en-US" altLang="en-US" sz="2300" dirty="0">
                <a:sym typeface="Wingdings" pitchFamily="2" charset="2"/>
              </a:rPr>
              <a:t>unary rules</a:t>
            </a:r>
          </a:p>
          <a:p>
            <a:pPr lvl="1"/>
            <a:r>
              <a:rPr lang="en-US" altLang="en-US" sz="2300" dirty="0">
                <a:sym typeface="Wingdings" pitchFamily="2" charset="2"/>
              </a:rPr>
              <a:t>epsilon rules (e.g., NP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300" dirty="0">
                <a:sym typeface="Wingdings" pitchFamily="2" charset="2"/>
              </a:rPr>
              <a:t> </a:t>
            </a:r>
            <a:r>
              <a:rPr lang="en-US" altLang="en-US" sz="2300" dirty="0">
                <a:latin typeface="Symbol" panose="05050102010706020507" pitchFamily="18" charset="2"/>
                <a:sym typeface="Wingdings" pitchFamily="2" charset="2"/>
              </a:rPr>
              <a:t>e</a:t>
            </a:r>
            <a:r>
              <a:rPr lang="en-US" altLang="en-US" sz="2300" dirty="0">
                <a:sym typeface="Wingdings" pitchFamily="2" charset="2"/>
              </a:rPr>
              <a:t>)</a:t>
            </a:r>
          </a:p>
          <a:p>
            <a:r>
              <a:rPr lang="en-US" altLang="en-US" sz="2800" dirty="0">
                <a:sym typeface="Wingdings" pitchFamily="2" charset="2"/>
              </a:rPr>
              <a:t>Any CFG can be converted to CNF</a:t>
            </a:r>
          </a:p>
          <a:p>
            <a:pPr lvl="1"/>
            <a:r>
              <a:rPr lang="en-US" altLang="en-US" sz="2300" dirty="0">
                <a:sym typeface="Wingdings" pitchFamily="2" charset="2"/>
              </a:rPr>
              <a:t>See </a:t>
            </a:r>
            <a:r>
              <a:rPr lang="en-US" altLang="en-US" sz="2300" dirty="0" err="1">
                <a:sym typeface="Wingdings" pitchFamily="2" charset="2"/>
              </a:rPr>
              <a:t>Aho</a:t>
            </a:r>
            <a:r>
              <a:rPr lang="en-US" altLang="en-US" sz="2300" dirty="0">
                <a:sym typeface="Wingdings" pitchFamily="2" charset="2"/>
              </a:rPr>
              <a:t> &amp; Ullman p. 152</a:t>
            </a:r>
          </a:p>
        </p:txBody>
      </p:sp>
    </p:spTree>
    <p:extLst>
      <p:ext uri="{BB962C8B-B14F-4D97-AF65-F5344CB8AC3E}">
        <p14:creationId xmlns:p14="http://schemas.microsoft.com/office/powerpoint/2010/main" val="39158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/>
              <a:t> ATIS grammar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41375" y="1706613"/>
            <a:ext cx="3621088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b="0" dirty="0">
                <a:cs typeface="Times New Roman" pitchFamily="-48" charset="0"/>
              </a:rPr>
              <a:t>S </a:t>
            </a:r>
            <a:r>
              <a:rPr lang="en-US" altLang="en-US" sz="1200" b="0" dirty="0"/>
              <a:t>→ Aux NP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S →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Pronoun</a:t>
            </a:r>
          </a:p>
          <a:p>
            <a:pPr eaLnBrk="1" hangingPunct="1"/>
            <a:r>
              <a:rPr lang="en-US" altLang="en-US" sz="1200" b="0" dirty="0"/>
              <a:t>NP → Proper-Noun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b="0" dirty="0"/>
              <a:t>Nominal → Noun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b="0" dirty="0"/>
              <a:t>VP → Verb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  <p:sp>
        <p:nvSpPr>
          <p:cNvPr id="74756" name="Text Box 7"/>
          <p:cNvSpPr txBox="1">
            <a:spLocks noChangeArrowheads="1"/>
          </p:cNvSpPr>
          <p:nvPr/>
        </p:nvSpPr>
        <p:spPr bwMode="auto">
          <a:xfrm>
            <a:off x="1047750" y="1180969"/>
            <a:ext cx="2324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Original version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4310" y="4755782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Jurafsky</a:t>
            </a:r>
            <a:r>
              <a:rPr lang="en-US" dirty="0"/>
              <a:t> and Martin</a:t>
            </a:r>
          </a:p>
        </p:txBody>
      </p:sp>
    </p:spTree>
    <p:extLst>
      <p:ext uri="{BB962C8B-B14F-4D97-AF65-F5344CB8AC3E}">
        <p14:creationId xmlns:p14="http://schemas.microsoft.com/office/powerpoint/2010/main" val="3545153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/>
              <a:t> ATIS grammar in CNF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41375" y="1706613"/>
            <a:ext cx="3621088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dirty="0">
                <a:cs typeface="Times New Roman" pitchFamily="-48" charset="0"/>
              </a:rPr>
              <a:t>S </a:t>
            </a:r>
            <a:r>
              <a:rPr lang="en-US" altLang="en-US" sz="1200" dirty="0"/>
              <a:t>→ Aux NP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S →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b="0" dirty="0"/>
              <a:t>NP → Pronoun</a:t>
            </a:r>
          </a:p>
          <a:p>
            <a:pPr eaLnBrk="1" hangingPunct="1"/>
            <a:r>
              <a:rPr lang="en-US" altLang="en-US" sz="1200" b="0" dirty="0"/>
              <a:t>NP → Proper-Noun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b="0" dirty="0"/>
              <a:t>Nominal → Noun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b="0" dirty="0"/>
              <a:t>VP → Verb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  <p:sp>
        <p:nvSpPr>
          <p:cNvPr id="74756" name="Text Box 7"/>
          <p:cNvSpPr txBox="1">
            <a:spLocks noChangeArrowheads="1"/>
          </p:cNvSpPr>
          <p:nvPr/>
        </p:nvSpPr>
        <p:spPr bwMode="auto">
          <a:xfrm>
            <a:off x="1047750" y="1180969"/>
            <a:ext cx="2324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Original version</a:t>
            </a:r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4889500" y="1240120"/>
            <a:ext cx="183746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CNF version</a:t>
            </a: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4651375" y="1762488"/>
            <a:ext cx="3998913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dirty="0">
                <a:cs typeface="Times New Roman" pitchFamily="-48" charset="0"/>
              </a:rPr>
              <a:t>S </a:t>
            </a:r>
            <a:r>
              <a:rPr lang="en-US" altLang="en-US" sz="1200" dirty="0"/>
              <a:t>→ X1 VP</a:t>
            </a:r>
          </a:p>
          <a:p>
            <a:pPr eaLnBrk="1" hangingPunct="1"/>
            <a:r>
              <a:rPr lang="en-US" altLang="en-US" sz="1200" dirty="0"/>
              <a:t>X1 → Aux NP</a:t>
            </a:r>
          </a:p>
          <a:p>
            <a:pPr eaLnBrk="1" hangingPunct="1"/>
            <a:r>
              <a:rPr lang="en-US" altLang="en-US" sz="1200" b="0" dirty="0"/>
              <a:t>S → book | include | prefer</a:t>
            </a:r>
          </a:p>
          <a:p>
            <a:pPr eaLnBrk="1" hangingPunct="1"/>
            <a:r>
              <a:rPr lang="en-US" altLang="en-US" sz="1200" b="0" dirty="0"/>
              <a:t>S → Verb NP</a:t>
            </a:r>
          </a:p>
          <a:p>
            <a:pPr eaLnBrk="1" hangingPunct="1"/>
            <a:r>
              <a:rPr lang="en-US" altLang="en-US" sz="1200" b="0" dirty="0"/>
              <a:t>S → VP PP</a:t>
            </a:r>
          </a:p>
          <a:p>
            <a:pPr eaLnBrk="1" hangingPunct="1"/>
            <a:r>
              <a:rPr lang="en-US" altLang="en-US" sz="1200" b="0" dirty="0"/>
              <a:t>NP → I  | he | she | me</a:t>
            </a:r>
          </a:p>
          <a:p>
            <a:pPr eaLnBrk="1" hangingPunct="1"/>
            <a:r>
              <a:rPr lang="en-US" altLang="en-US" sz="1200" b="0" dirty="0"/>
              <a:t>NP → Houston | NWA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b="0" dirty="0"/>
              <a:t>Nominal → book | flight | meal | money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b="0" dirty="0"/>
              <a:t>VP → book | include | prefer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</p:spTree>
    <p:extLst>
      <p:ext uri="{BB962C8B-B14F-4D97-AF65-F5344CB8AC3E}">
        <p14:creationId xmlns:p14="http://schemas.microsoft.com/office/powerpoint/2010/main" val="3291514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/>
              <a:t> ATIS grammar in CNF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841375" y="1706613"/>
            <a:ext cx="3621088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b="0" dirty="0">
                <a:cs typeface="Times New Roman" pitchFamily="-48" charset="0"/>
              </a:rPr>
              <a:t>S </a:t>
            </a:r>
            <a:r>
              <a:rPr lang="en-US" altLang="en-US" sz="1200" b="0" dirty="0"/>
              <a:t>→ Aux NP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dirty="0"/>
              <a:t>S → VP</a:t>
            </a:r>
          </a:p>
          <a:p>
            <a:pPr eaLnBrk="1" hangingPunct="1"/>
            <a:endParaRPr lang="en-US" altLang="en-US" sz="1200" b="0" dirty="0"/>
          </a:p>
          <a:p>
            <a:pPr eaLnBrk="1" hangingPunct="1"/>
            <a:endParaRPr lang="en-US" altLang="en-US" sz="1200" b="0" dirty="0"/>
          </a:p>
          <a:p>
            <a:pPr eaLnBrk="1" hangingPunct="1"/>
            <a:r>
              <a:rPr lang="en-US" altLang="en-US" sz="1200" dirty="0"/>
              <a:t>NP → Pronoun</a:t>
            </a:r>
          </a:p>
          <a:p>
            <a:pPr eaLnBrk="1" hangingPunct="1"/>
            <a:r>
              <a:rPr lang="en-US" altLang="en-US" sz="1200" dirty="0"/>
              <a:t>NP → Proper-Noun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dirty="0"/>
              <a:t>Nominal → Noun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dirty="0"/>
              <a:t>VP → Verb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  <p:sp>
        <p:nvSpPr>
          <p:cNvPr id="74756" name="Text Box 7"/>
          <p:cNvSpPr txBox="1">
            <a:spLocks noChangeArrowheads="1"/>
          </p:cNvSpPr>
          <p:nvPr/>
        </p:nvSpPr>
        <p:spPr bwMode="auto">
          <a:xfrm>
            <a:off x="1047750" y="1180969"/>
            <a:ext cx="232497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Original version</a:t>
            </a:r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4889500" y="1240120"/>
            <a:ext cx="183746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CNF version</a:t>
            </a: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4651375" y="1762488"/>
            <a:ext cx="3998913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r>
              <a:rPr lang="en-US" altLang="en-US" sz="1200" b="0" dirty="0"/>
              <a:t>S </a:t>
            </a:r>
            <a:r>
              <a:rPr lang="en-US" altLang="en-US" sz="1200" b="0" dirty="0">
                <a:cs typeface="Times New Roman" pitchFamily="-48" charset="0"/>
              </a:rPr>
              <a:t>→ NP VP</a:t>
            </a:r>
          </a:p>
          <a:p>
            <a:pPr eaLnBrk="1" hangingPunct="1"/>
            <a:r>
              <a:rPr lang="en-US" altLang="en-US" sz="1200" b="0" dirty="0">
                <a:cs typeface="Times New Roman" pitchFamily="-48" charset="0"/>
              </a:rPr>
              <a:t>S </a:t>
            </a:r>
            <a:r>
              <a:rPr lang="en-US" altLang="en-US" sz="1200" b="0" dirty="0"/>
              <a:t>→ X1 VP</a:t>
            </a:r>
          </a:p>
          <a:p>
            <a:pPr eaLnBrk="1" hangingPunct="1"/>
            <a:r>
              <a:rPr lang="en-US" altLang="en-US" sz="1200" b="0" dirty="0"/>
              <a:t>X1 → Aux NP</a:t>
            </a:r>
          </a:p>
          <a:p>
            <a:pPr eaLnBrk="1" hangingPunct="1"/>
            <a:r>
              <a:rPr lang="en-US" altLang="en-US" sz="1200" dirty="0"/>
              <a:t>S → book | include | prefer</a:t>
            </a:r>
          </a:p>
          <a:p>
            <a:pPr eaLnBrk="1" hangingPunct="1"/>
            <a:r>
              <a:rPr lang="en-US" altLang="en-US" sz="1200" dirty="0"/>
              <a:t>S → Verb NP</a:t>
            </a:r>
          </a:p>
          <a:p>
            <a:pPr eaLnBrk="1" hangingPunct="1"/>
            <a:r>
              <a:rPr lang="en-US" altLang="en-US" sz="1200" dirty="0"/>
              <a:t>S → VP PP</a:t>
            </a:r>
          </a:p>
          <a:p>
            <a:pPr eaLnBrk="1" hangingPunct="1"/>
            <a:r>
              <a:rPr lang="en-US" altLang="en-US" sz="1200" dirty="0"/>
              <a:t>NP → I  | he | she | me</a:t>
            </a:r>
          </a:p>
          <a:p>
            <a:pPr eaLnBrk="1" hangingPunct="1"/>
            <a:r>
              <a:rPr lang="en-US" altLang="en-US" sz="1200" dirty="0"/>
              <a:t>NP → Houston | NWA</a:t>
            </a:r>
          </a:p>
          <a:p>
            <a:pPr eaLnBrk="1" hangingPunct="1"/>
            <a:r>
              <a:rPr lang="en-US" altLang="en-US" sz="1200" b="0" dirty="0"/>
              <a:t>NP → </a:t>
            </a:r>
            <a:r>
              <a:rPr lang="en-US" altLang="en-US" sz="1200" b="0" dirty="0" err="1"/>
              <a:t>Det</a:t>
            </a:r>
            <a:r>
              <a:rPr lang="en-US" altLang="en-US" sz="1200" b="0" dirty="0"/>
              <a:t> Nominal</a:t>
            </a:r>
          </a:p>
          <a:p>
            <a:pPr eaLnBrk="1" hangingPunct="1"/>
            <a:r>
              <a:rPr lang="en-US" altLang="en-US" sz="1200" dirty="0"/>
              <a:t>Nominal → book | flight | meal | money</a:t>
            </a:r>
          </a:p>
          <a:p>
            <a:pPr eaLnBrk="1" hangingPunct="1"/>
            <a:r>
              <a:rPr lang="en-US" altLang="en-US" sz="1200" b="0" dirty="0"/>
              <a:t>Nominal → Nominal Noun</a:t>
            </a:r>
          </a:p>
          <a:p>
            <a:pPr eaLnBrk="1" hangingPunct="1"/>
            <a:r>
              <a:rPr lang="en-US" altLang="en-US" sz="1200" b="0" dirty="0"/>
              <a:t>Nominal → Nominal PP</a:t>
            </a:r>
          </a:p>
          <a:p>
            <a:pPr eaLnBrk="1" hangingPunct="1"/>
            <a:r>
              <a:rPr lang="en-US" altLang="en-US" sz="1200" dirty="0"/>
              <a:t>VP → book | include | prefer</a:t>
            </a:r>
          </a:p>
          <a:p>
            <a:pPr eaLnBrk="1" hangingPunct="1"/>
            <a:r>
              <a:rPr lang="en-US" altLang="en-US" sz="1200" b="0" dirty="0"/>
              <a:t>VP → Verb NP</a:t>
            </a:r>
          </a:p>
          <a:p>
            <a:pPr eaLnBrk="1" hangingPunct="1"/>
            <a:r>
              <a:rPr lang="en-US" altLang="en-US" sz="1200" b="0" dirty="0"/>
              <a:t>VP → VP PP</a:t>
            </a:r>
          </a:p>
          <a:p>
            <a:pPr eaLnBrk="1" hangingPunct="1"/>
            <a:r>
              <a:rPr lang="en-US" altLang="en-US" sz="1200" b="0" dirty="0"/>
              <a:t>PP → Prep NP</a:t>
            </a:r>
          </a:p>
        </p:txBody>
      </p:sp>
    </p:spTree>
    <p:extLst>
      <p:ext uri="{BB962C8B-B14F-4D97-AF65-F5344CB8AC3E}">
        <p14:creationId xmlns:p14="http://schemas.microsoft.com/office/powerpoint/2010/main" val="1342822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Normal 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420100" cy="3928947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800" dirty="0"/>
              <a:t>All rules have to be in binary form:</a:t>
            </a:r>
          </a:p>
          <a:p>
            <a:pPr lvl="1"/>
            <a:r>
              <a:rPr lang="en-US" altLang="en-US" sz="2400" dirty="0"/>
              <a:t>X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sym typeface="Wingdings" pitchFamily="2" charset="2"/>
              </a:rPr>
              <a:t> Y Z    or    X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2400" dirty="0">
                <a:sym typeface="Wingdings" pitchFamily="2" charset="2"/>
              </a:rPr>
              <a:t> w</a:t>
            </a:r>
          </a:p>
          <a:p>
            <a:r>
              <a:rPr lang="en-US" altLang="en-US" sz="2800" dirty="0">
                <a:sym typeface="Wingdings" pitchFamily="2" charset="2"/>
              </a:rPr>
              <a:t>New non-terminals for hybrid rules, n-ary and unary rules:</a:t>
            </a:r>
          </a:p>
          <a:p>
            <a:pPr lvl="1"/>
            <a:r>
              <a:rPr lang="en-US" altLang="en-US" sz="1600" dirty="0">
                <a:sym typeface="Wingdings" pitchFamily="2" charset="2"/>
              </a:rPr>
              <a:t>INF-VP </a:t>
            </a:r>
            <a:r>
              <a:rPr lang="en-US" altLang="en-US" sz="1600" dirty="0">
                <a:cs typeface="Courier New" pitchFamily="49" charset="0"/>
                <a:sym typeface="Symbol" pitchFamily="18" charset="2"/>
              </a:rPr>
              <a:t> to VP     </a:t>
            </a:r>
            <a:r>
              <a:rPr lang="en-US" altLang="en-US" sz="1600" i="1" dirty="0">
                <a:cs typeface="Courier New" pitchFamily="49" charset="0"/>
                <a:sym typeface="Symbol" pitchFamily="18" charset="2"/>
              </a:rPr>
              <a:t>becomes</a:t>
            </a:r>
          </a:p>
          <a:p>
            <a:pPr lvl="2"/>
            <a:r>
              <a:rPr lang="en-US" altLang="en-US" sz="1400" dirty="0">
                <a:cs typeface="Courier New" pitchFamily="49" charset="0"/>
                <a:sym typeface="Symbol" pitchFamily="18" charset="2"/>
              </a:rPr>
              <a:t>INF-VP </a:t>
            </a:r>
            <a:r>
              <a:rPr lang="en-US" altLang="en-US" sz="1400">
                <a:cs typeface="Courier New" pitchFamily="49" charset="0"/>
                <a:sym typeface="Symbol" pitchFamily="18" charset="2"/>
              </a:rPr>
              <a:t> TO VP</a:t>
            </a:r>
            <a:endParaRPr lang="en-US" altLang="en-US" sz="1400" dirty="0">
              <a:cs typeface="Courier New" pitchFamily="49" charset="0"/>
              <a:sym typeface="Symbol" pitchFamily="18" charset="2"/>
            </a:endParaRPr>
          </a:p>
          <a:p>
            <a:pPr lvl="2"/>
            <a:r>
              <a:rPr lang="en-US" altLang="en-US" sz="1400" dirty="0">
                <a:cs typeface="Courier New" pitchFamily="49" charset="0"/>
                <a:sym typeface="Symbol" pitchFamily="18" charset="2"/>
              </a:rPr>
              <a:t>TO  to</a:t>
            </a:r>
            <a:endParaRPr lang="en-US" altLang="en-US" sz="1400" dirty="0"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altLang="en-US" sz="1600" dirty="0">
                <a:sym typeface="Wingdings" pitchFamily="2" charset="2"/>
              </a:rPr>
              <a:t>S </a:t>
            </a:r>
            <a:r>
              <a:rPr lang="en-US" altLang="en-US" sz="1600" dirty="0">
                <a:cs typeface="Courier New" pitchFamily="49" charset="0"/>
                <a:sym typeface="Symbol" pitchFamily="18" charset="2"/>
              </a:rPr>
              <a:t> Aux NP VP     </a:t>
            </a:r>
            <a:r>
              <a:rPr lang="en-US" altLang="en-US" sz="1600" i="1" dirty="0">
                <a:cs typeface="Courier New" pitchFamily="49" charset="0"/>
                <a:sym typeface="Symbol" pitchFamily="18" charset="2"/>
              </a:rPr>
              <a:t>becomes</a:t>
            </a:r>
          </a:p>
          <a:p>
            <a:pPr lvl="2"/>
            <a:r>
              <a:rPr lang="en-US" altLang="en-US" sz="1400" dirty="0">
                <a:cs typeface="Courier New" pitchFamily="49" charset="0"/>
                <a:sym typeface="Symbol" pitchFamily="18" charset="2"/>
              </a:rPr>
              <a:t>S  R1 VP</a:t>
            </a:r>
          </a:p>
          <a:p>
            <a:pPr lvl="2"/>
            <a:r>
              <a:rPr lang="en-US" altLang="en-US" sz="1400" dirty="0">
                <a:cs typeface="Courier New" pitchFamily="49" charset="0"/>
                <a:sym typeface="Symbol" pitchFamily="18" charset="2"/>
              </a:rPr>
              <a:t>R1  Aux NP</a:t>
            </a:r>
            <a:endParaRPr lang="en-US" altLang="en-US" sz="1400" dirty="0"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US" altLang="en-US" sz="1600" dirty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600" dirty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>
                <a:cs typeface="Courier New" pitchFamily="49" charset="0"/>
                <a:sym typeface="Wingdings" pitchFamily="2" charset="2"/>
              </a:rPr>
              <a:t> VP      VP </a:t>
            </a:r>
            <a:r>
              <a:rPr lang="en-US" altLang="en-US" sz="1600" dirty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>
                <a:cs typeface="Courier New" pitchFamily="49" charset="0"/>
                <a:sym typeface="Wingdings" pitchFamily="2" charset="2"/>
              </a:rPr>
              <a:t> Verb    VP </a:t>
            </a:r>
            <a:r>
              <a:rPr lang="en-US" altLang="en-US" sz="1600" dirty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>
                <a:cs typeface="Courier New" pitchFamily="49" charset="0"/>
                <a:sym typeface="Wingdings" pitchFamily="2" charset="2"/>
              </a:rPr>
              <a:t> Verb NP      VP </a:t>
            </a:r>
            <a:r>
              <a:rPr lang="en-US" altLang="en-US" sz="1600" dirty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600" dirty="0">
                <a:cs typeface="Courier New" pitchFamily="49" charset="0"/>
                <a:sym typeface="Wingdings" pitchFamily="2" charset="2"/>
              </a:rPr>
              <a:t> Verb PP       </a:t>
            </a:r>
            <a:r>
              <a:rPr lang="en-US" altLang="en-US" sz="1600" i="1" dirty="0">
                <a:cs typeface="Courier New" pitchFamily="49" charset="0"/>
                <a:sym typeface="Wingdings" pitchFamily="2" charset="2"/>
              </a:rPr>
              <a:t>becomes</a:t>
            </a:r>
          </a:p>
          <a:p>
            <a:pPr lvl="2"/>
            <a:r>
              <a:rPr lang="en-US" altLang="en-US" sz="1400" dirty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400" dirty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400" dirty="0">
                <a:cs typeface="Courier New" pitchFamily="49" charset="0"/>
                <a:sym typeface="Wingdings" pitchFamily="2" charset="2"/>
              </a:rPr>
              <a:t> book </a:t>
            </a:r>
          </a:p>
          <a:p>
            <a:pPr lvl="2"/>
            <a:r>
              <a:rPr lang="en-US" altLang="en-US" sz="1400" dirty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400" dirty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400" dirty="0">
                <a:cs typeface="Courier New" pitchFamily="49" charset="0"/>
                <a:sym typeface="Wingdings" pitchFamily="2" charset="2"/>
              </a:rPr>
              <a:t> buy</a:t>
            </a:r>
          </a:p>
          <a:p>
            <a:pPr lvl="2"/>
            <a:r>
              <a:rPr lang="en-US" altLang="en-US" sz="1400" dirty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400" dirty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400" dirty="0">
                <a:cs typeface="Courier New" pitchFamily="49" charset="0"/>
                <a:sym typeface="Wingdings" pitchFamily="2" charset="2"/>
              </a:rPr>
              <a:t> R2 PP</a:t>
            </a:r>
          </a:p>
          <a:p>
            <a:pPr lvl="2"/>
            <a:r>
              <a:rPr lang="en-US" altLang="en-US" sz="1400" dirty="0">
                <a:cs typeface="Courier New" pitchFamily="49" charset="0"/>
                <a:sym typeface="Wingdings" pitchFamily="2" charset="2"/>
              </a:rPr>
              <a:t>S </a:t>
            </a:r>
            <a:r>
              <a:rPr lang="en-US" altLang="en-US" sz="1400" dirty="0">
                <a:cs typeface="Courier New" pitchFamily="49" charset="0"/>
                <a:sym typeface="Symbol" pitchFamily="18" charset="2"/>
              </a:rPr>
              <a:t></a:t>
            </a:r>
            <a:r>
              <a:rPr lang="en-US" altLang="en-US" sz="1400" dirty="0">
                <a:cs typeface="Courier New" pitchFamily="49" charset="0"/>
                <a:sym typeface="Wingdings" pitchFamily="2" charset="2"/>
              </a:rPr>
              <a:t> Verb PP    </a:t>
            </a:r>
          </a:p>
          <a:p>
            <a:pPr lvl="1"/>
            <a:r>
              <a:rPr lang="en-US" altLang="en-US" sz="1600" dirty="0">
                <a:cs typeface="Courier New" pitchFamily="49" charset="0"/>
                <a:sym typeface="Wingdings" pitchFamily="2" charset="2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812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330658"/>
            <a:ext cx="8775510" cy="3247986"/>
          </a:xfrm>
        </p:spPr>
        <p:txBody>
          <a:bodyPr>
            <a:noAutofit/>
          </a:bodyPr>
          <a:lstStyle/>
          <a:p>
            <a:r>
              <a:rPr lang="en-US" sz="2400" dirty="0"/>
              <a:t>Top-down parsers have problems with expanding the same non-terminal</a:t>
            </a:r>
          </a:p>
          <a:p>
            <a:pPr lvl="1"/>
            <a:r>
              <a:rPr lang="en-US" dirty="0"/>
              <a:t>In particular, pre-terminals such as POS</a:t>
            </a:r>
          </a:p>
          <a:p>
            <a:pPr lvl="1"/>
            <a:r>
              <a:rPr lang="en-US" dirty="0"/>
              <a:t>Bad idea to use top-down (recursive descent) parsing as is</a:t>
            </a:r>
          </a:p>
          <a:p>
            <a:r>
              <a:rPr lang="en-US" sz="2400" dirty="0"/>
              <a:t>Bottom-up parsers have problems with generating locally feasible subtrees that are not viable globally</a:t>
            </a:r>
          </a:p>
          <a:p>
            <a:r>
              <a:rPr lang="en-US" sz="2400" dirty="0"/>
              <a:t>Chart parsing will address these issues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39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with CKY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457200" y="1187532"/>
            <a:ext cx="8229600" cy="3610099"/>
          </a:xfrm>
        </p:spPr>
        <p:txBody>
          <a:bodyPr>
            <a:normAutofit/>
          </a:bodyPr>
          <a:lstStyle/>
          <a:p>
            <a:r>
              <a:rPr lang="en-US" altLang="en-US" dirty="0"/>
              <a:t>Weak equivalence only</a:t>
            </a:r>
          </a:p>
          <a:p>
            <a:pPr lvl="1"/>
            <a:r>
              <a:rPr lang="en-US" altLang="en-US" dirty="0"/>
              <a:t>Same language, different structure</a:t>
            </a:r>
          </a:p>
          <a:p>
            <a:pPr lvl="1"/>
            <a:r>
              <a:rPr lang="en-US" altLang="en-US" dirty="0"/>
              <a:t>If the grammar had to be converted to CNF, then the final parse tree doesn’t match the original grammar</a:t>
            </a:r>
          </a:p>
          <a:p>
            <a:pPr lvl="1"/>
            <a:r>
              <a:rPr lang="en-US" altLang="en-US" dirty="0"/>
              <a:t>However, it can be converted back using a specific procedure</a:t>
            </a:r>
          </a:p>
          <a:p>
            <a:r>
              <a:rPr lang="en-US" altLang="en-US" dirty="0"/>
              <a:t>Syntactic ambiguity</a:t>
            </a:r>
          </a:p>
          <a:p>
            <a:pPr lvl="1"/>
            <a:r>
              <a:rPr lang="en-US" altLang="en-US" dirty="0"/>
              <a:t>(Deterministic) CKY has no way to perform syntactic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40895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lvl="1"/>
            <a:r>
              <a:rPr lang="en-US" dirty="0">
                <a:hlinkClick r:id="rId2"/>
              </a:rPr>
              <a:t>http://lxmls.it.pt/2015/cky.html</a:t>
            </a:r>
            <a:endParaRPr lang="en-US" dirty="0"/>
          </a:p>
          <a:p>
            <a:r>
              <a:rPr lang="en-US" dirty="0"/>
              <a:t>Recognizing vs. parsing</a:t>
            </a:r>
          </a:p>
          <a:p>
            <a:pPr lvl="1"/>
            <a:r>
              <a:rPr lang="en-US" dirty="0"/>
              <a:t>Recognizing just means determining if the string is part of the language defined by the CFG</a:t>
            </a:r>
          </a:p>
          <a:p>
            <a:pPr lvl="1"/>
            <a:r>
              <a:rPr lang="en-US" dirty="0"/>
              <a:t>Parsing is more complicated – it involves producing a parse tree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Programming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170597" y="1166884"/>
            <a:ext cx="8734567" cy="363712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Motivation</a:t>
            </a:r>
          </a:p>
          <a:p>
            <a:pPr lvl="1"/>
            <a:r>
              <a:rPr lang="en-US" altLang="en-US" sz="1800" dirty="0"/>
              <a:t>A lot of the work is repeated</a:t>
            </a:r>
          </a:p>
          <a:p>
            <a:pPr lvl="1"/>
            <a:r>
              <a:rPr lang="en-US" altLang="en-US" sz="1800" dirty="0"/>
              <a:t>Caching intermediate results improves the complexity</a:t>
            </a:r>
          </a:p>
          <a:p>
            <a:r>
              <a:rPr lang="en-US" altLang="en-US" sz="2400" dirty="0"/>
              <a:t>Dynamic programming</a:t>
            </a:r>
          </a:p>
          <a:p>
            <a:pPr lvl="1"/>
            <a:r>
              <a:rPr lang="en-US" altLang="en-US" sz="1800" dirty="0"/>
              <a:t>Building a parse for a substring [i,j] based on all parses [i,k] and [k, j] that are included in it.</a:t>
            </a:r>
          </a:p>
          <a:p>
            <a:r>
              <a:rPr lang="en-US" altLang="en-US" sz="2400" dirty="0"/>
              <a:t>Complexity</a:t>
            </a:r>
          </a:p>
          <a:p>
            <a:pPr lvl="1"/>
            <a:r>
              <a:rPr lang="en-US" altLang="en-US" sz="1800" dirty="0"/>
              <a:t>O(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3</a:t>
            </a:r>
            <a:r>
              <a:rPr lang="en-US" altLang="en-US" sz="1800" dirty="0"/>
              <a:t>) for recognizing an input string of length </a:t>
            </a:r>
            <a:r>
              <a:rPr lang="en-US" altLang="en-US" sz="18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98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Programming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247854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CKY (</a:t>
            </a:r>
            <a:r>
              <a:rPr lang="en-US" altLang="en-US" sz="3200" dirty="0" err="1">
                <a:solidFill>
                  <a:schemeClr val="tx1"/>
                </a:solidFill>
              </a:rPr>
              <a:t>Cocke</a:t>
            </a:r>
            <a:r>
              <a:rPr lang="en-US" altLang="en-US" sz="3200" dirty="0">
                <a:solidFill>
                  <a:schemeClr val="tx1"/>
                </a:solidFill>
              </a:rPr>
              <a:t>-</a:t>
            </a:r>
            <a:r>
              <a:rPr lang="en-US" altLang="en-US" sz="3200" dirty="0" err="1">
                <a:solidFill>
                  <a:schemeClr val="tx1"/>
                </a:solidFill>
              </a:rPr>
              <a:t>Kasami</a:t>
            </a:r>
            <a:r>
              <a:rPr lang="en-US" altLang="en-US" sz="3200" dirty="0">
                <a:solidFill>
                  <a:schemeClr val="tx1"/>
                </a:solidFill>
              </a:rPr>
              <a:t>-Younger)</a:t>
            </a:r>
          </a:p>
          <a:p>
            <a:pPr lvl="1"/>
            <a:r>
              <a:rPr lang="en-US" altLang="en-US" sz="2400" dirty="0"/>
              <a:t>bottom-up</a:t>
            </a:r>
          </a:p>
          <a:p>
            <a:pPr lvl="1"/>
            <a:r>
              <a:rPr lang="en-US" altLang="en-US" sz="2400" dirty="0"/>
              <a:t>requires a normalized (</a:t>
            </a:r>
            <a:r>
              <a:rPr lang="en-US" altLang="en-US" sz="2400" dirty="0" err="1"/>
              <a:t>binarized</a:t>
            </a:r>
            <a:r>
              <a:rPr lang="en-US" altLang="en-US" sz="2400" dirty="0"/>
              <a:t>) grammar</a:t>
            </a:r>
          </a:p>
          <a:p>
            <a:r>
              <a:rPr lang="en-US" altLang="en-US" sz="3200" dirty="0" err="1">
                <a:solidFill>
                  <a:schemeClr val="tx1"/>
                </a:solidFill>
              </a:rPr>
              <a:t>Earley</a:t>
            </a:r>
            <a:r>
              <a:rPr lang="en-US" altLang="en-US" sz="3200" dirty="0">
                <a:solidFill>
                  <a:schemeClr val="tx1"/>
                </a:solidFill>
              </a:rPr>
              <a:t> parser</a:t>
            </a:r>
          </a:p>
          <a:p>
            <a:pPr lvl="1"/>
            <a:r>
              <a:rPr lang="en-US" altLang="en-US" sz="2400" dirty="0"/>
              <a:t>top-down</a:t>
            </a:r>
          </a:p>
          <a:p>
            <a:pPr lvl="1"/>
            <a:r>
              <a:rPr lang="en-US" altLang="en-US" sz="2400" dirty="0"/>
              <a:t>more complicated</a:t>
            </a:r>
          </a:p>
          <a:p>
            <a:pPr lvl="1"/>
            <a:r>
              <a:rPr lang="en-US" altLang="en-US" sz="2400" dirty="0"/>
              <a:t>(separate lecture)</a:t>
            </a:r>
          </a:p>
        </p:txBody>
      </p:sp>
    </p:spTree>
    <p:extLst>
      <p:ext uri="{BB962C8B-B14F-4D97-AF65-F5344CB8AC3E}">
        <p14:creationId xmlns:p14="http://schemas.microsoft.com/office/powerpoint/2010/main" val="9234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43"/>
            <a:ext cx="8229600" cy="344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(sentence W, grammar G)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table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1..length(W)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table[i-1,i] = {A|A-&gt;Wi in G}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 in 2..length(W)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j-2 down to 0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 in (i+1) to (j-1)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table[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table[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union {A|A-&gt;BC in G, B in table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C in table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the start symbol S is in table [0,n] then W is in L(G)</a:t>
            </a:r>
          </a:p>
        </p:txBody>
      </p:sp>
    </p:spTree>
    <p:extLst>
      <p:ext uri="{BB962C8B-B14F-4D97-AF65-F5344CB8AC3E}">
        <p14:creationId xmlns:p14="http://schemas.microsoft.com/office/powerpoint/2010/main" val="20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418789"/>
            <a:ext cx="885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["the", "child", "ate", "the", "cake", "with", "the", "fork"]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 -&gt; NP VP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0657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311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234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cake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3131524788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43275</TotalTime>
  <Words>1855</Words>
  <Application>Microsoft Office PowerPoint</Application>
  <PresentationFormat>On-screen Show (16:9)</PresentationFormat>
  <Paragraphs>578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Notes on Left Recursion</vt:lpstr>
      <vt:lpstr>Chart Parsing</vt:lpstr>
      <vt:lpstr>Dynamic Programming</vt:lpstr>
      <vt:lpstr>Dynamic Programming</vt:lpstr>
      <vt:lpstr>CKY 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of CKY</vt:lpstr>
      <vt:lpstr>A longer example</vt:lpstr>
      <vt:lpstr>Non-binary productions</vt:lpstr>
      <vt:lpstr>Chomsky Normal Form (CNF)</vt:lpstr>
      <vt:lpstr> ATIS grammar</vt:lpstr>
      <vt:lpstr> ATIS grammar in CNF</vt:lpstr>
      <vt:lpstr> ATIS grammar in CNF</vt:lpstr>
      <vt:lpstr>Chomsky Normal Form</vt:lpstr>
      <vt:lpstr>Issues with CKY</vt:lpstr>
      <vt:lpstr>Notes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471</cp:revision>
  <dcterms:created xsi:type="dcterms:W3CDTF">2014-05-29T18:54:38Z</dcterms:created>
  <dcterms:modified xsi:type="dcterms:W3CDTF">2019-02-20T21:56:55Z</dcterms:modified>
</cp:coreProperties>
</file>