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24"/>
  </p:notesMasterIdLst>
  <p:sldIdLst>
    <p:sldId id="616" r:id="rId3"/>
    <p:sldId id="799" r:id="rId4"/>
    <p:sldId id="800" r:id="rId5"/>
    <p:sldId id="801" r:id="rId6"/>
    <p:sldId id="802" r:id="rId7"/>
    <p:sldId id="803" r:id="rId8"/>
    <p:sldId id="804" r:id="rId9"/>
    <p:sldId id="805" r:id="rId10"/>
    <p:sldId id="818" r:id="rId11"/>
    <p:sldId id="808" r:id="rId12"/>
    <p:sldId id="809" r:id="rId13"/>
    <p:sldId id="839" r:id="rId14"/>
    <p:sldId id="810" r:id="rId15"/>
    <p:sldId id="827" r:id="rId16"/>
    <p:sldId id="828" r:id="rId17"/>
    <p:sldId id="829" r:id="rId18"/>
    <p:sldId id="830" r:id="rId19"/>
    <p:sldId id="831" r:id="rId20"/>
    <p:sldId id="832" r:id="rId21"/>
    <p:sldId id="833" r:id="rId22"/>
    <p:sldId id="834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35" autoAdjust="0"/>
    <p:restoredTop sz="94399" autoAdjust="0"/>
  </p:normalViewPr>
  <p:slideViewPr>
    <p:cSldViewPr snapToGrid="0" snapToObjects="1">
      <p:cViewPr varScale="1">
        <p:scale>
          <a:sx n="155" d="100"/>
          <a:sy n="155" d="100"/>
        </p:scale>
        <p:origin x="150" y="4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BD9E31C-8927-AA4E-B63D-46FAD0720079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44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3DD4FA4A-23B4-42A5-BCC0-C1C2E79611AD}" type="slidenum">
              <a:rPr lang="en-US" altLang="en-US" sz="1200" b="0" smtClean="0"/>
              <a:pPr eaLnBrk="1" hangingPunct="1"/>
              <a:t>15</a:t>
            </a:fld>
            <a:endParaRPr lang="en-US" altLang="en-US" sz="1200" b="0" smtClean="0"/>
          </a:p>
        </p:txBody>
      </p:sp>
    </p:spTree>
    <p:extLst>
      <p:ext uri="{BB962C8B-B14F-4D97-AF65-F5344CB8AC3E}">
        <p14:creationId xmlns:p14="http://schemas.microsoft.com/office/powerpoint/2010/main" val="360198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PROVENANCE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9D11D-5857-48CF-ABB8-89B8AC9FD03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9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6097707B-624C-418D-AB16-F6B3C655E18B}" type="slidenum">
              <a:rPr lang="en-US" altLang="en-US" sz="1200" b="0" smtClean="0"/>
              <a:pPr eaLnBrk="1" hangingPunct="1"/>
              <a:t>19</a:t>
            </a:fld>
            <a:endParaRPr lang="en-US" altLang="en-US" sz="1200" b="0" smtClean="0"/>
          </a:p>
        </p:txBody>
      </p:sp>
    </p:spTree>
    <p:extLst>
      <p:ext uri="{BB962C8B-B14F-4D97-AF65-F5344CB8AC3E}">
        <p14:creationId xmlns:p14="http://schemas.microsoft.com/office/powerpoint/2010/main" val="186790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itchFamily="-4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itchFamily="-48" charset="0"/>
              </a:defRPr>
            </a:lvl9pPr>
          </a:lstStyle>
          <a:p>
            <a:pPr eaLnBrk="1" hangingPunct="1"/>
            <a:fld id="{6097707B-624C-418D-AB16-F6B3C655E18B}" type="slidenum">
              <a:rPr lang="en-US" altLang="en-US" sz="1200" b="0" smtClean="0"/>
              <a:pPr eaLnBrk="1" hangingPunct="1"/>
              <a:t>20</a:t>
            </a:fld>
            <a:endParaRPr lang="en-US" altLang="en-US" sz="1200" b="0" smtClean="0"/>
          </a:p>
        </p:txBody>
      </p:sp>
    </p:spTree>
    <p:extLst>
      <p:ext uri="{BB962C8B-B14F-4D97-AF65-F5344CB8AC3E}">
        <p14:creationId xmlns:p14="http://schemas.microsoft.com/office/powerpoint/2010/main" val="1037947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atalog.ldc.upenn.edu/LDC95T7" TargetMode="External"/><Relationship Id="rId2" Type="http://schemas.openxmlformats.org/officeDocument/2006/relationships/hyperlink" Target="http://catalog.ldc.upenn.edu/LDC99T4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anc.org/" TargetMode="External"/><Relationship Id="rId4" Type="http://schemas.openxmlformats.org/officeDocument/2006/relationships/hyperlink" Target="http://www.cis.upenn.edu/~treebank/tokenizatio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Peculiarities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Complementizers</a:t>
            </a:r>
          </a:p>
          <a:p>
            <a:pPr lvl="1"/>
            <a:r>
              <a:rPr lang="en-US" dirty="0" smtClean="0"/>
              <a:t>e.g., “that”</a:t>
            </a:r>
          </a:p>
          <a:p>
            <a:r>
              <a:rPr lang="en-US" dirty="0" smtClean="0"/>
              <a:t>Gaps</a:t>
            </a:r>
          </a:p>
          <a:p>
            <a:pPr lvl="1"/>
            <a:r>
              <a:rPr lang="en-US" dirty="0" smtClean="0"/>
              <a:t>*NONE*</a:t>
            </a:r>
          </a:p>
          <a:p>
            <a:r>
              <a:rPr lang="en-US" dirty="0" smtClean="0"/>
              <a:t>SBAR</a:t>
            </a:r>
          </a:p>
          <a:p>
            <a:pPr lvl="1"/>
            <a:r>
              <a:rPr lang="en-US" dirty="0" smtClean="0"/>
              <a:t>SBAR </a:t>
            </a:r>
            <a:r>
              <a:rPr lang="en-US" dirty="0" smtClean="0">
                <a:sym typeface="Wingdings" pitchFamily="2" charset="2"/>
              </a:rPr>
              <a:t> COMP 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E.g., “that *NONE* represented the CD’ market value”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3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266356" y="157692"/>
            <a:ext cx="8432800" cy="701843"/>
          </a:xfrm>
        </p:spPr>
        <p:txBody>
          <a:bodyPr/>
          <a:lstStyle/>
          <a:p>
            <a:r>
              <a:rPr lang="en-US" altLang="en-US" dirty="0" err="1" smtClean="0"/>
              <a:t>tgrep</a:t>
            </a:r>
            <a:endParaRPr lang="en-US" alt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48281" y="1015926"/>
            <a:ext cx="88536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 B 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  <a:t>immediately dominates B</a:t>
            </a:r>
            <a:b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&lt;&lt; B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  <a:t>dominates B</a:t>
            </a:r>
            <a:b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&lt;- B </a:t>
            </a:r>
            <a:r>
              <a:rPr lang="en-US" alt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 Unicode MS" pitchFamily="34" charset="-128"/>
              </a:rPr>
              <a:t>B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  <a:t>is the last child of A</a:t>
            </a:r>
            <a:b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&lt;&lt;, B 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 Unicode MS" pitchFamily="34" charset="-128"/>
              </a:rPr>
              <a:t>B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  <a:t>is a leftmost descendant of A</a:t>
            </a:r>
            <a:b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&lt;&lt;` B  </a:t>
            </a:r>
            <a:r>
              <a:rPr lang="en-US" altLang="en-US" sz="2400" dirty="0" err="1" smtClean="0">
                <a:solidFill>
                  <a:srgbClr val="000000"/>
                </a:solidFill>
                <a:latin typeface="Arial Unicode MS" pitchFamily="34" charset="-128"/>
              </a:rPr>
              <a:t>B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</a:rPr>
              <a:t>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  <a:t>is a rightmost descendant of A</a:t>
            </a:r>
            <a:b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 B  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  <a:t>immediately precedes B</a:t>
            </a:r>
            <a:b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.. B 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  <a:t>precedes B</a:t>
            </a:r>
            <a:b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$ B  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  <a:t>and B are sisters</a:t>
            </a:r>
            <a:b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$. B 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  <a:t>and B are sisters and A immediately precedes B</a:t>
            </a:r>
            <a:b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</a:b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$.. B  </a:t>
            </a:r>
            <a:r>
              <a:rPr lang="en-US" altLang="en-US" sz="2400" dirty="0" smtClean="0">
                <a:solidFill>
                  <a:srgbClr val="000000"/>
                </a:solidFill>
                <a:latin typeface="Arial Unicode MS" pitchFamily="34" charset="-128"/>
              </a:rPr>
              <a:t>A </a:t>
            </a:r>
            <a:r>
              <a:rPr lang="en-US" altLang="en-US" sz="2400" dirty="0">
                <a:solidFill>
                  <a:srgbClr val="000000"/>
                </a:solidFill>
                <a:latin typeface="Arial Unicode MS" pitchFamily="34" charset="-128"/>
              </a:rPr>
              <a:t>and B are sisters and A precedes B</a:t>
            </a:r>
            <a:r>
              <a:rPr lang="en-US" altLang="en-US" sz="1100" dirty="0">
                <a:solidFill>
                  <a:srgbClr val="000000"/>
                </a:solidFill>
              </a:rPr>
              <a:t> </a:t>
            </a:r>
            <a:endParaRPr lang="en-US" altLang="en-US" sz="6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960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" y="1427204"/>
            <a:ext cx="5409007" cy="3249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29" y="1506621"/>
            <a:ext cx="3479742" cy="309021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Penn Treebank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56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The use of treebanks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61753"/>
            <a:ext cx="8229600" cy="3288274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>
                <a:ea typeface="ＭＳ Ｐゴシック" charset="0"/>
                <a:cs typeface="ＭＳ Ｐゴシック" charset="0"/>
              </a:rPr>
              <a:t>Disadvantages</a:t>
            </a:r>
          </a:p>
          <a:p>
            <a:pPr lvl="1"/>
            <a:r>
              <a:rPr lang="en-US" sz="1800" dirty="0" smtClean="0">
                <a:ea typeface="ＭＳ Ｐゴシック" charset="0"/>
                <a:cs typeface="ＭＳ Ｐゴシック" charset="0"/>
              </a:rPr>
              <a:t>A lot more work to annotate 40K+ sentences than to write a grammar.</a:t>
            </a:r>
          </a:p>
          <a:p>
            <a:pPr eaLnBrk="1" hangingPunct="1"/>
            <a:r>
              <a:rPr lang="en-US" sz="2800" dirty="0" smtClean="0">
                <a:ea typeface="ＭＳ Ｐゴシック" charset="0"/>
                <a:cs typeface="ＭＳ Ｐゴシック" charset="0"/>
              </a:rPr>
              <a:t>Advantages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1800" dirty="0" smtClean="0">
                <a:ea typeface="ＭＳ Ｐゴシック" charset="0"/>
                <a:cs typeface="ＭＳ Ｐゴシック" charset="0"/>
              </a:rPr>
              <a:t>Statistics about different constituents and phenomena</a:t>
            </a:r>
          </a:p>
          <a:p>
            <a:pPr lvl="1"/>
            <a:r>
              <a:rPr lang="en-US" sz="1800" dirty="0" smtClean="0">
                <a:ea typeface="ＭＳ Ｐゴシック" charset="0"/>
                <a:cs typeface="ＭＳ Ｐゴシック" charset="0"/>
              </a:rPr>
              <a:t>Training systems</a:t>
            </a:r>
          </a:p>
          <a:p>
            <a:pPr lvl="1"/>
            <a:r>
              <a:rPr lang="en-US" sz="1800" dirty="0" smtClean="0">
                <a:ea typeface="ＭＳ Ｐゴシック" charset="0"/>
                <a:cs typeface="ＭＳ Ｐゴシック" charset="0"/>
              </a:rPr>
              <a:t>Evaluating systems</a:t>
            </a:r>
          </a:p>
          <a:p>
            <a:pPr lvl="1"/>
            <a:r>
              <a:rPr lang="en-US" sz="1800" dirty="0" smtClean="0">
                <a:ea typeface="ＭＳ Ｐゴシック" charset="0"/>
                <a:cs typeface="ＭＳ Ｐゴシック" charset="0"/>
              </a:rPr>
              <a:t>Multilingual extensions</a:t>
            </a:r>
          </a:p>
        </p:txBody>
      </p:sp>
    </p:spTree>
    <p:extLst>
      <p:ext uri="{BB962C8B-B14F-4D97-AF65-F5344CB8AC3E}">
        <p14:creationId xmlns:p14="http://schemas.microsoft.com/office/powerpoint/2010/main" val="129226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Issues with </a:t>
            </a:r>
            <a:r>
              <a:rPr lang="en-US" smtClean="0"/>
              <a:t>Context-free Grammars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Agreement</a:t>
            </a:r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>
          <a:xfrm>
            <a:off x="457200" y="1181595"/>
            <a:ext cx="8229600" cy="3249133"/>
          </a:xfrm>
        </p:spPr>
        <p:txBody>
          <a:bodyPr>
            <a:noAutofit/>
          </a:bodyPr>
          <a:lstStyle/>
          <a:p>
            <a:r>
              <a:rPr lang="en-US" altLang="en-US" sz="1800" dirty="0" smtClean="0"/>
              <a:t>Number</a:t>
            </a:r>
          </a:p>
          <a:p>
            <a:pPr lvl="1"/>
            <a:r>
              <a:rPr lang="en-US" altLang="en-US" sz="1400" dirty="0" smtClean="0"/>
              <a:t>Chen is/people are</a:t>
            </a:r>
          </a:p>
          <a:p>
            <a:r>
              <a:rPr lang="en-US" altLang="en-US" sz="1800" dirty="0" smtClean="0"/>
              <a:t>Person</a:t>
            </a:r>
          </a:p>
          <a:p>
            <a:pPr lvl="1"/>
            <a:r>
              <a:rPr lang="en-US" altLang="en-US" sz="1400" dirty="0" smtClean="0"/>
              <a:t>I am/Chen is</a:t>
            </a:r>
          </a:p>
          <a:p>
            <a:r>
              <a:rPr lang="en-US" altLang="en-US" sz="1800" dirty="0" smtClean="0"/>
              <a:t>Tense</a:t>
            </a:r>
          </a:p>
          <a:p>
            <a:pPr lvl="1"/>
            <a:r>
              <a:rPr lang="en-US" altLang="en-US" sz="1400" dirty="0" smtClean="0"/>
              <a:t>Chen was reading/Chen is reading/Chen will be reading</a:t>
            </a:r>
          </a:p>
          <a:p>
            <a:r>
              <a:rPr lang="en-US" altLang="en-US" sz="1800" dirty="0" smtClean="0"/>
              <a:t>Case</a:t>
            </a:r>
          </a:p>
          <a:p>
            <a:pPr lvl="1"/>
            <a:r>
              <a:rPr lang="en-US" altLang="en-US" sz="1400" dirty="0" smtClean="0"/>
              <a:t>not in English but in many other languages such as German, Russian, Greek</a:t>
            </a:r>
          </a:p>
          <a:p>
            <a:r>
              <a:rPr lang="en-US" altLang="en-US" sz="1800" dirty="0" smtClean="0"/>
              <a:t>Gender</a:t>
            </a:r>
          </a:p>
          <a:p>
            <a:pPr lvl="1"/>
            <a:r>
              <a:rPr lang="en-US" altLang="en-US" sz="1400" dirty="0" smtClean="0"/>
              <a:t>not in English but in many other languages such as German, French, Spanish</a:t>
            </a:r>
          </a:p>
        </p:txBody>
      </p:sp>
    </p:spTree>
    <p:extLst>
      <p:ext uri="{BB962C8B-B14F-4D97-AF65-F5344CB8AC3E}">
        <p14:creationId xmlns:p14="http://schemas.microsoft.com/office/powerpoint/2010/main" val="221251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Combinatorial explosion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309816"/>
            <a:ext cx="8229600" cy="3541253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Many combinations of rules are needed to express agreement</a:t>
            </a:r>
          </a:p>
          <a:p>
            <a:pPr lvl="1"/>
            <a:r>
              <a:rPr lang="en-US" altLang="en-US" sz="1800" dirty="0" smtClean="0"/>
              <a:t>S </a:t>
            </a:r>
            <a:r>
              <a:rPr lang="en-US" altLang="en-US" sz="18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 dirty="0" smtClean="0"/>
              <a:t> NP VP</a:t>
            </a:r>
          </a:p>
          <a:p>
            <a:pPr lvl="1"/>
            <a:r>
              <a:rPr lang="en-US" altLang="en-US" sz="1800" dirty="0" smtClean="0"/>
              <a:t>S </a:t>
            </a:r>
            <a:r>
              <a:rPr lang="en-US" altLang="en-US" sz="18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 dirty="0" smtClean="0"/>
              <a:t> 1sgNP 1sgVP</a:t>
            </a:r>
          </a:p>
          <a:p>
            <a:pPr lvl="1"/>
            <a:r>
              <a:rPr lang="en-US" altLang="en-US" sz="1800" dirty="0" smtClean="0"/>
              <a:t>S </a:t>
            </a:r>
            <a:r>
              <a:rPr lang="en-US" altLang="en-US" sz="18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 dirty="0" smtClean="0"/>
              <a:t> 2sgNP 2sgVP</a:t>
            </a:r>
          </a:p>
          <a:p>
            <a:pPr lvl="1"/>
            <a:r>
              <a:rPr lang="en-US" altLang="en-US" sz="1800" dirty="0" smtClean="0"/>
              <a:t>S </a:t>
            </a:r>
            <a:r>
              <a:rPr lang="en-US" altLang="en-US" sz="1800" dirty="0" smtClean="0">
                <a:latin typeface="Courier New" pitchFamily="49" charset="0"/>
                <a:sym typeface="Symbol" pitchFamily="18" charset="2"/>
              </a:rPr>
              <a:t></a:t>
            </a:r>
            <a:r>
              <a:rPr lang="en-US" altLang="en-US" sz="1800" dirty="0" smtClean="0"/>
              <a:t> 3sgNP 3sgVP</a:t>
            </a:r>
          </a:p>
          <a:p>
            <a:pPr lvl="1"/>
            <a:r>
              <a:rPr lang="en-US" altLang="en-US" sz="1800" dirty="0" smtClean="0"/>
              <a:t>…</a:t>
            </a:r>
          </a:p>
          <a:p>
            <a:pPr lvl="1"/>
            <a:r>
              <a:rPr lang="en-US" altLang="en-US" sz="1800" dirty="0" smtClean="0"/>
              <a:t>1sgNP </a:t>
            </a:r>
            <a:r>
              <a:rPr lang="en-US" altLang="en-US" sz="1800" dirty="0" smtClean="0">
                <a:latin typeface="Courier New" pitchFamily="49" charset="0"/>
                <a:sym typeface="Symbol" pitchFamily="18" charset="2"/>
              </a:rPr>
              <a:t> </a:t>
            </a:r>
            <a:r>
              <a:rPr lang="en-US" altLang="en-US" sz="1800" dirty="0" smtClean="0"/>
              <a:t>1sgN</a:t>
            </a:r>
          </a:p>
          <a:p>
            <a:pPr lvl="1"/>
            <a:r>
              <a:rPr lang="en-US" altLang="en-US" sz="1800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87698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226217"/>
            <a:ext cx="8432800" cy="701843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Subcategorization</a:t>
            </a:r>
            <a:r>
              <a:rPr lang="en-US" altLang="en-US" dirty="0" smtClean="0"/>
              <a:t> frames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55600" y="928060"/>
            <a:ext cx="8229600" cy="402573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Direct object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The dog ate a sausage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Prepositional phrase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Mary left the car in the garage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Predicative adjective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The receptionist looked worried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Bare infinitive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She helped me buy this place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To-infinitive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The girl wanted to be alone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Participial phrase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He stayed crying after the movie ended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That-clause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Ravi doesn’t believe that it will rain tomorrow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Question-form clauses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She wondered where to go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smtClean="0"/>
              <a:t>Empty (</a:t>
            </a:r>
            <a:r>
              <a:rPr lang="en-US" altLang="en-US" sz="1800" i="1" dirty="0" smtClean="0">
                <a:sym typeface="Symbol" panose="05050102010706020507" pitchFamily="18" charset="2"/>
              </a:rPr>
              <a:t></a:t>
            </a:r>
            <a:r>
              <a:rPr lang="en-US" altLang="en-US" sz="1800" dirty="0" smtClean="0"/>
              <a:t>)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300" dirty="0" smtClean="0"/>
              <a:t>She slept</a:t>
            </a:r>
          </a:p>
        </p:txBody>
      </p:sp>
    </p:spTree>
    <p:extLst>
      <p:ext uri="{BB962C8B-B14F-4D97-AF65-F5344CB8AC3E}">
        <p14:creationId xmlns:p14="http://schemas.microsoft.com/office/powerpoint/2010/main" val="196825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CFG independence assumptions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82535"/>
            <a:ext cx="8229600" cy="3616036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Non-independence</a:t>
            </a:r>
          </a:p>
          <a:p>
            <a:pPr lvl="1"/>
            <a:r>
              <a:rPr lang="en-US" altLang="en-US" sz="1800" dirty="0" smtClean="0"/>
              <a:t>All NPs</a:t>
            </a:r>
          </a:p>
          <a:p>
            <a:pPr lvl="2"/>
            <a:r>
              <a:rPr lang="en-US" altLang="en-US" sz="1600" dirty="0" smtClean="0"/>
              <a:t>11% NP PP, 9% DT NN, 6% PRP</a:t>
            </a:r>
          </a:p>
          <a:p>
            <a:pPr lvl="1"/>
            <a:r>
              <a:rPr lang="en-US" altLang="en-US" sz="1800" dirty="0" smtClean="0"/>
              <a:t>NPs under S</a:t>
            </a:r>
          </a:p>
          <a:p>
            <a:pPr lvl="2"/>
            <a:r>
              <a:rPr lang="en-US" altLang="en-US" sz="1600" dirty="0" smtClean="0"/>
              <a:t>9% NP PP, 9% DT NN, 21% PRP</a:t>
            </a:r>
          </a:p>
          <a:p>
            <a:pPr lvl="1"/>
            <a:r>
              <a:rPr lang="en-US" altLang="en-US" sz="1800" dirty="0" smtClean="0"/>
              <a:t>NPs under VP</a:t>
            </a:r>
          </a:p>
          <a:p>
            <a:pPr lvl="2"/>
            <a:r>
              <a:rPr lang="en-US" altLang="en-US" sz="1600" dirty="0" smtClean="0"/>
              <a:t>23% NP PP, 7% DT NN, 4% PRP</a:t>
            </a:r>
          </a:p>
          <a:p>
            <a:pPr lvl="1"/>
            <a:r>
              <a:rPr lang="en-US" altLang="en-US" sz="1800" dirty="0" smtClean="0"/>
              <a:t>example </a:t>
            </a:r>
            <a:r>
              <a:rPr lang="en-US" altLang="en-US" sz="1800" dirty="0" smtClean="0"/>
              <a:t>from Dan </a:t>
            </a:r>
            <a:r>
              <a:rPr lang="en-US" altLang="en-US" sz="1800" dirty="0" smtClean="0"/>
              <a:t>Klein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4031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3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Conclusions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>
          <a:xfrm>
            <a:off x="457200" y="1183380"/>
            <a:ext cx="8229600" cy="377456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sz="2800" dirty="0" smtClean="0"/>
              <a:t>Syntax helps understand the meaning of a sentence.</a:t>
            </a:r>
          </a:p>
          <a:p>
            <a:pPr lvl="1"/>
            <a:r>
              <a:rPr lang="en-US" altLang="en-US" sz="2400" dirty="0" smtClean="0"/>
              <a:t>Bob gave Alice a flower</a:t>
            </a:r>
          </a:p>
          <a:p>
            <a:pPr lvl="1"/>
            <a:r>
              <a:rPr lang="en-US" altLang="en-US" sz="2400" dirty="0" smtClean="0"/>
              <a:t>Who gave a flower to Alice?</a:t>
            </a:r>
          </a:p>
          <a:p>
            <a:pPr lvl="1"/>
            <a:r>
              <a:rPr lang="en-US" altLang="en-US" sz="2400" dirty="0" smtClean="0"/>
              <a:t>What did Bob give to Alice?</a:t>
            </a:r>
          </a:p>
          <a:p>
            <a:r>
              <a:rPr lang="en-US" altLang="en-US" sz="2800" dirty="0" smtClean="0"/>
              <a:t>Context-free grammars are an appopriate representation for syntactic information</a:t>
            </a:r>
          </a:p>
          <a:p>
            <a:r>
              <a:rPr lang="en-US" altLang="en-US" sz="2800" dirty="0" smtClean="0"/>
              <a:t>Dynamic programming is needed for efficient parsing</a:t>
            </a:r>
          </a:p>
          <a:p>
            <a:pPr lvl="1"/>
            <a:r>
              <a:rPr lang="en-US" altLang="en-US" dirty="0" smtClean="0"/>
              <a:t>Cubic time to find one parse</a:t>
            </a:r>
          </a:p>
          <a:p>
            <a:pPr lvl="1"/>
            <a:r>
              <a:rPr lang="en-US" altLang="en-US" dirty="0" smtClean="0"/>
              <a:t>Still exponential time to find all parses</a:t>
            </a:r>
          </a:p>
          <a:p>
            <a:pPr lvl="1"/>
            <a:r>
              <a:rPr lang="en-US" altLang="en-US" dirty="0" smtClean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6990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Penn Treebank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66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Answer</a:t>
            </a:r>
          </a:p>
        </p:txBody>
      </p:sp>
      <p:sp>
        <p:nvSpPr>
          <p:cNvPr id="993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Why does it still take an exponential time to find all parses?</a:t>
            </a:r>
          </a:p>
          <a:p>
            <a:pPr lvl="1"/>
            <a:r>
              <a:rPr lang="en-US" altLang="en-US" sz="2400" dirty="0" smtClean="0"/>
              <a:t>Very simple – because the number of parses can be exponential</a:t>
            </a:r>
            <a:endParaRPr lang="en-US" altLang="en-US" dirty="0" smtClean="0"/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7857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NLP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6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1281"/>
            <a:ext cx="8229600" cy="363906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Background</a:t>
            </a:r>
          </a:p>
          <a:p>
            <a:pPr lvl="1"/>
            <a:r>
              <a:rPr lang="en-US" dirty="0" smtClean="0"/>
              <a:t>From the early ‘90s</a:t>
            </a:r>
          </a:p>
          <a:p>
            <a:pPr lvl="1"/>
            <a:r>
              <a:rPr lang="en-US" dirty="0" smtClean="0"/>
              <a:t>Developed at the University of Pennsylvania</a:t>
            </a:r>
          </a:p>
          <a:p>
            <a:pPr lvl="1"/>
            <a:r>
              <a:rPr lang="en-US" dirty="0" smtClean="0"/>
              <a:t>(Marcus, Santorini, and </a:t>
            </a:r>
            <a:r>
              <a:rPr lang="en-US" dirty="0" err="1" smtClean="0"/>
              <a:t>Marcinkiewicz</a:t>
            </a:r>
            <a:r>
              <a:rPr lang="en-US" dirty="0" smtClean="0"/>
              <a:t> 1993)</a:t>
            </a:r>
          </a:p>
          <a:p>
            <a:r>
              <a:rPr lang="en-US" dirty="0" smtClean="0"/>
              <a:t>Size</a:t>
            </a:r>
          </a:p>
          <a:p>
            <a:pPr lvl="1"/>
            <a:r>
              <a:rPr lang="en-US" dirty="0" smtClean="0"/>
              <a:t>40,000 training sentences</a:t>
            </a:r>
          </a:p>
          <a:p>
            <a:pPr lvl="1"/>
            <a:r>
              <a:rPr lang="en-US" dirty="0" smtClean="0"/>
              <a:t>2,400 test sentences</a:t>
            </a:r>
          </a:p>
          <a:p>
            <a:r>
              <a:rPr lang="en-US" dirty="0" smtClean="0"/>
              <a:t>Genre</a:t>
            </a:r>
          </a:p>
          <a:p>
            <a:pPr lvl="1"/>
            <a:r>
              <a:rPr lang="en-US" dirty="0" smtClean="0"/>
              <a:t>Mostly Wall Street Journal news stories and some spoken conversations</a:t>
            </a:r>
          </a:p>
          <a:p>
            <a:r>
              <a:rPr lang="en-US" dirty="0" smtClean="0"/>
              <a:t>Importance</a:t>
            </a:r>
          </a:p>
          <a:p>
            <a:pPr lvl="1"/>
            <a:r>
              <a:rPr lang="en-US" dirty="0" smtClean="0"/>
              <a:t>Helped launch modern automatic parsing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5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External links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85103"/>
            <a:ext cx="8229600" cy="348460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Treebank-3</a:t>
            </a:r>
            <a:endParaRPr lang="en-US" altLang="en-US" sz="2400" dirty="0" smtClean="0">
              <a:hlinkClick r:id="rId2"/>
            </a:endParaRPr>
          </a:p>
          <a:p>
            <a:pPr lvl="1"/>
            <a:r>
              <a:rPr lang="en-US" altLang="en-US" sz="1900" dirty="0" smtClean="0">
                <a:hlinkClick r:id="rId2"/>
              </a:rPr>
              <a:t>http://catalog.ldc.upenn.edu/LDC99T42</a:t>
            </a:r>
            <a:r>
              <a:rPr lang="en-US" altLang="en-US" sz="1900" dirty="0" smtClean="0"/>
              <a:t> </a:t>
            </a:r>
          </a:p>
          <a:p>
            <a:r>
              <a:rPr lang="en-US" altLang="en-US" sz="2400" dirty="0" smtClean="0"/>
              <a:t>Original version</a:t>
            </a:r>
            <a:endParaRPr lang="en-US" altLang="en-US" sz="2400" dirty="0" smtClean="0">
              <a:hlinkClick r:id="rId3"/>
            </a:endParaRPr>
          </a:p>
          <a:p>
            <a:pPr lvl="1"/>
            <a:r>
              <a:rPr lang="en-US" altLang="en-US" sz="1900" dirty="0" smtClean="0">
                <a:hlinkClick r:id="rId3"/>
              </a:rPr>
              <a:t>http://catalog.ldc.upenn.edu/LDC95T7</a:t>
            </a:r>
            <a:r>
              <a:rPr lang="en-US" altLang="en-US" sz="1900" dirty="0" smtClean="0"/>
              <a:t> </a:t>
            </a:r>
          </a:p>
          <a:p>
            <a:r>
              <a:rPr lang="en-US" altLang="en-US" sz="2400" dirty="0" smtClean="0"/>
              <a:t>Tokenization guidelines</a:t>
            </a:r>
            <a:endParaRPr lang="en-US" altLang="en-US" sz="2400" dirty="0" smtClean="0">
              <a:hlinkClick r:id="rId4"/>
            </a:endParaRPr>
          </a:p>
          <a:p>
            <a:pPr lvl="1"/>
            <a:r>
              <a:rPr lang="en-US" altLang="en-US" sz="1900" dirty="0" smtClean="0">
                <a:hlinkClick r:id="rId4"/>
              </a:rPr>
              <a:t>http://www.cis.upenn.edu/~treebank/tokenization.html</a:t>
            </a:r>
            <a:endParaRPr lang="en-US" altLang="en-US" sz="1900" dirty="0" smtClean="0"/>
          </a:p>
          <a:p>
            <a:r>
              <a:rPr lang="en-US" altLang="en-US" sz="2400" dirty="0" smtClean="0"/>
              <a:t>The American National Corpus</a:t>
            </a:r>
          </a:p>
          <a:p>
            <a:pPr lvl="1"/>
            <a:r>
              <a:rPr lang="en-US" altLang="en-US" sz="1900" dirty="0" smtClean="0">
                <a:hlinkClick r:id="rId5"/>
              </a:rPr>
              <a:t>http://www.anc.org</a:t>
            </a:r>
            <a:r>
              <a:rPr lang="en-US" altLang="en-US" sz="19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41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632520"/>
              </p:ext>
            </p:extLst>
          </p:nvPr>
        </p:nvGraphicFramePr>
        <p:xfrm>
          <a:off x="2143976" y="768124"/>
          <a:ext cx="4648200" cy="4189860"/>
        </p:xfrm>
        <a:graphic>
          <a:graphicData uri="http://schemas.openxmlformats.org/drawingml/2006/table">
            <a:tbl>
              <a:tblPr/>
              <a:tblGrid>
                <a:gridCol w="630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28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Tag </a:t>
                      </a:r>
                      <a:endParaRPr lang="en-US" sz="1400" b="1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Example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CC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coordinating conjunction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CD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cardinal number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 third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 dirty="0"/>
                        <a:t>DT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determiner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EX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existential there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dirty="0"/>
                        <a:t>there</a:t>
                      </a:r>
                      <a:r>
                        <a:rPr lang="en-US" sz="1400" dirty="0"/>
                        <a:t> is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FW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foreign word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d‘oeuvre </a:t>
                      </a:r>
                      <a:endParaRPr lang="en-US" sz="1400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4993">
                <a:tc>
                  <a:txBody>
                    <a:bodyPr/>
                    <a:lstStyle/>
                    <a:p>
                      <a:r>
                        <a:rPr lang="en-US" sz="1400"/>
                        <a:t>IN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preposition/subordinating conjunction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in, of, like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 dirty="0"/>
                        <a:t>JJ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adjective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green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JJR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adjective, comparative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greener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JJS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adjective, superlative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greenest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LS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list marker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1)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MD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modal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could, will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NN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noun, singular or mass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table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NNS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noun plural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tables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NNP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proper noun, singular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John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NNPS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proper noun, plural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Vikings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PDT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predeterminer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both</a:t>
                      </a:r>
                      <a:r>
                        <a:rPr lang="en-US" sz="1400"/>
                        <a:t> the boys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POS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possessive ending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friend</a:t>
                      </a:r>
                      <a:r>
                        <a:rPr lang="en-US" sz="1400" i="1" dirty="0"/>
                        <a:t>'s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20622"/>
            <a:ext cx="8432800" cy="701843"/>
          </a:xfrm>
        </p:spPr>
        <p:txBody>
          <a:bodyPr/>
          <a:lstStyle/>
          <a:p>
            <a:r>
              <a:rPr lang="en-US" dirty="0" smtClean="0"/>
              <a:t>Penn Treebank </a:t>
            </a:r>
            <a:r>
              <a:rPr lang="en-US" dirty="0" err="1" smtClean="0"/>
              <a:t>Tagset</a:t>
            </a:r>
            <a:r>
              <a:rPr lang="en-US" dirty="0" smtClean="0"/>
              <a:t>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59454"/>
              </p:ext>
            </p:extLst>
          </p:nvPr>
        </p:nvGraphicFramePr>
        <p:xfrm>
          <a:off x="1894503" y="720870"/>
          <a:ext cx="6316562" cy="4422630"/>
        </p:xfrm>
        <a:graphic>
          <a:graphicData uri="http://schemas.openxmlformats.org/drawingml/2006/table">
            <a:tbl>
              <a:tblPr/>
              <a:tblGrid>
                <a:gridCol w="50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6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39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228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Tag </a:t>
                      </a:r>
                      <a:endParaRPr lang="en-US" sz="1400" b="1" dirty="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Description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Example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 dirty="0"/>
                        <a:t>PRP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personal 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I, he, it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PRP$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possessive 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my, his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adverb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however, usually, naturally, here, good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RBR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adverb, comparative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better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RBS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adverb, superlative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best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RP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particle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give </a:t>
                      </a:r>
                      <a:r>
                        <a:rPr lang="en-US" sz="1400" i="1"/>
                        <a:t>up </a:t>
                      </a:r>
                      <a:endParaRPr lang="en-US" sz="1400"/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TO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/>
                        <a:t>to</a:t>
                      </a:r>
                      <a:r>
                        <a:rPr lang="en-US" sz="1400"/>
                        <a:t> go, </a:t>
                      </a:r>
                      <a:r>
                        <a:rPr lang="en-US" sz="1400" i="1"/>
                        <a:t>to</a:t>
                      </a:r>
                      <a:r>
                        <a:rPr lang="en-US" sz="1400"/>
                        <a:t> him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UH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interjection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uhhuhhuhh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VB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base form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VBD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past tense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took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VBG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gerund/present participle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taking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VBN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past participle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taken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VBP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sing. present, non-3d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9520">
                <a:tc>
                  <a:txBody>
                    <a:bodyPr/>
                    <a:lstStyle/>
                    <a:p>
                      <a:r>
                        <a:rPr lang="en-US" sz="1400"/>
                        <a:t>VBZ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verb, 3rd person sing. present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takes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WDT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wh-determiner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which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WP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wh-pronoun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who, what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/>
                        <a:t>WP$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possessive wh-pronoun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whose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2280">
                <a:tc>
                  <a:txBody>
                    <a:bodyPr/>
                    <a:lstStyle/>
                    <a:p>
                      <a:r>
                        <a:rPr lang="en-US" sz="1400" dirty="0"/>
                        <a:t>WRB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wh-abverb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where, when </a:t>
                      </a:r>
                    </a:p>
                  </a:txBody>
                  <a:tcPr marL="25879" marR="25879" marT="9705" marB="9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95909"/>
            <a:ext cx="8432800" cy="701843"/>
          </a:xfrm>
        </p:spPr>
        <p:txBody>
          <a:bodyPr/>
          <a:lstStyle/>
          <a:p>
            <a:r>
              <a:rPr lang="en-US" dirty="0" smtClean="0"/>
              <a:t>Penn Treebank </a:t>
            </a:r>
            <a:r>
              <a:rPr lang="en-US" dirty="0" err="1" smtClean="0"/>
              <a:t>Tagset</a:t>
            </a:r>
            <a:r>
              <a:rPr lang="en-US" dirty="0" smtClean="0"/>
              <a:t>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WSJ/12/WSJ_1273.MRG, sentence 11 </a:t>
            </a:r>
          </a:p>
          <a:p>
            <a:r>
              <a:rPr lang="en-US" dirty="0" smtClean="0"/>
              <a:t>Because the CD had an effective yield of 13.4 % when it was issued in 1984 , and interest rates in general had declined sharply since then , part of the price Dr. Blumenfeld paid was a premium -- an additional amount on top of the CD 's base value plus accrued interest that represented the CD 's increased market value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3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26417" y="695857"/>
            <a:ext cx="577264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(SBAR-PRP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(IN Because)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(S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(S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(NP-SBJ (DT the) (NNP CD))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(VP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(VBD had)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(NP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(NP (DT an) (JJ effective) (NN yield))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(PP (IN of) (NP (CD 13.4) (NN %))))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(SBAR-TMP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(WHADVP-4 (WRB when))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(S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(NP-SBJ-1 (PRP it))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(VP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(VBD was)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(VP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(VBN issued)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(NP (-NONE- *-1))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(PP-TMP (IN in) (NP (CD 1984)))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(ADVP-TMP (-NONE- *T*-4))))))))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             ...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2087"/>
            <a:ext cx="8432800" cy="701843"/>
          </a:xfrm>
        </p:spPr>
        <p:txBody>
          <a:bodyPr/>
          <a:lstStyle/>
          <a:p>
            <a:r>
              <a:rPr lang="en-US" dirty="0" smtClean="0"/>
              <a:t>Parsed Sentence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2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62771" y="305230"/>
            <a:ext cx="40240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(VP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(VBD was)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(NP-PRD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(NP (DT a) (NN premium))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(: --)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(NP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(NP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(NP (DT an) (JJ additional) (NN amount))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(PP-LOC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(IN on)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(NP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(NP (NN top))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(PP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  (IN of)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  (NP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    (NP (DT the) (NNP CD) (POS 's))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    (NN base)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    (NN value))))))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(CC plus)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(NP (VBN accrued) (NN interest)))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(SBAR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(WHNP-2 (WDT that))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(S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(NP-SBJ (-NONE- *T*-2))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(VP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(VBD represented)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(NP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(NP (DT the) (NNP CD) (POS 's))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(VBN increased)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(NN market)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  (NN value)))))))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(. .))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729" y="894871"/>
            <a:ext cx="450462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(, ,)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NP-SBJ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(NP (NN part))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(PP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(IN of)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(NP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(NP (DT the) (NN price))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(SBAR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(WHNP-3 (-NONE- 0))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(S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(NP-SBJ (NNP Dr.) (NNP Blumenfeld))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          (VP (VBD paid) (NP (-NONE- *T*-3))))))))</a:t>
            </a:r>
          </a:p>
          <a:p>
            <a:r>
              <a:rPr lang="en-US" sz="900" dirty="0" smtClean="0">
                <a:latin typeface="Courier New" pitchFamily="49" charset="0"/>
                <a:cs typeface="Courier New" pitchFamily="49" charset="0"/>
              </a:rPr>
              <a:t>  </a:t>
            </a:r>
            <a:endParaRPr lang="en-US" sz="9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42174</TotalTime>
  <Words>1141</Words>
  <Application>Microsoft Office PowerPoint</Application>
  <PresentationFormat>On-screen Show (16:9)</PresentationFormat>
  <Paragraphs>298</Paragraphs>
  <Slides>21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ＭＳ Ｐゴシック</vt:lpstr>
      <vt:lpstr>Arial</vt:lpstr>
      <vt:lpstr>Arial Unicode MS</vt:lpstr>
      <vt:lpstr>Calibri</vt:lpstr>
      <vt:lpstr>Courier New</vt:lpstr>
      <vt:lpstr>Georgia</vt:lpstr>
      <vt:lpstr>Lucida Grande</vt:lpstr>
      <vt:lpstr>Lucida Sans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NLP</vt:lpstr>
      <vt:lpstr>Introduction to NLP</vt:lpstr>
      <vt:lpstr>Description</vt:lpstr>
      <vt:lpstr>External links</vt:lpstr>
      <vt:lpstr>Penn Treebank Tagset (1/2)</vt:lpstr>
      <vt:lpstr>Penn Treebank Tagset (2/2)</vt:lpstr>
      <vt:lpstr>Example Sentence</vt:lpstr>
      <vt:lpstr>Parsed Sentence</vt:lpstr>
      <vt:lpstr>PowerPoint Presentation</vt:lpstr>
      <vt:lpstr>Peculiarities</vt:lpstr>
      <vt:lpstr>tgrep</vt:lpstr>
      <vt:lpstr>Penn Treebank Statistics</vt:lpstr>
      <vt:lpstr>The use of treebanks</vt:lpstr>
      <vt:lpstr>Introduction to NLP</vt:lpstr>
      <vt:lpstr>Agreement</vt:lpstr>
      <vt:lpstr>Combinatorial explosion</vt:lpstr>
      <vt:lpstr>Subcategorization frames</vt:lpstr>
      <vt:lpstr>CFG independence assumptions</vt:lpstr>
      <vt:lpstr>Conclusions</vt:lpstr>
      <vt:lpstr>Answer</vt:lpstr>
      <vt:lpstr>NLP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465</cp:revision>
  <dcterms:created xsi:type="dcterms:W3CDTF">2014-05-29T18:54:38Z</dcterms:created>
  <dcterms:modified xsi:type="dcterms:W3CDTF">2019-02-20T22:00:49Z</dcterms:modified>
</cp:coreProperties>
</file>