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3"/>
  </p:notesMasterIdLst>
  <p:sldIdLst>
    <p:sldId id="616" r:id="rId3"/>
    <p:sldId id="811" r:id="rId4"/>
    <p:sldId id="812" r:id="rId5"/>
    <p:sldId id="820" r:id="rId6"/>
    <p:sldId id="813" r:id="rId7"/>
    <p:sldId id="814" r:id="rId8"/>
    <p:sldId id="815" r:id="rId9"/>
    <p:sldId id="816" r:id="rId10"/>
    <p:sldId id="817" r:id="rId11"/>
    <p:sldId id="79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55" d="100"/>
          <a:sy n="155" d="100"/>
        </p:scale>
        <p:origin x="150" y="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E2363B-30B2-446B-8F59-716CC022AA1A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04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-4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E2363B-30B2-446B-8F59-716CC022AA1A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-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22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 PRECISION AND RECALL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97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Parsing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Parsing Model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4765"/>
            <a:ext cx="8229600" cy="301998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GEN/EVAL framework</a:t>
            </a:r>
          </a:p>
          <a:p>
            <a:pPr eaLnBrk="1" hangingPunct="1"/>
            <a:r>
              <a:rPr lang="en-US" altLang="en-US" sz="2400" dirty="0" smtClean="0"/>
              <a:t>GEN maps the input to a set of candidate parses</a:t>
            </a:r>
          </a:p>
          <a:p>
            <a:pPr eaLnBrk="1" hangingPunct="1"/>
            <a:r>
              <a:rPr lang="en-US" altLang="en-US" sz="2400" dirty="0" smtClean="0"/>
              <a:t>EVAL ranks the candidate parses</a:t>
            </a:r>
          </a:p>
          <a:p>
            <a:pPr marL="457200" lvl="1" indent="0">
              <a:buNone/>
            </a:pPr>
            <a:r>
              <a:rPr lang="en-US" altLang="en-US" dirty="0" smtClean="0"/>
              <a:t>y</a:t>
            </a:r>
            <a:r>
              <a:rPr lang="en-US" altLang="en-US" baseline="30000" dirty="0" smtClean="0"/>
              <a:t>*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argmax</a:t>
            </a:r>
            <a:r>
              <a:rPr lang="en-US" altLang="en-US" dirty="0" smtClean="0"/>
              <a:t> EVAL (X,Y)</a:t>
            </a:r>
          </a:p>
          <a:p>
            <a:pPr marL="457200" lvl="1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    </a:t>
            </a:r>
            <a:endParaRPr lang="en-US" altLang="en-US" sz="12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979908" y="2828407"/>
            <a:ext cx="14269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sz="1000" dirty="0" smtClean="0">
                <a:solidFill>
                  <a:schemeClr val="bg2">
                    <a:lumMod val="50000"/>
                  </a:schemeClr>
                </a:solidFill>
                <a:latin typeface="Lucida Grande"/>
              </a:rPr>
              <a:t>  y </a:t>
            </a:r>
            <a:r>
              <a:rPr lang="en-US" altLang="en-US" sz="1000" dirty="0">
                <a:solidFill>
                  <a:schemeClr val="bg2">
                    <a:lumMod val="50000"/>
                  </a:schemeClr>
                </a:solidFill>
                <a:latin typeface="Lucida Grande"/>
                <a:sym typeface="Symbol"/>
              </a:rPr>
              <a:t></a:t>
            </a:r>
            <a:r>
              <a:rPr lang="en-US" altLang="en-US" sz="1000" dirty="0">
                <a:solidFill>
                  <a:schemeClr val="bg2">
                    <a:lumMod val="50000"/>
                  </a:schemeClr>
                </a:solidFill>
                <a:latin typeface="Lucida Grande"/>
              </a:rPr>
              <a:t> GEN(X)</a:t>
            </a:r>
          </a:p>
        </p:txBody>
      </p:sp>
    </p:spTree>
    <p:extLst>
      <p:ext uri="{BB962C8B-B14F-4D97-AF65-F5344CB8AC3E}">
        <p14:creationId xmlns:p14="http://schemas.microsoft.com/office/powerpoint/2010/main" val="17225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Evaluation Methodology (1/2)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4765"/>
            <a:ext cx="8229600" cy="301998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/>
              <a:t>Classification tasks</a:t>
            </a:r>
          </a:p>
          <a:p>
            <a:pPr lvl="1"/>
            <a:r>
              <a:rPr lang="en-US" altLang="en-US" dirty="0" smtClean="0"/>
              <a:t>Document retrieval</a:t>
            </a:r>
          </a:p>
          <a:p>
            <a:pPr lvl="1"/>
            <a:r>
              <a:rPr lang="en-US" altLang="en-US" dirty="0" smtClean="0"/>
              <a:t>Part of speech tagging</a:t>
            </a:r>
          </a:p>
          <a:p>
            <a:pPr lvl="1"/>
            <a:r>
              <a:rPr lang="en-US" altLang="en-US" dirty="0" smtClean="0"/>
              <a:t>Parsing</a:t>
            </a:r>
          </a:p>
          <a:p>
            <a:pPr eaLnBrk="1" hangingPunct="1"/>
            <a:r>
              <a:rPr lang="en-US" altLang="en-US" sz="2400" dirty="0" smtClean="0"/>
              <a:t>Data split</a:t>
            </a:r>
          </a:p>
          <a:p>
            <a:pPr lvl="1"/>
            <a:r>
              <a:rPr lang="en-US" altLang="en-US" dirty="0" smtClean="0"/>
              <a:t>Training</a:t>
            </a:r>
          </a:p>
          <a:p>
            <a:pPr lvl="1"/>
            <a:r>
              <a:rPr lang="en-US" altLang="en-US" dirty="0" smtClean="0"/>
              <a:t>Dev-test</a:t>
            </a:r>
          </a:p>
          <a:p>
            <a:pPr lvl="1"/>
            <a:r>
              <a:rPr lang="en-US" altLang="en-US" dirty="0" smtClean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06383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Evaluation Methodology (2/2)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15557"/>
            <a:ext cx="8229600" cy="294918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Baselines</a:t>
            </a:r>
          </a:p>
          <a:p>
            <a:pPr lvl="1"/>
            <a:r>
              <a:rPr lang="en-US" altLang="en-US" sz="1600" dirty="0" smtClean="0"/>
              <a:t>Dumb baseline</a:t>
            </a:r>
          </a:p>
          <a:p>
            <a:pPr lvl="1"/>
            <a:r>
              <a:rPr lang="en-US" altLang="en-US" sz="1600" dirty="0" smtClean="0"/>
              <a:t>Intelligent baseline</a:t>
            </a:r>
          </a:p>
          <a:p>
            <a:pPr lvl="1"/>
            <a:r>
              <a:rPr lang="en-US" altLang="en-US" sz="1600" dirty="0" smtClean="0"/>
              <a:t>Human performance (ceiling)</a:t>
            </a:r>
          </a:p>
          <a:p>
            <a:pPr eaLnBrk="1" hangingPunct="1"/>
            <a:r>
              <a:rPr lang="en-US" altLang="en-US" sz="2000" dirty="0" smtClean="0"/>
              <a:t>New method</a:t>
            </a:r>
          </a:p>
          <a:p>
            <a:pPr eaLnBrk="1" hangingPunct="1"/>
            <a:r>
              <a:rPr lang="en-US" altLang="en-US" sz="2000" dirty="0" smtClean="0"/>
              <a:t>Evaluation methods</a:t>
            </a:r>
          </a:p>
          <a:p>
            <a:pPr lvl="1"/>
            <a:r>
              <a:rPr lang="en-US" altLang="en-US" sz="1600" dirty="0" smtClean="0"/>
              <a:t>Accuracy</a:t>
            </a:r>
          </a:p>
          <a:p>
            <a:pPr lvl="1"/>
            <a:r>
              <a:rPr lang="en-US" altLang="en-US" sz="1600" dirty="0" smtClean="0"/>
              <a:t>Precision and Recall</a:t>
            </a:r>
          </a:p>
          <a:p>
            <a:pPr eaLnBrk="1" hangingPunct="1"/>
            <a:r>
              <a:rPr lang="en-US" altLang="en-US" sz="2000" dirty="0" smtClean="0"/>
              <a:t>Multiple references</a:t>
            </a:r>
          </a:p>
          <a:p>
            <a:pPr lvl="1"/>
            <a:r>
              <a:rPr lang="en-US" altLang="en-US" sz="1600" dirty="0" smtClean="0"/>
              <a:t>Interjudge agreement</a:t>
            </a:r>
          </a:p>
        </p:txBody>
      </p:sp>
    </p:spTree>
    <p:extLst>
      <p:ext uri="{BB962C8B-B14F-4D97-AF65-F5344CB8AC3E}">
        <p14:creationId xmlns:p14="http://schemas.microsoft.com/office/powerpoint/2010/main" val="25947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Kappa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66816" y="2069757"/>
            <a:ext cx="8853616" cy="286058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Agreement vs. expected agreement</a:t>
            </a:r>
          </a:p>
          <a:p>
            <a:pPr lvl="1"/>
            <a:r>
              <a:rPr lang="en-US" altLang="en-US" dirty="0" smtClean="0"/>
              <a:t>P(A) is the level of agreement of the judges</a:t>
            </a:r>
          </a:p>
          <a:p>
            <a:pPr lvl="1"/>
            <a:r>
              <a:rPr lang="en-US" altLang="en-US" dirty="0" smtClean="0"/>
              <a:t>P(E) is the expected probability of agreement by chance</a:t>
            </a:r>
          </a:p>
          <a:p>
            <a:pPr eaLnBrk="1" hangingPunct="1"/>
            <a:r>
              <a:rPr lang="en-US" altLang="en-US" dirty="0" smtClean="0"/>
              <a:t>When </a:t>
            </a:r>
            <a:r>
              <a:rPr lang="en-US" altLang="en-US" i="1" dirty="0" smtClean="0">
                <a:latin typeface="Symbol" pitchFamily="18" charset="2"/>
              </a:rPr>
              <a:t>k</a:t>
            </a:r>
            <a:r>
              <a:rPr lang="en-US" altLang="en-US" dirty="0" smtClean="0"/>
              <a:t> &gt; .7 – agreement is considered high</a:t>
            </a:r>
          </a:p>
          <a:p>
            <a:pPr eaLnBrk="1" hangingPunct="1"/>
            <a:r>
              <a:rPr lang="en-US" altLang="en-US" dirty="0" smtClean="0"/>
              <a:t>Question</a:t>
            </a:r>
          </a:p>
          <a:p>
            <a:pPr lvl="1"/>
            <a:r>
              <a:rPr lang="en-US" altLang="en-US" dirty="0" smtClean="0"/>
              <a:t>Judge agreement on a binary classification task is 60%, is this high?</a:t>
            </a:r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270852"/>
              </p:ext>
            </p:extLst>
          </p:nvPr>
        </p:nvGraphicFramePr>
        <p:xfrm>
          <a:off x="3389345" y="1129580"/>
          <a:ext cx="2055779" cy="1098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1079032" imgH="660113" progId="Equation.3">
                  <p:embed/>
                </p:oleObj>
              </mc:Choice>
              <mc:Fallback>
                <p:oleObj name="Equation" r:id="rId4" imgW="1079032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45" y="1129580"/>
                        <a:ext cx="2055779" cy="109884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200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Answer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93982"/>
            <a:ext cx="8229600" cy="274728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Data</a:t>
            </a:r>
          </a:p>
          <a:p>
            <a:pPr lvl="1"/>
            <a:r>
              <a:rPr lang="en-US" altLang="en-US" dirty="0" smtClean="0"/>
              <a:t>P(A) = .6</a:t>
            </a:r>
          </a:p>
          <a:p>
            <a:pPr lvl="1"/>
            <a:r>
              <a:rPr lang="en-US" altLang="en-US" dirty="0" smtClean="0"/>
              <a:t>P(E) = .5</a:t>
            </a:r>
          </a:p>
          <a:p>
            <a:r>
              <a:rPr lang="en-US" altLang="en-US" dirty="0" smtClean="0"/>
              <a:t>Kappa</a:t>
            </a:r>
          </a:p>
          <a:p>
            <a:pPr lvl="1"/>
            <a:r>
              <a:rPr lang="en-US" altLang="en-US" dirty="0" smtClean="0"/>
              <a:t>k = .1/.5 = .2</a:t>
            </a:r>
          </a:p>
          <a:p>
            <a:pPr lvl="1"/>
            <a:r>
              <a:rPr lang="en-US" altLang="en-US" dirty="0" smtClean="0"/>
              <a:t>not high</a:t>
            </a:r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487547"/>
              </p:ext>
            </p:extLst>
          </p:nvPr>
        </p:nvGraphicFramePr>
        <p:xfrm>
          <a:off x="3425466" y="1073650"/>
          <a:ext cx="2017836" cy="123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1079032" imgH="660113" progId="Equation.3">
                  <p:embed/>
                </p:oleObj>
              </mc:Choice>
              <mc:Fallback>
                <p:oleObj name="Equation" r:id="rId4" imgW="1079032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466" y="1073650"/>
                        <a:ext cx="2017836" cy="1234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227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Parsing Evaluation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174633"/>
            <a:ext cx="8153400" cy="3731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 err="1" smtClean="0"/>
              <a:t>Parseval</a:t>
            </a:r>
            <a:r>
              <a:rPr lang="en-US" altLang="en-US" dirty="0" smtClean="0"/>
              <a:t>: precision and recall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get the proper constituents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Labeled precision and recall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also get the correct non-terminal labels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F1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harmonic mean of precision and recall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Crossing brackets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(A (B C)) vs ((A B) C)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PTB corpus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training 02-21, development 22, test </a:t>
            </a:r>
            <a:r>
              <a:rPr lang="en-US" altLang="en-US" dirty="0" smtClean="0"/>
              <a:t>23</a:t>
            </a:r>
            <a:endParaRPr lang="en-US" altLang="en-US" dirty="0" smtClean="0"/>
          </a:p>
          <a:p>
            <a:pPr lvl="1">
              <a:lnSpc>
                <a:spcPct val="11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33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Evaluation Example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162893" y="1091305"/>
            <a:ext cx="8733971" cy="608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GOLD = (S (NP (DT The) (JJ Japanese) (JJ industrial) (NNS companies))</a:t>
            </a:r>
          </a:p>
          <a:p>
            <a:pPr>
              <a:buNone/>
            </a:pPr>
            <a:r>
              <a:rPr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      (VP (MD should) (VP (VB know) (ADVP (JJR better)))) (. .)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92876" y="2737021"/>
            <a:ext cx="52083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Bracketing Recall         =  80.00</a:t>
            </a:r>
          </a:p>
          <a:p>
            <a:pPr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Bracketing Precision      =  66.67</a:t>
            </a:r>
          </a:p>
          <a:p>
            <a:pPr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Bracketing FMeasure       =  72.73</a:t>
            </a:r>
          </a:p>
          <a:p>
            <a:pPr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Complete match            =   0.00</a:t>
            </a:r>
          </a:p>
          <a:p>
            <a:pPr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No crossing               = 100.00</a:t>
            </a:r>
          </a:p>
          <a:p>
            <a:pPr>
              <a:buNone/>
            </a:pPr>
            <a:r>
              <a:rPr lang="en-US" altLang="en-US" dirty="0" smtClean="0">
                <a:latin typeface="Courier New" pitchFamily="49" charset="0"/>
                <a:cs typeface="Courier New" pitchFamily="49" charset="0"/>
              </a:rPr>
              <a:t>Tagging accuracy          =  87.50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2893" y="1795243"/>
            <a:ext cx="8925502" cy="616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CHAR = (S (NP (DT The) (JJ Japanese) (JJ industrial) (NNS companies)) </a:t>
            </a:r>
          </a:p>
          <a:p>
            <a:pPr>
              <a:buFont typeface="Arial"/>
              <a:buNone/>
            </a:pP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          (VP (MD should) (VP (VB know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</a:rPr>
              <a:t>)) ((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ADVP (</a:t>
            </a:r>
            <a:r>
              <a:rPr lang="en-US" altLang="en-US" sz="1600" b="1" dirty="0" smtClean="0">
                <a:latin typeface="Courier New" pitchFamily="49" charset="0"/>
                <a:cs typeface="Courier New" pitchFamily="49" charset="0"/>
              </a:rPr>
              <a:t>RBR</a:t>
            </a:r>
            <a:r>
              <a:rPr lang="en-US" altLang="en-US" sz="1600" dirty="0" smtClean="0">
                <a:latin typeface="Courier New" pitchFamily="49" charset="0"/>
                <a:cs typeface="Courier New" pitchFamily="49" charset="0"/>
              </a:rPr>
              <a:t> better)))) (. .))</a:t>
            </a:r>
          </a:p>
        </p:txBody>
      </p:sp>
    </p:spTree>
    <p:extLst>
      <p:ext uri="{BB962C8B-B14F-4D97-AF65-F5344CB8AC3E}">
        <p14:creationId xmlns:p14="http://schemas.microsoft.com/office/powerpoint/2010/main" val="2398212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42196</TotalTime>
  <Words>342</Words>
  <Application>Microsoft Office PowerPoint</Application>
  <PresentationFormat>On-screen Show (16:9)</PresentationFormat>
  <Paragraphs>79</Paragraphs>
  <Slides>10</Slides>
  <Notes>7</Notes>
  <HiddenSlides>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Equation</vt:lpstr>
      <vt:lpstr>NLP</vt:lpstr>
      <vt:lpstr>Introduction to NLP</vt:lpstr>
      <vt:lpstr>Parsing Model</vt:lpstr>
      <vt:lpstr>Evaluation Methodology (1/2)</vt:lpstr>
      <vt:lpstr>Evaluation Methodology (2/2)</vt:lpstr>
      <vt:lpstr>Kappa</vt:lpstr>
      <vt:lpstr>Answer</vt:lpstr>
      <vt:lpstr>Parsing Evaluation</vt:lpstr>
      <vt:lpstr>Evaluation Example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465</cp:revision>
  <dcterms:created xsi:type="dcterms:W3CDTF">2014-05-29T18:54:38Z</dcterms:created>
  <dcterms:modified xsi:type="dcterms:W3CDTF">2019-02-20T22:02:04Z</dcterms:modified>
</cp:coreProperties>
</file>