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26" r:id="rId12"/>
    <p:sldId id="808" r:id="rId13"/>
    <p:sldId id="809" r:id="rId14"/>
    <p:sldId id="810" r:id="rId15"/>
    <p:sldId id="811" r:id="rId16"/>
    <p:sldId id="812" r:id="rId17"/>
    <p:sldId id="813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3" d="100"/>
          <a:sy n="153" d="100"/>
        </p:scale>
        <p:origin x="21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3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085136"/>
            <a:ext cx="3593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9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9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3445681"/>
            <a:ext cx="1925224" cy="14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5" y="38179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3445681"/>
            <a:ext cx="1925224" cy="14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5" y="38179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181927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819275"/>
                        <a:ext cx="275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urved Connector 8"/>
          <p:cNvCxnSpPr>
            <a:endCxn id="5" idx="0"/>
          </p:cNvCxnSpPr>
          <p:nvPr/>
        </p:nvCxnSpPr>
        <p:spPr>
          <a:xfrm rot="10800000">
            <a:off x="4224859" y="1418789"/>
            <a:ext cx="1779126" cy="400486"/>
          </a:xfrm>
          <a:prstGeom prst="curvedConnector4">
            <a:avLst>
              <a:gd name="adj1" fmla="val -3026"/>
              <a:gd name="adj2" fmla="val 15708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3445681"/>
            <a:ext cx="1925224" cy="14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5" y="38179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181927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819275"/>
                        <a:ext cx="275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3817938"/>
          <a:ext cx="276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817938"/>
                        <a:ext cx="276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3445681"/>
            <a:ext cx="1925224" cy="14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5" y="38179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181927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819275"/>
                        <a:ext cx="275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3817938"/>
          <a:ext cx="276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817938"/>
                        <a:ext cx="276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961414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61414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185" y="1418789"/>
            <a:ext cx="1979347" cy="1788743"/>
          </a:xfrm>
          <a:prstGeom prst="rect">
            <a:avLst/>
          </a:prstGeom>
        </p:spPr>
      </p:pic>
      <p:pic>
        <p:nvPicPr>
          <p:cNvPr id="6" name="Picture 3" descr="C:\Users\radev\Dropbox\Drago\tree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85" y="3445681"/>
            <a:ext cx="1925224" cy="148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9455" y="167837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1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5" y="381791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baseline="-25000" dirty="0">
              <a:solidFill>
                <a:prstClr val="black"/>
              </a:solidFill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5438775" y="1819275"/>
          <a:ext cx="275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6" imgW="2755900" imgH="228600" progId="Equation.3">
                  <p:embed/>
                </p:oleObj>
              </mc:Choice>
              <mc:Fallback>
                <p:oleObj name="Equation" r:id="rId6" imgW="2755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75" y="1819275"/>
                        <a:ext cx="27559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795" name="Object 3"/>
          <p:cNvGraphicFramePr>
            <a:graphicFrameLocks noChangeAspect="1"/>
          </p:cNvGraphicFramePr>
          <p:nvPr/>
        </p:nvGraphicFramePr>
        <p:xfrm>
          <a:off x="5432425" y="3817938"/>
          <a:ext cx="276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8" imgW="2768600" imgH="228600" progId="Equation.3">
                  <p:embed/>
                </p:oleObj>
              </mc:Choice>
              <mc:Fallback>
                <p:oleObj name="Equation" r:id="rId8" imgW="276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817938"/>
                        <a:ext cx="276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961414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61414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13814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13814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6214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9558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87096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87096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926779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926779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772400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1455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633855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33013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81455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72400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33013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637813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72696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81751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34151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186551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09558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34151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418613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71013" y="1678379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18613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71013" y="3662755"/>
            <a:ext cx="0" cy="524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20769" y="955326"/>
            <a:ext cx="36871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9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Probabilistic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Need for Probabilistic Parsing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Time flies like an arrow</a:t>
            </a:r>
          </a:p>
          <a:p>
            <a:pPr lvl="1"/>
            <a:r>
              <a:rPr lang="en-US" altLang="en-US" dirty="0" smtClean="0"/>
              <a:t>Many parses</a:t>
            </a:r>
          </a:p>
          <a:p>
            <a:pPr lvl="1"/>
            <a:r>
              <a:rPr lang="en-US" altLang="en-US" dirty="0" smtClean="0"/>
              <a:t>Some (clearly) more likely than others</a:t>
            </a:r>
          </a:p>
          <a:p>
            <a:pPr lvl="1"/>
            <a:r>
              <a:rPr lang="en-US" altLang="en-US" dirty="0" smtClean="0"/>
              <a:t>Need for a probabilistic ranking method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2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Probabilistic Context-Free Grammars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80751"/>
            <a:ext cx="8229600" cy="2702991"/>
          </a:xfrm>
        </p:spPr>
        <p:txBody>
          <a:bodyPr/>
          <a:lstStyle/>
          <a:p>
            <a:r>
              <a:rPr lang="en-US" altLang="en-US" sz="2400" dirty="0" smtClean="0"/>
              <a:t>Just like (deterministic) CFG, a 4-tuple (N,</a:t>
            </a:r>
            <a:r>
              <a:rPr lang="en-US" altLang="en-US" sz="2400" dirty="0" smtClean="0">
                <a:sym typeface="Symbol"/>
              </a:rPr>
              <a:t></a:t>
            </a:r>
            <a:r>
              <a:rPr lang="en-US" altLang="en-US" sz="2400" dirty="0" smtClean="0"/>
              <a:t>,R,S)</a:t>
            </a:r>
          </a:p>
          <a:p>
            <a:pPr lvl="1"/>
            <a:r>
              <a:rPr lang="en-US" altLang="en-US" sz="2000" dirty="0" smtClean="0"/>
              <a:t>N: non-terminal symbols</a:t>
            </a:r>
          </a:p>
          <a:p>
            <a:pPr lvl="1"/>
            <a:r>
              <a:rPr lang="en-US" altLang="en-US" sz="2000" dirty="0" smtClean="0">
                <a:sym typeface="Symbol" pitchFamily="18" charset="2"/>
              </a:rPr>
              <a:t></a:t>
            </a:r>
            <a:r>
              <a:rPr lang="en-US" altLang="en-US" sz="2000" dirty="0" smtClean="0"/>
              <a:t>: terminal symbols (disjoint from N)</a:t>
            </a:r>
          </a:p>
          <a:p>
            <a:pPr lvl="1"/>
            <a:r>
              <a:rPr lang="en-US" altLang="en-US" sz="2000" dirty="0" smtClean="0"/>
              <a:t>R: rules (A </a:t>
            </a:r>
            <a:r>
              <a:rPr lang="en-US" altLang="en-US" sz="2000" dirty="0" smtClean="0">
                <a:sym typeface="Wingdings" pitchFamily="2" charset="2"/>
              </a:rPr>
              <a:t>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Symbol" pitchFamily="18" charset="2"/>
              </a:rPr>
              <a:t></a:t>
            </a:r>
            <a:r>
              <a:rPr lang="en-US" altLang="en-US" sz="2000" dirty="0" smtClean="0"/>
              <a:t>) [p]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 is a string from (  N)*</a:t>
            </a:r>
          </a:p>
          <a:p>
            <a:pPr lvl="2"/>
            <a:r>
              <a:rPr lang="en-US" altLang="en-US" sz="2000" dirty="0" smtClean="0">
                <a:sym typeface="Symbol" pitchFamily="18" charset="2"/>
              </a:rPr>
              <a:t>p is the probability P(|A)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S: start symbol (from N)</a:t>
            </a:r>
          </a:p>
        </p:txBody>
      </p:sp>
    </p:spTree>
    <p:extLst>
      <p:ext uri="{BB962C8B-B14F-4D97-AF65-F5344CB8AC3E}">
        <p14:creationId xmlns:p14="http://schemas.microsoft.com/office/powerpoint/2010/main" val="388106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0770" y="1418789"/>
            <a:ext cx="88593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VP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N | NP PP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NP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| VP PP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'a' | 'the'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'child' | 'cake' | 'fork'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| 'to'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'saw' | 'ate'</a:t>
            </a:r>
          </a:p>
        </p:txBody>
      </p:sp>
    </p:spTree>
    <p:extLst>
      <p:ext uri="{BB962C8B-B14F-4D97-AF65-F5344CB8AC3E}">
        <p14:creationId xmlns:p14="http://schemas.microsoft.com/office/powerpoint/2010/main" val="357817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033" y="1078873"/>
            <a:ext cx="278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085136"/>
            <a:ext cx="27886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NP 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'with' 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085136"/>
            <a:ext cx="35931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a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17" y="1265129"/>
            <a:ext cx="8542751" cy="364507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probability of a parse tree </a:t>
            </a:r>
            <a:r>
              <a:rPr lang="en-US" sz="2000" i="1" dirty="0" smtClean="0"/>
              <a:t>t</a:t>
            </a:r>
            <a:r>
              <a:rPr lang="en-US" sz="2000" dirty="0" smtClean="0"/>
              <a:t> given all </a:t>
            </a:r>
            <a:r>
              <a:rPr lang="en-US" sz="2000" i="1" dirty="0" smtClean="0"/>
              <a:t>n </a:t>
            </a:r>
            <a:r>
              <a:rPr lang="en-US" sz="2000" dirty="0" smtClean="0"/>
              <a:t>productions used to build it: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most likely parse is determined as follows: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The probabilities are obtained using MLE from the training corpus</a:t>
            </a:r>
          </a:p>
          <a:p>
            <a:r>
              <a:rPr lang="en-US" sz="2000" dirty="0" smtClean="0"/>
              <a:t>The probability of a </a:t>
            </a:r>
            <a:r>
              <a:rPr lang="en-US" sz="2000" i="1" dirty="0" smtClean="0"/>
              <a:t>sentence</a:t>
            </a:r>
            <a:r>
              <a:rPr lang="en-US" sz="2000" dirty="0" smtClean="0"/>
              <a:t> is the </a:t>
            </a:r>
            <a:r>
              <a:rPr lang="en-US" sz="2000" i="1" dirty="0" smtClean="0"/>
              <a:t>sum</a:t>
            </a:r>
            <a:r>
              <a:rPr lang="en-US" sz="2000" dirty="0" smtClean="0"/>
              <a:t> of the probabilities of all of its parses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826168"/>
              </p:ext>
            </p:extLst>
          </p:nvPr>
        </p:nvGraphicFramePr>
        <p:xfrm>
          <a:off x="3547940" y="1710312"/>
          <a:ext cx="1834389" cy="59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1320227" imgH="431613" progId="Equation.3">
                  <p:embed/>
                </p:oleObj>
              </mc:Choice>
              <mc:Fallback>
                <p:oleObj name="Equation" r:id="rId3" imgW="132022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7940" y="1710312"/>
                        <a:ext cx="1834389" cy="5997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498585"/>
              </p:ext>
            </p:extLst>
          </p:nvPr>
        </p:nvGraphicFramePr>
        <p:xfrm>
          <a:off x="3843844" y="2834355"/>
          <a:ext cx="1366983" cy="49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5" imgW="799753" imgH="291973" progId="Equation.3">
                  <p:embed/>
                </p:oleObj>
              </mc:Choice>
              <mc:Fallback>
                <p:oleObj name="Equation" r:id="rId5" imgW="799753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844" y="2834355"/>
                        <a:ext cx="1366983" cy="499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959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50189</TotalTime>
  <Words>1272</Words>
  <Application>Microsoft Office PowerPoint</Application>
  <PresentationFormat>On-screen Show (16:9)</PresentationFormat>
  <Paragraphs>217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Need for Probabilistic Parsing</vt:lpstr>
      <vt:lpstr>Probabilistic Context-Free Grammars</vt:lpstr>
      <vt:lpstr>Example</vt:lpstr>
      <vt:lpstr>Example</vt:lpstr>
      <vt:lpstr>Example</vt:lpstr>
      <vt:lpstr>Example</vt:lpstr>
      <vt:lpstr>Probability of a Parse Tree</vt:lpstr>
      <vt:lpstr>Example</vt:lpstr>
      <vt:lpstr>Example</vt:lpstr>
      <vt:lpstr>Example</vt:lpstr>
      <vt:lpstr>Example</vt:lpstr>
      <vt:lpstr>Example</vt:lpstr>
      <vt:lpstr>Example</vt:lpstr>
      <vt:lpstr>Example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471</cp:revision>
  <dcterms:created xsi:type="dcterms:W3CDTF">2014-05-29T18:54:38Z</dcterms:created>
  <dcterms:modified xsi:type="dcterms:W3CDTF">2019-03-04T22:11:22Z</dcterms:modified>
</cp:coreProperties>
</file>