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0"/>
  </p:notesMasterIdLst>
  <p:sldIdLst>
    <p:sldId id="616" r:id="rId3"/>
    <p:sldId id="799" r:id="rId4"/>
    <p:sldId id="814" r:id="rId5"/>
    <p:sldId id="815" r:id="rId6"/>
    <p:sldId id="816" r:id="rId7"/>
    <p:sldId id="817" r:id="rId8"/>
    <p:sldId id="818" r:id="rId9"/>
    <p:sldId id="819" r:id="rId10"/>
    <p:sldId id="820" r:id="rId11"/>
    <p:sldId id="821" r:id="rId12"/>
    <p:sldId id="822" r:id="rId13"/>
    <p:sldId id="823" r:id="rId14"/>
    <p:sldId id="824" r:id="rId15"/>
    <p:sldId id="846" r:id="rId16"/>
    <p:sldId id="825" r:id="rId17"/>
    <p:sldId id="851" r:id="rId18"/>
    <p:sldId id="79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5" autoAdjust="0"/>
    <p:restoredTop sz="84722" autoAdjust="0"/>
  </p:normalViewPr>
  <p:slideViewPr>
    <p:cSldViewPr snapToGrid="0" snapToObjects="1">
      <p:cViewPr varScale="1">
        <p:scale>
          <a:sx n="118" d="100"/>
          <a:sy n="118" d="100"/>
        </p:scale>
        <p:origin x="40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3/6/2019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989FC31-0569-4029-935C-66C5A1D0D016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4306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AFEDC85-5937-42DE-AA0D-95CA74969607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955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7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B102D8-C1B6-48BC-92D5-D8EF5D7AB4F8}" type="slidenum">
              <a:rPr lang="en-US" altLang="en-US" smtClean="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Replace!!!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639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47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these sentences are repeated in </a:t>
            </a:r>
            <a:r>
              <a:rPr lang="en-US" smtClean="0"/>
              <a:t>other slides.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1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425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1227593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.75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70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.75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08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.75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425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.75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425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</a:rPr>
              <a:t>.8*.5*.75</a:t>
            </a: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68876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797498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DT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.75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94313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58690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425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.5</a:t>
            </a: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3806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64874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990479" y="5157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 smtClean="0">
                <a:solidFill>
                  <a:prstClr val="black"/>
                </a:solidFill>
              </a:rPr>
              <a:t>NP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smtClean="0">
                <a:solidFill>
                  <a:prstClr val="black"/>
                </a:solidFill>
              </a:rPr>
              <a:t>.8*.5*.75</a:t>
            </a: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4275782" y="5166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6558936" y="511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4279821" y="16547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auto">
          <a:xfrm>
            <a:off x="6558489" y="1654687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4282913" y="222828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6564427" y="223212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6568667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6562729" y="39438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1607375" y="688769"/>
            <a:ext cx="43883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2149435" y="797498"/>
            <a:ext cx="49174" cy="34253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55985" y="4633680"/>
            <a:ext cx="385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Keep only the highest score in each 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on your own, compute the probability of the entire sentence using Probabilistic CKY.</a:t>
            </a:r>
          </a:p>
          <a:p>
            <a:r>
              <a:rPr lang="en-US" dirty="0" smtClean="0"/>
              <a:t>Don’t forget that there may be multiple parses, so you will need to add the corresponding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35369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Stanford Demo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http</a:t>
            </a:r>
            <a:r>
              <a:rPr lang="en-US" dirty="0"/>
              <a:t>://nlp.stanford.edu:8080/parser</a:t>
            </a:r>
            <a:r>
              <a:rPr lang="en-US" dirty="0" smtClean="0"/>
              <a:t>/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PTB statistics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50,000 sentences (40,000 training; 2,400 testing)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PTB peculiarities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includes traces and other null elements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Flat NP structure (e.g., NP -&gt; DT JJ </a:t>
            </a:r>
            <a:r>
              <a:rPr lang="en-US" dirty="0" err="1" smtClean="0"/>
              <a:t>JJ</a:t>
            </a:r>
            <a:r>
              <a:rPr lang="en-US" dirty="0" smtClean="0"/>
              <a:t> NNP NNS)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Parent transformation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Subject NPs are more likely to be modified than object NPs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E.g., replace NP with NP^S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14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Probabilistic 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Tasks with PCFGs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77655"/>
            <a:ext cx="8229600" cy="3263030"/>
          </a:xfrm>
        </p:spPr>
        <p:txBody>
          <a:bodyPr>
            <a:normAutofit/>
          </a:bodyPr>
          <a:lstStyle/>
          <a:p>
            <a:r>
              <a:rPr lang="en-US" dirty="0" smtClean="0"/>
              <a:t>Given a grammar G and a sentence s, let T(s) be all parse trees that correspond to s</a:t>
            </a:r>
          </a:p>
          <a:p>
            <a:r>
              <a:rPr lang="en-US" dirty="0" smtClean="0"/>
              <a:t>Task 1</a:t>
            </a:r>
          </a:p>
          <a:p>
            <a:pPr lvl="1"/>
            <a:r>
              <a:rPr lang="en-US" dirty="0" smtClean="0"/>
              <a:t>find which tree t among T(s) maximizes the probability p(t)</a:t>
            </a:r>
          </a:p>
          <a:p>
            <a:r>
              <a:rPr lang="en-US" dirty="0" smtClean="0"/>
              <a:t>Task 2</a:t>
            </a:r>
          </a:p>
          <a:p>
            <a:pPr lvl="1"/>
            <a:r>
              <a:rPr lang="en-US" dirty="0" smtClean="0"/>
              <a:t>find the probability of the sentence p(s) as the sum of all possible tree probabilities p(t)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1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Parsing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Probabilistic </a:t>
            </a:r>
            <a:r>
              <a:rPr lang="en-US" altLang="en-US" dirty="0" err="1" smtClean="0"/>
              <a:t>Earley</a:t>
            </a:r>
            <a:r>
              <a:rPr lang="en-US" altLang="en-US" dirty="0" smtClean="0"/>
              <a:t> algorithm</a:t>
            </a:r>
          </a:p>
          <a:p>
            <a:pPr lvl="1" eaLnBrk="1" hangingPunct="1"/>
            <a:r>
              <a:rPr lang="en-US" altLang="en-US" dirty="0" smtClean="0"/>
              <a:t>Top-down parser with a dynamic programming table</a:t>
            </a:r>
          </a:p>
          <a:p>
            <a:r>
              <a:rPr lang="en-US" altLang="en-US" dirty="0" smtClean="0"/>
              <a:t>Probabilistic Cocke-Kasami-Younger (CKY) algorithm</a:t>
            </a:r>
          </a:p>
          <a:p>
            <a:pPr lvl="1" eaLnBrk="1" hangingPunct="1"/>
            <a:r>
              <a:rPr lang="en-US" altLang="en-US" dirty="0" smtClean="0"/>
              <a:t>Bottom-up parser with a dynamic programming table</a:t>
            </a:r>
          </a:p>
        </p:txBody>
      </p:sp>
    </p:spTree>
    <p:extLst>
      <p:ext uri="{BB962C8B-B14F-4D97-AF65-F5344CB8AC3E}">
        <p14:creationId xmlns:p14="http://schemas.microsoft.com/office/powerpoint/2010/main" val="25564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Probabilistic Grammars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551"/>
            <a:ext cx="8229600" cy="33171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Probabilities can be learned from a training corpus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Treebank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Intuitive meaning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Parse #1 is twice as probable as parse #2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Possible to do </a:t>
            </a:r>
            <a:r>
              <a:rPr lang="en-US" sz="2800" dirty="0" err="1" smtClean="0"/>
              <a:t>reranking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Possible to combine with other stages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E.g., speech recognition, translation</a:t>
            </a:r>
          </a:p>
        </p:txBody>
      </p:sp>
    </p:spTree>
    <p:extLst>
      <p:ext uri="{BB962C8B-B14F-4D97-AF65-F5344CB8AC3E}">
        <p14:creationId xmlns:p14="http://schemas.microsoft.com/office/powerpoint/2010/main" val="57168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 Estimates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parsed training set for getting the counts</a:t>
            </a:r>
          </a:p>
          <a:p>
            <a:pPr lvl="1"/>
            <a:r>
              <a:rPr lang="en-US" i="1" dirty="0"/>
              <a:t>P</a:t>
            </a:r>
            <a:r>
              <a:rPr lang="en-US" i="1" baseline="-25000" dirty="0"/>
              <a:t>ML</a:t>
            </a:r>
            <a:r>
              <a:rPr lang="en-US" dirty="0" smtClean="0"/>
              <a:t>(α</a:t>
            </a:r>
            <a:r>
              <a:rPr lang="en-US" dirty="0" smtClean="0">
                <a:sym typeface="Wingdings" pitchFamily="2" charset="2"/>
              </a:rPr>
              <a:t>β)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i="1" dirty="0"/>
              <a:t>Count</a:t>
            </a:r>
            <a:r>
              <a:rPr lang="en-US" dirty="0"/>
              <a:t> </a:t>
            </a:r>
            <a:r>
              <a:rPr lang="en-US" dirty="0" smtClean="0"/>
              <a:t>(α</a:t>
            </a:r>
            <a:r>
              <a:rPr lang="en-US" dirty="0" smtClean="0">
                <a:sym typeface="Wingdings" pitchFamily="2" charset="2"/>
              </a:rPr>
              <a:t>β)</a:t>
            </a:r>
            <a:r>
              <a:rPr lang="en-US" dirty="0">
                <a:sym typeface="Wingdings" pitchFamily="2" charset="2"/>
              </a:rPr>
              <a:t>/</a:t>
            </a:r>
            <a:r>
              <a:rPr lang="en-US" i="1" dirty="0">
                <a:sym typeface="Wingdings" pitchFamily="2" charset="2"/>
              </a:rPr>
              <a:t>Count</a:t>
            </a:r>
            <a:r>
              <a:rPr lang="en-US" dirty="0" smtClean="0">
                <a:sym typeface="Wingdings" pitchFamily="2" charset="2"/>
              </a:rPr>
              <a:t>(α)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i="1" dirty="0" smtClean="0"/>
              <a:t>P</a:t>
            </a:r>
            <a:r>
              <a:rPr lang="en-US" i="1" baseline="-25000" dirty="0" smtClean="0"/>
              <a:t>ML</a:t>
            </a:r>
            <a:r>
              <a:rPr lang="en-US" dirty="0" smtClean="0"/>
              <a:t>(S</a:t>
            </a:r>
            <a:r>
              <a:rPr lang="en-US" dirty="0" smtClean="0">
                <a:sym typeface="Wingdings" pitchFamily="2" charset="2"/>
              </a:rPr>
              <a:t>NP VP) = </a:t>
            </a:r>
            <a:r>
              <a:rPr lang="en-US" i="1" dirty="0" smtClean="0"/>
              <a:t>Count</a:t>
            </a:r>
            <a:r>
              <a:rPr lang="en-US" dirty="0" smtClean="0"/>
              <a:t> (S</a:t>
            </a:r>
            <a:r>
              <a:rPr lang="en-US" dirty="0" smtClean="0">
                <a:sym typeface="Wingdings" pitchFamily="2" charset="2"/>
              </a:rPr>
              <a:t>NP VP)/</a:t>
            </a:r>
            <a:r>
              <a:rPr lang="en-US" i="1" dirty="0" smtClean="0">
                <a:sym typeface="Wingdings" pitchFamily="2" charset="2"/>
              </a:rPr>
              <a:t>Count</a:t>
            </a:r>
            <a:r>
              <a:rPr lang="en-US" dirty="0" smtClean="0">
                <a:sym typeface="Wingdings" pitchFamily="2" charset="2"/>
              </a:rPr>
              <a:t>(S)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842" y="4768569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Example from </a:t>
            </a:r>
            <a:r>
              <a:rPr lang="en-US" dirty="0" err="1" smtClean="0">
                <a:solidFill>
                  <a:prstClr val="black"/>
                </a:solidFill>
              </a:rPr>
              <a:t>Jurafsky</a:t>
            </a:r>
            <a:r>
              <a:rPr lang="en-US" dirty="0" smtClean="0">
                <a:solidFill>
                  <a:prstClr val="black"/>
                </a:solidFill>
              </a:rPr>
              <a:t> and Martin</a:t>
            </a:r>
          </a:p>
        </p:txBody>
      </p:sp>
      <p:pic>
        <p:nvPicPr>
          <p:cNvPr id="4" name="fig 14.1.jpg" descr="fig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86" y="1094314"/>
            <a:ext cx="6188353" cy="367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Probabilistic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770" y="1094314"/>
            <a:ext cx="41192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 </a:t>
            </a:r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NP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    [p0=1]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DT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[p1=.8]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NP -&gt; NP PP   [p2=.2]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PP -&gt; PRP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[p3=1]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    [p4=.7]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VP -&gt; VP PP   [p5=.3]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   [p6=.25]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DT -&gt; 'the'   [p7=.75]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'child'  [p8=.5]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'cake'   [p9=.3]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 -&gt; 'fork'   [p10=.2]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'with' </a:t>
            </a:r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[p11=.1]</a:t>
            </a:r>
          </a:p>
          <a:p>
            <a:r>
              <a:rPr lang="en-US" sz="1600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PRP -&gt; 'to'   [p12=.9]</a:t>
            </a:r>
            <a:endParaRPr lang="en-US" sz="16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'saw'    [p13=.4]</a:t>
            </a:r>
          </a:p>
          <a:p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 -&gt; 'ate'    [p14=.6]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1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74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510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72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034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796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6558936" y="51411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1226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988375" y="51464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13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275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5037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5799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6561782" y="108324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2753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0" name="Rectangle 3"/>
          <p:cNvSpPr>
            <a:spLocks noChangeArrowheads="1"/>
          </p:cNvSpPr>
          <p:nvPr/>
        </p:nvSpPr>
        <p:spPr bwMode="auto">
          <a:xfrm>
            <a:off x="4278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1" name="Rectangle 4"/>
          <p:cNvSpPr>
            <a:spLocks noChangeArrowheads="1"/>
          </p:cNvSpPr>
          <p:nvPr/>
        </p:nvSpPr>
        <p:spPr bwMode="auto">
          <a:xfrm>
            <a:off x="5040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2" name="Rectangle 5"/>
          <p:cNvSpPr>
            <a:spLocks noChangeArrowheads="1"/>
          </p:cNvSpPr>
          <p:nvPr/>
        </p:nvSpPr>
        <p:spPr bwMode="auto">
          <a:xfrm>
            <a:off x="5802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3" name="Rectangle 6"/>
          <p:cNvSpPr>
            <a:spLocks noChangeArrowheads="1"/>
          </p:cNvSpPr>
          <p:nvPr/>
        </p:nvSpPr>
        <p:spPr bwMode="auto">
          <a:xfrm>
            <a:off x="6564628" y="165832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6" name="Rectangle 3"/>
          <p:cNvSpPr>
            <a:spLocks noChangeArrowheads="1"/>
          </p:cNvSpPr>
          <p:nvPr/>
        </p:nvSpPr>
        <p:spPr bwMode="auto">
          <a:xfrm>
            <a:off x="2756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3518067" y="1658856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8" name="Rectangle 3"/>
          <p:cNvSpPr>
            <a:spLocks noChangeArrowheads="1"/>
          </p:cNvSpPr>
          <p:nvPr/>
        </p:nvSpPr>
        <p:spPr bwMode="auto">
          <a:xfrm>
            <a:off x="5043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5805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6567474" y="2224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3520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4282913" y="222530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5802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564382" y="279984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4279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5041821" y="280037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94" name="Rectangle 3"/>
          <p:cNvSpPr>
            <a:spLocks noChangeArrowheads="1"/>
          </p:cNvSpPr>
          <p:nvPr/>
        </p:nvSpPr>
        <p:spPr bwMode="auto">
          <a:xfrm>
            <a:off x="6567228" y="33749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0" name="Rectangle 3"/>
          <p:cNvSpPr>
            <a:spLocks noChangeArrowheads="1"/>
          </p:cNvSpPr>
          <p:nvPr/>
        </p:nvSpPr>
        <p:spPr bwMode="auto">
          <a:xfrm>
            <a:off x="5044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1" name="Rectangle 4"/>
          <p:cNvSpPr>
            <a:spLocks noChangeArrowheads="1"/>
          </p:cNvSpPr>
          <p:nvPr/>
        </p:nvSpPr>
        <p:spPr bwMode="auto">
          <a:xfrm>
            <a:off x="5806667" y="337545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8" name="Rectangle 3"/>
          <p:cNvSpPr>
            <a:spLocks noChangeArrowheads="1"/>
          </p:cNvSpPr>
          <p:nvPr/>
        </p:nvSpPr>
        <p:spPr bwMode="auto">
          <a:xfrm>
            <a:off x="5800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09" name="Rectangle 4"/>
          <p:cNvSpPr>
            <a:spLocks noChangeArrowheads="1"/>
          </p:cNvSpPr>
          <p:nvPr/>
        </p:nvSpPr>
        <p:spPr bwMode="auto">
          <a:xfrm>
            <a:off x="6562887" y="394190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6565733" y="4516974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prstClr val="black"/>
              </a:solidFill>
            </a:endParaRPr>
          </a:p>
        </p:txBody>
      </p:sp>
      <p:sp>
        <p:nvSpPr>
          <p:cNvPr id="119" name="Rectangle 3"/>
          <p:cNvSpPr>
            <a:spLocks noChangeArrowheads="1"/>
          </p:cNvSpPr>
          <p:nvPr/>
        </p:nvSpPr>
        <p:spPr bwMode="auto">
          <a:xfrm>
            <a:off x="1991221" y="1083782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2758913" y="1665733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3516628" y="2220811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272936" y="27962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5043474" y="3367770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5796936" y="3946418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6558936" y="4519235"/>
            <a:ext cx="762000" cy="5715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6582" y="6151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84908" y="1184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child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46209" y="17495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ate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6747" y="23263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87285" y="290321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cake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357823" y="348003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with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28361" y="405685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the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8899" y="46336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fork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48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51417</TotalTime>
  <Words>543</Words>
  <Application>Microsoft Office PowerPoint</Application>
  <PresentationFormat>On-screen Show (16:9)</PresentationFormat>
  <Paragraphs>143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Main Tasks with PCFGs</vt:lpstr>
      <vt:lpstr>Probabilistic Parsing Methods</vt:lpstr>
      <vt:lpstr>Probabilistic Grammars</vt:lpstr>
      <vt:lpstr>Maximum Likelihood Estimates</vt:lpstr>
      <vt:lpstr>Sample Probabilistic Grammar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Notes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471</cp:revision>
  <dcterms:created xsi:type="dcterms:W3CDTF">2014-05-29T18:54:38Z</dcterms:created>
  <dcterms:modified xsi:type="dcterms:W3CDTF">2019-03-06T20:53:22Z</dcterms:modified>
</cp:coreProperties>
</file>