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1"/>
  </p:notesMasterIdLst>
  <p:sldIdLst>
    <p:sldId id="616" r:id="rId3"/>
    <p:sldId id="799" r:id="rId4"/>
    <p:sldId id="800" r:id="rId5"/>
    <p:sldId id="956" r:id="rId6"/>
    <p:sldId id="801" r:id="rId7"/>
    <p:sldId id="953" r:id="rId8"/>
    <p:sldId id="802" r:id="rId9"/>
    <p:sldId id="969" r:id="rId10"/>
    <p:sldId id="803" r:id="rId11"/>
    <p:sldId id="804" r:id="rId12"/>
    <p:sldId id="805" r:id="rId13"/>
    <p:sldId id="806" r:id="rId14"/>
    <p:sldId id="807" r:id="rId15"/>
    <p:sldId id="808" r:id="rId16"/>
    <p:sldId id="952" r:id="rId17"/>
    <p:sldId id="954" r:id="rId18"/>
    <p:sldId id="955" r:id="rId19"/>
    <p:sldId id="79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9" d="100"/>
          <a:sy n="129" d="100"/>
        </p:scale>
        <p:origin x="144" y="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</a:t>
            </a:r>
            <a:r>
              <a:rPr lang="en-US" baseline="0" dirty="0"/>
              <a:t> with next slide and reorder the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</a:t>
            </a:r>
            <a:r>
              <a:rPr lang="en-US" baseline="0" dirty="0"/>
              <a:t> with next slide and reorder the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Lexicalized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315557"/>
            <a:ext cx="8814937" cy="32940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Sparseness of training data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Many probabilities are difficult to estimate from the Penn Treebank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E.g., WHADJP (when not “how much” or “how many” only appears 6 times out of 1M constituents)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Smoothing is essential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Combinatorial explosion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Parameterization is essential</a:t>
            </a:r>
          </a:p>
          <a:p>
            <a:pPr>
              <a:lnSpc>
                <a:spcPct val="12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37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</a:t>
            </a:r>
            <a:r>
              <a:rPr lang="en-US" dirty="0" err="1"/>
              <a:t>Reranking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475"/>
            <a:ext cx="8229600" cy="38109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Issues with statistical parsers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parser may return many parses of a sentence, with small differences in probabilities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top returned parse may not necessarily be the best because the PCFG may be deficient</a:t>
            </a:r>
          </a:p>
          <a:p>
            <a:pPr>
              <a:lnSpc>
                <a:spcPct val="110000"/>
              </a:lnSpc>
            </a:pPr>
            <a:r>
              <a:rPr lang="en-US" dirty="0"/>
              <a:t>Other considerations may need to be taken into account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parse tree depth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left attachment vs. right attachment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discourse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Can you think of others features that may affect the </a:t>
            </a:r>
            <a:r>
              <a:rPr lang="en-US" dirty="0" err="1"/>
              <a:t>reranking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65337"/>
            <a:ext cx="8419381" cy="3229285"/>
          </a:xfrm>
        </p:spPr>
        <p:txBody>
          <a:bodyPr>
            <a:normAutofit/>
          </a:bodyPr>
          <a:lstStyle/>
          <a:p>
            <a:r>
              <a:rPr lang="en-US" dirty="0"/>
              <a:t>Considerations that may affect the </a:t>
            </a:r>
            <a:r>
              <a:rPr lang="en-US" dirty="0" err="1"/>
              <a:t>reranking</a:t>
            </a:r>
            <a:endParaRPr lang="en-US" dirty="0"/>
          </a:p>
          <a:p>
            <a:pPr lvl="1"/>
            <a:r>
              <a:rPr lang="en-US" dirty="0"/>
              <a:t>parse tree depth</a:t>
            </a:r>
          </a:p>
          <a:p>
            <a:pPr lvl="1"/>
            <a:r>
              <a:rPr lang="en-US" dirty="0"/>
              <a:t>left attachment vs. right attachment</a:t>
            </a:r>
          </a:p>
          <a:p>
            <a:pPr lvl="1"/>
            <a:r>
              <a:rPr lang="en-US" dirty="0"/>
              <a:t>discourse structure</a:t>
            </a:r>
          </a:p>
          <a:p>
            <a:r>
              <a:rPr lang="en-US" dirty="0"/>
              <a:t>Can you think of others?</a:t>
            </a:r>
          </a:p>
          <a:p>
            <a:pPr lvl="1"/>
            <a:r>
              <a:rPr lang="en-US" dirty="0"/>
              <a:t>consistency across sentences</a:t>
            </a:r>
          </a:p>
          <a:p>
            <a:pPr lvl="1"/>
            <a:r>
              <a:rPr lang="en-US" dirty="0"/>
              <a:t>or other stages of the NLU pipeline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</a:t>
            </a:r>
            <a:r>
              <a:rPr lang="en-US" dirty="0" err="1"/>
              <a:t>Reranking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893144"/>
          </a:xfrm>
        </p:spPr>
        <p:txBody>
          <a:bodyPr>
            <a:normAutofit/>
          </a:bodyPr>
          <a:lstStyle/>
          <a:p>
            <a:r>
              <a:rPr lang="en-US" dirty="0"/>
              <a:t>n-best list</a:t>
            </a:r>
          </a:p>
          <a:p>
            <a:pPr lvl="1"/>
            <a:r>
              <a:rPr lang="en-US" dirty="0"/>
              <a:t>Get the parser to produce a list of n-best parses (where n can be in the thousands)</a:t>
            </a:r>
          </a:p>
          <a:p>
            <a:r>
              <a:rPr lang="en-US" dirty="0" err="1"/>
              <a:t>Reranking</a:t>
            </a:r>
            <a:endParaRPr lang="en-US" dirty="0"/>
          </a:p>
          <a:p>
            <a:pPr lvl="1"/>
            <a:r>
              <a:rPr lang="en-US" dirty="0"/>
              <a:t>Train a discriminative classifier to rerank these parses based on external information such as a bigram probability score or the amount of right branching in the tree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Parser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585200" cy="2702991"/>
          </a:xfrm>
        </p:spPr>
        <p:txBody>
          <a:bodyPr/>
          <a:lstStyle/>
          <a:p>
            <a:r>
              <a:rPr lang="en-US" dirty="0"/>
              <a:t>F1 (sentences &lt;= 40 words)</a:t>
            </a:r>
          </a:p>
          <a:p>
            <a:pPr lvl="1"/>
            <a:r>
              <a:rPr lang="en-US" dirty="0"/>
              <a:t>Charniak (2000) – 90.1%</a:t>
            </a:r>
          </a:p>
          <a:p>
            <a:pPr lvl="1"/>
            <a:r>
              <a:rPr lang="en-US" dirty="0"/>
              <a:t>Charniak and Johnson (2005) – 92% (discriminative reranking) </a:t>
            </a:r>
            <a:endParaRPr lang="en-US" dirty="0" smtClean="0"/>
          </a:p>
          <a:p>
            <a:r>
              <a:rPr lang="en-US" dirty="0" smtClean="0"/>
              <a:t>All words</a:t>
            </a:r>
          </a:p>
          <a:p>
            <a:pPr lvl="1"/>
            <a:r>
              <a:rPr lang="en-US" dirty="0" err="1" smtClean="0"/>
              <a:t>Charniak</a:t>
            </a:r>
            <a:r>
              <a:rPr lang="en-US" dirty="0" smtClean="0"/>
              <a:t> and Johnson (2005) – 91.4%</a:t>
            </a:r>
          </a:p>
          <a:p>
            <a:pPr lvl="1"/>
            <a:r>
              <a:rPr lang="en-US" dirty="0" err="1" smtClean="0"/>
              <a:t>Fossum</a:t>
            </a:r>
            <a:r>
              <a:rPr lang="en-US" dirty="0" smtClean="0"/>
              <a:t> and Knight (2009) – 92.4% (combining constituent parsers)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274"/>
            <a:ext cx="8229600" cy="384562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Complexity of lexicalized parsing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O(N</a:t>
            </a:r>
            <a:r>
              <a:rPr lang="en-US" baseline="30000" dirty="0"/>
              <a:t>5</a:t>
            </a:r>
            <a:r>
              <a:rPr lang="en-US" dirty="0"/>
              <a:t>g</a:t>
            </a:r>
            <a:r>
              <a:rPr lang="en-US" baseline="30000" dirty="0"/>
              <a:t>3</a:t>
            </a:r>
            <a:r>
              <a:rPr lang="en-US" dirty="0"/>
              <a:t>V</a:t>
            </a:r>
            <a:r>
              <a:rPr lang="en-US" baseline="30000" dirty="0"/>
              <a:t>3</a:t>
            </a:r>
            <a:r>
              <a:rPr lang="en-US" dirty="0"/>
              <a:t>), instead of O(N</a:t>
            </a:r>
            <a:r>
              <a:rPr lang="en-US" baseline="30000" dirty="0"/>
              <a:t>3</a:t>
            </a:r>
            <a:r>
              <a:rPr lang="en-US" dirty="0"/>
              <a:t>) because of the lexicalization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 = sentence length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g = number of non-terminals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V = vocabulary size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beam search (</a:t>
            </a:r>
            <a:r>
              <a:rPr lang="en-US" dirty="0" err="1"/>
              <a:t>Charniak</a:t>
            </a:r>
            <a:r>
              <a:rPr lang="en-US" dirty="0"/>
              <a:t>; Collins)</a:t>
            </a:r>
          </a:p>
          <a:p>
            <a:pPr>
              <a:lnSpc>
                <a:spcPct val="110000"/>
              </a:lnSpc>
            </a:pPr>
            <a:r>
              <a:rPr lang="en-US" dirty="0"/>
              <a:t>Sparse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40,000 sentences; 12,409 rules (Collins)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15% of all test sentences contain a rule not seen in training (Collins)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Complements (arguments) vs. adjuncts (additional information)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NP-C (Collins)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Subcategorization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transitive vs. intransitive verbs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Parent annotation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NP^S (Johnson 1998)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4314"/>
            <a:ext cx="8332839" cy="38257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Learning PCFG without an annotated corpus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EM (inside-outside) (Baker 1979), limited success</a:t>
            </a:r>
          </a:p>
          <a:p>
            <a:pPr>
              <a:lnSpc>
                <a:spcPct val="120000"/>
              </a:lnSpc>
            </a:pPr>
            <a:r>
              <a:rPr lang="en-US" dirty="0"/>
              <a:t>Summary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Lexicalization takes F1 from 75% to </a:t>
            </a:r>
            <a:r>
              <a:rPr lang="en-US" dirty="0" smtClean="0"/>
              <a:t>90+%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Most errors come from </a:t>
            </a:r>
            <a:r>
              <a:rPr lang="en-US" smtClean="0"/>
              <a:t>attachment ambiguities: PP and CC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Markovization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Horizontal (forgetful </a:t>
            </a:r>
            <a:r>
              <a:rPr lang="en-US" dirty="0" err="1"/>
              <a:t>binarization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Vertical (generalized parent annotation)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Note: infinite vertical </a:t>
            </a:r>
            <a:r>
              <a:rPr lang="en-US" dirty="0" err="1"/>
              <a:t>markovization</a:t>
            </a:r>
            <a:r>
              <a:rPr lang="en-US" dirty="0"/>
              <a:t> is inefficient (Klein and Manning 2003)</a:t>
            </a:r>
          </a:p>
          <a:p>
            <a:pPr>
              <a:lnSpc>
                <a:spcPct val="120000"/>
              </a:lnSpc>
            </a:pPr>
            <a:r>
              <a:rPr lang="en-US" dirty="0"/>
              <a:t>Collins and </a:t>
            </a:r>
            <a:r>
              <a:rPr lang="en-US" dirty="0" err="1"/>
              <a:t>Charniak</a:t>
            </a:r>
            <a:r>
              <a:rPr lang="en-US" dirty="0"/>
              <a:t> are generative models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Reranking</a:t>
            </a:r>
            <a:r>
              <a:rPr lang="en-US" dirty="0"/>
              <a:t> is a discriminative model</a:t>
            </a:r>
          </a:p>
        </p:txBody>
      </p:sp>
    </p:spTree>
    <p:extLst>
      <p:ext uri="{BB962C8B-B14F-4D97-AF65-F5344CB8AC3E}">
        <p14:creationId xmlns:p14="http://schemas.microsoft.com/office/powerpoint/2010/main" val="33905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Lexicalized Parsing</a:t>
            </a:r>
          </a:p>
        </p:txBody>
      </p:sp>
    </p:spTree>
    <p:extLst>
      <p:ext uri="{BB962C8B-B14F-4D97-AF65-F5344CB8AC3E}">
        <p14:creationId xmlns:p14="http://schemas.microsoft.com/office/powerpoint/2010/main" val="32041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PCFGs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4314"/>
            <a:ext cx="8479631" cy="37822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probabilities don’t depend on the specific words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</a:t>
            </a:r>
            <a:r>
              <a:rPr lang="en-US" i="1" dirty="0"/>
              <a:t>give</a:t>
            </a:r>
            <a:r>
              <a:rPr lang="en-US" dirty="0"/>
              <a:t> someone something (2 arguments) vs. </a:t>
            </a:r>
            <a:r>
              <a:rPr lang="en-US" i="1" dirty="0"/>
              <a:t>see</a:t>
            </a:r>
            <a:r>
              <a:rPr lang="en-US" dirty="0"/>
              <a:t> something (1 argument)</a:t>
            </a:r>
          </a:p>
          <a:p>
            <a:pPr>
              <a:lnSpc>
                <a:spcPct val="120000"/>
              </a:lnSpc>
            </a:pPr>
            <a:r>
              <a:rPr lang="en-US" dirty="0"/>
              <a:t>It is not possible to disambiguate sentences based on semantic information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eat pizza with </a:t>
            </a:r>
            <a:r>
              <a:rPr lang="en-US" i="1" dirty="0"/>
              <a:t>pepperoni</a:t>
            </a:r>
            <a:r>
              <a:rPr lang="en-US" dirty="0"/>
              <a:t> vs. eat pizza with </a:t>
            </a:r>
            <a:r>
              <a:rPr lang="en-US" i="1" dirty="0"/>
              <a:t>fork</a:t>
            </a:r>
          </a:p>
          <a:p>
            <a:pPr>
              <a:lnSpc>
                <a:spcPct val="120000"/>
              </a:lnSpc>
            </a:pPr>
            <a:r>
              <a:rPr lang="en-US" dirty="0"/>
              <a:t>Lexicalized grammars - idea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the head of a phrase as an additional source of information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VP[ate] -&gt; V[ate]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Fundamental idea in syntax, cf. X-bar theory, HPSG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Constituents receive their heads from their head child</a:t>
            </a:r>
          </a:p>
        </p:txBody>
      </p:sp>
    </p:spTree>
    <p:extLst>
      <p:ext uri="{BB962C8B-B14F-4D97-AF65-F5344CB8AC3E}">
        <p14:creationId xmlns:p14="http://schemas.microsoft.com/office/powerpoint/2010/main" val="11788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6320" y="473456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[Johnson 1998]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146175"/>
            <a:ext cx="5381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Lexicalization</a:t>
            </a:r>
            <a:endParaRPr lang="en-US" dirty="0"/>
          </a:p>
        </p:txBody>
      </p:sp>
      <p:pic>
        <p:nvPicPr>
          <p:cNvPr id="7" name="Picture 6" descr="C:\Users\radev\Dropbox\Drago\tr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469" y="1634437"/>
            <a:ext cx="3625690" cy="279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radev\Dropbox\Drago\tr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50" y="1622931"/>
            <a:ext cx="3625690" cy="279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217036" y="2683061"/>
            <a:ext cx="733993" cy="365436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02449" y="328042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cake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37181" y="277676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with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7754" y="326317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fork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8138" y="277676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1466" y="231669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child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10922" y="229562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5004" y="181829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3646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Extraction Example (Collins)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48242"/>
          </a:xfrm>
        </p:spPr>
        <p:txBody>
          <a:bodyPr>
            <a:normAutofit/>
          </a:bodyPr>
          <a:lstStyle/>
          <a:p>
            <a:r>
              <a:rPr lang="en-US" dirty="0"/>
              <a:t>NP -&gt; DT NNP </a:t>
            </a:r>
            <a:r>
              <a:rPr lang="en-US" dirty="0">
                <a:solidFill>
                  <a:srgbClr val="FF0000"/>
                </a:solidFill>
              </a:rPr>
              <a:t>NN        </a:t>
            </a:r>
            <a:r>
              <a:rPr lang="en-US" dirty="0">
                <a:solidFill>
                  <a:schemeClr val="tx1"/>
                </a:solidFill>
              </a:rPr>
              <a:t>(rightmost)</a:t>
            </a:r>
          </a:p>
          <a:p>
            <a:r>
              <a:rPr lang="en-US" dirty="0"/>
              <a:t>NP -&gt; DT NN </a:t>
            </a:r>
            <a:r>
              <a:rPr lang="en-US" dirty="0">
                <a:solidFill>
                  <a:srgbClr val="FF0000"/>
                </a:solidFill>
              </a:rPr>
              <a:t>NNP        </a:t>
            </a:r>
            <a:r>
              <a:rPr lang="en-US" dirty="0">
                <a:solidFill>
                  <a:schemeClr val="tx1"/>
                </a:solidFill>
              </a:rPr>
              <a:t>(rightmost)</a:t>
            </a:r>
          </a:p>
          <a:p>
            <a:r>
              <a:rPr lang="en-US" dirty="0"/>
              <a:t>NP -&gt; </a:t>
            </a:r>
            <a:r>
              <a:rPr lang="en-US" dirty="0">
                <a:solidFill>
                  <a:srgbClr val="FF0000"/>
                </a:solidFill>
              </a:rPr>
              <a:t>NP</a:t>
            </a:r>
            <a:r>
              <a:rPr lang="en-US" dirty="0"/>
              <a:t> PP                 (leftmost)</a:t>
            </a:r>
          </a:p>
          <a:p>
            <a:r>
              <a:rPr lang="en-US" dirty="0"/>
              <a:t>NP -&gt; DT </a:t>
            </a:r>
            <a:r>
              <a:rPr lang="en-US" dirty="0">
                <a:solidFill>
                  <a:srgbClr val="FF0000"/>
                </a:solidFill>
              </a:rPr>
              <a:t>JJ                  </a:t>
            </a:r>
            <a:r>
              <a:rPr lang="en-US" dirty="0">
                <a:solidFill>
                  <a:schemeClr val="tx1"/>
                </a:solidFill>
              </a:rPr>
              <a:t>(rightmost)</a:t>
            </a:r>
          </a:p>
          <a:p>
            <a:r>
              <a:rPr lang="en-US" dirty="0"/>
              <a:t>NP -&gt; </a:t>
            </a:r>
            <a:r>
              <a:rPr lang="en-US" dirty="0">
                <a:solidFill>
                  <a:srgbClr val="FF0000"/>
                </a:solidFill>
              </a:rPr>
              <a:t>DT                       </a:t>
            </a:r>
            <a:r>
              <a:rPr lang="en-US" dirty="0">
                <a:solidFill>
                  <a:schemeClr val="tx1"/>
                </a:solidFill>
              </a:rPr>
              <a:t>(rightmost leftover child)</a:t>
            </a:r>
          </a:p>
        </p:txBody>
      </p:sp>
    </p:spTree>
    <p:extLst>
      <p:ext uri="{BB962C8B-B14F-4D97-AF65-F5344CB8AC3E}">
        <p14:creationId xmlns:p14="http://schemas.microsoft.com/office/powerpoint/2010/main" val="10779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Collins Parser </a:t>
            </a:r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915"/>
            <a:ext cx="8229600" cy="34070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Generative, lexicalized model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Horizontal </a:t>
            </a:r>
            <a:r>
              <a:rPr lang="en-US" sz="2800" dirty="0" err="1"/>
              <a:t>markovization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300" dirty="0"/>
              <a:t>only condition on the head (also on the distance </a:t>
            </a:r>
            <a:r>
              <a:rPr lang="en-US" sz="2300" dirty="0">
                <a:latin typeface="Symbol" panose="05050102010706020507" pitchFamily="18" charset="2"/>
              </a:rPr>
              <a:t>D</a:t>
            </a:r>
            <a:r>
              <a:rPr lang="en-US" sz="2300" dirty="0"/>
              <a:t> from the head)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Types of rules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LHS </a:t>
            </a:r>
            <a:r>
              <a:rPr lang="en-US" sz="2400" dirty="0">
                <a:cs typeface="Times New Roman" pitchFamily="18" charset="0"/>
              </a:rPr>
              <a:t>→ L</a:t>
            </a:r>
            <a:r>
              <a:rPr lang="en-US" sz="2400" i="1" baseline="-25000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L</a:t>
            </a:r>
            <a:r>
              <a:rPr lang="en-US" sz="2400" i="1" baseline="-25000" dirty="0">
                <a:cs typeface="Times New Roman" pitchFamily="18" charset="0"/>
              </a:rPr>
              <a:t>n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1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…L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H R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…R</a:t>
            </a:r>
            <a:r>
              <a:rPr lang="en-US" sz="2400" i="1" baseline="-25000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1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i="1" baseline="-25000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400" baseline="-25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 gets generated first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L gets generated next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R gets generated last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2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3744" y="477416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Michael Collins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50" y="1263805"/>
            <a:ext cx="5884623" cy="332450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Collins Parser 2/3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Collins </a:t>
            </a:r>
            <a:r>
              <a:rPr lang="en-US" dirty="0" smtClean="0"/>
              <a:t>Parser 3/3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21496"/>
            <a:ext cx="8229600" cy="3425868"/>
          </a:xfrm>
        </p:spPr>
        <p:txBody>
          <a:bodyPr/>
          <a:lstStyle/>
          <a:p>
            <a:r>
              <a:rPr lang="en-US" dirty="0"/>
              <a:t>Maximum likelihood estimates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Smoothing (lexicalized, </a:t>
            </a:r>
            <a:r>
              <a:rPr lang="en-US" dirty="0" err="1"/>
              <a:t>unlexicalized</a:t>
            </a:r>
            <a:r>
              <a:rPr lang="en-US" dirty="0"/>
              <a:t>, “</a:t>
            </a:r>
            <a:r>
              <a:rPr lang="en-US" dirty="0" err="1"/>
              <a:t>unheaded</a:t>
            </a:r>
            <a:r>
              <a:rPr lang="en-US" dirty="0"/>
              <a:t>”)</a:t>
            </a:r>
          </a:p>
          <a:p>
            <a:endParaRPr lang="en-US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560993" y="3278210"/>
            <a:ext cx="37738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smoothed</a:t>
            </a:r>
            <a:r>
              <a:rPr lang="en-US" baseline="-25000" dirty="0" smtClean="0"/>
              <a:t> </a:t>
            </a:r>
            <a:r>
              <a:rPr lang="en-US" dirty="0"/>
              <a:t>(PP</a:t>
            </a:r>
            <a:r>
              <a:rPr lang="en-US" sz="1600" dirty="0"/>
              <a:t>of-IN</a:t>
            </a:r>
            <a:r>
              <a:rPr lang="en-US" dirty="0"/>
              <a:t> | </a:t>
            </a:r>
            <a:r>
              <a:rPr lang="en-US" dirty="0" err="1"/>
              <a:t>VP</a:t>
            </a:r>
            <a:r>
              <a:rPr lang="en-US" sz="1600" dirty="0" err="1"/>
              <a:t>think</a:t>
            </a:r>
            <a:r>
              <a:rPr lang="en-US" sz="1600" dirty="0"/>
              <a:t>-VB</a:t>
            </a:r>
            <a:r>
              <a:rPr lang="en-US" dirty="0"/>
              <a:t>) = </a:t>
            </a:r>
            <a:endParaRPr lang="en-US" dirty="0" smtClean="0"/>
          </a:p>
          <a:p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/>
              <a:t>P</a:t>
            </a:r>
            <a:r>
              <a:rPr lang="en-US" baseline="-25000" dirty="0"/>
              <a:t> </a:t>
            </a:r>
            <a:r>
              <a:rPr lang="en-US" dirty="0"/>
              <a:t>(PP</a:t>
            </a:r>
            <a:r>
              <a:rPr lang="en-US" sz="1600" dirty="0"/>
              <a:t>of-IN</a:t>
            </a:r>
            <a:r>
              <a:rPr lang="en-US" dirty="0"/>
              <a:t> | </a:t>
            </a:r>
            <a:r>
              <a:rPr lang="en-US" dirty="0" err="1"/>
              <a:t>VP</a:t>
            </a:r>
            <a:r>
              <a:rPr lang="en-US" sz="1600" dirty="0" err="1"/>
              <a:t>think</a:t>
            </a:r>
            <a:r>
              <a:rPr lang="en-US" sz="1600" dirty="0"/>
              <a:t>-VB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+ </a:t>
            </a:r>
            <a:r>
              <a:rPr lang="en-US" dirty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2 </a:t>
            </a:r>
            <a:r>
              <a:rPr lang="en-US" dirty="0"/>
              <a:t>P</a:t>
            </a:r>
            <a:r>
              <a:rPr lang="en-US" baseline="-25000" dirty="0"/>
              <a:t> </a:t>
            </a:r>
            <a:r>
              <a:rPr lang="en-US" dirty="0"/>
              <a:t>(PP</a:t>
            </a:r>
            <a:r>
              <a:rPr lang="en-US" sz="1600" dirty="0"/>
              <a:t>of-IN</a:t>
            </a:r>
            <a:r>
              <a:rPr lang="en-US" dirty="0"/>
              <a:t> | VP-</a:t>
            </a:r>
            <a:r>
              <a:rPr lang="en-US" sz="1600" dirty="0"/>
              <a:t>VB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+ </a:t>
            </a:r>
            <a:r>
              <a:rPr lang="en-US" dirty="0"/>
              <a:t>(1</a:t>
            </a:r>
            <a:r>
              <a:rPr lang="en-US" dirty="0">
                <a:sym typeface="Symbol" pitchFamily="18" charset="2"/>
              </a:rPr>
              <a:t>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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) </a:t>
            </a:r>
            <a:r>
              <a:rPr lang="en-US" dirty="0"/>
              <a:t>P</a:t>
            </a:r>
            <a:r>
              <a:rPr lang="en-US" baseline="-25000" dirty="0"/>
              <a:t> </a:t>
            </a:r>
            <a:r>
              <a:rPr lang="en-US" dirty="0"/>
              <a:t>(PP</a:t>
            </a:r>
            <a:r>
              <a:rPr lang="en-US" sz="1600" dirty="0"/>
              <a:t>of-IN</a:t>
            </a:r>
            <a:r>
              <a:rPr lang="en-US" dirty="0"/>
              <a:t> | VP)) 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650926" y="1794191"/>
            <a:ext cx="53293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ML</a:t>
            </a:r>
            <a:r>
              <a:rPr lang="en-US" dirty="0"/>
              <a:t> (</a:t>
            </a:r>
            <a:r>
              <a:rPr lang="en-US" dirty="0" err="1"/>
              <a:t>PPof</a:t>
            </a:r>
            <a:r>
              <a:rPr lang="en-US" dirty="0"/>
              <a:t>-IN | </a:t>
            </a:r>
            <a:r>
              <a:rPr lang="en-US" dirty="0" err="1"/>
              <a:t>VPthink</a:t>
            </a:r>
            <a:r>
              <a:rPr lang="en-US" dirty="0"/>
              <a:t>-VB) = </a:t>
            </a:r>
          </a:p>
          <a:p>
            <a:r>
              <a:rPr lang="en-US" dirty="0"/>
              <a:t>       </a:t>
            </a:r>
            <a:r>
              <a:rPr lang="en-US" dirty="0" smtClean="0"/>
              <a:t>     Count </a:t>
            </a:r>
            <a:r>
              <a:rPr lang="en-US" dirty="0"/>
              <a:t>(</a:t>
            </a:r>
            <a:r>
              <a:rPr lang="en-US" dirty="0" err="1"/>
              <a:t>PPof</a:t>
            </a:r>
            <a:r>
              <a:rPr lang="en-US" dirty="0"/>
              <a:t>-IN right of the head </a:t>
            </a:r>
            <a:r>
              <a:rPr lang="en-US" dirty="0" err="1"/>
              <a:t>VPthink</a:t>
            </a:r>
            <a:r>
              <a:rPr lang="en-US" dirty="0"/>
              <a:t>-VB) /</a:t>
            </a:r>
          </a:p>
          <a:p>
            <a:r>
              <a:rPr lang="en-US" dirty="0"/>
              <a:t>           </a:t>
            </a:r>
            <a:r>
              <a:rPr lang="en-US" dirty="0" smtClean="0"/>
              <a:t> Count </a:t>
            </a:r>
            <a:r>
              <a:rPr lang="en-US" dirty="0"/>
              <a:t>(symbols right of the head </a:t>
            </a:r>
            <a:r>
              <a:rPr lang="en-US" dirty="0" err="1"/>
              <a:t>VPthink</a:t>
            </a:r>
            <a:r>
              <a:rPr lang="en-US" dirty="0"/>
              <a:t>-VB)</a:t>
            </a:r>
          </a:p>
        </p:txBody>
      </p:sp>
    </p:spTree>
    <p:extLst>
      <p:ext uri="{BB962C8B-B14F-4D97-AF65-F5344CB8AC3E}">
        <p14:creationId xmlns:p14="http://schemas.microsoft.com/office/powerpoint/2010/main" val="25665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45181</TotalTime>
  <Words>704</Words>
  <Application>Microsoft Office PowerPoint</Application>
  <PresentationFormat>On-screen Show (16:9)</PresentationFormat>
  <Paragraphs>122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Limitations of PCFGs</vt:lpstr>
      <vt:lpstr>Parent Annotation</vt:lpstr>
      <vt:lpstr>Lexicalization</vt:lpstr>
      <vt:lpstr>Head Extraction Example (Collins)</vt:lpstr>
      <vt:lpstr>Collins Parser 1/3</vt:lpstr>
      <vt:lpstr>Collins Parser 2/3</vt:lpstr>
      <vt:lpstr>Collins Parser 3/3</vt:lpstr>
      <vt:lpstr>Issues with Lexicalized Grammars</vt:lpstr>
      <vt:lpstr>Discriminative Reranking</vt:lpstr>
      <vt:lpstr>Answer</vt:lpstr>
      <vt:lpstr>Discriminative Reranking</vt:lpstr>
      <vt:lpstr>Statistical Parser Performance</vt:lpstr>
      <vt:lpstr>Notes</vt:lpstr>
      <vt:lpstr>Notes</vt:lpstr>
      <vt:lpstr>Notes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478</cp:revision>
  <dcterms:created xsi:type="dcterms:W3CDTF">2014-05-29T18:54:38Z</dcterms:created>
  <dcterms:modified xsi:type="dcterms:W3CDTF">2019-03-06T21:33:16Z</dcterms:modified>
</cp:coreProperties>
</file>