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8"/>
  </p:notesMasterIdLst>
  <p:sldIdLst>
    <p:sldId id="616" r:id="rId3"/>
    <p:sldId id="810" r:id="rId4"/>
    <p:sldId id="811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1029" r:id="rId15"/>
    <p:sldId id="1030" r:id="rId16"/>
    <p:sldId id="1031" r:id="rId17"/>
    <p:sldId id="1025" r:id="rId18"/>
    <p:sldId id="1026" r:id="rId19"/>
    <p:sldId id="1027" r:id="rId20"/>
    <p:sldId id="1028" r:id="rId21"/>
    <p:sldId id="1021" r:id="rId22"/>
    <p:sldId id="824" r:id="rId23"/>
    <p:sldId id="1020" r:id="rId24"/>
    <p:sldId id="1024" r:id="rId25"/>
    <p:sldId id="1032" r:id="rId26"/>
    <p:sldId id="79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5" d="100"/>
          <a:sy n="105" d="100"/>
        </p:scale>
        <p:origin x="120" y="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87C280-16D7-4A30-B60C-AD12FB4E3191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11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Dependency grammars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297893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Characteristics</a:t>
            </a:r>
          </a:p>
          <a:p>
            <a:pPr lvl="1"/>
            <a:r>
              <a:rPr lang="en-US" altLang="en-US" sz="2400" dirty="0"/>
              <a:t>Lexical/syntactic dependencies between words</a:t>
            </a:r>
          </a:p>
          <a:p>
            <a:pPr lvl="1"/>
            <a:r>
              <a:rPr lang="en-US" altLang="en-US" sz="2400" dirty="0"/>
              <a:t>The top-level predicate of a sentence is the root</a:t>
            </a:r>
          </a:p>
          <a:p>
            <a:pPr lvl="1"/>
            <a:r>
              <a:rPr lang="en-US" altLang="en-US" sz="2400" dirty="0"/>
              <a:t>Simpler to parse than context-free grammars</a:t>
            </a:r>
          </a:p>
          <a:p>
            <a:pPr lvl="1"/>
            <a:r>
              <a:rPr lang="en-US" altLang="en-US" sz="2400" dirty="0"/>
              <a:t>Particularly useful for free word order </a:t>
            </a:r>
            <a:r>
              <a:rPr lang="en-US" altLang="en-US" sz="2400" dirty="0" smtClean="0"/>
              <a:t>languages</a:t>
            </a:r>
          </a:p>
          <a:p>
            <a:pPr lvl="1"/>
            <a:r>
              <a:rPr lang="en-US" altLang="en-US" sz="2400" dirty="0" smtClean="0"/>
              <a:t>Older idea compared to constituent grammars (as far back as </a:t>
            </a:r>
            <a:r>
              <a:rPr lang="en-US" sz="2400" dirty="0" err="1" smtClean="0"/>
              <a:t>Pāṇini</a:t>
            </a:r>
            <a:r>
              <a:rPr lang="en-US" sz="2400" dirty="0" smtClean="0"/>
              <a:t> (</a:t>
            </a:r>
            <a:r>
              <a:rPr lang="en-US" altLang="en-US" sz="2400" dirty="0" smtClean="0"/>
              <a:t>5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century BCE)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0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identify the heads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H=head, M=modifier</a:t>
            </a:r>
          </a:p>
          <a:p>
            <a:pPr lvl="1"/>
            <a:r>
              <a:rPr lang="en-US" altLang="en-US" dirty="0"/>
              <a:t>H determines the syntactic category of the construct</a:t>
            </a:r>
          </a:p>
          <a:p>
            <a:pPr lvl="1"/>
            <a:r>
              <a:rPr lang="en-US" altLang="en-US" dirty="0"/>
              <a:t>H determines the semantic category of the construct</a:t>
            </a:r>
          </a:p>
          <a:p>
            <a:pPr lvl="1"/>
            <a:r>
              <a:rPr lang="en-US" altLang="en-US" dirty="0"/>
              <a:t>H is required; M may be skipped</a:t>
            </a:r>
          </a:p>
          <a:p>
            <a:pPr lvl="1"/>
            <a:r>
              <a:rPr lang="en-US" altLang="en-US" dirty="0"/>
              <a:t>Fixed linear position of M with respect to H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54000" y="141950"/>
            <a:ext cx="8432800" cy="701843"/>
          </a:xfrm>
        </p:spPr>
        <p:txBody>
          <a:bodyPr/>
          <a:lstStyle/>
          <a:p>
            <a:r>
              <a:rPr lang="en-US" altLang="en-US" dirty="0"/>
              <a:t>Head Rules from Collins’s Thesis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09" y="914400"/>
            <a:ext cx="4947579" cy="407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50"/>
            <a:ext cx="9144000" cy="4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00"/>
            <a:ext cx="9144000" cy="46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77"/>
            <a:ext cx="9144000" cy="23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5" y="95058"/>
            <a:ext cx="7757231" cy="49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2" y="1231900"/>
            <a:ext cx="8174776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38123"/>
            <a:ext cx="8738558" cy="47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62100"/>
            <a:ext cx="8020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Grammars</a:t>
            </a:r>
          </a:p>
        </p:txBody>
      </p:sp>
    </p:spTree>
    <p:extLst>
      <p:ext uri="{BB962C8B-B14F-4D97-AF65-F5344CB8AC3E}">
        <p14:creationId xmlns:p14="http://schemas.microsoft.com/office/powerpoint/2010/main" val="268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</a:t>
            </a:r>
            <a:r>
              <a:rPr lang="en-US" altLang="en-US" dirty="0" err="1"/>
              <a:t>Projectivity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352418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Rare in English</a:t>
            </a:r>
            <a:endParaRPr lang="en-US" altLang="en-US" dirty="0"/>
          </a:p>
          <a:p>
            <a:r>
              <a:rPr lang="en-US" altLang="en-US" sz="2400" dirty="0" err="1"/>
              <a:t>Topicalization</a:t>
            </a:r>
            <a:endParaRPr lang="en-US" altLang="en-US" sz="2400" dirty="0"/>
          </a:p>
          <a:p>
            <a:pPr lvl="1"/>
            <a:r>
              <a:rPr lang="en-US" altLang="en-US" sz="1900" dirty="0"/>
              <a:t>Cats, I like a lot.</a:t>
            </a:r>
          </a:p>
          <a:p>
            <a:r>
              <a:rPr lang="en-US" altLang="en-US" sz="2400" dirty="0" err="1"/>
              <a:t>Extraposition</a:t>
            </a:r>
            <a:endParaRPr lang="en-US" altLang="en-US" sz="2400" dirty="0"/>
          </a:p>
          <a:p>
            <a:pPr lvl="1"/>
            <a:r>
              <a:rPr lang="en-US" altLang="en-US" sz="1900" dirty="0"/>
              <a:t>The pizza is ready with pepperoni.</a:t>
            </a:r>
          </a:p>
          <a:p>
            <a:pPr lvl="1"/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985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Non-projectivity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46791" y="3086567"/>
            <a:ext cx="8382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1       Where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WRB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WRB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-       2       SBJ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2       did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did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VBD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VBD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-       0       ROOT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3       you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PRP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PRP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-       4       SBJ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4       come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come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VBP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VBP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-       2       VC 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5       from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IN      IN      -       4       DIR 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6       last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JJ 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JJ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 -       7       NMOD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7       year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NN     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 -       5       PMOD    -      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8       ?       ?       .       .       -       2       P       -       -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 flipH="1">
            <a:off x="1274299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did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 flipH="1">
            <a:off x="437687" y="2388424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Where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 flipH="1">
            <a:off x="2037887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you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 flipH="1">
            <a:off x="3407899" y="2387234"/>
            <a:ext cx="534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from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 flipH="1">
            <a:off x="2571287" y="2389615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come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 flipH="1">
            <a:off x="4171487" y="2387234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last 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 flipH="1">
            <a:off x="5009688" y="2389615"/>
            <a:ext cx="561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year </a:t>
            </a:r>
          </a:p>
        </p:txBody>
      </p:sp>
      <p:cxnSp>
        <p:nvCxnSpPr>
          <p:cNvPr id="37899" name="Straight Connector 12"/>
          <p:cNvCxnSpPr>
            <a:cxnSpLocks noChangeShapeType="1"/>
          </p:cNvCxnSpPr>
          <p:nvPr/>
        </p:nvCxnSpPr>
        <p:spPr bwMode="auto">
          <a:xfrm flipV="1">
            <a:off x="1428287" y="2222927"/>
            <a:ext cx="0" cy="161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14"/>
          <p:cNvCxnSpPr>
            <a:cxnSpLocks noChangeShapeType="1"/>
          </p:cNvCxnSpPr>
          <p:nvPr/>
        </p:nvCxnSpPr>
        <p:spPr bwMode="auto">
          <a:xfrm flipH="1">
            <a:off x="818687" y="2222927"/>
            <a:ext cx="609600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16"/>
          <p:cNvCxnSpPr>
            <a:cxnSpLocks noChangeShapeType="1"/>
            <a:endCxn id="37893" idx="0"/>
          </p:cNvCxnSpPr>
          <p:nvPr/>
        </p:nvCxnSpPr>
        <p:spPr bwMode="auto">
          <a:xfrm>
            <a:off x="818687" y="2224118"/>
            <a:ext cx="0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18"/>
          <p:cNvCxnSpPr>
            <a:cxnSpLocks noChangeShapeType="1"/>
            <a:stCxn id="37892" idx="0"/>
          </p:cNvCxnSpPr>
          <p:nvPr/>
        </p:nvCxnSpPr>
        <p:spPr bwMode="auto">
          <a:xfrm flipV="1">
            <a:off x="1502899" y="2109817"/>
            <a:ext cx="0" cy="27741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20"/>
          <p:cNvCxnSpPr>
            <a:cxnSpLocks noChangeShapeType="1"/>
          </p:cNvCxnSpPr>
          <p:nvPr/>
        </p:nvCxnSpPr>
        <p:spPr bwMode="auto">
          <a:xfrm>
            <a:off x="1502899" y="2109817"/>
            <a:ext cx="1373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Arrow Connector 22"/>
          <p:cNvCxnSpPr>
            <a:cxnSpLocks noChangeShapeType="1"/>
          </p:cNvCxnSpPr>
          <p:nvPr/>
        </p:nvCxnSpPr>
        <p:spPr bwMode="auto">
          <a:xfrm>
            <a:off x="2876087" y="2109818"/>
            <a:ext cx="0" cy="2797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24"/>
          <p:cNvCxnSpPr>
            <a:cxnSpLocks noChangeShapeType="1"/>
            <a:stCxn id="37896" idx="0"/>
          </p:cNvCxnSpPr>
          <p:nvPr/>
        </p:nvCxnSpPr>
        <p:spPr bwMode="auto">
          <a:xfrm flipV="1">
            <a:off x="2952287" y="2224119"/>
            <a:ext cx="0" cy="16549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26"/>
          <p:cNvCxnSpPr>
            <a:cxnSpLocks noChangeShapeType="1"/>
          </p:cNvCxnSpPr>
          <p:nvPr/>
        </p:nvCxnSpPr>
        <p:spPr bwMode="auto">
          <a:xfrm flipV="1">
            <a:off x="2952287" y="2222927"/>
            <a:ext cx="609600" cy="11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Arrow Connector 28"/>
          <p:cNvCxnSpPr>
            <a:cxnSpLocks noChangeShapeType="1"/>
          </p:cNvCxnSpPr>
          <p:nvPr/>
        </p:nvCxnSpPr>
        <p:spPr bwMode="auto">
          <a:xfrm>
            <a:off x="3574587" y="2226498"/>
            <a:ext cx="0" cy="163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32"/>
          <p:cNvCxnSpPr>
            <a:cxnSpLocks noChangeShapeType="1"/>
          </p:cNvCxnSpPr>
          <p:nvPr/>
        </p:nvCxnSpPr>
        <p:spPr bwMode="auto">
          <a:xfrm flipV="1">
            <a:off x="2774487" y="2224118"/>
            <a:ext cx="0" cy="16549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34"/>
          <p:cNvCxnSpPr>
            <a:cxnSpLocks noChangeShapeType="1"/>
          </p:cNvCxnSpPr>
          <p:nvPr/>
        </p:nvCxnSpPr>
        <p:spPr bwMode="auto">
          <a:xfrm flipH="1">
            <a:off x="2266487" y="2224117"/>
            <a:ext cx="508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36"/>
          <p:cNvCxnSpPr>
            <a:cxnSpLocks noChangeShapeType="1"/>
            <a:endCxn id="37894" idx="0"/>
          </p:cNvCxnSpPr>
          <p:nvPr/>
        </p:nvCxnSpPr>
        <p:spPr bwMode="auto">
          <a:xfrm>
            <a:off x="2266487" y="2224117"/>
            <a:ext cx="0" cy="16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Connector 38"/>
          <p:cNvCxnSpPr>
            <a:cxnSpLocks noChangeShapeType="1"/>
          </p:cNvCxnSpPr>
          <p:nvPr/>
        </p:nvCxnSpPr>
        <p:spPr bwMode="auto">
          <a:xfrm flipV="1">
            <a:off x="3684124" y="2146727"/>
            <a:ext cx="0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Connector 40"/>
          <p:cNvCxnSpPr>
            <a:cxnSpLocks noChangeShapeType="1"/>
          </p:cNvCxnSpPr>
          <p:nvPr/>
        </p:nvCxnSpPr>
        <p:spPr bwMode="auto">
          <a:xfrm>
            <a:off x="3684124" y="2143155"/>
            <a:ext cx="16065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42"/>
          <p:cNvCxnSpPr>
            <a:cxnSpLocks noChangeShapeType="1"/>
          </p:cNvCxnSpPr>
          <p:nvPr/>
        </p:nvCxnSpPr>
        <p:spPr bwMode="auto">
          <a:xfrm>
            <a:off x="5290674" y="2143155"/>
            <a:ext cx="0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Connector 44"/>
          <p:cNvCxnSpPr>
            <a:cxnSpLocks noChangeShapeType="1"/>
          </p:cNvCxnSpPr>
          <p:nvPr/>
        </p:nvCxnSpPr>
        <p:spPr bwMode="auto">
          <a:xfrm flipV="1">
            <a:off x="5162087" y="2224117"/>
            <a:ext cx="0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Connector 46"/>
          <p:cNvCxnSpPr>
            <a:cxnSpLocks noChangeShapeType="1"/>
          </p:cNvCxnSpPr>
          <p:nvPr/>
        </p:nvCxnSpPr>
        <p:spPr bwMode="auto">
          <a:xfrm flipH="1">
            <a:off x="4400087" y="2224117"/>
            <a:ext cx="76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8"/>
          <p:cNvCxnSpPr>
            <a:cxnSpLocks noChangeShapeType="1"/>
          </p:cNvCxnSpPr>
          <p:nvPr/>
        </p:nvCxnSpPr>
        <p:spPr bwMode="auto">
          <a:xfrm>
            <a:off x="4400087" y="2224117"/>
            <a:ext cx="0" cy="138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Box 49"/>
          <p:cNvSpPr txBox="1">
            <a:spLocks noChangeArrowheads="1"/>
          </p:cNvSpPr>
          <p:nvPr/>
        </p:nvSpPr>
        <p:spPr bwMode="auto">
          <a:xfrm>
            <a:off x="404350" y="1576417"/>
            <a:ext cx="45720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Output of  (the non-projective) MSTParser</a:t>
            </a:r>
          </a:p>
        </p:txBody>
      </p:sp>
      <p:sp>
        <p:nvSpPr>
          <p:cNvPr id="37918" name="TextBox 55"/>
          <p:cNvSpPr txBox="1">
            <a:spLocks noChangeArrowheads="1"/>
          </p:cNvSpPr>
          <p:nvPr/>
        </p:nvSpPr>
        <p:spPr bwMode="auto">
          <a:xfrm>
            <a:off x="6591092" y="1456045"/>
            <a:ext cx="218034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advmod</a:t>
            </a:r>
            <a:r>
              <a:rPr lang="en-US" altLang="en-US" sz="1400" dirty="0"/>
              <a:t>(come-4, Where-1)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aux(come-4, did-2)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nsubj</a:t>
            </a:r>
            <a:r>
              <a:rPr lang="en-US" altLang="en-US" sz="1400" dirty="0"/>
              <a:t>(come-4, you-3)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root(ROOT-0, come-4)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prep(come-4, from-5)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amod</a:t>
            </a:r>
            <a:r>
              <a:rPr lang="en-US" altLang="en-US" sz="1400" dirty="0"/>
              <a:t>(year-7, last-6)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pobj</a:t>
            </a:r>
            <a:r>
              <a:rPr lang="en-US" altLang="en-US" sz="1400" dirty="0"/>
              <a:t>(from-5, year-7)</a:t>
            </a:r>
          </a:p>
        </p:txBody>
      </p:sp>
      <p:sp>
        <p:nvSpPr>
          <p:cNvPr id="37919" name="TextBox 56"/>
          <p:cNvSpPr txBox="1">
            <a:spLocks noChangeArrowheads="1"/>
          </p:cNvSpPr>
          <p:nvPr/>
        </p:nvSpPr>
        <p:spPr bwMode="auto">
          <a:xfrm>
            <a:off x="5962650" y="1183577"/>
            <a:ext cx="2808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Output of Stanford parser</a:t>
            </a:r>
          </a:p>
        </p:txBody>
      </p:sp>
      <p:cxnSp>
        <p:nvCxnSpPr>
          <p:cNvPr id="37920" name="Straight Connector 58"/>
          <p:cNvCxnSpPr>
            <a:cxnSpLocks noChangeShapeType="1"/>
            <a:stCxn id="37895" idx="2"/>
          </p:cNvCxnSpPr>
          <p:nvPr/>
        </p:nvCxnSpPr>
        <p:spPr bwMode="auto">
          <a:xfrm flipH="1">
            <a:off x="3674599" y="2695011"/>
            <a:ext cx="794" cy="13870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Connector 60"/>
          <p:cNvCxnSpPr>
            <a:cxnSpLocks noChangeShapeType="1"/>
          </p:cNvCxnSpPr>
          <p:nvPr/>
        </p:nvCxnSpPr>
        <p:spPr bwMode="auto">
          <a:xfrm flipH="1">
            <a:off x="818688" y="2833717"/>
            <a:ext cx="28654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Straight Arrow Connector 62"/>
          <p:cNvCxnSpPr>
            <a:cxnSpLocks noChangeShapeType="1"/>
            <a:endCxn id="37893" idx="2"/>
          </p:cNvCxnSpPr>
          <p:nvPr/>
        </p:nvCxnSpPr>
        <p:spPr bwMode="auto">
          <a:xfrm flipV="1">
            <a:off x="818687" y="2696201"/>
            <a:ext cx="0" cy="1375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Straight Connector 64"/>
          <p:cNvCxnSpPr>
            <a:cxnSpLocks noChangeShapeType="1"/>
            <a:stCxn id="37896" idx="2"/>
          </p:cNvCxnSpPr>
          <p:nvPr/>
        </p:nvCxnSpPr>
        <p:spPr bwMode="auto">
          <a:xfrm>
            <a:off x="2952287" y="2697392"/>
            <a:ext cx="0" cy="193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Straight Connector 66"/>
          <p:cNvCxnSpPr>
            <a:cxnSpLocks noChangeShapeType="1"/>
          </p:cNvCxnSpPr>
          <p:nvPr/>
        </p:nvCxnSpPr>
        <p:spPr bwMode="auto">
          <a:xfrm>
            <a:off x="2952288" y="2890867"/>
            <a:ext cx="23383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Straight Arrow Connector 68"/>
          <p:cNvCxnSpPr>
            <a:cxnSpLocks noChangeShapeType="1"/>
            <a:endCxn id="37898" idx="2"/>
          </p:cNvCxnSpPr>
          <p:nvPr/>
        </p:nvCxnSpPr>
        <p:spPr bwMode="auto">
          <a:xfrm flipV="1">
            <a:off x="5290674" y="2697392"/>
            <a:ext cx="1" cy="19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9023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extend a projective method for non-projective parses</a:t>
            </a:r>
          </a:p>
          <a:p>
            <a:pPr lvl="1"/>
            <a:r>
              <a:rPr lang="en-US" dirty="0"/>
              <a:t>Use a SWAP operator (</a:t>
            </a:r>
            <a:r>
              <a:rPr lang="en-US" dirty="0" err="1"/>
              <a:t>Nivre</a:t>
            </a:r>
            <a:r>
              <a:rPr lang="en-US" dirty="0"/>
              <a:t> 2009)</a:t>
            </a:r>
          </a:p>
          <a:p>
            <a:r>
              <a:rPr lang="en-US" dirty="0"/>
              <a:t>Not clear what to do with conjunctions</a:t>
            </a:r>
          </a:p>
          <a:p>
            <a:pPr lvl="1"/>
            <a:r>
              <a:rPr lang="en-US" dirty="0"/>
              <a:t>“cats, dogs, and hamsters”</a:t>
            </a:r>
          </a:p>
          <a:p>
            <a:pPr lvl="1"/>
            <a:r>
              <a:rPr lang="en-US" dirty="0"/>
              <a:t>Options: “cats” or “and”</a:t>
            </a:r>
          </a:p>
        </p:txBody>
      </p:sp>
    </p:spTree>
    <p:extLst>
      <p:ext uri="{BB962C8B-B14F-4D97-AF65-F5344CB8AC3E}">
        <p14:creationId xmlns:p14="http://schemas.microsoft.com/office/powerpoint/2010/main" val="52197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1195"/>
            <a:ext cx="8432800" cy="701843"/>
          </a:xfrm>
        </p:spPr>
        <p:txBody>
          <a:bodyPr/>
          <a:lstStyle/>
          <a:p>
            <a:r>
              <a:rPr lang="en-US" dirty="0"/>
              <a:t>Rate of Non-</a:t>
            </a:r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7011" y="47741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CoNLL</a:t>
            </a:r>
            <a:r>
              <a:rPr lang="en-US" dirty="0"/>
              <a:t>-X data: Hall and Nilsson 2006]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1005824"/>
            <a:ext cx="7066674" cy="367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3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https://universaldependencies.org/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61" y="1185754"/>
            <a:ext cx="6058662" cy="38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structure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2297875"/>
            <a:ext cx="7848600" cy="2686050"/>
          </a:xfrm>
        </p:spPr>
        <p:txBody>
          <a:bodyPr/>
          <a:lstStyle/>
          <a:p>
            <a:r>
              <a:rPr lang="en-US" altLang="en-US" dirty="0"/>
              <a:t>blue</a:t>
            </a:r>
          </a:p>
          <a:p>
            <a:pPr lvl="1"/>
            <a:r>
              <a:rPr lang="en-US" altLang="en-US" dirty="0"/>
              <a:t>modifier, dependent, child, subordinate</a:t>
            </a:r>
          </a:p>
          <a:p>
            <a:r>
              <a:rPr lang="en-US" altLang="en-US" dirty="0"/>
              <a:t>house</a:t>
            </a:r>
          </a:p>
          <a:p>
            <a:pPr lvl="1"/>
            <a:r>
              <a:rPr lang="en-US" altLang="en-US" dirty="0"/>
              <a:t>head, governor, parent, regent</a:t>
            </a:r>
          </a:p>
        </p:txBody>
      </p:sp>
      <p:sp>
        <p:nvSpPr>
          <p:cNvPr id="23556" name="TextBox 17"/>
          <p:cNvSpPr txBox="1">
            <a:spLocks noChangeArrowheads="1"/>
          </p:cNvSpPr>
          <p:nvPr/>
        </p:nvSpPr>
        <p:spPr bwMode="auto">
          <a:xfrm>
            <a:off x="2667000" y="1653778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blue</a:t>
            </a:r>
          </a:p>
        </p:txBody>
      </p:sp>
      <p:sp>
        <p:nvSpPr>
          <p:cNvPr id="23557" name="TextBox 18"/>
          <p:cNvSpPr txBox="1">
            <a:spLocks noChangeArrowheads="1"/>
          </p:cNvSpPr>
          <p:nvPr/>
        </p:nvSpPr>
        <p:spPr bwMode="auto">
          <a:xfrm>
            <a:off x="3433764" y="1653778"/>
            <a:ext cx="909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house</a:t>
            </a:r>
          </a:p>
        </p:txBody>
      </p:sp>
      <p:cxnSp>
        <p:nvCxnSpPr>
          <p:cNvPr id="23558" name="Curved Connector 20"/>
          <p:cNvCxnSpPr>
            <a:cxnSpLocks noChangeShapeType="1"/>
            <a:stCxn id="23557" idx="0"/>
            <a:endCxn id="23556" idx="0"/>
          </p:cNvCxnSpPr>
          <p:nvPr/>
        </p:nvCxnSpPr>
        <p:spPr bwMode="auto">
          <a:xfrm rot="16200000" flipV="1">
            <a:off x="3468292" y="1233486"/>
            <a:ext cx="12700" cy="840583"/>
          </a:xfrm>
          <a:prstGeom prst="curvedConnector3">
            <a:avLst>
              <a:gd name="adj1" fmla="val 180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2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</p:spTree>
    <p:extLst>
      <p:ext uri="{BB962C8B-B14F-4D97-AF65-F5344CB8AC3E}">
        <p14:creationId xmlns:p14="http://schemas.microsoft.com/office/powerpoint/2010/main" val="33148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40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cxnSp>
        <p:nvCxnSpPr>
          <p:cNvPr id="24580" name="Straight Connector 5"/>
          <p:cNvCxnSpPr>
            <a:cxnSpLocks noChangeShapeType="1"/>
          </p:cNvCxnSpPr>
          <p:nvPr/>
        </p:nvCxnSpPr>
        <p:spPr bwMode="auto">
          <a:xfrm flipV="1">
            <a:off x="1828800" y="2914650"/>
            <a:ext cx="0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H="1">
            <a:off x="7620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9"/>
          <p:cNvCxnSpPr>
            <a:cxnSpLocks noChangeShapeType="1"/>
          </p:cNvCxnSpPr>
          <p:nvPr/>
        </p:nvCxnSpPr>
        <p:spPr bwMode="auto">
          <a:xfrm>
            <a:off x="762000" y="2914650"/>
            <a:ext cx="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21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Dependency Structure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cxnSp>
        <p:nvCxnSpPr>
          <p:cNvPr id="24580" name="Straight Connector 5"/>
          <p:cNvCxnSpPr>
            <a:cxnSpLocks noChangeShapeType="1"/>
          </p:cNvCxnSpPr>
          <p:nvPr/>
        </p:nvCxnSpPr>
        <p:spPr bwMode="auto">
          <a:xfrm flipV="1">
            <a:off x="1828800" y="2914650"/>
            <a:ext cx="0" cy="266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H="1">
            <a:off x="7620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9"/>
          <p:cNvCxnSpPr>
            <a:cxnSpLocks noChangeShapeType="1"/>
          </p:cNvCxnSpPr>
          <p:nvPr/>
        </p:nvCxnSpPr>
        <p:spPr bwMode="auto">
          <a:xfrm>
            <a:off x="762000" y="2914650"/>
            <a:ext cx="0" cy="257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Connector 13"/>
          <p:cNvCxnSpPr>
            <a:cxnSpLocks noChangeShapeType="1"/>
          </p:cNvCxnSpPr>
          <p:nvPr/>
        </p:nvCxnSpPr>
        <p:spPr bwMode="auto">
          <a:xfrm flipV="1">
            <a:off x="7086600" y="2914650"/>
            <a:ext cx="0" cy="257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flipH="1">
            <a:off x="6019800" y="2914650"/>
            <a:ext cx="1066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6019800" y="2914650"/>
            <a:ext cx="0" cy="266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9"/>
          <p:cNvCxnSpPr>
            <a:cxnSpLocks noChangeShapeType="1"/>
          </p:cNvCxnSpPr>
          <p:nvPr/>
        </p:nvCxnSpPr>
        <p:spPr bwMode="auto">
          <a:xfrm flipV="1">
            <a:off x="7315200" y="2857500"/>
            <a:ext cx="0" cy="3143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21"/>
          <p:cNvCxnSpPr>
            <a:cxnSpLocks noChangeShapeType="1"/>
          </p:cNvCxnSpPr>
          <p:nvPr/>
        </p:nvCxnSpPr>
        <p:spPr bwMode="auto">
          <a:xfrm flipH="1">
            <a:off x="5334000" y="2857500"/>
            <a:ext cx="19812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Arrow Connector 23"/>
          <p:cNvCxnSpPr>
            <a:cxnSpLocks noChangeShapeType="1"/>
          </p:cNvCxnSpPr>
          <p:nvPr/>
        </p:nvCxnSpPr>
        <p:spPr bwMode="auto">
          <a:xfrm>
            <a:off x="5334000" y="2857500"/>
            <a:ext cx="0" cy="314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25"/>
          <p:cNvCxnSpPr>
            <a:cxnSpLocks noChangeShapeType="1"/>
          </p:cNvCxnSpPr>
          <p:nvPr/>
        </p:nvCxnSpPr>
        <p:spPr bwMode="auto">
          <a:xfrm flipV="1">
            <a:off x="4876800" y="2733675"/>
            <a:ext cx="0" cy="438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Connector 27"/>
          <p:cNvCxnSpPr>
            <a:cxnSpLocks noChangeShapeType="1"/>
          </p:cNvCxnSpPr>
          <p:nvPr/>
        </p:nvCxnSpPr>
        <p:spPr bwMode="auto">
          <a:xfrm>
            <a:off x="4876800" y="2733675"/>
            <a:ext cx="2590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Straight Arrow Connector 29"/>
          <p:cNvCxnSpPr>
            <a:cxnSpLocks noChangeShapeType="1"/>
          </p:cNvCxnSpPr>
          <p:nvPr/>
        </p:nvCxnSpPr>
        <p:spPr bwMode="auto">
          <a:xfrm>
            <a:off x="7467600" y="2743200"/>
            <a:ext cx="0" cy="438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33"/>
          <p:cNvCxnSpPr>
            <a:cxnSpLocks noChangeShapeType="1"/>
          </p:cNvCxnSpPr>
          <p:nvPr/>
        </p:nvCxnSpPr>
        <p:spPr bwMode="auto">
          <a:xfrm>
            <a:off x="4495800" y="2857501"/>
            <a:ext cx="228600" cy="238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Arrow Connector 35"/>
          <p:cNvCxnSpPr>
            <a:cxnSpLocks noChangeShapeType="1"/>
          </p:cNvCxnSpPr>
          <p:nvPr/>
        </p:nvCxnSpPr>
        <p:spPr bwMode="auto">
          <a:xfrm>
            <a:off x="4724400" y="2859882"/>
            <a:ext cx="0" cy="32146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37"/>
          <p:cNvCxnSpPr>
            <a:cxnSpLocks noChangeShapeType="1"/>
          </p:cNvCxnSpPr>
          <p:nvPr/>
        </p:nvCxnSpPr>
        <p:spPr bwMode="auto">
          <a:xfrm flipV="1">
            <a:off x="4114800" y="2933700"/>
            <a:ext cx="0" cy="2333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39"/>
          <p:cNvCxnSpPr>
            <a:cxnSpLocks noChangeShapeType="1"/>
          </p:cNvCxnSpPr>
          <p:nvPr/>
        </p:nvCxnSpPr>
        <p:spPr bwMode="auto">
          <a:xfrm flipH="1">
            <a:off x="3810000" y="2933700"/>
            <a:ext cx="3048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Arrow Connector 41"/>
          <p:cNvCxnSpPr>
            <a:cxnSpLocks noChangeShapeType="1"/>
          </p:cNvCxnSpPr>
          <p:nvPr/>
        </p:nvCxnSpPr>
        <p:spPr bwMode="auto">
          <a:xfrm>
            <a:off x="3810000" y="2933700"/>
            <a:ext cx="0" cy="2381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3"/>
          <p:cNvCxnSpPr>
            <a:cxnSpLocks noChangeShapeType="1"/>
          </p:cNvCxnSpPr>
          <p:nvPr/>
        </p:nvCxnSpPr>
        <p:spPr bwMode="auto">
          <a:xfrm flipV="1">
            <a:off x="4495800" y="2857500"/>
            <a:ext cx="0" cy="3095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Straight Connector 51"/>
          <p:cNvCxnSpPr>
            <a:cxnSpLocks noChangeShapeType="1"/>
          </p:cNvCxnSpPr>
          <p:nvPr/>
        </p:nvCxnSpPr>
        <p:spPr bwMode="auto">
          <a:xfrm flipV="1">
            <a:off x="4343400" y="2743200"/>
            <a:ext cx="0" cy="4429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Straight Connector 53"/>
          <p:cNvCxnSpPr>
            <a:cxnSpLocks noChangeShapeType="1"/>
          </p:cNvCxnSpPr>
          <p:nvPr/>
        </p:nvCxnSpPr>
        <p:spPr bwMode="auto">
          <a:xfrm flipH="1">
            <a:off x="3048000" y="2857500"/>
            <a:ext cx="11811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Arrow Connector 55"/>
          <p:cNvCxnSpPr>
            <a:cxnSpLocks noChangeShapeType="1"/>
          </p:cNvCxnSpPr>
          <p:nvPr/>
        </p:nvCxnSpPr>
        <p:spPr bwMode="auto">
          <a:xfrm>
            <a:off x="3048000" y="2857500"/>
            <a:ext cx="0" cy="3238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Straight Connector 65"/>
          <p:cNvCxnSpPr>
            <a:cxnSpLocks noChangeShapeType="1"/>
          </p:cNvCxnSpPr>
          <p:nvPr/>
        </p:nvCxnSpPr>
        <p:spPr bwMode="auto">
          <a:xfrm flipH="1">
            <a:off x="2438400" y="2743200"/>
            <a:ext cx="1905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Straight Arrow Connector 67"/>
          <p:cNvCxnSpPr>
            <a:cxnSpLocks noChangeShapeType="1"/>
          </p:cNvCxnSpPr>
          <p:nvPr/>
        </p:nvCxnSpPr>
        <p:spPr bwMode="auto">
          <a:xfrm>
            <a:off x="2438400" y="2743200"/>
            <a:ext cx="0" cy="4238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traight Connector 79"/>
          <p:cNvCxnSpPr>
            <a:cxnSpLocks noChangeShapeType="1"/>
          </p:cNvCxnSpPr>
          <p:nvPr/>
        </p:nvCxnSpPr>
        <p:spPr bwMode="auto">
          <a:xfrm>
            <a:off x="4229100" y="2850356"/>
            <a:ext cx="0" cy="3238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Straight Connector 90"/>
          <p:cNvCxnSpPr>
            <a:cxnSpLocks noChangeShapeType="1"/>
          </p:cNvCxnSpPr>
          <p:nvPr/>
        </p:nvCxnSpPr>
        <p:spPr bwMode="auto">
          <a:xfrm flipV="1">
            <a:off x="4419600" y="2571750"/>
            <a:ext cx="0" cy="6096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Straight Connector 92"/>
          <p:cNvCxnSpPr>
            <a:cxnSpLocks noChangeShapeType="1"/>
          </p:cNvCxnSpPr>
          <p:nvPr/>
        </p:nvCxnSpPr>
        <p:spPr bwMode="auto">
          <a:xfrm flipH="1">
            <a:off x="1981200" y="2571750"/>
            <a:ext cx="24384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Straight Arrow Connector 94"/>
          <p:cNvCxnSpPr>
            <a:cxnSpLocks noChangeShapeType="1"/>
          </p:cNvCxnSpPr>
          <p:nvPr/>
        </p:nvCxnSpPr>
        <p:spPr bwMode="auto">
          <a:xfrm>
            <a:off x="1981200" y="2571750"/>
            <a:ext cx="0" cy="614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13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notations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56200" y="289560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PRP$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" y="2345532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81150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90750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79725" y="1894285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7113" y="1897856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881188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2413" y="120015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4550" y="289560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88175" y="2381250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cxnSp>
        <p:nvCxnSpPr>
          <p:cNvPr id="25614" name="Straight Connector 42"/>
          <p:cNvCxnSpPr>
            <a:cxnSpLocks noChangeShapeType="1"/>
            <a:stCxn id="39" idx="2"/>
            <a:endCxn id="34" idx="0"/>
          </p:cNvCxnSpPr>
          <p:nvPr/>
        </p:nvCxnSpPr>
        <p:spPr bwMode="auto">
          <a:xfrm flipH="1">
            <a:off x="1828800" y="1454066"/>
            <a:ext cx="24812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44"/>
          <p:cNvCxnSpPr>
            <a:cxnSpLocks noChangeShapeType="1"/>
            <a:stCxn id="39" idx="2"/>
            <a:endCxn id="35" idx="0"/>
          </p:cNvCxnSpPr>
          <p:nvPr/>
        </p:nvCxnSpPr>
        <p:spPr bwMode="auto">
          <a:xfrm flipH="1">
            <a:off x="2438400" y="1454066"/>
            <a:ext cx="1871663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46"/>
          <p:cNvCxnSpPr>
            <a:cxnSpLocks noChangeShapeType="1"/>
            <a:stCxn id="39" idx="2"/>
            <a:endCxn id="36" idx="0"/>
          </p:cNvCxnSpPr>
          <p:nvPr/>
        </p:nvCxnSpPr>
        <p:spPr bwMode="auto">
          <a:xfrm flipH="1">
            <a:off x="3127375" y="1454066"/>
            <a:ext cx="1182688" cy="4402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Connector 48"/>
          <p:cNvCxnSpPr>
            <a:cxnSpLocks noChangeShapeType="1"/>
            <a:stCxn id="39" idx="2"/>
            <a:endCxn id="37" idx="0"/>
          </p:cNvCxnSpPr>
          <p:nvPr/>
        </p:nvCxnSpPr>
        <p:spPr bwMode="auto">
          <a:xfrm flipH="1">
            <a:off x="3814763" y="1454066"/>
            <a:ext cx="495300" cy="44379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50"/>
          <p:cNvCxnSpPr>
            <a:cxnSpLocks noChangeShapeType="1"/>
            <a:stCxn id="39" idx="2"/>
            <a:endCxn id="38" idx="0"/>
          </p:cNvCxnSpPr>
          <p:nvPr/>
        </p:nvCxnSpPr>
        <p:spPr bwMode="auto">
          <a:xfrm>
            <a:off x="4310063" y="1454066"/>
            <a:ext cx="661987" cy="42712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Connector 52"/>
          <p:cNvCxnSpPr>
            <a:cxnSpLocks noChangeShapeType="1"/>
            <a:stCxn id="34" idx="2"/>
            <a:endCxn id="33" idx="0"/>
          </p:cNvCxnSpPr>
          <p:nvPr/>
        </p:nvCxnSpPr>
        <p:spPr bwMode="auto">
          <a:xfrm flipH="1">
            <a:off x="933450" y="2148201"/>
            <a:ext cx="895350" cy="1973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Connector 54"/>
          <p:cNvCxnSpPr>
            <a:cxnSpLocks noChangeShapeType="1"/>
            <a:stCxn id="38" idx="2"/>
            <a:endCxn id="41" idx="0"/>
          </p:cNvCxnSpPr>
          <p:nvPr/>
        </p:nvCxnSpPr>
        <p:spPr bwMode="auto">
          <a:xfrm>
            <a:off x="4972050" y="2135104"/>
            <a:ext cx="2263775" cy="2461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Connector 58"/>
          <p:cNvCxnSpPr>
            <a:cxnSpLocks noChangeShapeType="1"/>
            <a:stCxn id="41" idx="2"/>
            <a:endCxn id="40" idx="0"/>
          </p:cNvCxnSpPr>
          <p:nvPr/>
        </p:nvCxnSpPr>
        <p:spPr bwMode="auto">
          <a:xfrm flipH="1">
            <a:off x="6172200" y="2635166"/>
            <a:ext cx="106362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Connector 60"/>
          <p:cNvCxnSpPr>
            <a:cxnSpLocks noChangeShapeType="1"/>
            <a:stCxn id="41" idx="2"/>
            <a:endCxn id="32" idx="0"/>
          </p:cNvCxnSpPr>
          <p:nvPr/>
        </p:nvCxnSpPr>
        <p:spPr bwMode="auto">
          <a:xfrm flipH="1">
            <a:off x="5403850" y="2635166"/>
            <a:ext cx="1831975" cy="26043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Box 63"/>
          <p:cNvSpPr txBox="1">
            <a:spLocks noChangeArrowheads="1"/>
          </p:cNvSpPr>
          <p:nvPr/>
        </p:nvSpPr>
        <p:spPr bwMode="auto">
          <a:xfrm>
            <a:off x="1076325" y="2084785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</a:p>
        </p:txBody>
      </p:sp>
      <p:sp>
        <p:nvSpPr>
          <p:cNvPr id="25624" name="TextBox 64"/>
          <p:cNvSpPr txBox="1">
            <a:spLocks noChangeArrowheads="1"/>
          </p:cNvSpPr>
          <p:nvPr/>
        </p:nvSpPr>
        <p:spPr bwMode="auto">
          <a:xfrm>
            <a:off x="5927725" y="2084785"/>
            <a:ext cx="438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</a:p>
        </p:txBody>
      </p:sp>
      <p:sp>
        <p:nvSpPr>
          <p:cNvPr id="25625" name="TextBox 79"/>
          <p:cNvSpPr txBox="1">
            <a:spLocks noChangeArrowheads="1"/>
          </p:cNvSpPr>
          <p:nvPr/>
        </p:nvSpPr>
        <p:spPr bwMode="auto">
          <a:xfrm>
            <a:off x="2070100" y="1557338"/>
            <a:ext cx="6746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nsubjpass</a:t>
            </a:r>
          </a:p>
        </p:txBody>
      </p:sp>
      <p:sp>
        <p:nvSpPr>
          <p:cNvPr id="25626" name="TextBox 80"/>
          <p:cNvSpPr txBox="1">
            <a:spLocks noChangeArrowheads="1"/>
          </p:cNvSpPr>
          <p:nvPr/>
        </p:nvSpPr>
        <p:spPr bwMode="auto">
          <a:xfrm>
            <a:off x="2408239" y="1708548"/>
            <a:ext cx="674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auxpass</a:t>
            </a:r>
          </a:p>
        </p:txBody>
      </p:sp>
      <p:sp>
        <p:nvSpPr>
          <p:cNvPr id="25627" name="TextBox 81"/>
          <p:cNvSpPr txBox="1">
            <a:spLocks noChangeArrowheads="1"/>
          </p:cNvSpPr>
          <p:nvPr/>
        </p:nvSpPr>
        <p:spPr bwMode="auto">
          <a:xfrm>
            <a:off x="2890839" y="1708548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</a:p>
        </p:txBody>
      </p:sp>
      <p:sp>
        <p:nvSpPr>
          <p:cNvPr id="25628" name="TextBox 82"/>
          <p:cNvSpPr txBox="1">
            <a:spLocks noChangeArrowheads="1"/>
          </p:cNvSpPr>
          <p:nvPr/>
        </p:nvSpPr>
        <p:spPr bwMode="auto">
          <a:xfrm>
            <a:off x="3471864" y="1712119"/>
            <a:ext cx="6762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advmod</a:t>
            </a:r>
          </a:p>
        </p:txBody>
      </p:sp>
      <p:sp>
        <p:nvSpPr>
          <p:cNvPr id="25629" name="TextBox 83"/>
          <p:cNvSpPr txBox="1">
            <a:spLocks noChangeArrowheads="1"/>
          </p:cNvSpPr>
          <p:nvPr/>
        </p:nvSpPr>
        <p:spPr bwMode="auto">
          <a:xfrm>
            <a:off x="4686300" y="1568054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prep</a:t>
            </a:r>
          </a:p>
        </p:txBody>
      </p:sp>
      <p:sp>
        <p:nvSpPr>
          <p:cNvPr id="25630" name="TextBox 84"/>
          <p:cNvSpPr txBox="1">
            <a:spLocks noChangeArrowheads="1"/>
          </p:cNvSpPr>
          <p:nvPr/>
        </p:nvSpPr>
        <p:spPr bwMode="auto">
          <a:xfrm>
            <a:off x="5661025" y="2646760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poss</a:t>
            </a:r>
          </a:p>
        </p:txBody>
      </p:sp>
      <p:sp>
        <p:nvSpPr>
          <p:cNvPr id="25631" name="TextBox 85"/>
          <p:cNvSpPr txBox="1">
            <a:spLocks noChangeArrowheads="1"/>
          </p:cNvSpPr>
          <p:nvPr/>
        </p:nvSpPr>
        <p:spPr bwMode="auto">
          <a:xfrm>
            <a:off x="6551614" y="2720579"/>
            <a:ext cx="5349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FF0000"/>
                </a:solidFill>
              </a:rPr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30402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Phrase Structure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28600" y="3200400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Unionized workers are usually better paid than their non-union counterparts.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1               2        3       4          5       6     7      8         9                10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9700" y="296822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PRP$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980135"/>
            <a:ext cx="3810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0525" y="2977754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2972991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1150" y="2972991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9639" y="2970610"/>
            <a:ext cx="541337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RBR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96822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1625" y="296941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VBN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0750" y="2958704"/>
            <a:ext cx="3238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JJ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8175" y="2949179"/>
            <a:ext cx="4953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41425" y="1613297"/>
            <a:ext cx="4191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24550" y="2627710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NP</a:t>
            </a:r>
          </a:p>
        </p:txBody>
      </p:sp>
      <p:cxnSp>
        <p:nvCxnSpPr>
          <p:cNvPr id="26640" name="Straight Connector 35"/>
          <p:cNvCxnSpPr>
            <a:cxnSpLocks noChangeShapeType="1"/>
            <a:stCxn id="6" idx="0"/>
            <a:endCxn id="33" idx="2"/>
          </p:cNvCxnSpPr>
          <p:nvPr/>
        </p:nvCxnSpPr>
        <p:spPr bwMode="auto">
          <a:xfrm flipV="1">
            <a:off x="876300" y="1867213"/>
            <a:ext cx="574675" cy="111292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Straight Connector 37"/>
          <p:cNvCxnSpPr>
            <a:cxnSpLocks noChangeShapeType="1"/>
            <a:stCxn id="33" idx="2"/>
            <a:endCxn id="7" idx="0"/>
          </p:cNvCxnSpPr>
          <p:nvPr/>
        </p:nvCxnSpPr>
        <p:spPr bwMode="auto">
          <a:xfrm>
            <a:off x="1450975" y="1867213"/>
            <a:ext cx="457200" cy="111054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41"/>
          <p:cNvCxnSpPr>
            <a:cxnSpLocks noChangeShapeType="1"/>
            <a:stCxn id="5" idx="0"/>
            <a:endCxn id="34" idx="2"/>
          </p:cNvCxnSpPr>
          <p:nvPr/>
        </p:nvCxnSpPr>
        <p:spPr bwMode="auto">
          <a:xfrm flipV="1">
            <a:off x="5467350" y="2881626"/>
            <a:ext cx="657225" cy="866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Straight Connector 43"/>
          <p:cNvCxnSpPr>
            <a:cxnSpLocks noChangeShapeType="1"/>
            <a:stCxn id="34" idx="2"/>
            <a:endCxn id="13" idx="0"/>
          </p:cNvCxnSpPr>
          <p:nvPr/>
        </p:nvCxnSpPr>
        <p:spPr bwMode="auto">
          <a:xfrm>
            <a:off x="6124575" y="2881626"/>
            <a:ext cx="38100" cy="770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Straight Connector 45"/>
          <p:cNvCxnSpPr>
            <a:cxnSpLocks noChangeShapeType="1"/>
            <a:stCxn id="34" idx="2"/>
            <a:endCxn id="14" idx="0"/>
          </p:cNvCxnSpPr>
          <p:nvPr/>
        </p:nvCxnSpPr>
        <p:spPr bwMode="auto">
          <a:xfrm>
            <a:off x="6124575" y="2881626"/>
            <a:ext cx="1111250" cy="675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595938" y="2286000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PP</a:t>
            </a:r>
          </a:p>
        </p:txBody>
      </p:sp>
      <p:cxnSp>
        <p:nvCxnSpPr>
          <p:cNvPr id="26646" name="Straight Connector 56"/>
          <p:cNvCxnSpPr>
            <a:cxnSpLocks noChangeShapeType="1"/>
            <a:stCxn id="11" idx="0"/>
            <a:endCxn id="55" idx="2"/>
          </p:cNvCxnSpPr>
          <p:nvPr/>
        </p:nvCxnSpPr>
        <p:spPr bwMode="auto">
          <a:xfrm flipV="1">
            <a:off x="4972050" y="2539916"/>
            <a:ext cx="823913" cy="42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Straight Connector 58"/>
          <p:cNvCxnSpPr>
            <a:cxnSpLocks noChangeShapeType="1"/>
            <a:stCxn id="55" idx="2"/>
            <a:endCxn id="34" idx="0"/>
          </p:cNvCxnSpPr>
          <p:nvPr/>
        </p:nvCxnSpPr>
        <p:spPr bwMode="auto">
          <a:xfrm>
            <a:off x="5795963" y="2539916"/>
            <a:ext cx="328612" cy="877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454400" y="2308622"/>
            <a:ext cx="5905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ADVP</a:t>
            </a:r>
          </a:p>
        </p:txBody>
      </p:sp>
      <p:cxnSp>
        <p:nvCxnSpPr>
          <p:cNvPr id="26649" name="Straight Connector 61"/>
          <p:cNvCxnSpPr>
            <a:cxnSpLocks noChangeShapeType="1"/>
            <a:stCxn id="60" idx="2"/>
            <a:endCxn id="10" idx="0"/>
          </p:cNvCxnSpPr>
          <p:nvPr/>
        </p:nvCxnSpPr>
        <p:spPr bwMode="auto">
          <a:xfrm flipH="1">
            <a:off x="3720308" y="2562538"/>
            <a:ext cx="29367" cy="4080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4575175" y="1926431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VP</a:t>
            </a:r>
          </a:p>
        </p:txBody>
      </p:sp>
      <p:cxnSp>
        <p:nvCxnSpPr>
          <p:cNvPr id="26651" name="Straight Connector 69"/>
          <p:cNvCxnSpPr>
            <a:cxnSpLocks noChangeShapeType="1"/>
            <a:stCxn id="68" idx="2"/>
            <a:endCxn id="60" idx="0"/>
          </p:cNvCxnSpPr>
          <p:nvPr/>
        </p:nvCxnSpPr>
        <p:spPr bwMode="auto">
          <a:xfrm flipH="1">
            <a:off x="3749675" y="2180347"/>
            <a:ext cx="1025525" cy="128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Straight Connector 71"/>
          <p:cNvCxnSpPr>
            <a:cxnSpLocks noChangeShapeType="1"/>
            <a:stCxn id="68" idx="2"/>
          </p:cNvCxnSpPr>
          <p:nvPr/>
        </p:nvCxnSpPr>
        <p:spPr bwMode="auto">
          <a:xfrm flipH="1">
            <a:off x="4360865" y="2180347"/>
            <a:ext cx="414335" cy="76883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Straight Connector 73"/>
          <p:cNvCxnSpPr>
            <a:cxnSpLocks noChangeShapeType="1"/>
            <a:stCxn id="68" idx="2"/>
            <a:endCxn id="55" idx="0"/>
          </p:cNvCxnSpPr>
          <p:nvPr/>
        </p:nvCxnSpPr>
        <p:spPr bwMode="auto">
          <a:xfrm>
            <a:off x="4775200" y="2180347"/>
            <a:ext cx="1020763" cy="1056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3346450" y="1613297"/>
            <a:ext cx="40005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VP</a:t>
            </a:r>
          </a:p>
        </p:txBody>
      </p:sp>
      <p:cxnSp>
        <p:nvCxnSpPr>
          <p:cNvPr id="26655" name="Straight Connector 77"/>
          <p:cNvCxnSpPr>
            <a:cxnSpLocks noChangeShapeType="1"/>
            <a:stCxn id="76" idx="2"/>
            <a:endCxn id="68" idx="0"/>
          </p:cNvCxnSpPr>
          <p:nvPr/>
        </p:nvCxnSpPr>
        <p:spPr bwMode="auto">
          <a:xfrm>
            <a:off x="3546475" y="1867213"/>
            <a:ext cx="1228725" cy="592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Straight Connector 79"/>
          <p:cNvCxnSpPr>
            <a:cxnSpLocks noChangeShapeType="1"/>
            <a:stCxn id="76" idx="2"/>
          </p:cNvCxnSpPr>
          <p:nvPr/>
        </p:nvCxnSpPr>
        <p:spPr bwMode="auto">
          <a:xfrm flipH="1">
            <a:off x="3098802" y="1867213"/>
            <a:ext cx="447673" cy="98909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Straight Connector 81"/>
          <p:cNvCxnSpPr>
            <a:cxnSpLocks noChangeShapeType="1"/>
            <a:stCxn id="76" idx="2"/>
          </p:cNvCxnSpPr>
          <p:nvPr/>
        </p:nvCxnSpPr>
        <p:spPr bwMode="auto">
          <a:xfrm flipH="1">
            <a:off x="2533652" y="1867213"/>
            <a:ext cx="1012823" cy="1037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2090739" y="1219200"/>
            <a:ext cx="27622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Times New Roman" pitchFamily="-48" charset="0"/>
              </a:rPr>
              <a:t>S</a:t>
            </a:r>
          </a:p>
        </p:txBody>
      </p:sp>
      <p:cxnSp>
        <p:nvCxnSpPr>
          <p:cNvPr id="26659" name="Straight Connector 87"/>
          <p:cNvCxnSpPr>
            <a:cxnSpLocks noChangeShapeType="1"/>
            <a:stCxn id="86" idx="2"/>
            <a:endCxn id="76" idx="0"/>
          </p:cNvCxnSpPr>
          <p:nvPr/>
        </p:nvCxnSpPr>
        <p:spPr bwMode="auto">
          <a:xfrm>
            <a:off x="2228852" y="1473116"/>
            <a:ext cx="1317623" cy="14018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Straight Connector 89"/>
          <p:cNvCxnSpPr>
            <a:cxnSpLocks noChangeShapeType="1"/>
            <a:stCxn id="86" idx="2"/>
            <a:endCxn id="33" idx="0"/>
          </p:cNvCxnSpPr>
          <p:nvPr/>
        </p:nvCxnSpPr>
        <p:spPr bwMode="auto">
          <a:xfrm flipH="1">
            <a:off x="1450975" y="1473116"/>
            <a:ext cx="777877" cy="14018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44384</TotalTime>
  <Words>513</Words>
  <Application>Microsoft Office PowerPoint</Application>
  <PresentationFormat>On-screen Show (16:9)</PresentationFormat>
  <Paragraphs>124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Dependency structure</vt:lpstr>
      <vt:lpstr>Dependency Structure</vt:lpstr>
      <vt:lpstr>Dependency Structure</vt:lpstr>
      <vt:lpstr>Dependency Structure</vt:lpstr>
      <vt:lpstr>Dependency Structure</vt:lpstr>
      <vt:lpstr>Other notations</vt:lpstr>
      <vt:lpstr>Phrase Structure</vt:lpstr>
      <vt:lpstr>Dependency grammars</vt:lpstr>
      <vt:lpstr>How to identify the heads</vt:lpstr>
      <vt:lpstr>Head Rules from Collins’s 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Non-Projectivity</vt:lpstr>
      <vt:lpstr>Non-projectivity</vt:lpstr>
      <vt:lpstr>Notes</vt:lpstr>
      <vt:lpstr>Rate of Non-Projectivity</vt:lpstr>
      <vt:lpstr>https://universaldependencies.org/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480</cp:revision>
  <dcterms:created xsi:type="dcterms:W3CDTF">2014-05-29T18:54:38Z</dcterms:created>
  <dcterms:modified xsi:type="dcterms:W3CDTF">2019-03-07T16:10:28Z</dcterms:modified>
</cp:coreProperties>
</file>