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sldIdLst>
    <p:sldId id="616" r:id="rId3"/>
    <p:sldId id="810" r:id="rId4"/>
    <p:sldId id="1139" r:id="rId5"/>
    <p:sldId id="1014" r:id="rId6"/>
    <p:sldId id="1013" r:id="rId7"/>
    <p:sldId id="1123" r:id="rId8"/>
    <p:sldId id="1141" r:id="rId9"/>
    <p:sldId id="1017" r:id="rId10"/>
    <p:sldId id="1018" r:id="rId11"/>
    <p:sldId id="1117" r:id="rId12"/>
    <p:sldId id="1118" r:id="rId13"/>
    <p:sldId id="1120" r:id="rId14"/>
    <p:sldId id="1109" r:id="rId15"/>
    <p:sldId id="82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>
        <p:scale>
          <a:sx n="120" d="100"/>
          <a:sy n="120" d="100"/>
        </p:scale>
        <p:origin x="2562" y="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4" y="0"/>
            <a:ext cx="82658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86" y="0"/>
            <a:ext cx="64046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09" y="0"/>
            <a:ext cx="62157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1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535"/>
            <a:ext cx="8229600" cy="2702991"/>
          </a:xfrm>
        </p:spPr>
        <p:txBody>
          <a:bodyPr/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 smtClean="0"/>
              <a:t>Interestingly, MST is O(n</a:t>
            </a:r>
            <a:r>
              <a:rPr lang="en-US" baseline="30000" dirty="0" smtClean="0"/>
              <a:t>2</a:t>
            </a:r>
            <a:r>
              <a:rPr lang="en-US" dirty="0"/>
              <a:t>), compared with O(n</a:t>
            </a:r>
            <a:r>
              <a:rPr lang="en-US" baseline="30000" dirty="0"/>
              <a:t>3</a:t>
            </a:r>
            <a:r>
              <a:rPr lang="en-US" dirty="0"/>
              <a:t>) for Eisner, even though MST is non-projective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of a highly non-projective language</a:t>
            </a:r>
          </a:p>
          <a:p>
            <a:pPr lvl="1"/>
            <a:r>
              <a:rPr lang="en-US" dirty="0" smtClean="0"/>
              <a:t>Swiss German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44" y="3125015"/>
            <a:ext cx="5251739" cy="1773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0073" y="4668982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</a:t>
            </a:r>
            <a:r>
              <a:rPr lang="en-US" dirty="0" err="1" smtClean="0"/>
              <a:t>Pitler</a:t>
            </a:r>
            <a:r>
              <a:rPr lang="en-US" dirty="0" smtClean="0"/>
              <a:t>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87364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</p:spTree>
    <p:extLst>
      <p:ext uri="{BB962C8B-B14F-4D97-AF65-F5344CB8AC3E}">
        <p14:creationId xmlns:p14="http://schemas.microsoft.com/office/powerpoint/2010/main" val="268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81403"/>
            <a:ext cx="8229600" cy="35122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Constituent parsing vs. Dependency parsing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PP attachment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CP – multiple differences between the two parse trees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DP – the difference is in just one word (preposition) that needs to be reattached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CC attachment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CP – multiple differences between the two parse trees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DP – multiple dependencies; furthermore the choice of a head is unclear: either the first N or the 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Techniques (1)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482084" cy="3900767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Constraint-based methods</a:t>
            </a:r>
          </a:p>
          <a:p>
            <a:pPr lvl="1"/>
            <a:r>
              <a:rPr lang="en-US" altLang="en-US" sz="1900" dirty="0"/>
              <a:t>Maruyama 1990, Karlsson 1990</a:t>
            </a:r>
          </a:p>
          <a:p>
            <a:pPr lvl="1"/>
            <a:r>
              <a:rPr lang="en-US" altLang="en-US" sz="1900" dirty="0"/>
              <a:t>Example</a:t>
            </a:r>
          </a:p>
          <a:p>
            <a:pPr lvl="2"/>
            <a:r>
              <a:rPr lang="en-US" altLang="en-US" sz="1700" dirty="0"/>
              <a:t>word(</a:t>
            </a:r>
            <a:r>
              <a:rPr lang="en-US" altLang="en-US" sz="1700" dirty="0" err="1"/>
              <a:t>pos</a:t>
            </a:r>
            <a:r>
              <a:rPr lang="en-US" altLang="en-US" sz="1700" dirty="0"/>
              <a:t>(x)) = DET ⇒</a:t>
            </a:r>
            <a:r>
              <a:rPr lang="da-DK" altLang="en-US" sz="1700" dirty="0"/>
              <a:t>(label(X) = NMOD, word(mod(x)) = NN, pos(x) &lt; mod(x))</a:t>
            </a:r>
          </a:p>
          <a:p>
            <a:pPr lvl="2"/>
            <a:r>
              <a:rPr lang="en-US" altLang="en-US" sz="1700" dirty="0"/>
              <a:t>A determiner (DET) modifies a noun (NN) on the right with the label NMOD.</a:t>
            </a:r>
          </a:p>
          <a:p>
            <a:pPr lvl="1"/>
            <a:r>
              <a:rPr lang="en-US" altLang="en-US" sz="1900" dirty="0"/>
              <a:t>NP-complete problem; heuristics needed</a:t>
            </a:r>
          </a:p>
          <a:p>
            <a:r>
              <a:rPr lang="en-US" altLang="en-US" sz="2500" dirty="0"/>
              <a:t>Constraint graph</a:t>
            </a:r>
          </a:p>
          <a:p>
            <a:pPr lvl="1"/>
            <a:r>
              <a:rPr lang="en-US" altLang="en-US" sz="1900" dirty="0"/>
              <a:t>For initial constraint graph using a core grammar: nodes, domains, constraints</a:t>
            </a:r>
          </a:p>
          <a:p>
            <a:pPr lvl="1"/>
            <a:r>
              <a:rPr lang="en-US" altLang="en-US" sz="1900" dirty="0"/>
              <a:t>Find an assignment that doesn’t contradict any constraints. If more than one assignment exists, add more constraints.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83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Classic Techniques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Dynamic programming</a:t>
            </a:r>
          </a:p>
          <a:p>
            <a:pPr lvl="1">
              <a:defRPr/>
            </a:pPr>
            <a:r>
              <a:rPr lang="en-US" sz="2000" dirty="0"/>
              <a:t>CKY – similar to lexicalized PCFG, cubic complexity (Eisner 96)</a:t>
            </a:r>
          </a:p>
          <a:p>
            <a:pPr marL="457200" lvl="1" indent="0">
              <a:buFontTx/>
              <a:buNone/>
              <a:defRPr/>
            </a:pP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68463" y="3290248"/>
            <a:ext cx="2057400" cy="584299"/>
            <a:chOff x="1668463" y="3290248"/>
            <a:chExt cx="2057400" cy="584299"/>
          </a:xfrm>
        </p:grpSpPr>
        <p:sp>
          <p:nvSpPr>
            <p:cNvPr id="30724" name="TextBox 3"/>
            <p:cNvSpPr txBox="1">
              <a:spLocks noChangeArrowheads="1"/>
            </p:cNvSpPr>
            <p:nvPr/>
          </p:nvSpPr>
          <p:spPr bwMode="auto">
            <a:xfrm>
              <a:off x="1668463" y="3412882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Mary likes cats</a:t>
              </a:r>
            </a:p>
          </p:txBody>
        </p:sp>
        <p:cxnSp>
          <p:nvCxnSpPr>
            <p:cNvPr id="30725" name="Straight Connector 5"/>
            <p:cNvCxnSpPr>
              <a:cxnSpLocks noChangeShapeType="1"/>
            </p:cNvCxnSpPr>
            <p:nvPr/>
          </p:nvCxnSpPr>
          <p:spPr bwMode="auto">
            <a:xfrm flipV="1">
              <a:off x="2811463" y="3298582"/>
              <a:ext cx="0" cy="1714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6" name="Straight Connector 7"/>
            <p:cNvCxnSpPr>
              <a:cxnSpLocks noChangeShapeType="1"/>
            </p:cNvCxnSpPr>
            <p:nvPr/>
          </p:nvCxnSpPr>
          <p:spPr bwMode="auto">
            <a:xfrm>
              <a:off x="2811463" y="3298582"/>
              <a:ext cx="4572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7" name="Straight Arrow Connector 9"/>
            <p:cNvCxnSpPr>
              <a:cxnSpLocks noChangeShapeType="1"/>
            </p:cNvCxnSpPr>
            <p:nvPr/>
          </p:nvCxnSpPr>
          <p:spPr bwMode="auto">
            <a:xfrm>
              <a:off x="3268663" y="3298582"/>
              <a:ext cx="0" cy="1714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8" name="Straight Connector 11"/>
            <p:cNvCxnSpPr>
              <a:cxnSpLocks noChangeShapeType="1"/>
            </p:cNvCxnSpPr>
            <p:nvPr/>
          </p:nvCxnSpPr>
          <p:spPr bwMode="auto">
            <a:xfrm flipV="1">
              <a:off x="2697163" y="3290248"/>
              <a:ext cx="0" cy="17145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9" name="Straight Connector 13"/>
            <p:cNvCxnSpPr>
              <a:cxnSpLocks noChangeShapeType="1"/>
            </p:cNvCxnSpPr>
            <p:nvPr/>
          </p:nvCxnSpPr>
          <p:spPr bwMode="auto">
            <a:xfrm flipH="1">
              <a:off x="2049463" y="3298582"/>
              <a:ext cx="64770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0" name="Straight Arrow Connector 15"/>
            <p:cNvCxnSpPr>
              <a:cxnSpLocks noChangeShapeType="1"/>
            </p:cNvCxnSpPr>
            <p:nvPr/>
          </p:nvCxnSpPr>
          <p:spPr bwMode="auto">
            <a:xfrm>
              <a:off x="2049463" y="3298582"/>
              <a:ext cx="0" cy="17145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5021263" y="3000926"/>
            <a:ext cx="2057400" cy="1320907"/>
            <a:chOff x="5021263" y="3000927"/>
            <a:chExt cx="2057400" cy="922436"/>
          </a:xfrm>
        </p:grpSpPr>
        <p:sp>
          <p:nvSpPr>
            <p:cNvPr id="30731" name="TextBox 18"/>
            <p:cNvSpPr txBox="1">
              <a:spLocks noChangeArrowheads="1"/>
            </p:cNvSpPr>
            <p:nvPr/>
          </p:nvSpPr>
          <p:spPr bwMode="auto">
            <a:xfrm>
              <a:off x="5681663" y="3000927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likes</a:t>
              </a:r>
            </a:p>
          </p:txBody>
        </p:sp>
        <p:sp>
          <p:nvSpPr>
            <p:cNvPr id="30732" name="TextBox 21"/>
            <p:cNvSpPr txBox="1">
              <a:spLocks noChangeArrowheads="1"/>
            </p:cNvSpPr>
            <p:nvPr/>
          </p:nvSpPr>
          <p:spPr bwMode="auto">
            <a:xfrm>
              <a:off x="5021263" y="3461698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Mary likes cats</a:t>
              </a:r>
            </a:p>
          </p:txBody>
        </p:sp>
        <p:cxnSp>
          <p:nvCxnSpPr>
            <p:cNvPr id="30733" name="Straight Connector 23"/>
            <p:cNvCxnSpPr>
              <a:cxnSpLocks noChangeShapeType="1"/>
            </p:cNvCxnSpPr>
            <p:nvPr/>
          </p:nvCxnSpPr>
          <p:spPr bwMode="auto">
            <a:xfrm flipV="1">
              <a:off x="5529263" y="3347398"/>
              <a:ext cx="53340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4" name="Straight Connector 25"/>
            <p:cNvCxnSpPr>
              <a:cxnSpLocks noChangeShapeType="1"/>
              <a:stCxn id="30732" idx="0"/>
            </p:cNvCxnSpPr>
            <p:nvPr/>
          </p:nvCxnSpPr>
          <p:spPr bwMode="auto">
            <a:xfrm flipV="1">
              <a:off x="6049963" y="3347398"/>
              <a:ext cx="1270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Straight Connector 28"/>
            <p:cNvCxnSpPr>
              <a:cxnSpLocks noChangeShapeType="1"/>
            </p:cNvCxnSpPr>
            <p:nvPr/>
          </p:nvCxnSpPr>
          <p:spPr bwMode="auto">
            <a:xfrm flipH="1" flipV="1">
              <a:off x="6056313" y="3347398"/>
              <a:ext cx="603250" cy="1143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TextBox 18"/>
          <p:cNvSpPr txBox="1"/>
          <p:nvPr/>
        </p:nvSpPr>
        <p:spPr>
          <a:xfrm>
            <a:off x="4097546" y="3157268"/>
            <a:ext cx="638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9463" y="29292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nsubj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11463" y="292954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dobj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4112" y="3312398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nsubj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4161" y="3312398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dobj</a:t>
            </a:r>
          </a:p>
        </p:txBody>
      </p:sp>
    </p:spTree>
    <p:extLst>
      <p:ext uri="{BB962C8B-B14F-4D97-AF65-F5344CB8AC3E}">
        <p14:creationId xmlns:p14="http://schemas.microsoft.com/office/powerpoint/2010/main" val="20676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Eisner 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65" y="1330036"/>
            <a:ext cx="8901544" cy="3435928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CKY charts</a:t>
            </a:r>
          </a:p>
          <a:p>
            <a:pPr lvl="1"/>
            <a:r>
              <a:rPr lang="en-US" dirty="0" smtClean="0"/>
              <a:t>one for “complete” items (head at “tall” end), there may be missing children on that side)</a:t>
            </a:r>
          </a:p>
          <a:p>
            <a:pPr lvl="1"/>
            <a:r>
              <a:rPr lang="en-US" dirty="0" smtClean="0"/>
              <a:t>and one for “incomplete” items (arc from “tall” to “short” end), both sides may be missing children</a:t>
            </a:r>
            <a:endParaRPr lang="en-US" dirty="0"/>
          </a:p>
          <a:p>
            <a:r>
              <a:rPr lang="en-US" sz="2800" dirty="0"/>
              <a:t>Keep track whether the head is on the left or the </a:t>
            </a:r>
            <a:r>
              <a:rPr lang="en-US" sz="2800" dirty="0" smtClean="0"/>
              <a:t>right</a:t>
            </a:r>
          </a:p>
          <a:p>
            <a:pPr lvl="1"/>
            <a:r>
              <a:rPr lang="en-US" dirty="0" smtClean="0"/>
              <a:t>hence the chart has an additional dimension of size 2 (left arc and right arc)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4000" y="165431"/>
            <a:ext cx="8432800" cy="70184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1009650"/>
            <a:ext cx="9144000" cy="289695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Two complete items, connected with an arc turn into an incomplete item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complete item + an incomplete item turn into a complete item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Full tree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8" y="3756687"/>
            <a:ext cx="4994443" cy="12851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1737" y="3638545"/>
            <a:ext cx="2955852" cy="307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04091" y="4696405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Greg </a:t>
            </a:r>
            <a:r>
              <a:rPr lang="en-US" dirty="0" err="1" smtClean="0"/>
              <a:t>Durrrett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81" y="1352079"/>
            <a:ext cx="6319837" cy="8247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0" y="2563219"/>
            <a:ext cx="76295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Dependency Parsing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7182"/>
            <a:ext cx="8229600" cy="30126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McDonald </a:t>
            </a:r>
            <a:r>
              <a:rPr lang="en-US" sz="2400" dirty="0"/>
              <a:t>et al. 2005</a:t>
            </a:r>
          </a:p>
          <a:p>
            <a:r>
              <a:rPr lang="en-US" sz="2400" dirty="0" smtClean="0"/>
              <a:t>Dependency </a:t>
            </a:r>
            <a:r>
              <a:rPr lang="en-US" sz="2400" dirty="0"/>
              <a:t>parsing is equivalent to search for a maximum spanning </a:t>
            </a:r>
            <a:r>
              <a:rPr lang="en-US" sz="2400" dirty="0" smtClean="0"/>
              <a:t>tree (MST) </a:t>
            </a:r>
            <a:r>
              <a:rPr lang="en-US" sz="2400" dirty="0"/>
              <a:t>in a directed graph.</a:t>
            </a:r>
          </a:p>
          <a:p>
            <a:r>
              <a:rPr lang="en-US" sz="2400" dirty="0" smtClean="0"/>
              <a:t>Efficient </a:t>
            </a:r>
            <a:r>
              <a:rPr lang="en-US" sz="2400" dirty="0"/>
              <a:t>algorithm for finding MST for directed </a:t>
            </a:r>
            <a:r>
              <a:rPr lang="en-US" sz="2400" dirty="0" smtClean="0"/>
              <a:t>graphs</a:t>
            </a:r>
          </a:p>
          <a:p>
            <a:pPr lvl="1"/>
            <a:r>
              <a:rPr lang="en-US" sz="1900" dirty="0" smtClean="0"/>
              <a:t>Chu </a:t>
            </a:r>
            <a:r>
              <a:rPr lang="en-US" sz="1900" dirty="0"/>
              <a:t>and Liu (1965) and Edmonds (1967) give </a:t>
            </a:r>
            <a:r>
              <a:rPr lang="en-US" sz="1900" dirty="0" smtClean="0"/>
              <a:t>an.</a:t>
            </a:r>
            <a:endParaRPr lang="en-US" sz="19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8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Parser example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447775" y="1094314"/>
            <a:ext cx="8229600" cy="2992309"/>
          </a:xfrm>
        </p:spPr>
        <p:txBody>
          <a:bodyPr>
            <a:normAutofit/>
          </a:bodyPr>
          <a:lstStyle/>
          <a:p>
            <a:r>
              <a:rPr lang="en-US" sz="2000" dirty="0"/>
              <a:t>Consider the sentence “John saw Mary”</a:t>
            </a:r>
          </a:p>
          <a:p>
            <a:r>
              <a:rPr lang="en-US" sz="2000" dirty="0"/>
              <a:t>Recursively remove cycle</a:t>
            </a:r>
          </a:p>
          <a:p>
            <a:r>
              <a:rPr lang="en-US" sz="2000" dirty="0"/>
              <a:t>The Chu-Liu-Edmonds algorithm gives the MST on the right hand side (right). This is in general  a non-projective tree.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1484" y="2498428"/>
            <a:ext cx="4155596" cy="2422327"/>
            <a:chOff x="261484" y="2425799"/>
            <a:chExt cx="4155596" cy="2422327"/>
          </a:xfrm>
        </p:grpSpPr>
        <p:sp>
          <p:nvSpPr>
            <p:cNvPr id="349188" name="Text Box 4"/>
            <p:cNvSpPr txBox="1">
              <a:spLocks noChangeArrowheads="1"/>
            </p:cNvSpPr>
            <p:nvPr/>
          </p:nvSpPr>
          <p:spPr bwMode="auto">
            <a:xfrm>
              <a:off x="2928485" y="2425799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9</a:t>
              </a:r>
            </a:p>
          </p:txBody>
        </p:sp>
        <p:sp>
          <p:nvSpPr>
            <p:cNvPr id="349189" name="Text Box 5"/>
            <p:cNvSpPr txBox="1">
              <a:spLocks noChangeArrowheads="1"/>
            </p:cNvSpPr>
            <p:nvPr/>
          </p:nvSpPr>
          <p:spPr bwMode="auto">
            <a:xfrm>
              <a:off x="2252209" y="282227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10</a:t>
              </a:r>
            </a:p>
          </p:txBody>
        </p:sp>
        <p:sp>
          <p:nvSpPr>
            <p:cNvPr id="349190" name="Text Box 6"/>
            <p:cNvSpPr txBox="1">
              <a:spLocks noChangeArrowheads="1"/>
            </p:cNvSpPr>
            <p:nvPr/>
          </p:nvSpPr>
          <p:spPr bwMode="auto">
            <a:xfrm>
              <a:off x="3665084" y="304254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</a:p>
          </p:txBody>
        </p:sp>
        <p:sp>
          <p:nvSpPr>
            <p:cNvPr id="349191" name="Text Box 7"/>
            <p:cNvSpPr txBox="1">
              <a:spLocks noChangeArrowheads="1"/>
            </p:cNvSpPr>
            <p:nvPr/>
          </p:nvSpPr>
          <p:spPr bwMode="auto">
            <a:xfrm>
              <a:off x="1709284" y="3283049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20</a:t>
              </a:r>
            </a:p>
          </p:txBody>
        </p:sp>
        <p:sp>
          <p:nvSpPr>
            <p:cNvPr id="349192" name="Text Box 8"/>
            <p:cNvSpPr txBox="1">
              <a:spLocks noChangeArrowheads="1"/>
            </p:cNvSpPr>
            <p:nvPr/>
          </p:nvSpPr>
          <p:spPr bwMode="auto">
            <a:xfrm>
              <a:off x="2252209" y="355570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</a:p>
          </p:txBody>
        </p:sp>
        <p:sp>
          <p:nvSpPr>
            <p:cNvPr id="349193" name="Text Box 9"/>
            <p:cNvSpPr txBox="1">
              <a:spLocks noChangeArrowheads="1"/>
            </p:cNvSpPr>
            <p:nvPr/>
          </p:nvSpPr>
          <p:spPr bwMode="auto">
            <a:xfrm>
              <a:off x="3209472" y="3481884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0</a:t>
              </a:r>
            </a:p>
          </p:txBody>
        </p:sp>
        <p:sp>
          <p:nvSpPr>
            <p:cNvPr id="349194" name="Text Box 10"/>
            <p:cNvSpPr txBox="1">
              <a:spLocks noChangeArrowheads="1"/>
            </p:cNvSpPr>
            <p:nvPr/>
          </p:nvSpPr>
          <p:spPr bwMode="auto">
            <a:xfrm>
              <a:off x="1937884" y="4197449"/>
              <a:ext cx="3575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11</a:t>
              </a:r>
            </a:p>
          </p:txBody>
        </p:sp>
        <p:sp>
          <p:nvSpPr>
            <p:cNvPr id="349195" name="Text Box 11"/>
            <p:cNvSpPr txBox="1">
              <a:spLocks noChangeArrowheads="1"/>
            </p:cNvSpPr>
            <p:nvPr/>
          </p:nvSpPr>
          <p:spPr bwMode="auto">
            <a:xfrm>
              <a:off x="2090285" y="4540349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</a:t>
              </a:r>
            </a:p>
          </p:txBody>
        </p:sp>
        <p:sp>
          <p:nvSpPr>
            <p:cNvPr id="349196" name="Text Box 12"/>
            <p:cNvSpPr txBox="1">
              <a:spLocks noChangeArrowheads="1"/>
            </p:cNvSpPr>
            <p:nvPr/>
          </p:nvSpPr>
          <p:spPr bwMode="auto">
            <a:xfrm>
              <a:off x="261484" y="3188990"/>
              <a:ext cx="27443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9</a:t>
              </a:r>
            </a:p>
          </p:txBody>
        </p:sp>
        <p:sp>
          <p:nvSpPr>
            <p:cNvPr id="349197" name="Text Box 13"/>
            <p:cNvSpPr txBox="1">
              <a:spLocks noChangeArrowheads="1"/>
            </p:cNvSpPr>
            <p:nvPr/>
          </p:nvSpPr>
          <p:spPr bwMode="auto">
            <a:xfrm>
              <a:off x="982209" y="2675830"/>
              <a:ext cx="4732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root</a:t>
              </a:r>
            </a:p>
          </p:txBody>
        </p:sp>
        <p:sp>
          <p:nvSpPr>
            <p:cNvPr id="349198" name="Text Box 14"/>
            <p:cNvSpPr txBox="1">
              <a:spLocks noChangeArrowheads="1"/>
            </p:cNvSpPr>
            <p:nvPr/>
          </p:nvSpPr>
          <p:spPr bwMode="auto">
            <a:xfrm>
              <a:off x="975860" y="3702149"/>
              <a:ext cx="52450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John</a:t>
              </a:r>
            </a:p>
          </p:txBody>
        </p:sp>
        <p:sp>
          <p:nvSpPr>
            <p:cNvPr id="349199" name="Text Box 15"/>
            <p:cNvSpPr txBox="1">
              <a:spLocks noChangeArrowheads="1"/>
            </p:cNvSpPr>
            <p:nvPr/>
          </p:nvSpPr>
          <p:spPr bwMode="auto">
            <a:xfrm>
              <a:off x="2571298" y="3188990"/>
              <a:ext cx="4651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saw</a:t>
              </a:r>
            </a:p>
          </p:txBody>
        </p:sp>
        <p:sp>
          <p:nvSpPr>
            <p:cNvPr id="349200" name="Text Box 16"/>
            <p:cNvSpPr txBox="1">
              <a:spLocks noChangeArrowheads="1"/>
            </p:cNvSpPr>
            <p:nvPr/>
          </p:nvSpPr>
          <p:spPr bwMode="auto">
            <a:xfrm>
              <a:off x="3842884" y="3683099"/>
              <a:ext cx="57419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Mary</a:t>
              </a:r>
            </a:p>
          </p:txBody>
        </p:sp>
        <p:cxnSp>
          <p:nvCxnSpPr>
            <p:cNvPr id="349201" name="AutoShape 17"/>
            <p:cNvCxnSpPr>
              <a:cxnSpLocks noChangeShapeType="1"/>
              <a:stCxn id="349188" idx="1"/>
              <a:endCxn id="349197" idx="0"/>
            </p:cNvCxnSpPr>
            <p:nvPr/>
          </p:nvCxnSpPr>
          <p:spPr bwMode="auto">
            <a:xfrm rot="10800000" flipV="1">
              <a:off x="1218813" y="2579688"/>
              <a:ext cx="1709673" cy="9614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02" name="AutoShape 18"/>
            <p:cNvCxnSpPr>
              <a:cxnSpLocks noChangeShapeType="1"/>
              <a:stCxn id="349188" idx="3"/>
              <a:endCxn id="349200" idx="3"/>
            </p:cNvCxnSpPr>
            <p:nvPr/>
          </p:nvCxnSpPr>
          <p:spPr bwMode="auto">
            <a:xfrm>
              <a:off x="3202919" y="2579688"/>
              <a:ext cx="1214161" cy="1257300"/>
            </a:xfrm>
            <a:prstGeom prst="curvedConnector3">
              <a:avLst>
                <a:gd name="adj1" fmla="val 11882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03" name="AutoShape 19"/>
            <p:cNvCxnSpPr>
              <a:cxnSpLocks noChangeShapeType="1"/>
              <a:stCxn id="349197" idx="3"/>
              <a:endCxn id="349189" idx="0"/>
            </p:cNvCxnSpPr>
            <p:nvPr/>
          </p:nvCxnSpPr>
          <p:spPr bwMode="auto">
            <a:xfrm flipV="1">
              <a:off x="1455415" y="2822278"/>
              <a:ext cx="978895" cy="7441"/>
            </a:xfrm>
            <a:prstGeom prst="curvedConnector4">
              <a:avLst>
                <a:gd name="adj1" fmla="val 40699"/>
                <a:gd name="adj2" fmla="val 55496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04" name="AutoShape 20"/>
            <p:cNvCxnSpPr>
              <a:cxnSpLocks noChangeShapeType="1"/>
              <a:stCxn id="349197" idx="1"/>
              <a:endCxn id="349196" idx="0"/>
            </p:cNvCxnSpPr>
            <p:nvPr/>
          </p:nvCxnSpPr>
          <p:spPr bwMode="auto">
            <a:xfrm rot="10800000" flipV="1">
              <a:off x="398701" y="2829718"/>
              <a:ext cx="583508" cy="35927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0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2596498" y="2967336"/>
              <a:ext cx="251222" cy="196850"/>
            </a:xfrm>
            <a:prstGeom prst="curvedConnector3">
              <a:avLst>
                <a:gd name="adj1" fmla="val 4976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06" name="AutoShape 22"/>
            <p:cNvCxnSpPr>
              <a:cxnSpLocks noChangeShapeType="1"/>
              <a:endCxn id="349190" idx="1"/>
            </p:cNvCxnSpPr>
            <p:nvPr/>
          </p:nvCxnSpPr>
          <p:spPr bwMode="auto">
            <a:xfrm flipV="1">
              <a:off x="3157084" y="3196432"/>
              <a:ext cx="508000" cy="294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07" name="AutoShape 23"/>
            <p:cNvCxnSpPr>
              <a:cxnSpLocks noChangeShapeType="1"/>
            </p:cNvCxnSpPr>
            <p:nvPr/>
          </p:nvCxnSpPr>
          <p:spPr bwMode="auto">
            <a:xfrm rot="16200000" flipH="1">
              <a:off x="3855981" y="3384253"/>
              <a:ext cx="526256" cy="952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08" name="AutoShape 24"/>
            <p:cNvCxnSpPr>
              <a:cxnSpLocks noChangeShapeType="1"/>
              <a:stCxn id="349196" idx="2"/>
              <a:endCxn id="349198" idx="1"/>
            </p:cNvCxnSpPr>
            <p:nvPr/>
          </p:nvCxnSpPr>
          <p:spPr bwMode="auto">
            <a:xfrm rot="16200000" flipH="1">
              <a:off x="507645" y="3387822"/>
              <a:ext cx="359271" cy="57715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09" name="AutoShape 25"/>
            <p:cNvCxnSpPr>
              <a:cxnSpLocks noChangeShapeType="1"/>
            </p:cNvCxnSpPr>
            <p:nvPr/>
          </p:nvCxnSpPr>
          <p:spPr bwMode="auto">
            <a:xfrm flipV="1">
              <a:off x="2090285" y="3283049"/>
              <a:ext cx="481013" cy="94060"/>
            </a:xfrm>
            <a:prstGeom prst="curvedConnector3">
              <a:avLst>
                <a:gd name="adj1" fmla="val 4983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10" name="AutoShape 26"/>
            <p:cNvCxnSpPr>
              <a:cxnSpLocks noChangeShapeType="1"/>
              <a:stCxn id="349198" idx="0"/>
              <a:endCxn id="349191" idx="1"/>
            </p:cNvCxnSpPr>
            <p:nvPr/>
          </p:nvCxnSpPr>
          <p:spPr bwMode="auto">
            <a:xfrm flipV="1">
              <a:off x="1238112" y="3436938"/>
              <a:ext cx="471172" cy="26521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11" name="AutoShape 27"/>
            <p:cNvCxnSpPr>
              <a:cxnSpLocks noChangeShapeType="1"/>
              <a:stCxn id="349198" idx="2"/>
              <a:endCxn id="349195" idx="1"/>
            </p:cNvCxnSpPr>
            <p:nvPr/>
          </p:nvCxnSpPr>
          <p:spPr bwMode="auto">
            <a:xfrm rot="16200000" flipH="1">
              <a:off x="1322042" y="3925995"/>
              <a:ext cx="684312" cy="85217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12" name="AutoShape 28"/>
            <p:cNvCxnSpPr>
              <a:cxnSpLocks noChangeShapeType="1"/>
              <a:stCxn id="349195" idx="3"/>
              <a:endCxn id="349200" idx="2"/>
            </p:cNvCxnSpPr>
            <p:nvPr/>
          </p:nvCxnSpPr>
          <p:spPr bwMode="auto">
            <a:xfrm flipV="1">
              <a:off x="2364719" y="3990876"/>
              <a:ext cx="1765263" cy="70336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13" name="AutoShape 29"/>
            <p:cNvCxnSpPr>
              <a:cxnSpLocks noChangeShapeType="1"/>
              <a:stCxn id="349194" idx="3"/>
              <a:endCxn id="349200" idx="1"/>
            </p:cNvCxnSpPr>
            <p:nvPr/>
          </p:nvCxnSpPr>
          <p:spPr bwMode="auto">
            <a:xfrm flipV="1">
              <a:off x="2295418" y="3836988"/>
              <a:ext cx="1547466" cy="51435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14" name="AutoShape 30"/>
            <p:cNvCxnSpPr>
              <a:cxnSpLocks noChangeShapeType="1"/>
              <a:stCxn id="349198" idx="3"/>
              <a:endCxn id="349194" idx="1"/>
            </p:cNvCxnSpPr>
            <p:nvPr/>
          </p:nvCxnSpPr>
          <p:spPr bwMode="auto">
            <a:xfrm>
              <a:off x="1500363" y="3856038"/>
              <a:ext cx="437521" cy="4953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49215" name="AutoShape 31"/>
            <p:cNvCxnSpPr>
              <a:cxnSpLocks noChangeShapeType="1"/>
              <a:stCxn id="349192" idx="3"/>
              <a:endCxn id="349199" idx="2"/>
            </p:cNvCxnSpPr>
            <p:nvPr/>
          </p:nvCxnSpPr>
          <p:spPr bwMode="auto">
            <a:xfrm flipV="1">
              <a:off x="2616411" y="3496767"/>
              <a:ext cx="187483" cy="2128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16" name="AutoShape 32"/>
            <p:cNvCxnSpPr>
              <a:cxnSpLocks noChangeShapeType="1"/>
              <a:stCxn id="349199" idx="3"/>
              <a:endCxn id="349193" idx="0"/>
            </p:cNvCxnSpPr>
            <p:nvPr/>
          </p:nvCxnSpPr>
          <p:spPr bwMode="auto">
            <a:xfrm>
              <a:off x="3036490" y="3342879"/>
              <a:ext cx="310199" cy="13900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</p:cxnSp>
        <p:cxnSp>
          <p:nvCxnSpPr>
            <p:cNvPr id="349217" name="AutoShape 33"/>
            <p:cNvCxnSpPr>
              <a:cxnSpLocks noChangeShapeType="1"/>
              <a:stCxn id="349193" idx="3"/>
            </p:cNvCxnSpPr>
            <p:nvPr/>
          </p:nvCxnSpPr>
          <p:spPr bwMode="auto">
            <a:xfrm flipV="1">
              <a:off x="3483906" y="3625949"/>
              <a:ext cx="435178" cy="982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18" name="AutoShape 34"/>
            <p:cNvCxnSpPr>
              <a:cxnSpLocks noChangeShapeType="1"/>
              <a:stCxn id="349192" idx="1"/>
            </p:cNvCxnSpPr>
            <p:nvPr/>
          </p:nvCxnSpPr>
          <p:spPr bwMode="auto">
            <a:xfrm rot="10800000" flipV="1">
              <a:off x="1785487" y="3709591"/>
              <a:ext cx="466723" cy="3065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5312354" y="3008461"/>
            <a:ext cx="3441221" cy="1334096"/>
            <a:chOff x="5406573" y="2675830"/>
            <a:chExt cx="3441221" cy="1334096"/>
          </a:xfrm>
        </p:grpSpPr>
        <p:sp>
          <p:nvSpPr>
            <p:cNvPr id="349219" name="Text Box 35"/>
            <p:cNvSpPr txBox="1">
              <a:spLocks noChangeArrowheads="1"/>
            </p:cNvSpPr>
            <p:nvPr/>
          </p:nvSpPr>
          <p:spPr bwMode="auto">
            <a:xfrm>
              <a:off x="6682922" y="2822278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10</a:t>
              </a:r>
            </a:p>
          </p:txBody>
        </p:sp>
        <p:sp>
          <p:nvSpPr>
            <p:cNvPr id="349220" name="Text Box 36"/>
            <p:cNvSpPr txBox="1">
              <a:spLocks noChangeArrowheads="1"/>
            </p:cNvSpPr>
            <p:nvPr/>
          </p:nvSpPr>
          <p:spPr bwMode="auto">
            <a:xfrm>
              <a:off x="8095798" y="304254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</a:p>
          </p:txBody>
        </p:sp>
        <p:sp>
          <p:nvSpPr>
            <p:cNvPr id="349221" name="Text Box 37"/>
            <p:cNvSpPr txBox="1">
              <a:spLocks noChangeArrowheads="1"/>
            </p:cNvSpPr>
            <p:nvPr/>
          </p:nvSpPr>
          <p:spPr bwMode="auto">
            <a:xfrm>
              <a:off x="6682922" y="3555703"/>
              <a:ext cx="36420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30</a:t>
              </a:r>
            </a:p>
          </p:txBody>
        </p:sp>
        <p:sp>
          <p:nvSpPr>
            <p:cNvPr id="349223" name="Text Box 39"/>
            <p:cNvSpPr txBox="1">
              <a:spLocks noChangeArrowheads="1"/>
            </p:cNvSpPr>
            <p:nvPr/>
          </p:nvSpPr>
          <p:spPr bwMode="auto">
            <a:xfrm>
              <a:off x="5412923" y="2675830"/>
              <a:ext cx="4732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root</a:t>
              </a:r>
            </a:p>
          </p:txBody>
        </p:sp>
        <p:sp>
          <p:nvSpPr>
            <p:cNvPr id="349224" name="Text Box 40"/>
            <p:cNvSpPr txBox="1">
              <a:spLocks noChangeArrowheads="1"/>
            </p:cNvSpPr>
            <p:nvPr/>
          </p:nvSpPr>
          <p:spPr bwMode="auto">
            <a:xfrm>
              <a:off x="5406573" y="3702149"/>
              <a:ext cx="52450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John</a:t>
              </a:r>
            </a:p>
          </p:txBody>
        </p:sp>
        <p:sp>
          <p:nvSpPr>
            <p:cNvPr id="349225" name="Text Box 41"/>
            <p:cNvSpPr txBox="1">
              <a:spLocks noChangeArrowheads="1"/>
            </p:cNvSpPr>
            <p:nvPr/>
          </p:nvSpPr>
          <p:spPr bwMode="auto">
            <a:xfrm>
              <a:off x="7002010" y="3188990"/>
              <a:ext cx="465192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saw</a:t>
              </a:r>
            </a:p>
          </p:txBody>
        </p:sp>
        <p:sp>
          <p:nvSpPr>
            <p:cNvPr id="349226" name="Text Box 42"/>
            <p:cNvSpPr txBox="1">
              <a:spLocks noChangeArrowheads="1"/>
            </p:cNvSpPr>
            <p:nvPr/>
          </p:nvSpPr>
          <p:spPr bwMode="auto">
            <a:xfrm>
              <a:off x="8273598" y="3683099"/>
              <a:ext cx="57419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Mary</a:t>
              </a:r>
            </a:p>
          </p:txBody>
        </p:sp>
        <p:cxnSp>
          <p:nvCxnSpPr>
            <p:cNvPr id="349227" name="AutoShape 43"/>
            <p:cNvCxnSpPr>
              <a:cxnSpLocks noChangeShapeType="1"/>
              <a:stCxn id="349223" idx="3"/>
              <a:endCxn id="349219" idx="0"/>
            </p:cNvCxnSpPr>
            <p:nvPr/>
          </p:nvCxnSpPr>
          <p:spPr bwMode="auto">
            <a:xfrm flipV="1">
              <a:off x="5886129" y="2822278"/>
              <a:ext cx="978894" cy="7441"/>
            </a:xfrm>
            <a:prstGeom prst="curvedConnector4">
              <a:avLst>
                <a:gd name="adj1" fmla="val 40699"/>
                <a:gd name="adj2" fmla="val 514029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28" name="AutoShape 44"/>
            <p:cNvCxnSpPr>
              <a:cxnSpLocks noChangeShapeType="1"/>
              <a:stCxn id="349219" idx="3"/>
              <a:endCxn id="349225" idx="0"/>
            </p:cNvCxnSpPr>
            <p:nvPr/>
          </p:nvCxnSpPr>
          <p:spPr bwMode="auto">
            <a:xfrm>
              <a:off x="7047124" y="2976167"/>
              <a:ext cx="187482" cy="2128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29" name="AutoShape 45"/>
            <p:cNvCxnSpPr>
              <a:cxnSpLocks noChangeShapeType="1"/>
              <a:endCxn id="349220" idx="1"/>
            </p:cNvCxnSpPr>
            <p:nvPr/>
          </p:nvCxnSpPr>
          <p:spPr bwMode="auto">
            <a:xfrm flipV="1">
              <a:off x="7587797" y="3196432"/>
              <a:ext cx="508001" cy="2946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30" name="AutoShape 46"/>
            <p:cNvCxnSpPr>
              <a:cxnSpLocks noChangeShapeType="1"/>
              <a:stCxn id="349220" idx="3"/>
              <a:endCxn id="349226" idx="0"/>
            </p:cNvCxnSpPr>
            <p:nvPr/>
          </p:nvCxnSpPr>
          <p:spPr bwMode="auto">
            <a:xfrm>
              <a:off x="8460000" y="3196432"/>
              <a:ext cx="100696" cy="48666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9231" name="AutoShape 47"/>
            <p:cNvCxnSpPr>
              <a:cxnSpLocks noChangeShapeType="1"/>
              <a:stCxn id="349221" idx="3"/>
              <a:endCxn id="349225" idx="2"/>
            </p:cNvCxnSpPr>
            <p:nvPr/>
          </p:nvCxnSpPr>
          <p:spPr bwMode="auto">
            <a:xfrm flipV="1">
              <a:off x="7047124" y="3496767"/>
              <a:ext cx="187482" cy="21282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32" name="AutoShape 48"/>
            <p:cNvCxnSpPr>
              <a:cxnSpLocks noChangeShapeType="1"/>
            </p:cNvCxnSpPr>
            <p:nvPr/>
          </p:nvCxnSpPr>
          <p:spPr bwMode="auto">
            <a:xfrm rot="10800000" flipV="1">
              <a:off x="6205085" y="3683100"/>
              <a:ext cx="466725" cy="70247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99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51185</TotalTime>
  <Words>457</Words>
  <Application>Microsoft Office PowerPoint</Application>
  <PresentationFormat>On-screen Show (16:9)</PresentationFormat>
  <Paragraphs>89</Paragraphs>
  <Slides>14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Motivation</vt:lpstr>
      <vt:lpstr>Techniques (1)</vt:lpstr>
      <vt:lpstr>Classic Techniques</vt:lpstr>
      <vt:lpstr>Eisner 1996</vt:lpstr>
      <vt:lpstr>Example</vt:lpstr>
      <vt:lpstr>Graph-based Dependency Parsing</vt:lpstr>
      <vt:lpstr>MST Parser example</vt:lpstr>
      <vt:lpstr>PowerPoint Presentation</vt:lpstr>
      <vt:lpstr>PowerPoint Presentation</vt:lpstr>
      <vt:lpstr>PowerPoint Presentation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508</cp:revision>
  <dcterms:created xsi:type="dcterms:W3CDTF">2014-05-29T18:54:38Z</dcterms:created>
  <dcterms:modified xsi:type="dcterms:W3CDTF">2019-03-21T21:43:14Z</dcterms:modified>
</cp:coreProperties>
</file>