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9"/>
  </p:notesMasterIdLst>
  <p:sldIdLst>
    <p:sldId id="616" r:id="rId3"/>
    <p:sldId id="814" r:id="rId4"/>
    <p:sldId id="919" r:id="rId5"/>
    <p:sldId id="964" r:id="rId6"/>
    <p:sldId id="963" r:id="rId7"/>
    <p:sldId id="815" r:id="rId8"/>
    <p:sldId id="926" r:id="rId9"/>
    <p:sldId id="923" r:id="rId10"/>
    <p:sldId id="817" r:id="rId11"/>
    <p:sldId id="927" r:id="rId12"/>
    <p:sldId id="928" r:id="rId13"/>
    <p:sldId id="965" r:id="rId14"/>
    <p:sldId id="966" r:id="rId15"/>
    <p:sldId id="967" r:id="rId16"/>
    <p:sldId id="930" r:id="rId17"/>
    <p:sldId id="81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8" d="100"/>
          <a:sy n="138" d="100"/>
        </p:scale>
        <p:origin x="166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73" y="1094314"/>
            <a:ext cx="4985691" cy="347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278029" y="4681835"/>
            <a:ext cx="4711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[Example from </a:t>
            </a:r>
            <a:r>
              <a:rPr lang="en-US" altLang="en-US" sz="2000" dirty="0" err="1"/>
              <a:t>Kuebler</a:t>
            </a:r>
            <a:r>
              <a:rPr lang="en-US" altLang="en-US" sz="2000" dirty="0"/>
              <a:t>, McDonald, </a:t>
            </a:r>
            <a:r>
              <a:rPr lang="en-US" altLang="en-US" sz="2000" dirty="0" err="1"/>
              <a:t>Nivre</a:t>
            </a:r>
            <a:r>
              <a:rPr lang="en-US" alt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180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278029" y="4681835"/>
            <a:ext cx="4711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[Example from </a:t>
            </a:r>
            <a:r>
              <a:rPr lang="en-US" altLang="en-US" sz="2000" dirty="0" err="1"/>
              <a:t>Kuebler</a:t>
            </a:r>
            <a:r>
              <a:rPr lang="en-US" altLang="en-US" sz="2000" dirty="0"/>
              <a:t>, McDonald, </a:t>
            </a:r>
            <a:r>
              <a:rPr lang="en-US" altLang="en-US" sz="2000" dirty="0" err="1"/>
              <a:t>Nivre</a:t>
            </a:r>
            <a:r>
              <a:rPr lang="en-US" altLang="en-US" sz="2000" dirty="0"/>
              <a:t>]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34" y="975249"/>
            <a:ext cx="5093220" cy="376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648"/>
            <a:ext cx="9144000" cy="34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87" y="1244600"/>
            <a:ext cx="4823626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4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26" y="0"/>
            <a:ext cx="66063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7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Arc-eager is O(n</a:t>
            </a:r>
            <a:r>
              <a:rPr lang="en-US" baseline="30000" dirty="0"/>
              <a:t>3</a:t>
            </a:r>
            <a:r>
              <a:rPr lang="en-US" dirty="0"/>
              <a:t>) – like Eisner</a:t>
            </a:r>
          </a:p>
          <a:p>
            <a:r>
              <a:rPr lang="en-US" dirty="0"/>
              <a:t>Arc-standard is O(n</a:t>
            </a:r>
            <a:r>
              <a:rPr lang="en-US" baseline="30000" dirty="0"/>
              <a:t>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09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298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666" y="2914650"/>
            <a:ext cx="8180703" cy="1314450"/>
          </a:xfrm>
        </p:spPr>
        <p:txBody>
          <a:bodyPr>
            <a:normAutofit/>
          </a:bodyPr>
          <a:lstStyle/>
          <a:p>
            <a:r>
              <a:rPr lang="en-US" dirty="0"/>
              <a:t>Transition-based Dependency Parsing</a:t>
            </a:r>
          </a:p>
        </p:txBody>
      </p:sp>
    </p:spTree>
    <p:extLst>
      <p:ext uri="{BB962C8B-B14F-4D97-AF65-F5344CB8AC3E}">
        <p14:creationId xmlns:p14="http://schemas.microsoft.com/office/powerpoint/2010/main" val="26587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223"/>
            <a:ext cx="8229600" cy="3604161"/>
          </a:xfrm>
        </p:spPr>
        <p:txBody>
          <a:bodyPr>
            <a:normAutofit/>
          </a:bodyPr>
          <a:lstStyle/>
          <a:p>
            <a:r>
              <a:rPr lang="en-US" dirty="0"/>
              <a:t>Similar to shift-reduce</a:t>
            </a:r>
          </a:p>
          <a:p>
            <a:r>
              <a:rPr lang="en-US" dirty="0"/>
              <a:t>Produces a single (projective) tree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Stack of partially processed (unattached) words</a:t>
            </a:r>
          </a:p>
          <a:p>
            <a:pPr lvl="1"/>
            <a:r>
              <a:rPr lang="en-US" dirty="0"/>
              <a:t>Input buffer</a:t>
            </a:r>
          </a:p>
          <a:p>
            <a:pPr lvl="1"/>
            <a:r>
              <a:rPr lang="en-US" dirty="0"/>
              <a:t>Set of dependency arcs</a:t>
            </a:r>
          </a:p>
          <a:p>
            <a:pPr lvl="2"/>
            <a:r>
              <a:rPr lang="en-US" dirty="0"/>
              <a:t>Attach the word on the top of the stack to the word at the current position in the buffer (or in the other direction)</a:t>
            </a:r>
          </a:p>
        </p:txBody>
      </p:sp>
    </p:spTree>
    <p:extLst>
      <p:ext uri="{BB962C8B-B14F-4D97-AF65-F5344CB8AC3E}">
        <p14:creationId xmlns:p14="http://schemas.microsoft.com/office/powerpoint/2010/main" val="218084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Transition-Based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223"/>
            <a:ext cx="8229600" cy="3604161"/>
          </a:xfrm>
        </p:spPr>
        <p:txBody>
          <a:bodyPr>
            <a:normAutofit/>
          </a:bodyPr>
          <a:lstStyle/>
          <a:p>
            <a:r>
              <a:rPr lang="en-US" dirty="0"/>
              <a:t>Initial configuration</a:t>
            </a:r>
          </a:p>
          <a:p>
            <a:pPr lvl="1"/>
            <a:r>
              <a:rPr lang="en-US" dirty="0"/>
              <a:t>Stack (including the root token w0)</a:t>
            </a:r>
          </a:p>
          <a:p>
            <a:pPr lvl="1"/>
            <a:r>
              <a:rPr lang="en-US" dirty="0"/>
              <a:t>Buffer (sentence)</a:t>
            </a:r>
          </a:p>
          <a:p>
            <a:pPr lvl="1"/>
            <a:r>
              <a:rPr lang="en-US" dirty="0"/>
              <a:t>Arcs (empty)</a:t>
            </a:r>
          </a:p>
          <a:p>
            <a:r>
              <a:rPr lang="en-US" dirty="0"/>
              <a:t>Goal configuration</a:t>
            </a:r>
          </a:p>
          <a:p>
            <a:pPr lvl="1"/>
            <a:r>
              <a:rPr lang="en-US" dirty="0"/>
              <a:t>Stack (empty)</a:t>
            </a:r>
          </a:p>
          <a:p>
            <a:pPr lvl="1"/>
            <a:r>
              <a:rPr lang="en-US" dirty="0"/>
              <a:t>Buffer (empty)</a:t>
            </a:r>
          </a:p>
          <a:p>
            <a:pPr lvl="1"/>
            <a:r>
              <a:rPr lang="en-US" dirty="0"/>
              <a:t>Arcs (complete tree)</a:t>
            </a:r>
          </a:p>
        </p:txBody>
      </p:sp>
    </p:spTree>
    <p:extLst>
      <p:ext uri="{BB962C8B-B14F-4D97-AF65-F5344CB8AC3E}">
        <p14:creationId xmlns:p14="http://schemas.microsoft.com/office/powerpoint/2010/main" val="35277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26" y="1194607"/>
            <a:ext cx="8229600" cy="2702991"/>
          </a:xfrm>
        </p:spPr>
        <p:txBody>
          <a:bodyPr/>
          <a:lstStyle/>
          <a:p>
            <a:r>
              <a:rPr lang="en-US" dirty="0" smtClean="0"/>
              <a:t>“Book me the morning flight”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5040" y="462049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Jurafsky</a:t>
            </a:r>
            <a:r>
              <a:rPr lang="en-US" dirty="0" smtClean="0"/>
              <a:t> and Martin]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1738745"/>
            <a:ext cx="4863986" cy="33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MaltParser (Nivre 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759"/>
            <a:ext cx="8229600" cy="3544866"/>
          </a:xfrm>
        </p:spPr>
        <p:txBody>
          <a:bodyPr>
            <a:normAutofit/>
          </a:bodyPr>
          <a:lstStyle/>
          <a:p>
            <a:r>
              <a:rPr lang="en-US" dirty="0"/>
              <a:t>The reduce operations combine an element from the stack and one from the buffer</a:t>
            </a:r>
          </a:p>
          <a:p>
            <a:r>
              <a:rPr lang="en-US" dirty="0"/>
              <a:t>Arc-standard parser</a:t>
            </a:r>
          </a:p>
          <a:p>
            <a:pPr lvl="1"/>
            <a:r>
              <a:rPr lang="en-US" dirty="0"/>
              <a:t>The actions are shift, left-arc, right-arc</a:t>
            </a:r>
          </a:p>
          <a:p>
            <a:r>
              <a:rPr lang="en-US" dirty="0"/>
              <a:t>Arc-eager parser</a:t>
            </a:r>
          </a:p>
          <a:p>
            <a:pPr lvl="1"/>
            <a:r>
              <a:rPr lang="en-US" dirty="0"/>
              <a:t>The actions are shift, reduce, left-arc, right-arc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(Arc-Eager) </a:t>
            </a:r>
            <a:r>
              <a:rPr lang="en-US" dirty="0" err="1"/>
              <a:t>MaltParser</a:t>
            </a:r>
            <a:r>
              <a:rPr lang="en-US" dirty="0"/>
              <a:t> Actions</a:t>
            </a:r>
          </a:p>
        </p:txBody>
      </p:sp>
      <p:pic>
        <p:nvPicPr>
          <p:cNvPr id="626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849" y="1129947"/>
            <a:ext cx="7780179" cy="351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933645" y="4681835"/>
            <a:ext cx="4858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[Example from Nivre and Kuebler]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055423" y="3906989"/>
            <a:ext cx="843148" cy="350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00597" y="3109363"/>
            <a:ext cx="843148" cy="3503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6" y="105545"/>
            <a:ext cx="7403678" cy="45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78029" y="4681835"/>
            <a:ext cx="4711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[Example from </a:t>
            </a:r>
            <a:r>
              <a:rPr lang="en-US" altLang="en-US" sz="2000" dirty="0" err="1"/>
              <a:t>Kuebler</a:t>
            </a:r>
            <a:r>
              <a:rPr lang="en-US" altLang="en-US" sz="2000" dirty="0"/>
              <a:t>, McDonald, </a:t>
            </a:r>
            <a:r>
              <a:rPr lang="en-US" altLang="en-US" sz="2000" dirty="0" err="1"/>
              <a:t>Nivre</a:t>
            </a:r>
            <a:r>
              <a:rPr lang="en-US" alt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669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4" y="1094314"/>
            <a:ext cx="8843782" cy="371568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Example: “People want to be free”</a:t>
            </a:r>
          </a:p>
          <a:p>
            <a:pPr lvl="1"/>
            <a:r>
              <a:rPr lang="en-US" sz="1700" dirty="0"/>
              <a:t>            [ROOT] 			[People, want, to, be, free] 	</a:t>
            </a:r>
            <a:r>
              <a:rPr lang="en-US" sz="1700" dirty="0">
                <a:cs typeface="Times New Roman"/>
              </a:rPr>
              <a:t>Ø</a:t>
            </a:r>
          </a:p>
          <a:p>
            <a:pPr lvl="1"/>
            <a:r>
              <a:rPr lang="en-US" sz="1700" dirty="0">
                <a:cs typeface="Times New Roman"/>
              </a:rPr>
              <a:t>Shift     [ROOT, People] 	[want, to, be, free] </a:t>
            </a:r>
          </a:p>
          <a:p>
            <a:pPr lvl="1"/>
            <a:r>
              <a:rPr lang="en-US" sz="1700" dirty="0"/>
              <a:t>LA</a:t>
            </a:r>
            <a:r>
              <a:rPr lang="en-US" sz="1700" i="1" baseline="-25000" dirty="0"/>
              <a:t>nsubj</a:t>
            </a:r>
            <a:r>
              <a:rPr lang="en-US" sz="1700" i="1" dirty="0"/>
              <a:t>  </a:t>
            </a:r>
            <a:r>
              <a:rPr lang="en-US" sz="1700" dirty="0"/>
              <a:t>[ROOT] 			[want, to, be, free]  			A</a:t>
            </a:r>
            <a:r>
              <a:rPr lang="en-US" sz="1700" baseline="-25000" dirty="0"/>
              <a:t>1 </a:t>
            </a:r>
            <a:r>
              <a:rPr lang="en-US" sz="1700" dirty="0"/>
              <a:t>= {nsubj(want, people)}</a:t>
            </a:r>
            <a:endParaRPr lang="en-US" sz="1700" baseline="-25000" dirty="0"/>
          </a:p>
          <a:p>
            <a:pPr lvl="1"/>
            <a:r>
              <a:rPr lang="en-US" sz="1700" dirty="0"/>
              <a:t>RA</a:t>
            </a:r>
            <a:r>
              <a:rPr lang="en-US" sz="1700" i="1" baseline="-25000" dirty="0"/>
              <a:t>root</a:t>
            </a:r>
            <a:r>
              <a:rPr lang="en-US" sz="1700" dirty="0"/>
              <a:t>   [ROOT, want]	[to, be, free]  					A</a:t>
            </a:r>
            <a:r>
              <a:rPr lang="en-US" sz="1700" baseline="-25000" dirty="0"/>
              <a:t>2 </a:t>
            </a:r>
            <a:r>
              <a:rPr lang="en-US" sz="1700" dirty="0"/>
              <a:t>= A</a:t>
            </a:r>
            <a:r>
              <a:rPr lang="en-US" sz="1700" baseline="-25000" dirty="0"/>
              <a:t>1 </a:t>
            </a:r>
            <a:r>
              <a:rPr lang="en-US" sz="1700" dirty="0"/>
              <a:t>∪ {root(ROOT, want)}</a:t>
            </a:r>
            <a:endParaRPr lang="en-US" sz="1700" baseline="-25000" dirty="0"/>
          </a:p>
          <a:p>
            <a:r>
              <a:rPr lang="en-US" sz="2400" dirty="0" smtClean="0"/>
              <a:t>Characteristics</a:t>
            </a:r>
            <a:endParaRPr lang="en-US" sz="1900" dirty="0" smtClean="0"/>
          </a:p>
          <a:p>
            <a:pPr lvl="1"/>
            <a:r>
              <a:rPr lang="en-US" sz="1800" dirty="0"/>
              <a:t>Approximate the oracle with a </a:t>
            </a:r>
            <a:r>
              <a:rPr lang="en-US" sz="1800" dirty="0" smtClean="0"/>
              <a:t>classifier: o(c</a:t>
            </a:r>
            <a:r>
              <a:rPr lang="en-US" sz="1800" dirty="0"/>
              <a:t>) = </a:t>
            </a:r>
            <a:r>
              <a:rPr lang="en-US" sz="1800" dirty="0" err="1"/>
              <a:t>argmax</a:t>
            </a:r>
            <a:r>
              <a:rPr lang="en-US" sz="1800" baseline="-25000" dirty="0" err="1"/>
              <a:t>t</a:t>
            </a:r>
            <a:r>
              <a:rPr lang="en-US" sz="1800" dirty="0"/>
              <a:t> </a:t>
            </a:r>
            <a:r>
              <a:rPr lang="en-US" sz="1800" b="1" dirty="0" err="1"/>
              <a:t>w</a:t>
            </a:r>
            <a:r>
              <a:rPr lang="en-US" sz="1800" dirty="0" err="1"/>
              <a:t>.</a:t>
            </a:r>
            <a:r>
              <a:rPr lang="en-US" sz="1800" b="1" dirty="0" err="1"/>
              <a:t>f</a:t>
            </a:r>
            <a:r>
              <a:rPr lang="en-US" sz="1800" dirty="0"/>
              <a:t>(</a:t>
            </a:r>
            <a:r>
              <a:rPr lang="en-US" sz="1800" dirty="0" err="1"/>
              <a:t>c,t</a:t>
            </a:r>
            <a:r>
              <a:rPr lang="en-US" sz="1800" dirty="0"/>
              <a:t>)</a:t>
            </a:r>
          </a:p>
          <a:p>
            <a:pPr lvl="1"/>
            <a:r>
              <a:rPr lang="en-US" sz="1900" dirty="0" smtClean="0"/>
              <a:t>There </a:t>
            </a:r>
            <a:r>
              <a:rPr lang="en-US" sz="1900" dirty="0"/>
              <a:t>is no </a:t>
            </a:r>
            <a:r>
              <a:rPr lang="en-US" sz="1900" dirty="0" smtClean="0"/>
              <a:t>search in the greedy version (although beam search also works)</a:t>
            </a:r>
            <a:endParaRPr lang="en-US" sz="1900" dirty="0"/>
          </a:p>
          <a:p>
            <a:pPr lvl="1"/>
            <a:r>
              <a:rPr lang="en-US" sz="1900" dirty="0"/>
              <a:t>The final list of arcs is returned as the dependency tree</a:t>
            </a:r>
          </a:p>
          <a:p>
            <a:pPr lvl="1"/>
            <a:r>
              <a:rPr lang="en-US" sz="1900" dirty="0"/>
              <a:t>Trained on a dependency treebank</a:t>
            </a:r>
          </a:p>
          <a:p>
            <a:r>
              <a:rPr lang="en-US" sz="2400" dirty="0"/>
              <a:t>Very fast method</a:t>
            </a:r>
          </a:p>
        </p:txBody>
      </p:sp>
    </p:spTree>
    <p:extLst>
      <p:ext uri="{BB962C8B-B14F-4D97-AF65-F5344CB8AC3E}">
        <p14:creationId xmlns:p14="http://schemas.microsoft.com/office/powerpoint/2010/main" val="13414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48618</TotalTime>
  <Words>222</Words>
  <Application>Microsoft Office PowerPoint</Application>
  <PresentationFormat>On-screen Show (16:9)</PresentationFormat>
  <Paragraphs>52</Paragraphs>
  <Slides>16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Transition-Based Parsing</vt:lpstr>
      <vt:lpstr>Transition-Based Parsing</vt:lpstr>
      <vt:lpstr>Example</vt:lpstr>
      <vt:lpstr>MaltParser (Nivre 2008)</vt:lpstr>
      <vt:lpstr>(Arc-Eager) MaltParser Actions</vt:lpstr>
      <vt:lpstr>PowerPoint Presentation</vt:lpstr>
      <vt:lpstr>Example</vt:lpstr>
      <vt:lpstr>Feature Model</vt:lpstr>
      <vt:lpstr>Feature Vectors</vt:lpstr>
      <vt:lpstr>PowerPoint Presentation</vt:lpstr>
      <vt:lpstr>PowerPoint Presentation</vt:lpstr>
      <vt:lpstr>PowerPoint Presentation</vt:lpstr>
      <vt:lpstr>Complexity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490</cp:revision>
  <dcterms:created xsi:type="dcterms:W3CDTF">2014-05-29T18:54:38Z</dcterms:created>
  <dcterms:modified xsi:type="dcterms:W3CDTF">2019-03-21T21:38:10Z</dcterms:modified>
</cp:coreProperties>
</file>