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616" r:id="rId3"/>
    <p:sldId id="1013" r:id="rId4"/>
    <p:sldId id="1020" r:id="rId5"/>
    <p:sldId id="1014" r:id="rId6"/>
    <p:sldId id="817" r:id="rId7"/>
    <p:sldId id="818" r:id="rId8"/>
    <p:sldId id="819" r:id="rId9"/>
    <p:sldId id="820" r:id="rId10"/>
    <p:sldId id="1019" r:id="rId11"/>
    <p:sldId id="82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12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.cs.cmu.edu/link/" TargetMode="External"/><Relationship Id="rId3" Type="http://schemas.openxmlformats.org/officeDocument/2006/relationships/hyperlink" Target="http://ufal.mff.cuni.cz/pdt2.0/" TargetMode="External"/><Relationship Id="rId7" Type="http://schemas.openxmlformats.org/officeDocument/2006/relationships/hyperlink" Target="http://www.cs.ualberta.ca/~lindek/minipar.htm" TargetMode="External"/><Relationship Id="rId2" Type="http://schemas.openxmlformats.org/officeDocument/2006/relationships/hyperlink" Target="http://ilk.uvt.nl/con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ltparser.org/" TargetMode="External"/><Relationship Id="rId5" Type="http://schemas.openxmlformats.org/officeDocument/2006/relationships/hyperlink" Target="http://nextens.uvt.nl/depparse-wiki/DataOverview" TargetMode="External"/><Relationship Id="rId4" Type="http://schemas.openxmlformats.org/officeDocument/2006/relationships/hyperlink" Target="http://nextens.uvt.nl/depparse-wiki/SharedTaskWebsi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87364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of Dependency Parsing</a:t>
            </a:r>
          </a:p>
        </p:txBody>
      </p:sp>
    </p:spTree>
    <p:extLst>
      <p:ext uri="{BB962C8B-B14F-4D97-AF65-F5344CB8AC3E}">
        <p14:creationId xmlns:p14="http://schemas.microsoft.com/office/powerpoint/2010/main" val="38352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483"/>
            <a:ext cx="9144000" cy="28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of Dependency Parsing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193616"/>
            <a:ext cx="7772400" cy="144534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Attachment Score (Buchholz &amp; </a:t>
            </a:r>
            <a:r>
              <a:rPr lang="en-US" altLang="en-US" dirty="0" err="1"/>
              <a:t>Marsi</a:t>
            </a:r>
            <a:r>
              <a:rPr lang="en-US" altLang="en-US" dirty="0"/>
              <a:t> 2006) </a:t>
            </a:r>
          </a:p>
          <a:p>
            <a:pPr lvl="1"/>
            <a:r>
              <a:rPr lang="en-US" altLang="en-US" dirty="0"/>
              <a:t># correct </a:t>
            </a:r>
            <a:r>
              <a:rPr lang="en-US" altLang="en-US" dirty="0" err="1"/>
              <a:t>deps</a:t>
            </a:r>
            <a:r>
              <a:rPr lang="en-US" altLang="en-US" dirty="0"/>
              <a:t>/# </a:t>
            </a:r>
            <a:r>
              <a:rPr lang="en-US" altLang="en-US" dirty="0" err="1"/>
              <a:t>deps</a:t>
            </a:r>
            <a:r>
              <a:rPr lang="en-US" altLang="en-US" dirty="0"/>
              <a:t>               (attached to the right head)</a:t>
            </a:r>
          </a:p>
          <a:p>
            <a:pPr lvl="1"/>
            <a:r>
              <a:rPr lang="en-US" altLang="en-US" dirty="0"/>
              <a:t>Unlabeled dependency accuracy (UAS)</a:t>
            </a:r>
          </a:p>
          <a:p>
            <a:pPr lvl="1"/>
            <a:r>
              <a:rPr lang="en-US" altLang="en-US" dirty="0"/>
              <a:t>Labeled dependency accuracy (LAS)</a:t>
            </a:r>
          </a:p>
          <a:p>
            <a:endParaRPr lang="en-US" altLang="en-US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06019" y="2869032"/>
            <a:ext cx="8686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1       Unionized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Unionized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VBN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VBN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-       2       NMOD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2       workers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workers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NNS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NNS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-       3       SBJ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3       are    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are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  VBP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VBP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-       0       ROOT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4       usually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usually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RB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-       3       TMP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5       better 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better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RBR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RBR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-       4       ADV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6       paid   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paid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 VBN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VBN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-       5       AMOD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7       than   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than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 IN      IN      -       5       AMOD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8       their    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their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    PRP$    PRP$    -       10      NMOD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9       non-union 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non-union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 JJ 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JJ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 -       10      NMOD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10      counterparts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counterparts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NNS   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NNS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 -       7       PMOD    -       -</a:t>
            </a:r>
          </a:p>
        </p:txBody>
      </p:sp>
    </p:spTree>
    <p:extLst>
      <p:ext uri="{BB962C8B-B14F-4D97-AF65-F5344CB8AC3E}">
        <p14:creationId xmlns:p14="http://schemas.microsoft.com/office/powerpoint/2010/main" val="38980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Complexity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Projective (CKY)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5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Projective (Eisner)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Non-projective (MST - Chu-Liu-Edmonds)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Projective (Malt) </a:t>
            </a:r>
            <a:r>
              <a:rPr lang="en-US" altLang="en-US" i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2118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54000" y="250887"/>
            <a:ext cx="8432800" cy="701843"/>
          </a:xfrm>
        </p:spPr>
        <p:txBody>
          <a:bodyPr/>
          <a:lstStyle/>
          <a:p>
            <a:r>
              <a:rPr lang="en-US" altLang="en-US" dirty="0"/>
              <a:t>Use in Information Extraction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02" y="846301"/>
            <a:ext cx="3380331" cy="428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086601" y="4791075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[Erkan et al. 2007]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09" y="1504335"/>
            <a:ext cx="3970278" cy="275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8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54000" y="371037"/>
            <a:ext cx="8432800" cy="701843"/>
          </a:xfrm>
        </p:spPr>
        <p:txBody>
          <a:bodyPr/>
          <a:lstStyle/>
          <a:p>
            <a:r>
              <a:rPr lang="en-US" altLang="en-US" dirty="0"/>
              <a:t>Dependency Kernels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5" y="998346"/>
            <a:ext cx="5379408" cy="377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6283325" y="4774168"/>
            <a:ext cx="289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[Bunescu and Mooney 2005]</a:t>
            </a:r>
          </a:p>
        </p:txBody>
      </p:sp>
    </p:spTree>
    <p:extLst>
      <p:ext uri="{BB962C8B-B14F-4D97-AF65-F5344CB8AC3E}">
        <p14:creationId xmlns:p14="http://schemas.microsoft.com/office/powerpoint/2010/main" val="95060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External Links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72237" y="1094314"/>
            <a:ext cx="8343163" cy="37219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http://ilk.uvt.nl/conll/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CONLL-X Shared task</a:t>
            </a:r>
          </a:p>
          <a:p>
            <a:pPr>
              <a:lnSpc>
                <a:spcPct val="120000"/>
              </a:lnSpc>
            </a:pPr>
            <a:r>
              <a:rPr lang="en-US" dirty="0">
                <a:hlinkClick r:id="rId3"/>
              </a:rPr>
              <a:t>http://ufal.mff.cuni.cz/pdt2.0/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Prague Dependency Treebank</a:t>
            </a:r>
            <a:endParaRPr lang="en-US" altLang="en-US" sz="2400" dirty="0"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cs typeface="Courier New" pitchFamily="49" charset="0"/>
                <a:hlinkClick r:id="rId4"/>
              </a:rPr>
              <a:t>http://nextens.uvt.nl/depparse-wiki/SharedTaskWebsite</a:t>
            </a:r>
            <a:endParaRPr lang="en-US" altLang="en-US" sz="2400" dirty="0"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cs typeface="Courier New" pitchFamily="49" charset="0"/>
                <a:hlinkClick r:id="rId5"/>
              </a:rPr>
              <a:t>http://nextens.uvt.nl/depparse-wiki/DataOverview</a:t>
            </a:r>
            <a:r>
              <a:rPr lang="en-US" altLang="en-US" sz="2400" dirty="0">
                <a:cs typeface="Courier New" pitchFamily="49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hlinkClick r:id="rId6"/>
              </a:rPr>
              <a:t>http://maltparser.org/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Joakim Nivre’s Maltparser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hlinkClick r:id="rId7"/>
              </a:rPr>
              <a:t>http://www.cs.ualberta.ca/~lindek/minipar.htm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Dekang Lin’s Minipar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hlinkClick r:id="rId8"/>
              </a:rPr>
              <a:t>http://www.link.cs.cmu.edu/link/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Daniel Sleator and Davy Temperley’s Link parser 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versions of </a:t>
            </a:r>
            <a:r>
              <a:rPr lang="en-US" dirty="0" err="1"/>
              <a:t>MSTParser</a:t>
            </a:r>
            <a:r>
              <a:rPr lang="en-US" dirty="0"/>
              <a:t> and </a:t>
            </a:r>
            <a:r>
              <a:rPr lang="en-US" dirty="0" err="1"/>
              <a:t>MaltParser</a:t>
            </a:r>
            <a:r>
              <a:rPr lang="en-US" dirty="0"/>
              <a:t> from 2007 achieve about 81% accuracy</a:t>
            </a:r>
          </a:p>
          <a:p>
            <a:pPr lvl="1"/>
            <a:r>
              <a:rPr lang="en-US" dirty="0"/>
              <a:t>Highest in Japanese (91-92%)</a:t>
            </a:r>
          </a:p>
          <a:p>
            <a:pPr lvl="1"/>
            <a:r>
              <a:rPr lang="en-US" dirty="0"/>
              <a:t>Lowest in Arabic and Turkish (63-67%)</a:t>
            </a:r>
          </a:p>
          <a:p>
            <a:r>
              <a:rPr lang="en-US" dirty="0"/>
              <a:t>Non-projective parsing is harder than projective parsing</a:t>
            </a:r>
          </a:p>
        </p:txBody>
      </p:sp>
    </p:spTree>
    <p:extLst>
      <p:ext uri="{BB962C8B-B14F-4D97-AF65-F5344CB8AC3E}">
        <p14:creationId xmlns:p14="http://schemas.microsoft.com/office/powerpoint/2010/main" val="14087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47198</TotalTime>
  <Words>277</Words>
  <Application>Microsoft Office PowerPoint</Application>
  <PresentationFormat>On-screen Show (16:9)</PresentationFormat>
  <Paragraphs>46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PowerPoint Presentation</vt:lpstr>
      <vt:lpstr>Evaluation of Dependency Parsing</vt:lpstr>
      <vt:lpstr>Complexity</vt:lpstr>
      <vt:lpstr>Use in Information Extraction</vt:lpstr>
      <vt:lpstr>Dependency Kernels</vt:lpstr>
      <vt:lpstr>External Links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480</cp:revision>
  <dcterms:created xsi:type="dcterms:W3CDTF">2014-05-29T18:54:38Z</dcterms:created>
  <dcterms:modified xsi:type="dcterms:W3CDTF">2019-03-06T21:41:47Z</dcterms:modified>
</cp:coreProperties>
</file>