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5"/>
  </p:notesMasterIdLst>
  <p:sldIdLst>
    <p:sldId id="616" r:id="rId3"/>
    <p:sldId id="809" r:id="rId4"/>
    <p:sldId id="855" r:id="rId5"/>
    <p:sldId id="854" r:id="rId6"/>
    <p:sldId id="856" r:id="rId7"/>
    <p:sldId id="810" r:id="rId8"/>
    <p:sldId id="857" r:id="rId9"/>
    <p:sldId id="862" r:id="rId10"/>
    <p:sldId id="811" r:id="rId11"/>
    <p:sldId id="863" r:id="rId12"/>
    <p:sldId id="864" r:id="rId13"/>
    <p:sldId id="865" r:id="rId14"/>
    <p:sldId id="866" r:id="rId15"/>
    <p:sldId id="867" r:id="rId16"/>
    <p:sldId id="868" r:id="rId17"/>
    <p:sldId id="869" r:id="rId18"/>
    <p:sldId id="870" r:id="rId19"/>
    <p:sldId id="871" r:id="rId20"/>
    <p:sldId id="872" r:id="rId21"/>
    <p:sldId id="836" r:id="rId22"/>
    <p:sldId id="858" r:id="rId23"/>
    <p:sldId id="798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37" d="100"/>
          <a:sy n="137" d="100"/>
        </p:scale>
        <p:origin x="126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C2A446-EB52-400D-893C-72A3A026E3C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C2A446-EB52-400D-893C-72A3A026E3C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taggame.com/family.html" TargetMode="External"/><Relationship Id="rId2" Type="http://schemas.openxmlformats.org/officeDocument/2006/relationships/hyperlink" Target="http://www.ltaggam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531"/>
            <a:ext cx="8229600" cy="2999214"/>
          </a:xfrm>
        </p:spPr>
        <p:txBody>
          <a:bodyPr/>
          <a:lstStyle/>
          <a:p>
            <a:r>
              <a:rPr lang="en-US" dirty="0"/>
              <a:t>Maria sings</a:t>
            </a:r>
          </a:p>
          <a:p>
            <a:r>
              <a:rPr lang="en-US" dirty="0"/>
              <a:t>Maria </a:t>
            </a:r>
            <a:r>
              <a:rPr lang="en-US" i="1" dirty="0"/>
              <a:t>often</a:t>
            </a:r>
            <a:r>
              <a:rPr lang="en-US" dirty="0"/>
              <a:t> sings  (optional modifier)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14096" y="2620018"/>
            <a:ext cx="1486663" cy="2078480"/>
            <a:chOff x="3418411" y="2654199"/>
            <a:chExt cx="1486663" cy="2078480"/>
          </a:xfrm>
        </p:grpSpPr>
        <p:sp>
          <p:nvSpPr>
            <p:cNvPr id="5" name="TextBox 4"/>
            <p:cNvSpPr txBox="1"/>
            <p:nvPr/>
          </p:nvSpPr>
          <p:spPr>
            <a:xfrm>
              <a:off x="4085861" y="26541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46652" y="316983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8388" y="317836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2508" y="377935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8411" y="377935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Maria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05842" y="4363347"/>
              <a:ext cx="599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sings</a:t>
              </a:r>
            </a:p>
          </p:txBody>
        </p:sp>
        <p:cxnSp>
          <p:nvCxnSpPr>
            <p:cNvPr id="13" name="Straight Connector 12"/>
            <p:cNvCxnSpPr>
              <a:stCxn id="5" idx="2"/>
              <a:endCxn id="7" idx="0"/>
            </p:cNvCxnSpPr>
            <p:nvPr/>
          </p:nvCxnSpPr>
          <p:spPr>
            <a:xfrm flipH="1">
              <a:off x="3786461" y="3023531"/>
              <a:ext cx="455853" cy="14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2"/>
              <a:endCxn id="8" idx="0"/>
            </p:cNvCxnSpPr>
            <p:nvPr/>
          </p:nvCxnSpPr>
          <p:spPr>
            <a:xfrm>
              <a:off x="4242314" y="3023531"/>
              <a:ext cx="355883" cy="154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10" idx="0"/>
            </p:cNvCxnSpPr>
            <p:nvPr/>
          </p:nvCxnSpPr>
          <p:spPr>
            <a:xfrm>
              <a:off x="3786461" y="3539167"/>
              <a:ext cx="0" cy="240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" idx="2"/>
              <a:endCxn id="9" idx="0"/>
            </p:cNvCxnSpPr>
            <p:nvPr/>
          </p:nvCxnSpPr>
          <p:spPr>
            <a:xfrm>
              <a:off x="4598197" y="3547701"/>
              <a:ext cx="0" cy="231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2"/>
              <a:endCxn id="11" idx="0"/>
            </p:cNvCxnSpPr>
            <p:nvPr/>
          </p:nvCxnSpPr>
          <p:spPr>
            <a:xfrm>
              <a:off x="4598197" y="4148682"/>
              <a:ext cx="7261" cy="214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816840" y="2715046"/>
            <a:ext cx="1490127" cy="1494483"/>
            <a:chOff x="3584862" y="2726526"/>
            <a:chExt cx="1490127" cy="1494483"/>
          </a:xfrm>
        </p:grpSpPr>
        <p:sp>
          <p:nvSpPr>
            <p:cNvPr id="40" name="TextBox 39"/>
            <p:cNvSpPr txBox="1"/>
            <p:nvPr/>
          </p:nvSpPr>
          <p:spPr>
            <a:xfrm>
              <a:off x="4106527" y="2726526"/>
              <a:ext cx="4796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68218" y="3242162"/>
              <a:ext cx="4924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RB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79954" y="3250696"/>
              <a:ext cx="5950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VP*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84862" y="3851677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often</a:t>
              </a:r>
            </a:p>
          </p:txBody>
        </p:sp>
        <p:cxnSp>
          <p:nvCxnSpPr>
            <p:cNvPr id="46" name="Straight Connector 45"/>
            <p:cNvCxnSpPr>
              <a:stCxn id="40" idx="2"/>
              <a:endCxn id="41" idx="0"/>
            </p:cNvCxnSpPr>
            <p:nvPr/>
          </p:nvCxnSpPr>
          <p:spPr>
            <a:xfrm flipH="1">
              <a:off x="3914440" y="3095858"/>
              <a:ext cx="431896" cy="1463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0" idx="2"/>
              <a:endCxn id="42" idx="0"/>
            </p:cNvCxnSpPr>
            <p:nvPr/>
          </p:nvCxnSpPr>
          <p:spPr>
            <a:xfrm>
              <a:off x="4346336" y="3095858"/>
              <a:ext cx="431136" cy="154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2"/>
              <a:endCxn id="44" idx="0"/>
            </p:cNvCxnSpPr>
            <p:nvPr/>
          </p:nvCxnSpPr>
          <p:spPr>
            <a:xfrm>
              <a:off x="3914440" y="3611494"/>
              <a:ext cx="0" cy="2401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6302664" y="2190876"/>
            <a:ext cx="2345834" cy="2628219"/>
            <a:chOff x="5874067" y="1753037"/>
            <a:chExt cx="2345834" cy="2628219"/>
          </a:xfrm>
        </p:grpSpPr>
        <p:sp>
          <p:nvSpPr>
            <p:cNvPr id="28" name="TextBox 27"/>
            <p:cNvSpPr txBox="1"/>
            <p:nvPr/>
          </p:nvSpPr>
          <p:spPr>
            <a:xfrm>
              <a:off x="6541517" y="175303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02308" y="226867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737335" y="342792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74067" y="287818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Maria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20669" y="4011924"/>
              <a:ext cx="599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sings</a:t>
              </a:r>
            </a:p>
          </p:txBody>
        </p:sp>
        <p:cxnSp>
          <p:nvCxnSpPr>
            <p:cNvPr id="34" name="Straight Connector 33"/>
            <p:cNvCxnSpPr>
              <a:stCxn id="28" idx="2"/>
              <a:endCxn id="29" idx="0"/>
            </p:cNvCxnSpPr>
            <p:nvPr/>
          </p:nvCxnSpPr>
          <p:spPr>
            <a:xfrm flipH="1">
              <a:off x="6242117" y="2122369"/>
              <a:ext cx="455853" cy="14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2"/>
              <a:endCxn id="56" idx="0"/>
            </p:cNvCxnSpPr>
            <p:nvPr/>
          </p:nvCxnSpPr>
          <p:spPr>
            <a:xfrm>
              <a:off x="6697970" y="2122369"/>
              <a:ext cx="777611" cy="154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9" idx="2"/>
              <a:endCxn id="32" idx="0"/>
            </p:cNvCxnSpPr>
            <p:nvPr/>
          </p:nvCxnSpPr>
          <p:spPr>
            <a:xfrm>
              <a:off x="6242117" y="2638005"/>
              <a:ext cx="0" cy="240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2"/>
              <a:endCxn id="33" idx="0"/>
            </p:cNvCxnSpPr>
            <p:nvPr/>
          </p:nvCxnSpPr>
          <p:spPr>
            <a:xfrm>
              <a:off x="7913024" y="3797259"/>
              <a:ext cx="7261" cy="214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235772" y="2277207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VP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97463" y="279284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RB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09199" y="2801377"/>
              <a:ext cx="610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VP*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14107" y="3402358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often</a:t>
              </a:r>
            </a:p>
          </p:txBody>
        </p:sp>
        <p:cxnSp>
          <p:nvCxnSpPr>
            <p:cNvPr id="60" name="Straight Connector 59"/>
            <p:cNvCxnSpPr>
              <a:stCxn id="56" idx="2"/>
              <a:endCxn id="57" idx="0"/>
            </p:cNvCxnSpPr>
            <p:nvPr/>
          </p:nvCxnSpPr>
          <p:spPr>
            <a:xfrm flipH="1">
              <a:off x="7043685" y="2646539"/>
              <a:ext cx="431896" cy="1463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6" idx="2"/>
              <a:endCxn id="58" idx="0"/>
            </p:cNvCxnSpPr>
            <p:nvPr/>
          </p:nvCxnSpPr>
          <p:spPr>
            <a:xfrm>
              <a:off x="7475581" y="2646539"/>
              <a:ext cx="438969" cy="154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7" idx="2"/>
              <a:endCxn id="59" idx="0"/>
            </p:cNvCxnSpPr>
            <p:nvPr/>
          </p:nvCxnSpPr>
          <p:spPr>
            <a:xfrm>
              <a:off x="7043685" y="3162175"/>
              <a:ext cx="0" cy="2401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8" idx="2"/>
              <a:endCxn id="31" idx="0"/>
            </p:cNvCxnSpPr>
            <p:nvPr/>
          </p:nvCxnSpPr>
          <p:spPr>
            <a:xfrm flipH="1">
              <a:off x="7913024" y="3170709"/>
              <a:ext cx="1526" cy="2572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52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2" y="0"/>
            <a:ext cx="7144611" cy="4578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9865" y="472080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[example from </a:t>
            </a:r>
            <a:r>
              <a:rPr lang="en-US" dirty="0" err="1"/>
              <a:t>Jungo</a:t>
            </a:r>
            <a:r>
              <a:rPr lang="en-US" dirty="0"/>
              <a:t> Kasai]</a:t>
            </a:r>
          </a:p>
        </p:txBody>
      </p:sp>
    </p:spTree>
    <p:extLst>
      <p:ext uri="{BB962C8B-B14F-4D97-AF65-F5344CB8AC3E}">
        <p14:creationId xmlns:p14="http://schemas.microsoft.com/office/powerpoint/2010/main" val="24080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5" y="0"/>
            <a:ext cx="7929448" cy="4793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9865" y="472080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[example from </a:t>
            </a:r>
            <a:r>
              <a:rPr lang="en-US" dirty="0" err="1"/>
              <a:t>Jungo</a:t>
            </a:r>
            <a:r>
              <a:rPr lang="en-US" dirty="0"/>
              <a:t> Kasai]</a:t>
            </a:r>
          </a:p>
        </p:txBody>
      </p:sp>
    </p:spTree>
    <p:extLst>
      <p:ext uri="{BB962C8B-B14F-4D97-AF65-F5344CB8AC3E}">
        <p14:creationId xmlns:p14="http://schemas.microsoft.com/office/powerpoint/2010/main" val="215250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599"/>
            <a:ext cx="9144000" cy="38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6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901"/>
            <a:ext cx="9144000" cy="40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51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540"/>
            <a:ext cx="9144000" cy="413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06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920"/>
            <a:ext cx="9144000" cy="39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46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335"/>
            <a:ext cx="9144000" cy="388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0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020"/>
            <a:ext cx="9144000" cy="395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5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901"/>
            <a:ext cx="9144000" cy="40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6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Tree Adjoining Grammars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30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Cross-serial dependencies (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0154" y="1770254"/>
            <a:ext cx="1124642" cy="1485907"/>
            <a:chOff x="3546652" y="2662775"/>
            <a:chExt cx="1124642" cy="1485907"/>
          </a:xfrm>
        </p:grpSpPr>
        <p:sp>
          <p:nvSpPr>
            <p:cNvPr id="8" name="TextBox 7"/>
            <p:cNvSpPr txBox="1"/>
            <p:nvPr/>
          </p:nvSpPr>
          <p:spPr>
            <a:xfrm>
              <a:off x="3974114" y="26627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46652" y="316983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58388" y="317836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58388" y="3779350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14" name="Straight Connector 13"/>
            <p:cNvCxnSpPr>
              <a:stCxn id="8" idx="2"/>
              <a:endCxn id="9" idx="0"/>
            </p:cNvCxnSpPr>
            <p:nvPr/>
          </p:nvCxnSpPr>
          <p:spPr>
            <a:xfrm flipH="1">
              <a:off x="3690281" y="3032107"/>
              <a:ext cx="440286" cy="137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10" idx="0"/>
            </p:cNvCxnSpPr>
            <p:nvPr/>
          </p:nvCxnSpPr>
          <p:spPr>
            <a:xfrm>
              <a:off x="4130567" y="3032107"/>
              <a:ext cx="384274" cy="146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2"/>
              <a:endCxn id="11" idx="0"/>
            </p:cNvCxnSpPr>
            <p:nvPr/>
          </p:nvCxnSpPr>
          <p:spPr>
            <a:xfrm>
              <a:off x="4514841" y="3547701"/>
              <a:ext cx="0" cy="231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453036" y="1770711"/>
            <a:ext cx="1437548" cy="1485907"/>
            <a:chOff x="3423361" y="1443616"/>
            <a:chExt cx="1437548" cy="1485907"/>
          </a:xfrm>
        </p:grpSpPr>
        <p:grpSp>
          <p:nvGrpSpPr>
            <p:cNvPr id="23" name="Group 22"/>
            <p:cNvGrpSpPr/>
            <p:nvPr/>
          </p:nvGrpSpPr>
          <p:grpSpPr>
            <a:xfrm>
              <a:off x="3423361" y="1443616"/>
              <a:ext cx="1437548" cy="1485907"/>
              <a:chOff x="3546652" y="2662775"/>
              <a:chExt cx="1437548" cy="148590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3974114" y="266277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546652" y="3169835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358388" y="317836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71294" y="3779350"/>
                <a:ext cx="312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cxnSp>
            <p:nvCxnSpPr>
              <p:cNvPr id="28" name="Straight Connector 27"/>
              <p:cNvCxnSpPr>
                <a:stCxn id="24" idx="2"/>
                <a:endCxn id="25" idx="0"/>
              </p:cNvCxnSpPr>
              <p:nvPr/>
            </p:nvCxnSpPr>
            <p:spPr>
              <a:xfrm flipH="1">
                <a:off x="3690281" y="3032107"/>
                <a:ext cx="440286" cy="1377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4" idx="2"/>
                <a:endCxn id="26" idx="0"/>
              </p:cNvCxnSpPr>
              <p:nvPr/>
            </p:nvCxnSpPr>
            <p:spPr>
              <a:xfrm>
                <a:off x="4130567" y="3032107"/>
                <a:ext cx="384274" cy="14626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6" idx="2"/>
                <a:endCxn id="27" idx="0"/>
              </p:cNvCxnSpPr>
              <p:nvPr/>
            </p:nvCxnSpPr>
            <p:spPr>
              <a:xfrm>
                <a:off x="4514841" y="3547701"/>
                <a:ext cx="312906" cy="23164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3835788" y="2560191"/>
              <a:ext cx="466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S*</a:t>
              </a:r>
            </a:p>
          </p:txBody>
        </p:sp>
        <p:cxnSp>
          <p:nvCxnSpPr>
            <p:cNvPr id="35" name="Straight Connector 34"/>
            <p:cNvCxnSpPr>
              <a:stCxn id="26" idx="2"/>
              <a:endCxn id="33" idx="0"/>
            </p:cNvCxnSpPr>
            <p:nvPr/>
          </p:nvCxnSpPr>
          <p:spPr>
            <a:xfrm flipH="1">
              <a:off x="4068886" y="2328542"/>
              <a:ext cx="322664" cy="2316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6052497" y="1094314"/>
            <a:ext cx="1437548" cy="3228636"/>
            <a:chOff x="6052497" y="1094314"/>
            <a:chExt cx="1437548" cy="3228636"/>
          </a:xfrm>
        </p:grpSpPr>
        <p:grpSp>
          <p:nvGrpSpPr>
            <p:cNvPr id="50" name="Group 49"/>
            <p:cNvGrpSpPr/>
            <p:nvPr/>
          </p:nvGrpSpPr>
          <p:grpSpPr>
            <a:xfrm>
              <a:off x="6052497" y="1739729"/>
              <a:ext cx="1437548" cy="1485907"/>
              <a:chOff x="3423361" y="1443616"/>
              <a:chExt cx="1437548" cy="148590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423361" y="1443616"/>
                <a:ext cx="1437548" cy="1469799"/>
                <a:chOff x="3546652" y="2662775"/>
                <a:chExt cx="1437548" cy="1469799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974114" y="2662775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S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3546652" y="3169835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a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358388" y="3178369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S</a:t>
                  </a: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4671294" y="3763242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b</a:t>
                  </a:r>
                </a:p>
              </p:txBody>
            </p:sp>
            <p:cxnSp>
              <p:nvCxnSpPr>
                <p:cNvPr id="58" name="Straight Connector 57"/>
                <p:cNvCxnSpPr>
                  <a:stCxn id="54" idx="2"/>
                  <a:endCxn id="55" idx="0"/>
                </p:cNvCxnSpPr>
                <p:nvPr/>
              </p:nvCxnSpPr>
              <p:spPr>
                <a:xfrm flipH="1">
                  <a:off x="3690281" y="3032107"/>
                  <a:ext cx="440286" cy="13772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>
                  <a:stCxn id="54" idx="2"/>
                  <a:endCxn id="56" idx="0"/>
                </p:cNvCxnSpPr>
                <p:nvPr/>
              </p:nvCxnSpPr>
              <p:spPr>
                <a:xfrm>
                  <a:off x="4130567" y="3032107"/>
                  <a:ext cx="384274" cy="14626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56" idx="2"/>
                  <a:endCxn id="57" idx="0"/>
                </p:cNvCxnSpPr>
                <p:nvPr/>
              </p:nvCxnSpPr>
              <p:spPr>
                <a:xfrm>
                  <a:off x="4514841" y="3547701"/>
                  <a:ext cx="312906" cy="21554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/>
              <p:cNvSpPr txBox="1"/>
              <p:nvPr/>
            </p:nvSpPr>
            <p:spPr>
              <a:xfrm>
                <a:off x="3835788" y="2560191"/>
                <a:ext cx="466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S*</a:t>
                </a:r>
              </a:p>
            </p:txBody>
          </p:sp>
          <p:cxnSp>
            <p:nvCxnSpPr>
              <p:cNvPr id="53" name="Straight Connector 52"/>
              <p:cNvCxnSpPr>
                <a:stCxn id="56" idx="2"/>
                <a:endCxn id="52" idx="0"/>
              </p:cNvCxnSpPr>
              <p:nvPr/>
            </p:nvCxnSpPr>
            <p:spPr>
              <a:xfrm flipH="1">
                <a:off x="4068886" y="2328542"/>
                <a:ext cx="322664" cy="23164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6698022" y="3225636"/>
              <a:ext cx="792023" cy="1097314"/>
              <a:chOff x="5435407" y="3797154"/>
              <a:chExt cx="792023" cy="109731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5601618" y="392415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914524" y="4525136"/>
                <a:ext cx="312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cxnSp>
            <p:nvCxnSpPr>
              <p:cNvPr id="67" name="Straight Connector 66"/>
              <p:cNvCxnSpPr>
                <a:stCxn id="52" idx="2"/>
              </p:cNvCxnSpPr>
              <p:nvPr/>
            </p:nvCxnSpPr>
            <p:spPr>
              <a:xfrm>
                <a:off x="5435407" y="3797154"/>
                <a:ext cx="322664" cy="1270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64" idx="2"/>
                <a:endCxn id="65" idx="0"/>
              </p:cNvCxnSpPr>
              <p:nvPr/>
            </p:nvCxnSpPr>
            <p:spPr>
              <a:xfrm>
                <a:off x="5758071" y="4293487"/>
                <a:ext cx="312906" cy="2316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6476852" y="10943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52497" y="1762617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71" name="Straight Connector 70"/>
            <p:cNvCxnSpPr>
              <a:stCxn id="69" idx="2"/>
              <a:endCxn id="70" idx="0"/>
            </p:cNvCxnSpPr>
            <p:nvPr/>
          </p:nvCxnSpPr>
          <p:spPr>
            <a:xfrm flipH="1">
              <a:off x="6196126" y="1463646"/>
              <a:ext cx="437179" cy="298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9" idx="2"/>
              <a:endCxn id="54" idx="0"/>
            </p:cNvCxnSpPr>
            <p:nvPr/>
          </p:nvCxnSpPr>
          <p:spPr>
            <a:xfrm>
              <a:off x="6633305" y="1463646"/>
              <a:ext cx="3107" cy="2760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3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pushdown automaton (Vijay-</a:t>
            </a:r>
            <a:r>
              <a:rPr lang="en-US" dirty="0" err="1"/>
              <a:t>Shanker</a:t>
            </a:r>
            <a:r>
              <a:rPr lang="en-US" dirty="0"/>
              <a:t> 1988)</a:t>
            </a:r>
          </a:p>
          <a:p>
            <a:r>
              <a:rPr lang="en-US" dirty="0"/>
              <a:t>Similar to the usual pushdown automaton for CFG, but the stack includes stacks of symbols, instead of symbols directly</a:t>
            </a:r>
          </a:p>
          <a:p>
            <a:r>
              <a:rPr lang="en-US" dirty="0"/>
              <a:t>It can generate the language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c</a:t>
            </a:r>
            <a:r>
              <a:rPr lang="en-US" baseline="30000" dirty="0" err="1"/>
              <a:t>n</a:t>
            </a:r>
            <a:r>
              <a:rPr lang="en-US" dirty="0" err="1"/>
              <a:t>d</a:t>
            </a:r>
            <a:r>
              <a:rPr lang="en-US" baseline="30000" dirty="0" err="1"/>
              <a:t>n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00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Chomsky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languages</a:t>
            </a:r>
          </a:p>
          <a:p>
            <a:r>
              <a:rPr lang="en-US" dirty="0"/>
              <a:t>Context-free languages</a:t>
            </a:r>
          </a:p>
          <a:p>
            <a:r>
              <a:rPr lang="en-US" dirty="0"/>
              <a:t>Context-sensitive languages</a:t>
            </a:r>
          </a:p>
          <a:p>
            <a:r>
              <a:rPr lang="en-US" dirty="0"/>
              <a:t>Recursively enumerable languages</a:t>
            </a:r>
          </a:p>
        </p:txBody>
      </p:sp>
    </p:spTree>
    <p:extLst>
      <p:ext uri="{BB962C8B-B14F-4D97-AF65-F5344CB8AC3E}">
        <p14:creationId xmlns:p14="http://schemas.microsoft.com/office/powerpoint/2010/main" val="173972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Chomsky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languages</a:t>
            </a:r>
          </a:p>
          <a:p>
            <a:r>
              <a:rPr lang="en-US" dirty="0"/>
              <a:t>Context-free languages</a:t>
            </a:r>
          </a:p>
          <a:p>
            <a:r>
              <a:rPr lang="en-US" b="1" dirty="0"/>
              <a:t>Mildly context-sensitive languages</a:t>
            </a:r>
          </a:p>
          <a:p>
            <a:r>
              <a:rPr lang="en-US" dirty="0"/>
              <a:t>Context-sensitive languages</a:t>
            </a:r>
          </a:p>
          <a:p>
            <a:r>
              <a:rPr lang="en-US" dirty="0"/>
              <a:t>Recursively enumerable languages</a:t>
            </a:r>
          </a:p>
        </p:txBody>
      </p:sp>
    </p:spTree>
    <p:extLst>
      <p:ext uri="{BB962C8B-B14F-4D97-AF65-F5344CB8AC3E}">
        <p14:creationId xmlns:p14="http://schemas.microsoft.com/office/powerpoint/2010/main" val="29736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Mildly Context-Sensitive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8" y="1094314"/>
            <a:ext cx="8229600" cy="3401568"/>
          </a:xfrm>
        </p:spPr>
        <p:txBody>
          <a:bodyPr>
            <a:normAutofit/>
          </a:bodyPr>
          <a:lstStyle/>
          <a:p>
            <a:r>
              <a:rPr lang="en-US" dirty="0"/>
              <a:t>Superset of CFG</a:t>
            </a:r>
          </a:p>
          <a:p>
            <a:r>
              <a:rPr lang="en-US" dirty="0"/>
              <a:t>Polynomial parsing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r>
              <a:rPr lang="en-US" dirty="0"/>
              <a:t>Constant growth property</a:t>
            </a:r>
          </a:p>
          <a:p>
            <a:pPr lvl="1"/>
            <a:r>
              <a:rPr lang="en-US" dirty="0"/>
              <a:t>(string length grows linearly)</a:t>
            </a:r>
          </a:p>
          <a:p>
            <a:r>
              <a:rPr lang="en-US" dirty="0"/>
              <a:t>Cannot handle the language of strings with the same number of as, </a:t>
            </a:r>
            <a:r>
              <a:rPr lang="en-US" dirty="0" err="1"/>
              <a:t>bs</a:t>
            </a:r>
            <a:r>
              <a:rPr lang="en-US" dirty="0"/>
              <a:t>, and cs.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79085" y="4721069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[Example from Julia </a:t>
            </a:r>
            <a:r>
              <a:rPr lang="en-US" dirty="0" err="1"/>
              <a:t>Hockenmaier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793" y="4351737"/>
            <a:ext cx="7682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[https://en.wikipedia.org/wiki/Mildly_context-sensitive_grammar_formalism]</a:t>
            </a:r>
          </a:p>
        </p:txBody>
      </p:sp>
    </p:spTree>
    <p:extLst>
      <p:ext uri="{BB962C8B-B14F-4D97-AF65-F5344CB8AC3E}">
        <p14:creationId xmlns:p14="http://schemas.microsoft.com/office/powerpoint/2010/main" val="8662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Formalisms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457200" y="1294791"/>
            <a:ext cx="8229600" cy="3394252"/>
          </a:xfrm>
        </p:spPr>
        <p:txBody>
          <a:bodyPr>
            <a:normAutofit/>
          </a:bodyPr>
          <a:lstStyle/>
          <a:p>
            <a:r>
              <a:rPr lang="en-US" sz="2800" dirty="0"/>
              <a:t>Tree Substitution Grammar (TSG)</a:t>
            </a:r>
          </a:p>
          <a:p>
            <a:pPr lvl="1"/>
            <a:r>
              <a:rPr lang="en-US" altLang="en-US" sz="2400" dirty="0"/>
              <a:t>Terminals generate entire tree fragments</a:t>
            </a:r>
          </a:p>
          <a:p>
            <a:pPr lvl="1"/>
            <a:r>
              <a:rPr lang="en-US" altLang="en-US" sz="2400" dirty="0"/>
              <a:t>TSG and CFG are formally equivalent</a:t>
            </a:r>
            <a:endParaRPr lang="en-US" sz="2300" dirty="0"/>
          </a:p>
          <a:p>
            <a:pPr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9514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Mildly Context-Sensitive Grammars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457200" y="1294791"/>
            <a:ext cx="8229600" cy="3394252"/>
          </a:xfrm>
        </p:spPr>
        <p:txBody>
          <a:bodyPr>
            <a:normAutofit/>
          </a:bodyPr>
          <a:lstStyle/>
          <a:p>
            <a:r>
              <a:rPr lang="en-US" sz="2800" dirty="0"/>
              <a:t>More powerful than TSG</a:t>
            </a:r>
          </a:p>
          <a:p>
            <a:r>
              <a:rPr lang="en-US" sz="2800" dirty="0"/>
              <a:t>Examples:</a:t>
            </a:r>
          </a:p>
          <a:p>
            <a:pPr lvl="1"/>
            <a:r>
              <a:rPr lang="en-US" sz="2300" dirty="0"/>
              <a:t>Tree Adjoining Grammar (TAG)</a:t>
            </a:r>
          </a:p>
          <a:p>
            <a:pPr lvl="1"/>
            <a:r>
              <a:rPr lang="en-US" sz="2300" dirty="0"/>
              <a:t>Combinatory Categorial Grammar (CCG)</a:t>
            </a:r>
          </a:p>
          <a:p>
            <a:pPr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56079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(Tree) Operations in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1"/>
            <a:ext cx="8229600" cy="34600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Substitution</a:t>
            </a:r>
          </a:p>
          <a:p>
            <a:pPr lvl="1"/>
            <a:r>
              <a:rPr lang="en-US" dirty="0"/>
              <a:t>Insert an initial tree to the bottom of a tree</a:t>
            </a:r>
          </a:p>
          <a:p>
            <a:r>
              <a:rPr lang="en-US" dirty="0"/>
              <a:t>Adjunction (not in TSG)</a:t>
            </a:r>
          </a:p>
          <a:p>
            <a:pPr lvl="1"/>
            <a:r>
              <a:rPr lang="en-US" dirty="0"/>
              <a:t>Insert an auxiliary tree fragment in the middle of a tree</a:t>
            </a:r>
          </a:p>
          <a:p>
            <a:pPr lvl="1"/>
            <a:r>
              <a:rPr lang="en-US" dirty="0"/>
              <a:t>Used for long-distance dependencies and for optional modifiers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Each elementary tree has features that can be associated with the top half and with the bottom half</a:t>
            </a:r>
          </a:p>
          <a:p>
            <a:pPr lvl="1"/>
            <a:r>
              <a:rPr lang="en-US" dirty="0"/>
              <a:t>Unification is needed</a:t>
            </a:r>
          </a:p>
          <a:p>
            <a:r>
              <a:rPr lang="en-US" dirty="0"/>
              <a:t>(Lexicalization)</a:t>
            </a:r>
          </a:p>
          <a:p>
            <a:pPr lvl="1"/>
            <a:r>
              <a:rPr lang="en-US" dirty="0"/>
              <a:t>LTAG: each initial or auxiliary tree is labeled with a lexical item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 Adjoining Grammar (TAG)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99692"/>
            <a:ext cx="8229600" cy="368067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kern="0" dirty="0"/>
              <a:t>It can generate languages like </a:t>
            </a:r>
            <a:r>
              <a:rPr lang="en-US" kern="0" dirty="0" err="1"/>
              <a:t>a</a:t>
            </a:r>
            <a:r>
              <a:rPr lang="en-US" kern="0" baseline="30000" dirty="0" err="1"/>
              <a:t>n</a:t>
            </a:r>
            <a:r>
              <a:rPr lang="en-US" kern="0" dirty="0" err="1"/>
              <a:t>b</a:t>
            </a:r>
            <a:r>
              <a:rPr lang="en-US" kern="0" baseline="30000" dirty="0" err="1"/>
              <a:t>n</a:t>
            </a:r>
            <a:r>
              <a:rPr lang="en-US" kern="0" dirty="0" err="1"/>
              <a:t>c</a:t>
            </a:r>
            <a:r>
              <a:rPr lang="en-US" kern="0" baseline="30000" dirty="0" err="1"/>
              <a:t>n</a:t>
            </a:r>
            <a:r>
              <a:rPr lang="en-US" kern="0" dirty="0" err="1"/>
              <a:t>d</a:t>
            </a:r>
            <a:r>
              <a:rPr lang="en-US" kern="0" baseline="30000" dirty="0" err="1"/>
              <a:t>n</a:t>
            </a:r>
            <a:r>
              <a:rPr lang="en-US" kern="0" dirty="0"/>
              <a:t> or ww (cross-serial dependencies): </a:t>
            </a:r>
          </a:p>
          <a:p>
            <a:pPr lvl="1">
              <a:defRPr/>
            </a:pPr>
            <a:r>
              <a:rPr lang="en-US" kern="0" dirty="0"/>
              <a:t>e.g., Mary gave a book and a magazine to Chen and Mike, respectively.</a:t>
            </a:r>
          </a:p>
          <a:p>
            <a:pPr>
              <a:defRPr/>
            </a:pPr>
            <a:r>
              <a:rPr lang="en-US" kern="0" dirty="0"/>
              <a:t>Expressive power</a:t>
            </a:r>
          </a:p>
          <a:p>
            <a:pPr lvl="1">
              <a:defRPr/>
            </a:pPr>
            <a:r>
              <a:rPr lang="en-US" kern="0" dirty="0"/>
              <a:t>TAG is formally more powerful than CFG </a:t>
            </a:r>
          </a:p>
          <a:p>
            <a:pPr lvl="1">
              <a:defRPr/>
            </a:pPr>
            <a:r>
              <a:rPr lang="en-US" kern="0" dirty="0"/>
              <a:t>TAG is less powerful than CSG</a:t>
            </a:r>
          </a:p>
          <a:p>
            <a:pPr>
              <a:defRPr/>
            </a:pPr>
            <a:r>
              <a:rPr lang="en-US" kern="0" dirty="0"/>
              <a:t>Card game online (</a:t>
            </a:r>
            <a:r>
              <a:rPr lang="en-US" i="1" kern="0" dirty="0"/>
              <a:t>broken links</a:t>
            </a:r>
            <a:r>
              <a:rPr lang="en-US" kern="0" dirty="0"/>
              <a:t>)</a:t>
            </a:r>
          </a:p>
          <a:p>
            <a:pPr lvl="1">
              <a:defRPr/>
            </a:pPr>
            <a:r>
              <a:rPr lang="en-US" kern="0" dirty="0">
                <a:hlinkClick r:id="rId2"/>
              </a:rPr>
              <a:t>http://www.ltaggame.com/</a:t>
            </a:r>
            <a:r>
              <a:rPr lang="en-US" kern="0" dirty="0"/>
              <a:t> </a:t>
            </a:r>
          </a:p>
          <a:p>
            <a:pPr lvl="1">
              <a:defRPr/>
            </a:pPr>
            <a:r>
              <a:rPr lang="en-US" kern="0" dirty="0">
                <a:hlinkClick r:id="rId3"/>
              </a:rPr>
              <a:t>http://www.ltaggame.com/family.html</a:t>
            </a:r>
            <a:endParaRPr lang="en-US" kern="0" dirty="0"/>
          </a:p>
          <a:p>
            <a:pPr>
              <a:defRPr/>
            </a:pPr>
            <a:endParaRPr lang="en-US" altLang="en-US" dirty="0"/>
          </a:p>
          <a:p>
            <a:endParaRPr lang="en-US" altLang="en-US" sz="25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43575" y="3257550"/>
            <a:ext cx="1371600" cy="1085850"/>
            <a:chOff x="5748338" y="2478881"/>
            <a:chExt cx="1371600" cy="1085850"/>
          </a:xfrm>
        </p:grpSpPr>
        <p:sp>
          <p:nvSpPr>
            <p:cNvPr id="19461" name="Isosceles Triangle 10"/>
            <p:cNvSpPr>
              <a:spLocks noChangeArrowheads="1"/>
            </p:cNvSpPr>
            <p:nvPr/>
          </p:nvSpPr>
          <p:spPr bwMode="auto">
            <a:xfrm>
              <a:off x="5748338" y="2478881"/>
              <a:ext cx="1371600" cy="1085850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9462" name="Isosceles Triangle 11"/>
            <p:cNvSpPr>
              <a:spLocks noChangeArrowheads="1"/>
            </p:cNvSpPr>
            <p:nvPr/>
          </p:nvSpPr>
          <p:spPr bwMode="auto">
            <a:xfrm>
              <a:off x="6315075" y="3164681"/>
              <a:ext cx="609600" cy="400050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9463" name="TextBox 14"/>
            <p:cNvSpPr txBox="1">
              <a:spLocks noChangeArrowheads="1"/>
            </p:cNvSpPr>
            <p:nvPr/>
          </p:nvSpPr>
          <p:spPr bwMode="auto">
            <a:xfrm>
              <a:off x="6315075" y="3021807"/>
              <a:ext cx="36580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dirty="0"/>
                <a:t>VP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429500" y="3257550"/>
            <a:ext cx="1371600" cy="1622822"/>
            <a:chOff x="7429500" y="3257550"/>
            <a:chExt cx="1371600" cy="1622822"/>
          </a:xfrm>
        </p:grpSpPr>
        <p:grpSp>
          <p:nvGrpSpPr>
            <p:cNvPr id="12" name="Group 11"/>
            <p:cNvGrpSpPr/>
            <p:nvPr/>
          </p:nvGrpSpPr>
          <p:grpSpPr>
            <a:xfrm>
              <a:off x="7429500" y="3257550"/>
              <a:ext cx="1371600" cy="1622822"/>
              <a:chOff x="7543800" y="2457450"/>
              <a:chExt cx="1371600" cy="1622822"/>
            </a:xfrm>
          </p:grpSpPr>
          <p:sp>
            <p:nvSpPr>
              <p:cNvPr id="19464" name="Isosceles Triangle 15"/>
              <p:cNvSpPr>
                <a:spLocks noChangeArrowheads="1"/>
              </p:cNvSpPr>
              <p:nvPr/>
            </p:nvSpPr>
            <p:spPr bwMode="auto">
              <a:xfrm>
                <a:off x="7988300" y="3680222"/>
                <a:ext cx="609600" cy="400050"/>
              </a:xfrm>
              <a:prstGeom prst="triangle">
                <a:avLst>
                  <a:gd name="adj" fmla="val 50000"/>
                </a:avLst>
              </a:prstGeom>
              <a:solidFill>
                <a:schemeClr val="tx2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466" name="Isosceles Triangle 17"/>
              <p:cNvSpPr>
                <a:spLocks noChangeArrowheads="1"/>
              </p:cNvSpPr>
              <p:nvPr/>
            </p:nvSpPr>
            <p:spPr bwMode="auto">
              <a:xfrm>
                <a:off x="7543800" y="2457450"/>
                <a:ext cx="1371600" cy="1085850"/>
              </a:xfrm>
              <a:prstGeom prst="triangle">
                <a:avLst>
                  <a:gd name="adj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467" name="Isosceles Triangle 18"/>
              <p:cNvSpPr>
                <a:spLocks noChangeArrowheads="1"/>
              </p:cNvSpPr>
              <p:nvPr/>
            </p:nvSpPr>
            <p:spPr bwMode="auto">
              <a:xfrm>
                <a:off x="7988300" y="3257550"/>
                <a:ext cx="609600" cy="40005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468" name="TextBox 19"/>
              <p:cNvSpPr txBox="1">
                <a:spLocks noChangeArrowheads="1"/>
              </p:cNvSpPr>
              <p:nvPr/>
            </p:nvSpPr>
            <p:spPr bwMode="auto">
              <a:xfrm>
                <a:off x="7988301" y="3083719"/>
                <a:ext cx="382896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50" dirty="0"/>
                  <a:t>VP</a:t>
                </a:r>
              </a:p>
            </p:txBody>
          </p:sp>
        </p:grpSp>
        <p:sp>
          <p:nvSpPr>
            <p:cNvPr id="14" name="TextBox 19"/>
            <p:cNvSpPr txBox="1">
              <a:spLocks noChangeArrowheads="1"/>
            </p:cNvSpPr>
            <p:nvPr/>
          </p:nvSpPr>
          <p:spPr bwMode="auto">
            <a:xfrm>
              <a:off x="7874001" y="4353364"/>
              <a:ext cx="38289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 dirty="0"/>
                <a:t>VP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52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43106</TotalTime>
  <Words>377</Words>
  <Application>Microsoft Office PowerPoint</Application>
  <PresentationFormat>On-screen Show (16:9)</PresentationFormat>
  <Paragraphs>105</Paragraphs>
  <Slides>22</Slides>
  <Notes>2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The Chomsky Hierarchy</vt:lpstr>
      <vt:lpstr>The Chomsky Hierarchy</vt:lpstr>
      <vt:lpstr>Mildly Context-Sensitive Grammars</vt:lpstr>
      <vt:lpstr>Other Formalisms</vt:lpstr>
      <vt:lpstr>Mildly Context-Sensitive Grammars</vt:lpstr>
      <vt:lpstr>(Tree) Operations in TAG</vt:lpstr>
      <vt:lpstr>Tree Adjoining Grammar (TAG)</vt:lpstr>
      <vt:lpstr>TAG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Cross-serial dependencies (anbn)</vt:lpstr>
      <vt:lpstr>Notes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474</cp:revision>
  <dcterms:created xsi:type="dcterms:W3CDTF">2014-05-29T18:54:38Z</dcterms:created>
  <dcterms:modified xsi:type="dcterms:W3CDTF">2019-03-06T21:52:11Z</dcterms:modified>
</cp:coreProperties>
</file>