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4" r:id="rId2"/>
  </p:sldMasterIdLst>
  <p:notesMasterIdLst>
    <p:notesMasterId r:id="rId27"/>
  </p:notesMasterIdLst>
  <p:sldIdLst>
    <p:sldId id="982" r:id="rId3"/>
    <p:sldId id="983" r:id="rId4"/>
    <p:sldId id="984" r:id="rId5"/>
    <p:sldId id="985" r:id="rId6"/>
    <p:sldId id="986" r:id="rId7"/>
    <p:sldId id="997" r:id="rId8"/>
    <p:sldId id="987" r:id="rId9"/>
    <p:sldId id="988" r:id="rId10"/>
    <p:sldId id="989" r:id="rId11"/>
    <p:sldId id="990" r:id="rId12"/>
    <p:sldId id="991" r:id="rId13"/>
    <p:sldId id="992" r:id="rId14"/>
    <p:sldId id="993" r:id="rId15"/>
    <p:sldId id="994" r:id="rId16"/>
    <p:sldId id="995" r:id="rId17"/>
    <p:sldId id="1041" r:id="rId18"/>
    <p:sldId id="996" r:id="rId19"/>
    <p:sldId id="1040" r:id="rId20"/>
    <p:sldId id="1034" r:id="rId21"/>
    <p:sldId id="1033" r:id="rId22"/>
    <p:sldId id="1042" r:id="rId23"/>
    <p:sldId id="1043" r:id="rId24"/>
    <p:sldId id="1044" r:id="rId25"/>
    <p:sldId id="1013"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4C"/>
    <a:srgbClr val="00194C"/>
    <a:srgbClr val="9565E8"/>
    <a:srgbClr val="FDC227"/>
    <a:srgbClr val="5C8900"/>
    <a:srgbClr val="011C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35" autoAdjust="0"/>
    <p:restoredTop sz="94399" autoAdjust="0"/>
  </p:normalViewPr>
  <p:slideViewPr>
    <p:cSldViewPr snapToGrid="0" snapToObjects="1">
      <p:cViewPr varScale="1">
        <p:scale>
          <a:sx n="105" d="100"/>
          <a:sy n="105" d="100"/>
        </p:scale>
        <p:origin x="120" y="648"/>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20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81D3C-003D-4837-A496-9A32CDA8003A}" type="datetimeFigureOut">
              <a:rPr lang="en-US" smtClean="0"/>
              <a:pPr/>
              <a:t>3/12/2019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9D11D-5857-48CF-ABB8-89B8AC9FD03C}" type="slidenum">
              <a:rPr lang="en-US" smtClean="0"/>
              <a:pPr/>
              <a:t>‹#›</a:t>
            </a:fld>
            <a:endParaRPr lang="en-US"/>
          </a:p>
        </p:txBody>
      </p:sp>
    </p:spTree>
    <p:extLst>
      <p:ext uri="{BB962C8B-B14F-4D97-AF65-F5344CB8AC3E}">
        <p14:creationId xmlns:p14="http://schemas.microsoft.com/office/powerpoint/2010/main" val="258535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508E49D8-7CE0-422A-930A-7D11C4A6C10E}" type="slidenum">
              <a:rPr lang="en-US" altLang="en-US">
                <a:solidFill>
                  <a:prstClr val="black"/>
                </a:solidFill>
              </a:rPr>
              <a:pPr eaLnBrk="1" hangingPunct="1">
                <a:spcBef>
                  <a:spcPct val="0"/>
                </a:spcBef>
              </a:pPr>
              <a:t>6</a:t>
            </a:fld>
            <a:endParaRPr lang="en-US" altLang="en-US">
              <a:solidFill>
                <a:prstClr val="black"/>
              </a:solidFill>
            </a:endParaRPr>
          </a:p>
        </p:txBody>
      </p:sp>
      <p:sp>
        <p:nvSpPr>
          <p:cNvPr id="79875" name="Rectangle 2"/>
          <p:cNvSpPr>
            <a:spLocks noGrp="1" noRot="1" noChangeAspect="1" noChangeArrowheads="1" noTextEdit="1"/>
          </p:cNvSpPr>
          <p:nvPr>
            <p:ph type="sldImg"/>
          </p:nvPr>
        </p:nvSpPr>
        <p:spPr>
          <a:xfrm>
            <a:off x="382588" y="687388"/>
            <a:ext cx="6092825" cy="3427412"/>
          </a:xfrm>
          <a:ln/>
        </p:spPr>
      </p:sp>
      <p:sp>
        <p:nvSpPr>
          <p:cNvPr id="79876" name="Rectangle 3"/>
          <p:cNvSpPr>
            <a:spLocks noGrp="1" noChangeArrowheads="1"/>
          </p:cNvSpPr>
          <p:nvPr>
            <p:ph type="body" idx="1"/>
          </p:nvPr>
        </p:nvSpPr>
        <p:spPr>
          <a:xfrm>
            <a:off x="686115" y="4344134"/>
            <a:ext cx="5485772" cy="4112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044212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28B257BF-EDB0-4BBB-BC9F-29EA0FA12669}" type="slidenum">
              <a:rPr lang="en-US" altLang="en-US">
                <a:solidFill>
                  <a:prstClr val="black"/>
                </a:solidFill>
              </a:rPr>
              <a:pPr eaLnBrk="1" hangingPunct="1">
                <a:spcBef>
                  <a:spcPct val="0"/>
                </a:spcBef>
              </a:pPr>
              <a:t>19</a:t>
            </a:fld>
            <a:endParaRPr lang="en-US" altLang="en-US">
              <a:solidFill>
                <a:prstClr val="black"/>
              </a:solidFill>
            </a:endParaRPr>
          </a:p>
        </p:txBody>
      </p:sp>
      <p:sp>
        <p:nvSpPr>
          <p:cNvPr id="82947" name="Rectangle 2"/>
          <p:cNvSpPr>
            <a:spLocks noGrp="1" noRot="1" noChangeAspect="1" noChangeArrowheads="1" noTextEdit="1"/>
          </p:cNvSpPr>
          <p:nvPr>
            <p:ph type="sldImg"/>
          </p:nvPr>
        </p:nvSpPr>
        <p:spPr>
          <a:xfrm>
            <a:off x="382588" y="687388"/>
            <a:ext cx="6092825" cy="3427412"/>
          </a:xfrm>
          <a:ln/>
        </p:spPr>
      </p:sp>
      <p:sp>
        <p:nvSpPr>
          <p:cNvPr id="82948" name="Rectangle 3"/>
          <p:cNvSpPr>
            <a:spLocks noGrp="1" noChangeArrowheads="1"/>
          </p:cNvSpPr>
          <p:nvPr>
            <p:ph type="body" idx="1"/>
          </p:nvPr>
        </p:nvSpPr>
        <p:spPr>
          <a:xfrm>
            <a:off x="686115" y="4344134"/>
            <a:ext cx="5485772" cy="4112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16718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57" y="1163102"/>
            <a:ext cx="8535737" cy="1537285"/>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4000" b="0" i="0" cap="none">
                <a:solidFill>
                  <a:srgbClr val="011C3C"/>
                </a:solidFill>
                <a:latin typeface="Lucida Grande"/>
                <a:cs typeface="Lucida Grande"/>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35352" y="2914650"/>
            <a:ext cx="7533105" cy="1314450"/>
          </a:xfrm>
        </p:spPr>
        <p:txBody>
          <a:bodyPr>
            <a:normAutofit/>
          </a:bodyPr>
          <a:lstStyle>
            <a:lvl1pPr marL="0" indent="0" algn="ctr">
              <a:buNone/>
              <a:defRPr sz="3100" b="1" i="1">
                <a:solidFill>
                  <a:srgbClr val="FF0000"/>
                </a:solidFill>
                <a:effectLst>
                  <a:innerShdw blurRad="63500" dist="50800" dir="13500000">
                    <a:srgbClr val="000000">
                      <a:alpha val="50000"/>
                    </a:srgbClr>
                  </a:innerShdw>
                </a:effectLst>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660684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dirty="0"/>
          </a:p>
        </p:txBody>
      </p:sp>
      <p:sp>
        <p:nvSpPr>
          <p:cNvPr id="7" name="Slide Number Placeholder 3"/>
          <p:cNvSpPr txBox="1">
            <a:spLocks/>
          </p:cNvSpPr>
          <p:nvPr userDrawn="1"/>
        </p:nvSpPr>
        <p:spPr bwMode="auto">
          <a:xfrm>
            <a:off x="6934200" y="4914901"/>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rgbClr val="585858"/>
                </a:solidFill>
                <a:latin typeface="Arial" charset="0"/>
                <a:ea typeface="+mn-ea"/>
                <a:cs typeface="Arial" charset="0"/>
              </a:defRPr>
            </a:lvl1pPr>
            <a:lvl2pPr marL="4572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2pPr>
            <a:lvl3pPr marL="9144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3pPr>
            <a:lvl4pPr marL="13716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4pPr>
            <a:lvl5pPr marL="18288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5pPr>
            <a:lvl6pPr marL="2286000" algn="l" defTabSz="914400" rtl="0" eaLnBrk="1" latinLnBrk="0" hangingPunct="1">
              <a:defRPr kern="1200">
                <a:solidFill>
                  <a:schemeClr val="tx1"/>
                </a:solidFill>
                <a:latin typeface="Microsoft Sans Serif" pitchFamily="34" charset="0"/>
                <a:ea typeface="+mn-ea"/>
                <a:cs typeface="Microsoft Sans Serif" pitchFamily="34" charset="0"/>
              </a:defRPr>
            </a:lvl6pPr>
            <a:lvl7pPr marL="2743200" algn="l" defTabSz="914400" rtl="0" eaLnBrk="1" latinLnBrk="0" hangingPunct="1">
              <a:defRPr kern="1200">
                <a:solidFill>
                  <a:schemeClr val="tx1"/>
                </a:solidFill>
                <a:latin typeface="Microsoft Sans Serif" pitchFamily="34" charset="0"/>
                <a:ea typeface="+mn-ea"/>
                <a:cs typeface="Microsoft Sans Serif" pitchFamily="34" charset="0"/>
              </a:defRPr>
            </a:lvl7pPr>
            <a:lvl8pPr marL="3200400" algn="l" defTabSz="914400" rtl="0" eaLnBrk="1" latinLnBrk="0" hangingPunct="1">
              <a:defRPr kern="1200">
                <a:solidFill>
                  <a:schemeClr val="tx1"/>
                </a:solidFill>
                <a:latin typeface="Microsoft Sans Serif" pitchFamily="34" charset="0"/>
                <a:ea typeface="+mn-ea"/>
                <a:cs typeface="Microsoft Sans Serif" pitchFamily="34" charset="0"/>
              </a:defRPr>
            </a:lvl8pPr>
            <a:lvl9pPr marL="3657600" algn="l" defTabSz="914400" rtl="0" eaLnBrk="1" latinLnBrk="0" hangingPunct="1">
              <a:defRPr kern="1200">
                <a:solidFill>
                  <a:schemeClr val="tx1"/>
                </a:solidFill>
                <a:latin typeface="Microsoft Sans Serif" pitchFamily="34" charset="0"/>
                <a:ea typeface="+mn-ea"/>
                <a:cs typeface="Microsoft Sans Serif" pitchFamily="34" charset="0"/>
              </a:defRPr>
            </a:lvl9pPr>
          </a:lstStyle>
          <a:p>
            <a:pPr defTabSz="914400"/>
            <a:fld id="{68E5426F-3220-4789-9DBA-7F03363D73F4}" type="slidenum">
              <a:rPr lang="en-US" smtClean="0"/>
              <a:pPr defTabSz="914400"/>
              <a:t>‹#›</a:t>
            </a:fld>
            <a:endParaRPr lang="en-US" dirty="0"/>
          </a:p>
        </p:txBody>
      </p:sp>
    </p:spTree>
    <p:extLst>
      <p:ext uri="{BB962C8B-B14F-4D97-AF65-F5344CB8AC3E}">
        <p14:creationId xmlns:p14="http://schemas.microsoft.com/office/powerpoint/2010/main" val="31426295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392471"/>
            <a:ext cx="8432800" cy="701843"/>
          </a:xfrm>
          <a:prstGeom prst="rect">
            <a:avLst/>
          </a:prstGeom>
        </p:spPr>
        <p:txBody>
          <a:bodyPr/>
          <a:lstStyle>
            <a:lvl1pPr>
              <a:defRPr sz="3500" b="1" i="0" cap="none">
                <a:solidFill>
                  <a:srgbClr val="FF0000"/>
                </a:solidFill>
                <a:effectLst>
                  <a:innerShdw blurRad="63500" dist="50800" dir="13500000">
                    <a:srgbClr val="000000">
                      <a:alpha val="50000"/>
                    </a:srgbClr>
                  </a:innerShdw>
                </a:effectLst>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61753"/>
            <a:ext cx="8229600" cy="27029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0967" y="768685"/>
            <a:ext cx="8662737" cy="1021556"/>
          </a:xfrm>
          <a:prstGeom prst="rect">
            <a:avLst/>
          </a:prstGeom>
        </p:spPr>
        <p:txBody>
          <a:bodyPr anchor="t"/>
          <a:lstStyle>
            <a:lvl1pPr algn="ctr">
              <a:defRPr sz="3500" b="0" cap="none">
                <a:solidFill>
                  <a:srgbClr val="011C3C"/>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767263"/>
            <a:ext cx="7772400" cy="537912"/>
          </a:xfrm>
        </p:spPr>
        <p:txBody>
          <a:bodyPr anchor="b">
            <a:normAutofit/>
          </a:bodyPr>
          <a:lstStyle>
            <a:lvl1pPr marL="0" indent="0" algn="ctr">
              <a:buNone/>
              <a:defRPr sz="2400">
                <a:solidFill>
                  <a:srgbClr val="FDC22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97979"/>
            <a:ext cx="8229600" cy="702172"/>
          </a:xfrm>
          <a:prstGeom prst="rect">
            <a:avLst/>
          </a:prstGeom>
        </p:spPr>
        <p:txBody>
          <a:bodyPr/>
          <a:lstStyle>
            <a:lvl1pPr>
              <a:defRPr sz="3200" b="0" i="0" cap="none">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61613"/>
            <a:ext cx="8229600" cy="689722"/>
          </a:xfrm>
          <a:prstGeom prst="rect">
            <a:avLst/>
          </a:prstGeom>
        </p:spPr>
        <p:txBody>
          <a:bodyPr/>
          <a:lstStyle>
            <a:lvl1pPr>
              <a:defRPr sz="3200" b="0" i="0" cap="none">
                <a:solidFill>
                  <a:srgbClr val="011C3C"/>
                </a:solidFill>
                <a:latin typeface="Lucida Grande"/>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lgn="ctr">
              <a:buNone/>
              <a:defRPr sz="2000" b="0" i="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8105"/>
            <a:ext cx="4040188"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normAutofit/>
          </a:bodyPr>
          <a:lstStyle>
            <a:lvl1pPr marL="0" indent="0" algn="ctr">
              <a:buNone/>
              <a:defRPr sz="2000" b="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818105"/>
            <a:ext cx="4041775"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18368"/>
            <a:ext cx="8229600" cy="689722"/>
          </a:xfrm>
          <a:prstGeom prst="rect">
            <a:avLst/>
          </a:prstGeom>
        </p:spPr>
        <p:txBody>
          <a:bodyPr/>
          <a:lstStyle>
            <a:lvl1pPr>
              <a:defRPr sz="3000" b="0" i="0" cap="none">
                <a:solidFill>
                  <a:srgbClr val="011C3C"/>
                </a:solidFill>
                <a:latin typeface="Lucida Grande"/>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500094"/>
            <a:ext cx="3008313" cy="696593"/>
          </a:xfrm>
          <a:prstGeom prst="rect">
            <a:avLst/>
          </a:prstGeom>
        </p:spPr>
        <p:txBody>
          <a:bodyPr anchor="b"/>
          <a:lstStyle>
            <a:lvl1pPr algn="l">
              <a:defRPr sz="2000" b="0" i="0">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500076"/>
            <a:ext cx="5111750" cy="4214891"/>
          </a:xfrm>
        </p:spPr>
        <p:txBody>
          <a:bodyPr/>
          <a:lstStyle>
            <a:lvl1pPr>
              <a:defRPr sz="2800" b="0" i="0">
                <a:solidFill>
                  <a:srgbClr val="FDC227"/>
                </a:solidFill>
                <a:latin typeface="Lucida Grande"/>
                <a:cs typeface="Lucida Grande"/>
              </a:defRPr>
            </a:lvl1pPr>
            <a:lvl2pPr>
              <a:defRPr sz="2800" b="0" i="0">
                <a:latin typeface="Lucida Grande"/>
                <a:cs typeface="Lucida Grande"/>
              </a:defRPr>
            </a:lvl2pPr>
            <a:lvl3pPr>
              <a:defRPr sz="2400" b="0" i="0">
                <a:latin typeface="Lucida Grande"/>
                <a:cs typeface="Lucida Grande"/>
              </a:defRPr>
            </a:lvl3pPr>
            <a:lvl4pPr>
              <a:defRPr sz="2000" b="0" i="0">
                <a:latin typeface="Lucida Grande"/>
                <a:cs typeface="Lucida Grande"/>
              </a:defRPr>
            </a:lvl4pPr>
            <a:lvl5pPr>
              <a:defRPr sz="2000" b="0" i="0">
                <a:latin typeface="Lucida Grande"/>
                <a:cs typeface="Lucida Grande"/>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19" y="1196652"/>
            <a:ext cx="3008313" cy="3518297"/>
          </a:xfrm>
        </p:spPr>
        <p:txBody>
          <a:bodyPr/>
          <a:lstStyle>
            <a:lvl1pPr marL="0" indent="0">
              <a:buNone/>
              <a:defRPr sz="14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0">
                <a:solidFill>
                  <a:srgbClr val="011C3C"/>
                </a:solidFill>
                <a:latin typeface="Lucida Grande"/>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52"/>
            <a:ext cx="5486400" cy="603647"/>
          </a:xfrm>
        </p:spPr>
        <p:txBody>
          <a:bodyPr/>
          <a:lstStyle>
            <a:lvl1pPr marL="0" indent="0">
              <a:buNone/>
              <a:defRPr sz="1400" b="0" i="0">
                <a:solidFill>
                  <a:srgbClr val="7F7F7F"/>
                </a:solidFill>
                <a:latin typeface="Lucida Grande"/>
                <a:cs typeface="Lucida Grand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500" kern="1200">
          <a:solidFill>
            <a:srgbClr val="011C3C"/>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chemeClr val="bg2">
              <a:lumMod val="50000"/>
            </a:schemeClr>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chemeClr val="bg2">
              <a:lumMod val="50000"/>
            </a:schemeClr>
          </a:solidFill>
          <a:latin typeface="Lucida Grande"/>
          <a:ea typeface="+mn-ea"/>
          <a:cs typeface="Lucida Grande"/>
        </a:defRPr>
      </a:lvl3pPr>
      <a:lvl4pPr marL="1600200" indent="-228600" algn="l" defTabSz="457200" rtl="0" eaLnBrk="1" latinLnBrk="0" hangingPunct="1">
        <a:spcBef>
          <a:spcPct val="20000"/>
        </a:spcBef>
        <a:buFont typeface="Arial"/>
        <a:buChar char="–"/>
        <a:defRPr sz="1500" kern="1200">
          <a:solidFill>
            <a:schemeClr val="bg2">
              <a:lumMod val="50000"/>
            </a:schemeClr>
          </a:solidFill>
          <a:latin typeface="Lucida Grande"/>
          <a:ea typeface="+mn-ea"/>
          <a:cs typeface="Lucida Grande"/>
        </a:defRPr>
      </a:lvl4pPr>
      <a:lvl5pPr marL="2057400" indent="-228600" algn="l" defTabSz="457200" rtl="0" eaLnBrk="1" latinLnBrk="0" hangingPunct="1">
        <a:spcBef>
          <a:spcPct val="20000"/>
        </a:spcBef>
        <a:buFont typeface="Arial"/>
        <a:buChar char="»"/>
        <a:defRPr sz="1200" kern="1200">
          <a:solidFill>
            <a:schemeClr val="bg2">
              <a:lumMod val="50000"/>
            </a:schemeClr>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27" name="Rectangle 7"/>
          <p:cNvSpPr>
            <a:spLocks noChangeArrowheads="1"/>
          </p:cNvSpPr>
          <p:nvPr userDrawn="1"/>
        </p:nvSpPr>
        <p:spPr bwMode="auto">
          <a:xfrm>
            <a:off x="0" y="4857750"/>
            <a:ext cx="9144000" cy="285750"/>
          </a:xfrm>
          <a:prstGeom prst="rect">
            <a:avLst/>
          </a:prstGeom>
          <a:solidFill>
            <a:srgbClr val="EAEAEA"/>
          </a:solidFill>
          <a:ln w="9525">
            <a:noFill/>
            <a:miter lim="800000"/>
            <a:headEnd/>
            <a:tailEnd/>
          </a:ln>
          <a:effectLst/>
        </p:spPr>
        <p:txBody>
          <a:bodyPr wrap="none" anchor="ctr"/>
          <a:lstStyle/>
          <a:p>
            <a:pPr defTabSz="914400" fontAlgn="base">
              <a:spcBef>
                <a:spcPct val="0"/>
              </a:spcBef>
              <a:spcAft>
                <a:spcPct val="0"/>
              </a:spcAft>
              <a:defRPr/>
            </a:pPr>
            <a:endParaRPr lang="en-US">
              <a:solidFill>
                <a:srgbClr val="000000"/>
              </a:solidFill>
            </a:endParaRPr>
          </a:p>
        </p:txBody>
      </p:sp>
      <p:sp>
        <p:nvSpPr>
          <p:cNvPr id="9219" name="Rectangle 2"/>
          <p:cNvSpPr>
            <a:spLocks noGrp="1" noChangeArrowheads="1"/>
          </p:cNvSpPr>
          <p:nvPr>
            <p:ph type="title"/>
          </p:nvPr>
        </p:nvSpPr>
        <p:spPr bwMode="auto">
          <a:xfrm>
            <a:off x="3176" y="228601"/>
            <a:ext cx="9140825" cy="802481"/>
          </a:xfrm>
          <a:prstGeom prst="rect">
            <a:avLst/>
          </a:prstGeom>
          <a:solidFill>
            <a:srgbClr val="005594"/>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20" name="Rectangle 3"/>
          <p:cNvSpPr>
            <a:spLocks noGrp="1" noChangeArrowheads="1"/>
          </p:cNvSpPr>
          <p:nvPr>
            <p:ph type="body" idx="1"/>
          </p:nvPr>
        </p:nvSpPr>
        <p:spPr bwMode="auto">
          <a:xfrm>
            <a:off x="838200" y="1143000"/>
            <a:ext cx="7848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24" name="Rectangle 4"/>
          <p:cNvSpPr>
            <a:spLocks noGrp="1" noChangeArrowheads="1"/>
          </p:cNvSpPr>
          <p:nvPr>
            <p:ph type="dt" sz="half" idx="2"/>
          </p:nvPr>
        </p:nvSpPr>
        <p:spPr bwMode="auto">
          <a:xfrm>
            <a:off x="304800" y="4629150"/>
            <a:ext cx="1981200" cy="128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5"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6" name="Rectangle 6"/>
          <p:cNvSpPr>
            <a:spLocks noGrp="1" noChangeArrowheads="1"/>
          </p:cNvSpPr>
          <p:nvPr>
            <p:ph type="sldNum" sz="quarter" idx="4"/>
          </p:nvPr>
        </p:nvSpPr>
        <p:spPr bwMode="auto">
          <a:xfrm>
            <a:off x="6781800" y="4902994"/>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585858"/>
                </a:solidFill>
                <a:latin typeface="Arial" charset="0"/>
                <a:cs typeface="Arial" charset="0"/>
              </a:defRPr>
            </a:lvl1pPr>
          </a:lstStyle>
          <a:p>
            <a:pPr defTabSz="914400" fontAlgn="base">
              <a:spcBef>
                <a:spcPct val="0"/>
              </a:spcBef>
              <a:spcAft>
                <a:spcPct val="0"/>
              </a:spcAft>
              <a:defRPr/>
            </a:pPr>
            <a:endParaRPr lang="en-US"/>
          </a:p>
        </p:txBody>
      </p:sp>
    </p:spTree>
    <p:extLst>
      <p:ext uri="{BB962C8B-B14F-4D97-AF65-F5344CB8AC3E}">
        <p14:creationId xmlns:p14="http://schemas.microsoft.com/office/powerpoint/2010/main" val="1383101124"/>
      </p:ext>
    </p:extLst>
  </p:cSld>
  <p:clrMap bg1="lt1" tx1="dk1" bg2="lt2" tx2="dk2" accent1="accent1" accent2="accent2" accent3="accent3" accent4="accent4" accent5="accent5" accent6="accent6" hlink="hlink" folHlink="folHlink"/>
  <p:sldLayoutIdLst>
    <p:sldLayoutId id="2147483685" r:id="rId1"/>
    <p:sldLayoutId id="2147483686" r:id="rId2"/>
  </p:sldLayoutIdLst>
  <p:txStyles>
    <p:titleStyle>
      <a:lvl1pPr marL="347663" indent="-347663" algn="l" rtl="0" eaLnBrk="0" fontAlgn="base" hangingPunct="0">
        <a:spcBef>
          <a:spcPct val="0"/>
        </a:spcBef>
        <a:spcAft>
          <a:spcPct val="0"/>
        </a:spcAft>
        <a:defRPr sz="3600">
          <a:solidFill>
            <a:schemeClr val="bg1"/>
          </a:solidFill>
          <a:latin typeface="Arial" pitchFamily="34" charset="0"/>
          <a:ea typeface="+mj-ea"/>
          <a:cs typeface="Arial" pitchFamily="34" charset="0"/>
        </a:defRPr>
      </a:lvl1pPr>
      <a:lvl2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2pPr>
      <a:lvl3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3pPr>
      <a:lvl4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4pPr>
      <a:lvl5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5pPr>
      <a:lvl6pPr marL="804863" algn="l" rtl="0" fontAlgn="base">
        <a:spcBef>
          <a:spcPct val="0"/>
        </a:spcBef>
        <a:spcAft>
          <a:spcPct val="0"/>
        </a:spcAft>
        <a:defRPr sz="3600">
          <a:solidFill>
            <a:schemeClr val="bg1"/>
          </a:solidFill>
          <a:latin typeface="Microsoft Sans Serif" pitchFamily="34" charset="0"/>
          <a:cs typeface="Microsoft Sans Serif" pitchFamily="34" charset="0"/>
        </a:defRPr>
      </a:lvl6pPr>
      <a:lvl7pPr marL="1262063" algn="l" rtl="0" fontAlgn="base">
        <a:spcBef>
          <a:spcPct val="0"/>
        </a:spcBef>
        <a:spcAft>
          <a:spcPct val="0"/>
        </a:spcAft>
        <a:defRPr sz="3600">
          <a:solidFill>
            <a:schemeClr val="bg1"/>
          </a:solidFill>
          <a:latin typeface="Microsoft Sans Serif" pitchFamily="34" charset="0"/>
          <a:cs typeface="Microsoft Sans Serif" pitchFamily="34" charset="0"/>
        </a:defRPr>
      </a:lvl7pPr>
      <a:lvl8pPr marL="1719263" algn="l" rtl="0" fontAlgn="base">
        <a:spcBef>
          <a:spcPct val="0"/>
        </a:spcBef>
        <a:spcAft>
          <a:spcPct val="0"/>
        </a:spcAft>
        <a:defRPr sz="3600">
          <a:solidFill>
            <a:schemeClr val="bg1"/>
          </a:solidFill>
          <a:latin typeface="Microsoft Sans Serif" pitchFamily="34" charset="0"/>
          <a:cs typeface="Microsoft Sans Serif" pitchFamily="34" charset="0"/>
        </a:defRPr>
      </a:lvl8pPr>
      <a:lvl9pPr marL="2176463" algn="l" rtl="0" fontAlgn="base">
        <a:spcBef>
          <a:spcPct val="0"/>
        </a:spcBef>
        <a:spcAft>
          <a:spcPct val="0"/>
        </a:spcAft>
        <a:defRPr sz="3600">
          <a:solidFill>
            <a:schemeClr val="bg1"/>
          </a:solidFill>
          <a:latin typeface="Microsoft Sans Serif" pitchFamily="34" charset="0"/>
          <a:cs typeface="Microsoft Sans Serif" pitchFamily="34" charset="0"/>
        </a:defRPr>
      </a:lvl9pPr>
    </p:titleStyle>
    <p:bodyStyle>
      <a:lvl1pPr marL="342900" indent="-342900" algn="l" rtl="0" eaLnBrk="0" fontAlgn="base" hangingPunct="0">
        <a:spcBef>
          <a:spcPct val="100000"/>
        </a:spcBef>
        <a:spcAft>
          <a:spcPct val="0"/>
        </a:spcAft>
        <a:buClr>
          <a:srgbClr val="FF6600"/>
        </a:buClr>
        <a:buSzPct val="125000"/>
        <a:buFont typeface="Wingdings" pitchFamily="2" charset="2"/>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FF9900"/>
        </a:buClr>
        <a:buSzPct val="125000"/>
        <a:buFont typeface="Wingdings" pitchFamily="2" charset="2"/>
        <a:buChar char="§"/>
        <a:defRPr sz="20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Clr>
          <a:srgbClr val="FFCC00"/>
        </a:buClr>
        <a:buSzPct val="125000"/>
        <a:buFont typeface="Wingdings" pitchFamily="2" charset="2"/>
        <a:buChar char="§"/>
        <a:defRPr>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lr>
          <a:srgbClr val="FFFF66"/>
        </a:buClr>
        <a:buSzPct val="125000"/>
        <a:buFont typeface="Wingdings" pitchFamily="2" charset="2"/>
        <a:buChar char="§"/>
        <a:defRPr sz="16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lr>
          <a:srgbClr val="FF6E00"/>
        </a:buClr>
        <a:buSzPct val="125000"/>
        <a:buFont typeface="Wingdings" pitchFamily="2" charset="2"/>
        <a:buChar char="§"/>
        <a:defRPr sz="1600">
          <a:solidFill>
            <a:schemeClr val="tx1"/>
          </a:solidFill>
          <a:latin typeface="Arial" pitchFamily="34" charset="0"/>
          <a:cs typeface="Arial" pitchFamily="34" charset="0"/>
        </a:defRPr>
      </a:lvl5pPr>
      <a:lvl6pPr marL="25146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en.wikipedia.org/wiki/Global_Internet_usag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Book_of_Genesis"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www.ancientegypt.co.uk/writing/rosetta.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Bible_translations_by_languag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nacloweb.org/resources/problems/2012/N2012-CS.pdf" TargetMode="External"/><Relationship Id="rId2" Type="http://schemas.openxmlformats.org/officeDocument/2006/relationships/hyperlink" Target="http://nacloweb.org/resources/problems/2012/N2012-C.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smtClean="0">
                <a:latin typeface="Rockwell Extra Bold" panose="02060903040505020403" pitchFamily="18" charset="0"/>
              </a:rPr>
              <a:t>NLP</a:t>
            </a:r>
            <a:endParaRPr lang="en-US" sz="18000" dirty="0">
              <a:latin typeface="Rockwell Extra Bold" panose="02060903040505020403" pitchFamily="18" charset="0"/>
            </a:endParaRPr>
          </a:p>
        </p:txBody>
      </p:sp>
    </p:spTree>
    <p:extLst>
      <p:ext uri="{BB962C8B-B14F-4D97-AF65-F5344CB8AC3E}">
        <p14:creationId xmlns:p14="http://schemas.microsoft.com/office/powerpoint/2010/main" val="2234288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p:cNvSpPr>
          <p:nvPr>
            <p:ph type="title"/>
          </p:nvPr>
        </p:nvSpPr>
        <p:spPr>
          <a:xfrm>
            <a:off x="254000" y="220279"/>
            <a:ext cx="8432800" cy="701843"/>
          </a:xfrm>
        </p:spPr>
        <p:txBody>
          <a:bodyPr/>
          <a:lstStyle/>
          <a:p>
            <a:r>
              <a:rPr lang="en-US" altLang="en-US" dirty="0" err="1" smtClean="0"/>
              <a:t>Arcturan</a:t>
            </a:r>
            <a:r>
              <a:rPr lang="en-US" altLang="en-US" dirty="0" smtClean="0"/>
              <a:t> Problem – 3/4</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871076"/>
            <a:ext cx="7170420" cy="4223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7837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a:spLocks noGrp="1"/>
          </p:cNvSpPr>
          <p:nvPr>
            <p:ph type="title"/>
          </p:nvPr>
        </p:nvSpPr>
        <p:spPr>
          <a:xfrm>
            <a:off x="254000" y="220279"/>
            <a:ext cx="8432800" cy="701843"/>
          </a:xfrm>
        </p:spPr>
        <p:txBody>
          <a:bodyPr/>
          <a:lstStyle/>
          <a:p>
            <a:r>
              <a:rPr lang="en-US" altLang="en-US" dirty="0" err="1" smtClean="0"/>
              <a:t>Arcturan</a:t>
            </a:r>
            <a:r>
              <a:rPr lang="en-US" altLang="en-US" dirty="0" smtClean="0"/>
              <a:t> Problem – 4/4</a:t>
            </a:r>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34" y="1341120"/>
            <a:ext cx="8482366" cy="2626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0892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a:spLocks noGrp="1"/>
          </p:cNvSpPr>
          <p:nvPr>
            <p:ph type="title"/>
          </p:nvPr>
        </p:nvSpPr>
        <p:spPr>
          <a:xfrm>
            <a:off x="254000" y="184653"/>
            <a:ext cx="8432800" cy="701843"/>
          </a:xfrm>
        </p:spPr>
        <p:txBody>
          <a:bodyPr/>
          <a:lstStyle/>
          <a:p>
            <a:r>
              <a:rPr lang="en-US" altLang="en-US" dirty="0" err="1" smtClean="0"/>
              <a:t>Arcturan</a:t>
            </a:r>
            <a:r>
              <a:rPr lang="en-US" altLang="en-US" dirty="0" smtClean="0"/>
              <a:t> Solution – 1/3</a:t>
            </a:r>
          </a:p>
        </p:txBody>
      </p:sp>
      <p:pic>
        <p:nvPicPr>
          <p:cNvPr id="81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90" y="800370"/>
            <a:ext cx="8569290" cy="4257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0813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a:xfrm>
            <a:off x="254000" y="220279"/>
            <a:ext cx="8432800" cy="701843"/>
          </a:xfrm>
        </p:spPr>
        <p:txBody>
          <a:bodyPr/>
          <a:lstStyle/>
          <a:p>
            <a:r>
              <a:rPr lang="en-US" altLang="en-US" dirty="0" err="1" smtClean="0"/>
              <a:t>Arcturan</a:t>
            </a:r>
            <a:r>
              <a:rPr lang="en-US" altLang="en-US" dirty="0" smtClean="0"/>
              <a:t> Solution – 2/3</a:t>
            </a:r>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80" y="1059180"/>
            <a:ext cx="8855519" cy="3508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630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a:spLocks noGrp="1"/>
          </p:cNvSpPr>
          <p:nvPr>
            <p:ph type="title"/>
          </p:nvPr>
        </p:nvSpPr>
        <p:spPr>
          <a:xfrm>
            <a:off x="254000" y="181409"/>
            <a:ext cx="8432800" cy="701843"/>
          </a:xfrm>
        </p:spPr>
        <p:txBody>
          <a:bodyPr/>
          <a:lstStyle/>
          <a:p>
            <a:r>
              <a:rPr lang="en-US" altLang="en-US" dirty="0" err="1" smtClean="0"/>
              <a:t>Arcturan</a:t>
            </a:r>
            <a:r>
              <a:rPr lang="en-US" altLang="en-US" dirty="0" smtClean="0"/>
              <a:t> Solution – 3/3</a:t>
            </a:r>
          </a:p>
        </p:txBody>
      </p:sp>
      <p:pic>
        <p:nvPicPr>
          <p:cNvPr id="102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0" y="825336"/>
            <a:ext cx="6257618" cy="428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3085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Corpora</a:t>
            </a:r>
            <a:endParaRPr lang="en-US" dirty="0"/>
          </a:p>
        </p:txBody>
      </p:sp>
      <p:sp>
        <p:nvSpPr>
          <p:cNvPr id="3" name="Content Placeholder 2"/>
          <p:cNvSpPr>
            <a:spLocks noGrp="1"/>
          </p:cNvSpPr>
          <p:nvPr>
            <p:ph idx="1"/>
          </p:nvPr>
        </p:nvSpPr>
        <p:spPr/>
        <p:txBody>
          <a:bodyPr/>
          <a:lstStyle/>
          <a:p>
            <a:r>
              <a:rPr lang="en-US" dirty="0" smtClean="0"/>
              <a:t>The Rosetta Stone</a:t>
            </a:r>
          </a:p>
          <a:p>
            <a:r>
              <a:rPr lang="en-US" dirty="0" smtClean="0"/>
              <a:t>The </a:t>
            </a:r>
            <a:r>
              <a:rPr lang="en-US" dirty="0" err="1" smtClean="0"/>
              <a:t>Hansards</a:t>
            </a:r>
            <a:r>
              <a:rPr lang="en-US" dirty="0" smtClean="0"/>
              <a:t> Corpus</a:t>
            </a:r>
          </a:p>
          <a:p>
            <a:r>
              <a:rPr lang="en-US" dirty="0"/>
              <a:t>The Bible</a:t>
            </a:r>
          </a:p>
          <a:p>
            <a:r>
              <a:rPr lang="en-US" dirty="0" err="1" smtClean="0"/>
              <a:t>Europarl</a:t>
            </a:r>
            <a:endParaRPr lang="en-US" dirty="0"/>
          </a:p>
          <a:p>
            <a:endParaRPr lang="en-US" dirty="0"/>
          </a:p>
        </p:txBody>
      </p:sp>
    </p:spTree>
    <p:extLst>
      <p:ext uri="{BB962C8B-B14F-4D97-AF65-F5344CB8AC3E}">
        <p14:creationId xmlns:p14="http://schemas.microsoft.com/office/powerpoint/2010/main" val="896977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690" y="71099"/>
            <a:ext cx="4430661" cy="4955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7177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54000" y="309969"/>
            <a:ext cx="8432800" cy="701843"/>
          </a:xfrm>
        </p:spPr>
        <p:txBody>
          <a:bodyPr/>
          <a:lstStyle/>
          <a:p>
            <a:pPr eaLnBrk="1" hangingPunct="1"/>
            <a:r>
              <a:rPr lang="en-US" altLang="en-US" sz="4000" dirty="0" err="1" smtClean="0"/>
              <a:t>Hansards</a:t>
            </a:r>
            <a:r>
              <a:rPr lang="en-US" altLang="en-US" sz="4000" dirty="0" smtClean="0"/>
              <a:t> Example</a:t>
            </a:r>
          </a:p>
        </p:txBody>
      </p:sp>
      <p:sp>
        <p:nvSpPr>
          <p:cNvPr id="12291" name="Rectangle 3"/>
          <p:cNvSpPr>
            <a:spLocks noGrp="1" noChangeArrowheads="1"/>
          </p:cNvSpPr>
          <p:nvPr>
            <p:ph idx="1"/>
          </p:nvPr>
        </p:nvSpPr>
        <p:spPr>
          <a:xfrm>
            <a:off x="110003" y="1018687"/>
            <a:ext cx="8855241" cy="3867933"/>
          </a:xfrm>
        </p:spPr>
        <p:txBody>
          <a:bodyPr>
            <a:noAutofit/>
          </a:bodyPr>
          <a:lstStyle/>
          <a:p>
            <a:pPr eaLnBrk="1" hangingPunct="1"/>
            <a:r>
              <a:rPr lang="en-US" altLang="en-US" sz="2400" dirty="0" smtClean="0"/>
              <a:t>English</a:t>
            </a:r>
          </a:p>
          <a:p>
            <a:pPr lvl="1"/>
            <a:r>
              <a:rPr lang="en-US" altLang="en-US" sz="1600" dirty="0" smtClean="0"/>
              <a:t>&lt;s id=960001&gt; I would like the government and the Postmaster General to agree that we place the union and the Postmaster General under trusteeship so that we can look at his books and records, including those of his management people and all the memos he has received from them, some of which must have shocked him rigid.</a:t>
            </a:r>
          </a:p>
          <a:p>
            <a:pPr lvl="1"/>
            <a:r>
              <a:rPr lang="en-US" altLang="en-US" sz="1600" dirty="0" smtClean="0"/>
              <a:t>&lt;s id=960002&gt; If the minister would like to propose that, I for one would be prepared to support him.</a:t>
            </a:r>
          </a:p>
          <a:p>
            <a:pPr eaLnBrk="1" hangingPunct="1"/>
            <a:r>
              <a:rPr lang="en-US" altLang="en-US" sz="2400" dirty="0" smtClean="0"/>
              <a:t>French</a:t>
            </a:r>
          </a:p>
          <a:p>
            <a:pPr lvl="1"/>
            <a:r>
              <a:rPr lang="en-US" altLang="en-US" sz="1600" dirty="0" smtClean="0"/>
              <a:t>&lt;s id=960001&gt; Je </a:t>
            </a:r>
            <a:r>
              <a:rPr lang="en-US" altLang="en-US" sz="1600" dirty="0" err="1" smtClean="0"/>
              <a:t>voudrais</a:t>
            </a:r>
            <a:r>
              <a:rPr lang="en-US" altLang="en-US" sz="1600" dirty="0" smtClean="0"/>
              <a:t> </a:t>
            </a:r>
            <a:r>
              <a:rPr lang="en-US" altLang="en-US" sz="1600" dirty="0" err="1" smtClean="0"/>
              <a:t>que</a:t>
            </a:r>
            <a:r>
              <a:rPr lang="en-US" altLang="en-US" sz="1600" dirty="0" smtClean="0"/>
              <a:t> le </a:t>
            </a:r>
            <a:r>
              <a:rPr lang="en-US" altLang="en-US" sz="1600" dirty="0" err="1" smtClean="0"/>
              <a:t>gouvernement</a:t>
            </a:r>
            <a:r>
              <a:rPr lang="en-US" altLang="en-US" sz="1600" dirty="0" smtClean="0"/>
              <a:t> et le </a:t>
            </a:r>
            <a:r>
              <a:rPr lang="en-US" altLang="en-US" sz="1600" dirty="0" err="1" smtClean="0"/>
              <a:t>ministre</a:t>
            </a:r>
            <a:r>
              <a:rPr lang="en-US" altLang="en-US" sz="1600" dirty="0" smtClean="0"/>
              <a:t> des </a:t>
            </a:r>
            <a:r>
              <a:rPr lang="en-US" altLang="en-US" sz="1600" dirty="0" err="1" smtClean="0"/>
              <a:t>Postes</a:t>
            </a:r>
            <a:r>
              <a:rPr lang="en-US" altLang="en-US" sz="1600" dirty="0" smtClean="0"/>
              <a:t> </a:t>
            </a:r>
            <a:r>
              <a:rPr lang="en-US" altLang="en-US" sz="1600" dirty="0" err="1" smtClean="0"/>
              <a:t>conviennent</a:t>
            </a:r>
            <a:r>
              <a:rPr lang="en-US" altLang="en-US" sz="1600" dirty="0" smtClean="0"/>
              <a:t> de placer le </a:t>
            </a:r>
            <a:r>
              <a:rPr lang="en-US" altLang="en-US" sz="1600" dirty="0" err="1" smtClean="0"/>
              <a:t>syndicat</a:t>
            </a:r>
            <a:r>
              <a:rPr lang="en-US" altLang="en-US" sz="1600" dirty="0" smtClean="0"/>
              <a:t> et le </a:t>
            </a:r>
            <a:r>
              <a:rPr lang="en-US" altLang="en-US" sz="1600" dirty="0" err="1" smtClean="0"/>
              <a:t>ministre</a:t>
            </a:r>
            <a:r>
              <a:rPr lang="en-US" altLang="en-US" sz="1600" dirty="0" smtClean="0"/>
              <a:t> des </a:t>
            </a:r>
            <a:r>
              <a:rPr lang="en-US" altLang="en-US" sz="1600" dirty="0" err="1" smtClean="0"/>
              <a:t>Postes</a:t>
            </a:r>
            <a:r>
              <a:rPr lang="en-US" altLang="en-US" sz="1600" dirty="0" smtClean="0"/>
              <a:t> sous </a:t>
            </a:r>
            <a:r>
              <a:rPr lang="en-US" altLang="en-US" sz="1600" dirty="0" err="1" smtClean="0"/>
              <a:t>tutelle</a:t>
            </a:r>
            <a:r>
              <a:rPr lang="en-US" altLang="en-US" sz="1600" dirty="0" smtClean="0"/>
              <a:t> </a:t>
            </a:r>
            <a:r>
              <a:rPr lang="en-US" altLang="en-US" sz="1600" dirty="0" err="1" smtClean="0"/>
              <a:t>afin</a:t>
            </a:r>
            <a:r>
              <a:rPr lang="en-US" altLang="en-US" sz="1600" dirty="0" smtClean="0"/>
              <a:t> </a:t>
            </a:r>
            <a:r>
              <a:rPr lang="en-US" altLang="en-US" sz="1600" dirty="0" err="1" smtClean="0"/>
              <a:t>que</a:t>
            </a:r>
            <a:r>
              <a:rPr lang="en-US" altLang="en-US" sz="1600" dirty="0" smtClean="0"/>
              <a:t> nous </a:t>
            </a:r>
            <a:r>
              <a:rPr lang="en-US" altLang="en-US" sz="1600" dirty="0" err="1" smtClean="0"/>
              <a:t>puissions</a:t>
            </a:r>
            <a:r>
              <a:rPr lang="en-US" altLang="en-US" sz="1600" dirty="0" smtClean="0"/>
              <a:t> examiner </a:t>
            </a:r>
            <a:r>
              <a:rPr lang="en-US" altLang="en-US" sz="1600" dirty="0" err="1" smtClean="0"/>
              <a:t>ses</a:t>
            </a:r>
            <a:r>
              <a:rPr lang="en-US" altLang="en-US" sz="1600" dirty="0" smtClean="0"/>
              <a:t> livres et </a:t>
            </a:r>
            <a:r>
              <a:rPr lang="en-US" altLang="en-US" sz="1600" dirty="0" err="1" smtClean="0"/>
              <a:t>ses</a:t>
            </a:r>
            <a:r>
              <a:rPr lang="en-US" altLang="en-US" sz="1600" dirty="0" smtClean="0"/>
              <a:t> dossiers, y </a:t>
            </a:r>
            <a:r>
              <a:rPr lang="en-US" altLang="en-US" sz="1600" dirty="0" err="1" smtClean="0"/>
              <a:t>compris</a:t>
            </a:r>
            <a:r>
              <a:rPr lang="en-US" altLang="en-US" sz="1600" dirty="0" smtClean="0"/>
              <a:t> </a:t>
            </a:r>
            <a:r>
              <a:rPr lang="en-US" altLang="en-US" sz="1600" dirty="0" err="1" smtClean="0"/>
              <a:t>ceux</a:t>
            </a:r>
            <a:r>
              <a:rPr lang="en-US" altLang="en-US" sz="1600" dirty="0" smtClean="0"/>
              <a:t> de </a:t>
            </a:r>
            <a:r>
              <a:rPr lang="en-US" altLang="en-US" sz="1600" dirty="0" err="1" smtClean="0"/>
              <a:t>ses</a:t>
            </a:r>
            <a:r>
              <a:rPr lang="en-US" altLang="en-US" sz="1600" dirty="0" smtClean="0"/>
              <a:t> </a:t>
            </a:r>
            <a:r>
              <a:rPr lang="en-US" altLang="en-US" sz="1600" dirty="0" err="1" smtClean="0"/>
              <a:t>collaborateurs</a:t>
            </a:r>
            <a:r>
              <a:rPr lang="en-US" altLang="en-US" sz="1600" dirty="0" smtClean="0"/>
              <a:t>, et </a:t>
            </a:r>
            <a:r>
              <a:rPr lang="en-US" altLang="en-US" sz="1600" dirty="0" err="1" smtClean="0"/>
              <a:t>tous</a:t>
            </a:r>
            <a:r>
              <a:rPr lang="en-US" altLang="en-US" sz="1600" dirty="0" smtClean="0"/>
              <a:t> les </a:t>
            </a:r>
            <a:r>
              <a:rPr lang="en-US" altLang="en-US" sz="1600" dirty="0" err="1" smtClean="0"/>
              <a:t>mémoires</a:t>
            </a:r>
            <a:r>
              <a:rPr lang="en-US" altLang="en-US" sz="1600" dirty="0" smtClean="0"/>
              <a:t> </a:t>
            </a:r>
            <a:r>
              <a:rPr lang="en-US" altLang="en-US" sz="1600" dirty="0" err="1" smtClean="0"/>
              <a:t>qu'il</a:t>
            </a:r>
            <a:r>
              <a:rPr lang="en-US" altLang="en-US" sz="1600" dirty="0" smtClean="0"/>
              <a:t> a </a:t>
            </a:r>
            <a:r>
              <a:rPr lang="en-US" altLang="en-US" sz="1600" dirty="0" err="1" smtClean="0"/>
              <a:t>reçus</a:t>
            </a:r>
            <a:r>
              <a:rPr lang="en-US" altLang="en-US" sz="1600" dirty="0" smtClean="0"/>
              <a:t> </a:t>
            </a:r>
            <a:r>
              <a:rPr lang="en-US" altLang="en-US" sz="1600" dirty="0" err="1" smtClean="0"/>
              <a:t>d'eux</a:t>
            </a:r>
            <a:r>
              <a:rPr lang="en-US" altLang="en-US" sz="1600" dirty="0" smtClean="0"/>
              <a:t>, </a:t>
            </a:r>
            <a:r>
              <a:rPr lang="en-US" altLang="en-US" sz="1600" dirty="0" err="1" smtClean="0"/>
              <a:t>dont</a:t>
            </a:r>
            <a:r>
              <a:rPr lang="en-US" altLang="en-US" sz="1600" dirty="0" smtClean="0"/>
              <a:t> </a:t>
            </a:r>
            <a:r>
              <a:rPr lang="en-US" altLang="en-US" sz="1600" dirty="0" err="1" smtClean="0"/>
              <a:t>certains</a:t>
            </a:r>
            <a:r>
              <a:rPr lang="en-US" altLang="en-US" sz="1600" dirty="0" smtClean="0"/>
              <a:t> </a:t>
            </a:r>
            <a:r>
              <a:rPr lang="en-US" altLang="en-US" sz="1600" dirty="0" err="1" smtClean="0"/>
              <a:t>l'ont</a:t>
            </a:r>
            <a:r>
              <a:rPr lang="en-US" altLang="en-US" sz="1600" dirty="0" smtClean="0"/>
              <a:t> </a:t>
            </a:r>
            <a:r>
              <a:rPr lang="en-US" altLang="en-US" sz="1600" dirty="0" err="1" smtClean="0"/>
              <a:t>sidéré</a:t>
            </a:r>
            <a:r>
              <a:rPr lang="en-US" altLang="en-US" sz="1600" dirty="0" smtClean="0"/>
              <a:t>.</a:t>
            </a:r>
          </a:p>
          <a:p>
            <a:pPr lvl="1"/>
            <a:r>
              <a:rPr lang="en-US" altLang="en-US" sz="1600" dirty="0" smtClean="0"/>
              <a:t>&lt;s id=960002&gt; Si le </a:t>
            </a:r>
            <a:r>
              <a:rPr lang="en-US" altLang="en-US" sz="1600" dirty="0" err="1" smtClean="0"/>
              <a:t>ministre</a:t>
            </a:r>
            <a:r>
              <a:rPr lang="en-US" altLang="en-US" sz="1600" dirty="0" smtClean="0"/>
              <a:t> </a:t>
            </a:r>
            <a:r>
              <a:rPr lang="en-US" altLang="en-US" sz="1600" dirty="0" err="1" smtClean="0"/>
              <a:t>voulait</a:t>
            </a:r>
            <a:r>
              <a:rPr lang="en-US" altLang="en-US" sz="1600" dirty="0" smtClean="0"/>
              <a:t> proposer </a:t>
            </a:r>
            <a:r>
              <a:rPr lang="en-US" altLang="en-US" sz="1600" dirty="0" err="1" smtClean="0"/>
              <a:t>cela</a:t>
            </a:r>
            <a:r>
              <a:rPr lang="en-US" altLang="en-US" sz="1600" dirty="0" smtClean="0"/>
              <a:t>, je </a:t>
            </a:r>
            <a:r>
              <a:rPr lang="en-US" altLang="en-US" sz="1600" dirty="0" err="1" smtClean="0"/>
              <a:t>serais</a:t>
            </a:r>
            <a:r>
              <a:rPr lang="en-US" altLang="en-US" sz="1600" dirty="0" smtClean="0"/>
              <a:t> pour ma part </a:t>
            </a:r>
            <a:r>
              <a:rPr lang="en-US" altLang="en-US" sz="1600" dirty="0" err="1" smtClean="0"/>
              <a:t>disposé</a:t>
            </a:r>
            <a:r>
              <a:rPr lang="en-US" altLang="en-US" sz="1600" dirty="0" smtClean="0"/>
              <a:t> à </a:t>
            </a:r>
            <a:r>
              <a:rPr lang="en-US" altLang="en-US" sz="1600" dirty="0" err="1" smtClean="0"/>
              <a:t>l'appuyer</a:t>
            </a:r>
            <a:r>
              <a:rPr lang="en-US" altLang="en-US" sz="1600" dirty="0" smtClean="0"/>
              <a:t>.</a:t>
            </a:r>
          </a:p>
        </p:txBody>
      </p:sp>
    </p:spTree>
    <p:extLst>
      <p:ext uri="{BB962C8B-B14F-4D97-AF65-F5344CB8AC3E}">
        <p14:creationId xmlns:p14="http://schemas.microsoft.com/office/powerpoint/2010/main" val="2083482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26532" y="1094314"/>
            <a:ext cx="6974467" cy="3200296"/>
          </a:xfrm>
          <a:prstGeom prst="rect">
            <a:avLst/>
          </a:prstGeom>
        </p:spPr>
      </p:pic>
      <p:sp>
        <p:nvSpPr>
          <p:cNvPr id="4" name="Title 3"/>
          <p:cNvSpPr>
            <a:spLocks noGrp="1"/>
          </p:cNvSpPr>
          <p:nvPr>
            <p:ph type="title"/>
          </p:nvPr>
        </p:nvSpPr>
        <p:spPr/>
        <p:txBody>
          <a:bodyPr/>
          <a:lstStyle/>
          <a:p>
            <a:r>
              <a:rPr lang="en-US" dirty="0" smtClean="0"/>
              <a:t>Language Differences (</a:t>
            </a:r>
            <a:r>
              <a:rPr lang="en-US" dirty="0" smtClean="0"/>
              <a:t>1/</a:t>
            </a:r>
            <a:r>
              <a:rPr lang="bg-BG" dirty="0" smtClean="0"/>
              <a:t>6</a:t>
            </a:r>
            <a:r>
              <a:rPr lang="en-US" dirty="0" smtClean="0"/>
              <a:t>)</a:t>
            </a:r>
            <a:endParaRPr lang="en-US" dirty="0"/>
          </a:p>
        </p:txBody>
      </p:sp>
      <p:sp>
        <p:nvSpPr>
          <p:cNvPr id="6" name="TextBox 5"/>
          <p:cNvSpPr txBox="1"/>
          <p:nvPr/>
        </p:nvSpPr>
        <p:spPr>
          <a:xfrm>
            <a:off x="5315319" y="4760779"/>
            <a:ext cx="3583032" cy="369332"/>
          </a:xfrm>
          <a:prstGeom prst="rect">
            <a:avLst/>
          </a:prstGeom>
          <a:noFill/>
        </p:spPr>
        <p:txBody>
          <a:bodyPr wrap="none" rtlCol="0">
            <a:spAutoFit/>
          </a:bodyPr>
          <a:lstStyle/>
          <a:p>
            <a:r>
              <a:rPr lang="en-US" dirty="0" smtClean="0"/>
              <a:t>[Example from </a:t>
            </a:r>
            <a:r>
              <a:rPr lang="en-US" dirty="0" err="1" smtClean="0"/>
              <a:t>Jurafsky</a:t>
            </a:r>
            <a:r>
              <a:rPr lang="en-US" dirty="0" smtClean="0"/>
              <a:t> and Martin]</a:t>
            </a:r>
            <a:endParaRPr lang="en-US" dirty="0"/>
          </a:p>
        </p:txBody>
      </p:sp>
    </p:spTree>
    <p:extLst>
      <p:ext uri="{BB962C8B-B14F-4D97-AF65-F5344CB8AC3E}">
        <p14:creationId xmlns:p14="http://schemas.microsoft.com/office/powerpoint/2010/main" val="255994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54000" y="278171"/>
            <a:ext cx="8432800" cy="701843"/>
          </a:xfrm>
        </p:spPr>
        <p:txBody>
          <a:bodyPr/>
          <a:lstStyle/>
          <a:p>
            <a:pPr eaLnBrk="1" hangingPunct="1"/>
            <a:r>
              <a:rPr lang="en-US" altLang="en-US" dirty="0" smtClean="0"/>
              <a:t>Language Differences (</a:t>
            </a:r>
            <a:r>
              <a:rPr lang="en-US" altLang="en-US" dirty="0" smtClean="0"/>
              <a:t>2/</a:t>
            </a:r>
            <a:r>
              <a:rPr lang="bg-BG" altLang="en-US" dirty="0" smtClean="0"/>
              <a:t>6</a:t>
            </a:r>
            <a:r>
              <a:rPr lang="en-US" altLang="en-US" dirty="0" smtClean="0"/>
              <a:t>)</a:t>
            </a:r>
            <a:endParaRPr lang="en-US" altLang="en-US" dirty="0" smtClean="0"/>
          </a:p>
        </p:txBody>
      </p:sp>
      <p:sp>
        <p:nvSpPr>
          <p:cNvPr id="20483" name="Rectangle 3"/>
          <p:cNvSpPr>
            <a:spLocks noGrp="1" noChangeArrowheads="1"/>
          </p:cNvSpPr>
          <p:nvPr>
            <p:ph idx="1"/>
          </p:nvPr>
        </p:nvSpPr>
        <p:spPr>
          <a:xfrm>
            <a:off x="457200" y="1036320"/>
            <a:ext cx="8229600" cy="4015740"/>
          </a:xfrm>
        </p:spPr>
        <p:txBody>
          <a:bodyPr>
            <a:normAutofit fontScale="70000" lnSpcReduction="20000"/>
          </a:bodyPr>
          <a:lstStyle/>
          <a:p>
            <a:pPr>
              <a:lnSpc>
                <a:spcPct val="120000"/>
              </a:lnSpc>
            </a:pPr>
            <a:r>
              <a:rPr lang="en-US" altLang="en-US" sz="2800" dirty="0"/>
              <a:t>Word </a:t>
            </a:r>
            <a:r>
              <a:rPr lang="en-US" altLang="en-US" sz="2800" dirty="0" smtClean="0"/>
              <a:t>order in phrases </a:t>
            </a:r>
            <a:r>
              <a:rPr lang="en-US" altLang="en-US" sz="2800" dirty="0"/>
              <a:t>(Fr.)</a:t>
            </a:r>
          </a:p>
          <a:p>
            <a:pPr lvl="1">
              <a:lnSpc>
                <a:spcPct val="120000"/>
              </a:lnSpc>
            </a:pPr>
            <a:r>
              <a:rPr lang="en-US" altLang="en-US" sz="2300" dirty="0"/>
              <a:t>la </a:t>
            </a:r>
            <a:r>
              <a:rPr lang="en-US" altLang="en-US" sz="2300" dirty="0" err="1"/>
              <a:t>maison</a:t>
            </a:r>
            <a:r>
              <a:rPr lang="en-US" altLang="en-US" sz="2300" dirty="0"/>
              <a:t> </a:t>
            </a:r>
            <a:r>
              <a:rPr lang="en-US" altLang="en-US" sz="2300" dirty="0" err="1"/>
              <a:t>bleue</a:t>
            </a:r>
            <a:r>
              <a:rPr lang="en-US" altLang="en-US" sz="2300" dirty="0"/>
              <a:t>, the blue house</a:t>
            </a:r>
          </a:p>
          <a:p>
            <a:pPr eaLnBrk="1" hangingPunct="1">
              <a:lnSpc>
                <a:spcPct val="120000"/>
              </a:lnSpc>
            </a:pPr>
            <a:r>
              <a:rPr lang="en-US" altLang="en-US" sz="2800" dirty="0" smtClean="0"/>
              <a:t>Word order in sentences (Jap.)</a:t>
            </a:r>
          </a:p>
          <a:p>
            <a:pPr lvl="1" eaLnBrk="1" hangingPunct="1">
              <a:lnSpc>
                <a:spcPct val="120000"/>
              </a:lnSpc>
            </a:pPr>
            <a:r>
              <a:rPr lang="en-US" altLang="en-US" sz="2400" dirty="0" smtClean="0"/>
              <a:t>I like to drink coffee</a:t>
            </a:r>
          </a:p>
          <a:p>
            <a:pPr lvl="1" eaLnBrk="1" hangingPunct="1">
              <a:lnSpc>
                <a:spcPct val="120000"/>
              </a:lnSpc>
            </a:pPr>
            <a:r>
              <a:rPr lang="en-US" altLang="en-US" sz="2400" dirty="0" err="1" smtClean="0"/>
              <a:t>watashi</a:t>
            </a:r>
            <a:r>
              <a:rPr lang="en-US" altLang="en-US" sz="2400" dirty="0" smtClean="0"/>
              <a:t> </a:t>
            </a:r>
            <a:r>
              <a:rPr lang="en-US" altLang="en-US" sz="2400" dirty="0" err="1" smtClean="0"/>
              <a:t>wa</a:t>
            </a:r>
            <a:r>
              <a:rPr lang="en-US" altLang="en-US" sz="2400" dirty="0" smtClean="0"/>
              <a:t>       </a:t>
            </a:r>
            <a:r>
              <a:rPr lang="en-US" altLang="en-US" sz="2400" dirty="0" err="1" smtClean="0"/>
              <a:t>kohii</a:t>
            </a:r>
            <a:r>
              <a:rPr lang="en-US" altLang="en-US" sz="2400" dirty="0" smtClean="0"/>
              <a:t> o    </a:t>
            </a:r>
            <a:r>
              <a:rPr lang="en-US" altLang="en-US" sz="2400" dirty="0" err="1" smtClean="0"/>
              <a:t>nomu</a:t>
            </a:r>
            <a:r>
              <a:rPr lang="en-US" altLang="en-US" sz="2400" dirty="0" smtClean="0"/>
              <a:t> no </a:t>
            </a:r>
            <a:r>
              <a:rPr lang="en-US" altLang="en-US" sz="2400" dirty="0" err="1" smtClean="0"/>
              <a:t>ga</a:t>
            </a:r>
            <a:r>
              <a:rPr lang="en-US" altLang="en-US" sz="2400" dirty="0" smtClean="0"/>
              <a:t>           </a:t>
            </a:r>
            <a:r>
              <a:rPr lang="en-US" altLang="en-US" sz="2400" dirty="0" err="1" smtClean="0"/>
              <a:t>suki</a:t>
            </a:r>
            <a:r>
              <a:rPr lang="en-US" altLang="en-US" sz="2400" dirty="0" smtClean="0"/>
              <a:t> </a:t>
            </a:r>
            <a:r>
              <a:rPr lang="en-US" altLang="en-US" sz="2400" dirty="0" err="1" smtClean="0"/>
              <a:t>desu</a:t>
            </a:r>
            <a:endParaRPr lang="en-US" altLang="en-US" sz="2400" dirty="0" smtClean="0"/>
          </a:p>
          <a:p>
            <a:pPr lvl="1" eaLnBrk="1" hangingPunct="1">
              <a:lnSpc>
                <a:spcPct val="120000"/>
              </a:lnSpc>
            </a:pPr>
            <a:r>
              <a:rPr lang="en-US" altLang="en-US" sz="2400" dirty="0" smtClean="0"/>
              <a:t>       I-</a:t>
            </a:r>
            <a:r>
              <a:rPr lang="en-US" altLang="en-US" sz="2400" dirty="0" err="1" smtClean="0"/>
              <a:t>subj</a:t>
            </a:r>
            <a:r>
              <a:rPr lang="en-US" altLang="en-US" sz="2400" dirty="0" smtClean="0"/>
              <a:t>     coffee-</a:t>
            </a:r>
            <a:r>
              <a:rPr lang="en-US" altLang="en-US" sz="2400" dirty="0" err="1" smtClean="0"/>
              <a:t>obj</a:t>
            </a:r>
            <a:r>
              <a:rPr lang="en-US" altLang="en-US" sz="2400" dirty="0" smtClean="0"/>
              <a:t>   drink-</a:t>
            </a:r>
            <a:r>
              <a:rPr lang="en-US" altLang="en-US" sz="2400" dirty="0" err="1" smtClean="0"/>
              <a:t>dat</a:t>
            </a:r>
            <a:r>
              <a:rPr lang="en-US" altLang="en-US" sz="2400" dirty="0" smtClean="0"/>
              <a:t>-</a:t>
            </a:r>
            <a:r>
              <a:rPr lang="en-US" altLang="en-US" sz="2400" dirty="0" err="1" smtClean="0"/>
              <a:t>rheme</a:t>
            </a:r>
            <a:r>
              <a:rPr lang="en-US" altLang="en-US" sz="2400" dirty="0" smtClean="0"/>
              <a:t>     like</a:t>
            </a:r>
          </a:p>
          <a:p>
            <a:pPr eaLnBrk="1" hangingPunct="1">
              <a:lnSpc>
                <a:spcPct val="120000"/>
              </a:lnSpc>
            </a:pPr>
            <a:r>
              <a:rPr lang="en-US" altLang="en-US" sz="2800" dirty="0" smtClean="0"/>
              <a:t>vocabulary (Sp.)</a:t>
            </a:r>
          </a:p>
          <a:p>
            <a:pPr lvl="1" eaLnBrk="1" hangingPunct="1">
              <a:lnSpc>
                <a:spcPct val="120000"/>
              </a:lnSpc>
            </a:pPr>
            <a:r>
              <a:rPr lang="en-US" altLang="en-US" sz="2400" dirty="0" smtClean="0"/>
              <a:t>wall</a:t>
            </a:r>
          </a:p>
          <a:p>
            <a:pPr lvl="1" eaLnBrk="1" hangingPunct="1">
              <a:lnSpc>
                <a:spcPct val="120000"/>
              </a:lnSpc>
            </a:pPr>
            <a:r>
              <a:rPr lang="en-US" altLang="en-US" sz="2400" dirty="0" smtClean="0"/>
              <a:t>pared, </a:t>
            </a:r>
            <a:r>
              <a:rPr lang="en-US" altLang="en-US" sz="2400" dirty="0" err="1" smtClean="0"/>
              <a:t>muro</a:t>
            </a:r>
            <a:endParaRPr lang="en-US" altLang="en-US" sz="2400" dirty="0" smtClean="0"/>
          </a:p>
          <a:p>
            <a:pPr eaLnBrk="1" hangingPunct="1">
              <a:lnSpc>
                <a:spcPct val="120000"/>
              </a:lnSpc>
            </a:pPr>
            <a:r>
              <a:rPr lang="en-US" altLang="en-US" sz="2800" dirty="0" smtClean="0"/>
              <a:t>phrases (Fr.)</a:t>
            </a:r>
          </a:p>
          <a:p>
            <a:pPr lvl="1" eaLnBrk="1" hangingPunct="1">
              <a:lnSpc>
                <a:spcPct val="120000"/>
              </a:lnSpc>
            </a:pPr>
            <a:r>
              <a:rPr lang="en-US" altLang="en-US" sz="2400" dirty="0" smtClean="0"/>
              <a:t>play</a:t>
            </a:r>
          </a:p>
          <a:p>
            <a:pPr lvl="1" eaLnBrk="1" hangingPunct="1">
              <a:lnSpc>
                <a:spcPct val="120000"/>
              </a:lnSpc>
            </a:pPr>
            <a:r>
              <a:rPr lang="en-US" altLang="en-US" sz="2400" dirty="0" smtClean="0"/>
              <a:t>pi</a:t>
            </a:r>
            <a:r>
              <a:rPr lang="en-US" altLang="en-US" sz="2400" dirty="0" smtClean="0">
                <a:cs typeface="Arial" pitchFamily="34" charset="0"/>
              </a:rPr>
              <a:t>è</a:t>
            </a:r>
            <a:r>
              <a:rPr lang="en-US" altLang="en-US" sz="2400" dirty="0" smtClean="0"/>
              <a:t>ce de </a:t>
            </a:r>
            <a:r>
              <a:rPr lang="en-US" altLang="en-US" sz="2400" dirty="0" err="1" smtClean="0"/>
              <a:t>th</a:t>
            </a:r>
            <a:r>
              <a:rPr lang="en-US" altLang="en-US" sz="2400" dirty="0" err="1" smtClean="0">
                <a:cs typeface="Arial" pitchFamily="34" charset="0"/>
              </a:rPr>
              <a:t>éâ</a:t>
            </a:r>
            <a:r>
              <a:rPr lang="en-US" altLang="en-US" sz="2400" dirty="0" err="1" smtClean="0"/>
              <a:t>tre</a:t>
            </a:r>
            <a:r>
              <a:rPr lang="en-US" altLang="en-US" sz="2400" dirty="0" smtClean="0"/>
              <a:t> </a:t>
            </a:r>
          </a:p>
        </p:txBody>
      </p:sp>
    </p:spTree>
    <p:extLst>
      <p:ext uri="{BB962C8B-B14F-4D97-AF65-F5344CB8AC3E}">
        <p14:creationId xmlns:p14="http://schemas.microsoft.com/office/powerpoint/2010/main" val="4065870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NLP</a:t>
            </a:r>
            <a:endParaRPr lang="en-US" dirty="0"/>
          </a:p>
        </p:txBody>
      </p:sp>
      <p:sp>
        <p:nvSpPr>
          <p:cNvPr id="3" name="Subtitle 2"/>
          <p:cNvSpPr>
            <a:spLocks noGrp="1"/>
          </p:cNvSpPr>
          <p:nvPr>
            <p:ph type="subTitle" idx="1"/>
          </p:nvPr>
        </p:nvSpPr>
        <p:spPr/>
        <p:txBody>
          <a:bodyPr/>
          <a:lstStyle/>
          <a:p>
            <a:r>
              <a:rPr lang="en-US" dirty="0" smtClean="0"/>
              <a:t>Machine Translation</a:t>
            </a:r>
            <a:endParaRPr lang="en-US" dirty="0"/>
          </a:p>
        </p:txBody>
      </p:sp>
    </p:spTree>
    <p:extLst>
      <p:ext uri="{BB962C8B-B14F-4D97-AF65-F5344CB8AC3E}">
        <p14:creationId xmlns:p14="http://schemas.microsoft.com/office/powerpoint/2010/main" val="25319141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4000" y="313604"/>
            <a:ext cx="8432800" cy="701843"/>
          </a:xfrm>
        </p:spPr>
        <p:txBody>
          <a:bodyPr/>
          <a:lstStyle/>
          <a:p>
            <a:pPr eaLnBrk="1" hangingPunct="1"/>
            <a:r>
              <a:rPr lang="en-US" altLang="en-US" dirty="0" smtClean="0"/>
              <a:t>Language Differences (</a:t>
            </a:r>
            <a:r>
              <a:rPr lang="en-US" altLang="en-US" dirty="0" smtClean="0"/>
              <a:t>3/</a:t>
            </a:r>
            <a:r>
              <a:rPr lang="bg-BG" altLang="en-US" dirty="0" smtClean="0"/>
              <a:t>6</a:t>
            </a:r>
            <a:r>
              <a:rPr lang="en-US" altLang="en-US" dirty="0" smtClean="0"/>
              <a:t>)</a:t>
            </a:r>
            <a:endParaRPr lang="en-US" altLang="en-US" dirty="0" smtClean="0"/>
          </a:p>
        </p:txBody>
      </p:sp>
      <p:sp>
        <p:nvSpPr>
          <p:cNvPr id="19459" name="Rectangle 3"/>
          <p:cNvSpPr>
            <a:spLocks noGrp="1" noChangeArrowheads="1"/>
          </p:cNvSpPr>
          <p:nvPr>
            <p:ph idx="1"/>
          </p:nvPr>
        </p:nvSpPr>
        <p:spPr>
          <a:xfrm>
            <a:off x="457200" y="1015448"/>
            <a:ext cx="8229600" cy="3762292"/>
          </a:xfrm>
        </p:spPr>
        <p:txBody>
          <a:bodyPr>
            <a:normAutofit/>
          </a:bodyPr>
          <a:lstStyle/>
          <a:p>
            <a:pPr eaLnBrk="1" hangingPunct="1"/>
            <a:r>
              <a:rPr lang="en-US" altLang="en-US" sz="2000" dirty="0" smtClean="0"/>
              <a:t>Prepositions (Jap.)</a:t>
            </a:r>
          </a:p>
          <a:p>
            <a:pPr lvl="1"/>
            <a:r>
              <a:rPr lang="en-US" altLang="en-US" sz="1800" dirty="0" smtClean="0"/>
              <a:t>to Mariko, Mariko-</a:t>
            </a:r>
            <a:r>
              <a:rPr lang="en-US" altLang="en-US" sz="1800" dirty="0" err="1" smtClean="0"/>
              <a:t>ni</a:t>
            </a:r>
            <a:endParaRPr lang="en-US" altLang="en-US" sz="1800" dirty="0" smtClean="0"/>
          </a:p>
          <a:p>
            <a:pPr eaLnBrk="1" hangingPunct="1"/>
            <a:r>
              <a:rPr lang="en-US" altLang="en-US" sz="2000" dirty="0" smtClean="0"/>
              <a:t>Inflection (Sp.)</a:t>
            </a:r>
          </a:p>
          <a:p>
            <a:pPr lvl="1"/>
            <a:r>
              <a:rPr lang="en-US" altLang="en-US" sz="1800" dirty="0" smtClean="0"/>
              <a:t>have: </a:t>
            </a:r>
            <a:r>
              <a:rPr lang="en-US" altLang="en-US" sz="1800" dirty="0" err="1" smtClean="0"/>
              <a:t>tengo</a:t>
            </a:r>
            <a:r>
              <a:rPr lang="en-US" altLang="en-US" sz="1800" dirty="0" smtClean="0"/>
              <a:t>, </a:t>
            </a:r>
            <a:r>
              <a:rPr lang="en-US" altLang="en-US" sz="1800" dirty="0" err="1" smtClean="0"/>
              <a:t>tienes</a:t>
            </a:r>
            <a:r>
              <a:rPr lang="en-US" altLang="en-US" sz="1800" dirty="0" smtClean="0"/>
              <a:t>, </a:t>
            </a:r>
            <a:r>
              <a:rPr lang="en-US" altLang="en-US" sz="1800" dirty="0" err="1" smtClean="0"/>
              <a:t>tenemos</a:t>
            </a:r>
            <a:r>
              <a:rPr lang="en-US" altLang="en-US" sz="1800" dirty="0" smtClean="0"/>
              <a:t>, </a:t>
            </a:r>
            <a:r>
              <a:rPr lang="en-US" altLang="en-US" sz="1800" dirty="0" err="1" smtClean="0"/>
              <a:t>tienen</a:t>
            </a:r>
            <a:r>
              <a:rPr lang="en-US" altLang="en-US" sz="1800" dirty="0" smtClean="0"/>
              <a:t>, </a:t>
            </a:r>
            <a:r>
              <a:rPr lang="en-US" altLang="en-US" sz="1800" dirty="0" err="1" smtClean="0"/>
              <a:t>tener</a:t>
            </a:r>
            <a:r>
              <a:rPr lang="en-US" altLang="en-US" sz="1800" dirty="0" smtClean="0"/>
              <a:t>  </a:t>
            </a:r>
          </a:p>
          <a:p>
            <a:pPr eaLnBrk="1" hangingPunct="1"/>
            <a:r>
              <a:rPr lang="en-US" altLang="en-US" sz="2000" dirty="0" smtClean="0"/>
              <a:t>Lexical distinctions (Sp.):</a:t>
            </a:r>
          </a:p>
          <a:p>
            <a:pPr lvl="1" eaLnBrk="1" hangingPunct="1"/>
            <a:r>
              <a:rPr lang="en-US" altLang="en-US" sz="1800" dirty="0" smtClean="0"/>
              <a:t>the bottle floated out - la </a:t>
            </a:r>
            <a:r>
              <a:rPr lang="en-US" altLang="en-US" sz="1800" dirty="0" err="1" smtClean="0"/>
              <a:t>botella</a:t>
            </a:r>
            <a:r>
              <a:rPr lang="en-US" altLang="en-US" sz="1800" dirty="0" smtClean="0"/>
              <a:t> </a:t>
            </a:r>
            <a:r>
              <a:rPr lang="en-US" altLang="en-US" sz="1800" dirty="0" err="1" smtClean="0"/>
              <a:t>salió</a:t>
            </a:r>
            <a:r>
              <a:rPr lang="en-US" altLang="en-US" sz="1800" dirty="0" smtClean="0"/>
              <a:t> </a:t>
            </a:r>
            <a:r>
              <a:rPr lang="en-US" altLang="en-US" sz="1800" dirty="0" err="1" smtClean="0"/>
              <a:t>flotando</a:t>
            </a:r>
            <a:endParaRPr lang="en-US" altLang="en-US" sz="1800" dirty="0" smtClean="0"/>
          </a:p>
          <a:p>
            <a:pPr eaLnBrk="1" hangingPunct="1"/>
            <a:r>
              <a:rPr lang="en-US" altLang="en-US" sz="2000" dirty="0" smtClean="0"/>
              <a:t>Brother (Jap.)</a:t>
            </a:r>
          </a:p>
          <a:p>
            <a:pPr lvl="1"/>
            <a:r>
              <a:rPr lang="en-US" altLang="en-US" sz="1800" dirty="0" err="1" smtClean="0"/>
              <a:t>otooto</a:t>
            </a:r>
            <a:r>
              <a:rPr lang="en-US" altLang="en-US" sz="1800" dirty="0" smtClean="0"/>
              <a:t> (younger), </a:t>
            </a:r>
            <a:r>
              <a:rPr lang="en-US" altLang="en-US" sz="1800" dirty="0" err="1" smtClean="0"/>
              <a:t>oniisan</a:t>
            </a:r>
            <a:r>
              <a:rPr lang="en-US" altLang="en-US" sz="1800" dirty="0" smtClean="0"/>
              <a:t> (older)</a:t>
            </a:r>
          </a:p>
          <a:p>
            <a:pPr eaLnBrk="1" hangingPunct="1"/>
            <a:r>
              <a:rPr lang="en-US" altLang="en-US" sz="2000" dirty="0" smtClean="0"/>
              <a:t>They (Fr.)</a:t>
            </a:r>
          </a:p>
          <a:p>
            <a:pPr lvl="1"/>
            <a:r>
              <a:rPr lang="en-US" altLang="en-US" sz="1800" dirty="0" err="1" smtClean="0"/>
              <a:t>elles</a:t>
            </a:r>
            <a:r>
              <a:rPr lang="en-US" altLang="en-US" sz="1800" dirty="0" smtClean="0"/>
              <a:t> (feminine), </a:t>
            </a:r>
            <a:r>
              <a:rPr lang="en-US" altLang="en-US" sz="1800" dirty="0" err="1" smtClean="0"/>
              <a:t>ils</a:t>
            </a:r>
            <a:r>
              <a:rPr lang="en-US" altLang="en-US" sz="1800" dirty="0" smtClean="0"/>
              <a:t> (masculine)</a:t>
            </a:r>
          </a:p>
        </p:txBody>
      </p:sp>
    </p:spTree>
    <p:extLst>
      <p:ext uri="{BB962C8B-B14F-4D97-AF65-F5344CB8AC3E}">
        <p14:creationId xmlns:p14="http://schemas.microsoft.com/office/powerpoint/2010/main" val="8137971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Das </a:t>
            </a:r>
            <a:r>
              <a:rPr lang="en-US" dirty="0" err="1" smtClean="0"/>
              <a:t>Vorhaben</a:t>
            </a:r>
            <a:r>
              <a:rPr lang="en-US" dirty="0" smtClean="0"/>
              <a:t> </a:t>
            </a:r>
            <a:r>
              <a:rPr lang="en-US" dirty="0" err="1" smtClean="0"/>
              <a:t>verwarf</a:t>
            </a:r>
            <a:r>
              <a:rPr lang="en-US" dirty="0" smtClean="0"/>
              <a:t> die </a:t>
            </a:r>
            <a:r>
              <a:rPr lang="en-US" dirty="0" err="1" smtClean="0"/>
              <a:t>Kommission</a:t>
            </a:r>
            <a:endParaRPr lang="en-US" dirty="0" smtClean="0"/>
          </a:p>
          <a:p>
            <a:r>
              <a:rPr lang="en-US" dirty="0" smtClean="0"/>
              <a:t>The      plan    rejected the commission</a:t>
            </a:r>
          </a:p>
          <a:p>
            <a:pPr lvl="1"/>
            <a:r>
              <a:rPr lang="en-US" dirty="0" smtClean="0"/>
              <a:t>OSV reading is more plausible</a:t>
            </a:r>
          </a:p>
          <a:p>
            <a:endParaRPr lang="en-US" dirty="0" smtClean="0"/>
          </a:p>
          <a:p>
            <a:r>
              <a:rPr lang="en-US" dirty="0" smtClean="0"/>
              <a:t>I saw the movie and it is good</a:t>
            </a:r>
          </a:p>
          <a:p>
            <a:pPr lvl="1"/>
            <a:r>
              <a:rPr lang="en-US" dirty="0" smtClean="0"/>
              <a:t>How do we translate “it”?</a:t>
            </a:r>
            <a:endParaRPr lang="en-US" dirty="0"/>
          </a:p>
          <a:p>
            <a:endParaRPr lang="en-US" dirty="0"/>
          </a:p>
        </p:txBody>
      </p:sp>
      <p:sp>
        <p:nvSpPr>
          <p:cNvPr id="5" name="TextBox 4"/>
          <p:cNvSpPr txBox="1"/>
          <p:nvPr/>
        </p:nvSpPr>
        <p:spPr>
          <a:xfrm>
            <a:off x="5981457" y="4618594"/>
            <a:ext cx="3153427" cy="369332"/>
          </a:xfrm>
          <a:prstGeom prst="rect">
            <a:avLst/>
          </a:prstGeom>
          <a:noFill/>
        </p:spPr>
        <p:txBody>
          <a:bodyPr wrap="none" rtlCol="0">
            <a:spAutoFit/>
          </a:bodyPr>
          <a:lstStyle/>
          <a:p>
            <a:r>
              <a:rPr lang="en-US" dirty="0" smtClean="0"/>
              <a:t>[Examples from Philipp Koehn]</a:t>
            </a:r>
            <a:endParaRPr lang="en-US" dirty="0"/>
          </a:p>
        </p:txBody>
      </p:sp>
      <p:sp>
        <p:nvSpPr>
          <p:cNvPr id="8" name="Rectangle 2"/>
          <p:cNvSpPr>
            <a:spLocks noGrp="1" noChangeArrowheads="1"/>
          </p:cNvSpPr>
          <p:nvPr>
            <p:ph type="title"/>
          </p:nvPr>
        </p:nvSpPr>
        <p:spPr>
          <a:xfrm>
            <a:off x="254000" y="313604"/>
            <a:ext cx="8432800" cy="701843"/>
          </a:xfrm>
        </p:spPr>
        <p:txBody>
          <a:bodyPr/>
          <a:lstStyle/>
          <a:p>
            <a:pPr eaLnBrk="1" hangingPunct="1"/>
            <a:r>
              <a:rPr lang="en-US" altLang="en-US" dirty="0" smtClean="0"/>
              <a:t>Language Differences </a:t>
            </a:r>
            <a:r>
              <a:rPr lang="en-US" altLang="en-US" dirty="0" smtClean="0"/>
              <a:t>(</a:t>
            </a:r>
            <a:r>
              <a:rPr lang="bg-BG" altLang="en-US" dirty="0" smtClean="0"/>
              <a:t>4</a:t>
            </a:r>
            <a:r>
              <a:rPr lang="en-US" altLang="en-US" dirty="0" smtClean="0"/>
              <a:t>/</a:t>
            </a:r>
            <a:r>
              <a:rPr lang="bg-BG" altLang="en-US" dirty="0" smtClean="0"/>
              <a:t>6</a:t>
            </a:r>
            <a:r>
              <a:rPr lang="en-US" altLang="en-US" dirty="0" smtClean="0"/>
              <a:t>)</a:t>
            </a:r>
            <a:endParaRPr lang="en-US" altLang="en-US" dirty="0" smtClean="0"/>
          </a:p>
        </p:txBody>
      </p:sp>
    </p:spTree>
    <p:extLst>
      <p:ext uri="{BB962C8B-B14F-4D97-AF65-F5344CB8AC3E}">
        <p14:creationId xmlns:p14="http://schemas.microsoft.com/office/powerpoint/2010/main" val="1040070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3313"/>
            <a:ext cx="8229600" cy="3255264"/>
          </a:xfrm>
        </p:spPr>
        <p:txBody>
          <a:bodyPr>
            <a:noAutofit/>
          </a:bodyPr>
          <a:lstStyle/>
          <a:p>
            <a:r>
              <a:rPr lang="en-US" sz="3200" dirty="0" smtClean="0"/>
              <a:t>Color Names</a:t>
            </a:r>
          </a:p>
          <a:p>
            <a:pPr lvl="1"/>
            <a:r>
              <a:rPr lang="en-US" sz="2800" dirty="0" smtClean="0"/>
              <a:t>Russian</a:t>
            </a:r>
            <a:r>
              <a:rPr lang="en-US" sz="2800" dirty="0" smtClean="0"/>
              <a:t>:</a:t>
            </a:r>
          </a:p>
          <a:p>
            <a:pPr lvl="2"/>
            <a:r>
              <a:rPr lang="en-US" sz="2400" dirty="0" smtClean="0"/>
              <a:t>light </a:t>
            </a:r>
            <a:r>
              <a:rPr lang="en-US" sz="2400" dirty="0"/>
              <a:t>blue (</a:t>
            </a:r>
            <a:r>
              <a:rPr lang="en-US" sz="2400" dirty="0" err="1"/>
              <a:t>голубой</a:t>
            </a:r>
            <a:r>
              <a:rPr lang="en-US" sz="2400" dirty="0"/>
              <a:t>, </a:t>
            </a:r>
            <a:r>
              <a:rPr lang="en-US" sz="2400" i="1" dirty="0" err="1"/>
              <a:t>goluboy</a:t>
            </a:r>
            <a:r>
              <a:rPr lang="en-US" sz="2400" dirty="0"/>
              <a:t>) </a:t>
            </a:r>
            <a:endParaRPr lang="en-US" sz="2400" dirty="0" smtClean="0"/>
          </a:p>
          <a:p>
            <a:pPr lvl="2"/>
            <a:r>
              <a:rPr lang="en-US" sz="2400" dirty="0" smtClean="0"/>
              <a:t>dark blue (</a:t>
            </a:r>
            <a:r>
              <a:rPr lang="en-US" sz="2400" dirty="0" err="1" smtClean="0"/>
              <a:t>синий</a:t>
            </a:r>
            <a:r>
              <a:rPr lang="en-US" sz="2400" dirty="0"/>
              <a:t>, </a:t>
            </a:r>
            <a:r>
              <a:rPr lang="en-US" sz="2400" i="1" dirty="0" err="1"/>
              <a:t>siniy</a:t>
            </a:r>
            <a:r>
              <a:rPr lang="en-US" sz="2400" dirty="0" smtClean="0"/>
              <a:t>)</a:t>
            </a:r>
          </a:p>
          <a:p>
            <a:pPr lvl="1"/>
            <a:r>
              <a:rPr lang="en-US" sz="2800" dirty="0" smtClean="0"/>
              <a:t>Japanese:</a:t>
            </a:r>
          </a:p>
          <a:p>
            <a:pPr lvl="2"/>
            <a:r>
              <a:rPr lang="en-US" sz="2400" b="1" dirty="0" smtClean="0"/>
              <a:t>青 </a:t>
            </a:r>
            <a:r>
              <a:rPr lang="en-US" sz="2400" dirty="0" smtClean="0"/>
              <a:t>(</a:t>
            </a:r>
            <a:r>
              <a:rPr lang="en-US" sz="2400" dirty="0" err="1" smtClean="0"/>
              <a:t>ao</a:t>
            </a:r>
            <a:r>
              <a:rPr lang="en-US" sz="2400" dirty="0" smtClean="0"/>
              <a:t>) – both blue and green historically</a:t>
            </a:r>
            <a:endParaRPr lang="en-US" sz="2400" dirty="0"/>
          </a:p>
          <a:p>
            <a:pPr lvl="2"/>
            <a:r>
              <a:rPr lang="en-US" sz="2400" b="1" dirty="0" smtClean="0"/>
              <a:t>緑 </a:t>
            </a:r>
            <a:r>
              <a:rPr lang="en-US" sz="2400" dirty="0" smtClean="0"/>
              <a:t>(</a:t>
            </a:r>
            <a:r>
              <a:rPr lang="en-US" sz="2400" dirty="0" err="1" smtClean="0"/>
              <a:t>midori</a:t>
            </a:r>
            <a:r>
              <a:rPr lang="en-US" sz="2400" dirty="0" smtClean="0"/>
              <a:t>) – recent addition</a:t>
            </a:r>
            <a:endParaRPr lang="en-US" sz="2400" dirty="0"/>
          </a:p>
          <a:p>
            <a:pPr lvl="1"/>
            <a:endParaRPr lang="en-US" sz="2800" dirty="0"/>
          </a:p>
        </p:txBody>
      </p:sp>
      <p:sp>
        <p:nvSpPr>
          <p:cNvPr id="5" name="Rectangle 2"/>
          <p:cNvSpPr>
            <a:spLocks noGrp="1" noChangeArrowheads="1"/>
          </p:cNvSpPr>
          <p:nvPr>
            <p:ph type="title"/>
          </p:nvPr>
        </p:nvSpPr>
        <p:spPr>
          <a:xfrm>
            <a:off x="254000" y="313604"/>
            <a:ext cx="8432800" cy="701843"/>
          </a:xfrm>
        </p:spPr>
        <p:txBody>
          <a:bodyPr/>
          <a:lstStyle/>
          <a:p>
            <a:pPr eaLnBrk="1" hangingPunct="1"/>
            <a:r>
              <a:rPr lang="en-US" altLang="en-US" dirty="0" smtClean="0"/>
              <a:t>Language Differences </a:t>
            </a:r>
            <a:r>
              <a:rPr lang="en-US" altLang="en-US" dirty="0" smtClean="0"/>
              <a:t>(</a:t>
            </a:r>
            <a:r>
              <a:rPr lang="bg-BG" altLang="en-US" dirty="0" smtClean="0"/>
              <a:t>5</a:t>
            </a:r>
            <a:r>
              <a:rPr lang="en-US" altLang="en-US" dirty="0" smtClean="0"/>
              <a:t>/</a:t>
            </a:r>
            <a:r>
              <a:rPr lang="bg-BG" altLang="en-US" dirty="0" smtClean="0"/>
              <a:t>6</a:t>
            </a:r>
            <a:r>
              <a:rPr lang="en-US" altLang="en-US" dirty="0" smtClean="0"/>
              <a:t>)</a:t>
            </a:r>
            <a:endParaRPr lang="en-US" altLang="en-US" dirty="0" smtClean="0"/>
          </a:p>
        </p:txBody>
      </p:sp>
    </p:spTree>
    <p:extLst>
      <p:ext uri="{BB962C8B-B14F-4D97-AF65-F5344CB8AC3E}">
        <p14:creationId xmlns:p14="http://schemas.microsoft.com/office/powerpoint/2010/main" val="1646610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558" y="842738"/>
            <a:ext cx="3273461" cy="4190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034235" y="4648716"/>
            <a:ext cx="1911742" cy="369332"/>
          </a:xfrm>
          <a:prstGeom prst="rect">
            <a:avLst/>
          </a:prstGeom>
          <a:noFill/>
        </p:spPr>
        <p:txBody>
          <a:bodyPr wrap="none" rtlCol="0">
            <a:spAutoFit/>
          </a:bodyPr>
          <a:lstStyle/>
          <a:p>
            <a:r>
              <a:rPr lang="en-US" dirty="0" smtClean="0">
                <a:solidFill>
                  <a:srgbClr val="000000"/>
                </a:solidFill>
              </a:rPr>
              <a:t>Davidoff et al. 99</a:t>
            </a:r>
            <a:endParaRPr lang="en-US" dirty="0">
              <a:solidFill>
                <a:srgbClr val="000000"/>
              </a:solidFill>
            </a:endParaRPr>
          </a:p>
        </p:txBody>
      </p:sp>
      <p:sp>
        <p:nvSpPr>
          <p:cNvPr id="3" name="Title 2"/>
          <p:cNvSpPr>
            <a:spLocks noGrp="1"/>
          </p:cNvSpPr>
          <p:nvPr>
            <p:ph type="title"/>
          </p:nvPr>
        </p:nvSpPr>
        <p:spPr>
          <a:xfrm>
            <a:off x="108394" y="188397"/>
            <a:ext cx="8837583" cy="701843"/>
          </a:xfrm>
        </p:spPr>
        <p:txBody>
          <a:bodyPr/>
          <a:lstStyle/>
          <a:p>
            <a:r>
              <a:rPr lang="en-US" dirty="0" smtClean="0"/>
              <a:t>Language Differences (6/6)</a:t>
            </a:r>
            <a:endParaRPr lang="en-US" dirty="0"/>
          </a:p>
        </p:txBody>
      </p:sp>
    </p:spTree>
    <p:extLst>
      <p:ext uri="{BB962C8B-B14F-4D97-AF65-F5344CB8AC3E}">
        <p14:creationId xmlns:p14="http://schemas.microsoft.com/office/powerpoint/2010/main" val="827099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smtClean="0">
                <a:latin typeface="Rockwell Extra Bold" panose="02060903040505020403" pitchFamily="18" charset="0"/>
              </a:rPr>
              <a:t>NLP</a:t>
            </a:r>
            <a:endParaRPr lang="en-US" sz="18000" dirty="0">
              <a:latin typeface="Rockwell Extra Bold" panose="02060903040505020403" pitchFamily="18" charset="0"/>
            </a:endParaRPr>
          </a:p>
        </p:txBody>
      </p:sp>
    </p:spTree>
    <p:extLst>
      <p:ext uri="{BB962C8B-B14F-4D97-AF65-F5344CB8AC3E}">
        <p14:creationId xmlns:p14="http://schemas.microsoft.com/office/powerpoint/2010/main" val="2024651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Multilingual Users</a:t>
            </a:r>
            <a:endParaRPr lang="en-US" dirty="0"/>
          </a:p>
        </p:txBody>
      </p:sp>
      <p:sp>
        <p:nvSpPr>
          <p:cNvPr id="4" name="Content Placeholder 3"/>
          <p:cNvSpPr>
            <a:spLocks noGrp="1"/>
          </p:cNvSpPr>
          <p:nvPr>
            <p:ph idx="1"/>
          </p:nvPr>
        </p:nvSpPr>
        <p:spPr>
          <a:xfrm>
            <a:off x="253999" y="1277422"/>
            <a:ext cx="8709247" cy="735003"/>
          </a:xfrm>
        </p:spPr>
        <p:txBody>
          <a:bodyPr>
            <a:normAutofit/>
          </a:bodyPr>
          <a:lstStyle/>
          <a:p>
            <a:r>
              <a:rPr lang="en-US" sz="1800" dirty="0" smtClean="0"/>
              <a:t>Content languages </a:t>
            </a:r>
            <a:r>
              <a:rPr lang="en-US" sz="1800" dirty="0"/>
              <a:t>for websites           </a:t>
            </a:r>
            <a:r>
              <a:rPr lang="en-US" sz="1800" dirty="0" smtClean="0"/>
              <a:t>Percentage </a:t>
            </a:r>
            <a:r>
              <a:rPr lang="en-US" sz="1800" dirty="0"/>
              <a:t>of Internet users by language</a:t>
            </a:r>
          </a:p>
        </p:txBody>
      </p:sp>
      <p:pic>
        <p:nvPicPr>
          <p:cNvPr id="38916" name="Picture 4" descr="http://upload.wikimedia.org/wikipedia/commons/thumb/8/88/WebsitesByLanguagePieChart.svg/400px-WebsitesByLanguagePieChar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291" y="1720297"/>
            <a:ext cx="3686323" cy="2949059"/>
          </a:xfrm>
          <a:prstGeom prst="rect">
            <a:avLst/>
          </a:prstGeom>
          <a:noFill/>
          <a:extLst>
            <a:ext uri="{909E8E84-426E-40DD-AFC4-6F175D3DCCD1}">
              <a14:hiddenFill xmlns:a14="http://schemas.microsoft.com/office/drawing/2010/main">
                <a:solidFill>
                  <a:srgbClr val="FFFFFF"/>
                </a:solidFill>
              </a14:hiddenFill>
            </a:ext>
          </a:extLst>
        </p:spPr>
      </p:pic>
      <p:pic>
        <p:nvPicPr>
          <p:cNvPr id="39938" name="Picture 2" descr="http://upload.wikimedia.org/wikipedia/commons/thumb/e/e0/InternetUsersByLanguagePieChart.svg/400px-InternetUsersByLanguagePieChart.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651" y="1664772"/>
            <a:ext cx="3663804" cy="29310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80884" y="4633914"/>
            <a:ext cx="4983095" cy="369332"/>
          </a:xfrm>
          <a:prstGeom prst="rect">
            <a:avLst/>
          </a:prstGeom>
          <a:noFill/>
        </p:spPr>
        <p:txBody>
          <a:bodyPr wrap="none" rtlCol="0">
            <a:spAutoFit/>
          </a:bodyPr>
          <a:lstStyle/>
          <a:p>
            <a:r>
              <a:rPr lang="en-US" dirty="0">
                <a:solidFill>
                  <a:prstClr val="black"/>
                </a:solidFill>
                <a:hlinkClick r:id="rId4"/>
              </a:rPr>
              <a:t>http://</a:t>
            </a:r>
            <a:r>
              <a:rPr lang="en-US" dirty="0" smtClean="0">
                <a:solidFill>
                  <a:prstClr val="black"/>
                </a:solidFill>
                <a:hlinkClick r:id="rId4"/>
              </a:rPr>
              <a:t>en.wikipedia.org/wiki/Global_Internet_usage</a:t>
            </a:r>
            <a:r>
              <a:rPr lang="en-US" dirty="0" smtClean="0">
                <a:solidFill>
                  <a:prstClr val="black"/>
                </a:solidFill>
              </a:rPr>
              <a:t> </a:t>
            </a:r>
            <a:endParaRPr lang="en-US" dirty="0">
              <a:solidFill>
                <a:prstClr val="black"/>
              </a:solidFill>
            </a:endParaRPr>
          </a:p>
        </p:txBody>
      </p:sp>
    </p:spTree>
    <p:extLst>
      <p:ext uri="{BB962C8B-B14F-4D97-AF65-F5344CB8AC3E}">
        <p14:creationId xmlns:p14="http://schemas.microsoft.com/office/powerpoint/2010/main" val="1759871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2.bp.blogspot.com/_e4KtmNjxNuA/TLGQ7BPeGOI/AAAAAAAAAVY/-yXj5Mgcnz8/s1600/tower_of_babel_paint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965" y="654933"/>
            <a:ext cx="4810586" cy="37501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530600" y="4603234"/>
            <a:ext cx="5380960" cy="369332"/>
          </a:xfrm>
          <a:prstGeom prst="rect">
            <a:avLst/>
          </a:prstGeom>
          <a:noFill/>
        </p:spPr>
        <p:txBody>
          <a:bodyPr wrap="none" rtlCol="0">
            <a:spAutoFit/>
          </a:bodyPr>
          <a:lstStyle/>
          <a:p>
            <a:r>
              <a:rPr lang="en-US" dirty="0" smtClean="0"/>
              <a:t>[The Tower of Babel, </a:t>
            </a:r>
            <a:r>
              <a:rPr lang="en-US" dirty="0"/>
              <a:t>by Pieter </a:t>
            </a:r>
            <a:r>
              <a:rPr lang="en-US" dirty="0" err="1"/>
              <a:t>Bruegel</a:t>
            </a:r>
            <a:r>
              <a:rPr lang="en-US" dirty="0"/>
              <a:t> the </a:t>
            </a:r>
            <a:r>
              <a:rPr lang="en-US" dirty="0" smtClean="0"/>
              <a:t>Elder, 1563]</a:t>
            </a:r>
            <a:endParaRPr lang="en-US" dirty="0"/>
          </a:p>
        </p:txBody>
      </p:sp>
      <p:sp>
        <p:nvSpPr>
          <p:cNvPr id="3" name="Rectangle 2"/>
          <p:cNvSpPr/>
          <p:nvPr/>
        </p:nvSpPr>
        <p:spPr>
          <a:xfrm>
            <a:off x="368506" y="4603234"/>
            <a:ext cx="1625188" cy="369332"/>
          </a:xfrm>
          <a:prstGeom prst="rect">
            <a:avLst/>
          </a:prstGeom>
        </p:spPr>
        <p:txBody>
          <a:bodyPr wrap="none">
            <a:spAutoFit/>
          </a:bodyPr>
          <a:lstStyle/>
          <a:p>
            <a:r>
              <a:rPr lang="en-US" dirty="0">
                <a:hlinkClick r:id="rId3" tooltip="Book of Genesis"/>
              </a:rPr>
              <a:t>Genesis</a:t>
            </a:r>
            <a:r>
              <a:rPr lang="en-US" dirty="0"/>
              <a:t> 11:1-9 </a:t>
            </a:r>
          </a:p>
        </p:txBody>
      </p:sp>
    </p:spTree>
    <p:extLst>
      <p:ext uri="{BB962C8B-B14F-4D97-AF65-F5344CB8AC3E}">
        <p14:creationId xmlns:p14="http://schemas.microsoft.com/office/powerpoint/2010/main" val="2610841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The Rosetta St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668" y="1094314"/>
            <a:ext cx="2801937" cy="2949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4" descr="Detail of hieroglyphic and demotic script on the Rosetta St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189892"/>
            <a:ext cx="3429000" cy="204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1"/>
          <p:cNvSpPr>
            <a:spLocks noChangeArrowheads="1"/>
          </p:cNvSpPr>
          <p:nvPr/>
        </p:nvSpPr>
        <p:spPr bwMode="auto">
          <a:xfrm>
            <a:off x="2413000" y="4572051"/>
            <a:ext cx="6477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400" dirty="0" smtClean="0">
                <a:solidFill>
                  <a:srgbClr val="000000"/>
                </a:solidFill>
                <a:hlinkClick r:id="rId4"/>
              </a:rPr>
              <a:t>http://www.ancientegypt.co.uk/writing/rosetta.html</a:t>
            </a:r>
            <a:r>
              <a:rPr lang="en-US" altLang="en-US" sz="2400" dirty="0" smtClean="0">
                <a:solidFill>
                  <a:srgbClr val="000000"/>
                </a:solidFill>
              </a:rPr>
              <a:t> </a:t>
            </a:r>
          </a:p>
        </p:txBody>
      </p:sp>
      <p:sp>
        <p:nvSpPr>
          <p:cNvPr id="11270" name="TextBox 2"/>
          <p:cNvSpPr txBox="1">
            <a:spLocks noChangeArrowheads="1"/>
          </p:cNvSpPr>
          <p:nvPr/>
        </p:nvSpPr>
        <p:spPr bwMode="auto">
          <a:xfrm>
            <a:off x="3381153" y="3581938"/>
            <a:ext cx="565652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1800" dirty="0" smtClean="0">
                <a:solidFill>
                  <a:srgbClr val="000000"/>
                </a:solidFill>
              </a:rPr>
              <a:t>Carved in 196 BC in Egypt</a:t>
            </a:r>
          </a:p>
          <a:p>
            <a:pPr defTabSz="914400" eaLnBrk="1" fontAlgn="base" hangingPunct="1">
              <a:spcBef>
                <a:spcPct val="0"/>
              </a:spcBef>
              <a:spcAft>
                <a:spcPct val="0"/>
              </a:spcAft>
              <a:buFontTx/>
              <a:buNone/>
            </a:pPr>
            <a:r>
              <a:rPr lang="en-US" altLang="en-US" sz="1800" dirty="0" smtClean="0">
                <a:solidFill>
                  <a:srgbClr val="000000"/>
                </a:solidFill>
              </a:rPr>
              <a:t>Deciphered by Champollion in 1822</a:t>
            </a:r>
          </a:p>
          <a:p>
            <a:pPr defTabSz="914400" eaLnBrk="1" fontAlgn="base" hangingPunct="1">
              <a:spcBef>
                <a:spcPct val="0"/>
              </a:spcBef>
              <a:spcAft>
                <a:spcPct val="0"/>
              </a:spcAft>
              <a:buFontTx/>
              <a:buNone/>
            </a:pPr>
            <a:r>
              <a:rPr lang="en-US" altLang="en-US" sz="1800" dirty="0" smtClean="0">
                <a:solidFill>
                  <a:srgbClr val="000000"/>
                </a:solidFill>
              </a:rPr>
              <a:t>Mixture of Egyptian (hieroglyphs and Demotic) and Greek</a:t>
            </a:r>
          </a:p>
        </p:txBody>
      </p:sp>
      <p:sp>
        <p:nvSpPr>
          <p:cNvPr id="2" name="Title 1"/>
          <p:cNvSpPr>
            <a:spLocks noGrp="1"/>
          </p:cNvSpPr>
          <p:nvPr>
            <p:ph type="title"/>
          </p:nvPr>
        </p:nvSpPr>
        <p:spPr/>
        <p:txBody>
          <a:bodyPr/>
          <a:lstStyle/>
          <a:p>
            <a:r>
              <a:rPr lang="en-US" dirty="0" smtClean="0"/>
              <a:t>The Rosetta Stone</a:t>
            </a:r>
            <a:endParaRPr lang="en-US" dirty="0"/>
          </a:p>
        </p:txBody>
      </p:sp>
    </p:spTree>
    <p:extLst>
      <p:ext uri="{BB962C8B-B14F-4D97-AF65-F5344CB8AC3E}">
        <p14:creationId xmlns:p14="http://schemas.microsoft.com/office/powerpoint/2010/main" val="4157915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5"/>
          <p:cNvSpPr>
            <a:spLocks noGrp="1" noChangeArrowheads="1"/>
          </p:cNvSpPr>
          <p:nvPr>
            <p:ph type="title"/>
          </p:nvPr>
        </p:nvSpPr>
        <p:spPr/>
        <p:txBody>
          <a:bodyPr/>
          <a:lstStyle/>
          <a:p>
            <a:pPr eaLnBrk="1" hangingPunct="1"/>
            <a:r>
              <a:rPr lang="en-US" altLang="en-US" dirty="0" smtClean="0"/>
              <a:t>English-Cebuano Bible Example</a:t>
            </a:r>
          </a:p>
        </p:txBody>
      </p:sp>
      <p:sp>
        <p:nvSpPr>
          <p:cNvPr id="13314" name="Rectangle 3"/>
          <p:cNvSpPr>
            <a:spLocks noGrp="1" noChangeArrowheads="1"/>
          </p:cNvSpPr>
          <p:nvPr>
            <p:ph idx="1"/>
          </p:nvPr>
        </p:nvSpPr>
        <p:spPr>
          <a:xfrm>
            <a:off x="457200" y="1205640"/>
            <a:ext cx="8229600" cy="2702991"/>
          </a:xfrm>
        </p:spPr>
        <p:txBody>
          <a:bodyPr>
            <a:normAutofit/>
          </a:bodyPr>
          <a:lstStyle/>
          <a:p>
            <a:pPr eaLnBrk="1" hangingPunct="1">
              <a:lnSpc>
                <a:spcPct val="90000"/>
              </a:lnSpc>
              <a:buFontTx/>
              <a:buNone/>
            </a:pPr>
            <a:r>
              <a:rPr lang="en-US" altLang="en-US" sz="1600" dirty="0" smtClean="0"/>
              <a:t>In the beginning </a:t>
            </a:r>
            <a:r>
              <a:rPr lang="en-US" altLang="en-US" sz="1600" u="sng" dirty="0" smtClean="0"/>
              <a:t>God</a:t>
            </a:r>
            <a:r>
              <a:rPr lang="en-US" altLang="en-US" sz="1600" dirty="0" smtClean="0"/>
              <a:t> created the </a:t>
            </a:r>
            <a:r>
              <a:rPr lang="en-US" altLang="en-US" sz="1600" u="sng" dirty="0" smtClean="0"/>
              <a:t>heaven</a:t>
            </a:r>
            <a:r>
              <a:rPr lang="en-US" altLang="en-US" sz="1600" dirty="0" smtClean="0"/>
              <a:t> and the </a:t>
            </a:r>
            <a:r>
              <a:rPr lang="en-US" altLang="en-US" sz="1600" u="sng" dirty="0" smtClean="0"/>
              <a:t>earth</a:t>
            </a:r>
            <a:r>
              <a:rPr lang="en-US" altLang="en-US" sz="1600" dirty="0" smtClean="0"/>
              <a:t>.</a:t>
            </a:r>
          </a:p>
          <a:p>
            <a:pPr eaLnBrk="1" hangingPunct="1">
              <a:lnSpc>
                <a:spcPct val="90000"/>
              </a:lnSpc>
              <a:buFontTx/>
              <a:buNone/>
            </a:pPr>
            <a:r>
              <a:rPr lang="en-US" altLang="en-US" sz="1600" dirty="0" smtClean="0"/>
              <a:t>Sa </a:t>
            </a:r>
            <a:r>
              <a:rPr lang="en-US" altLang="en-US" sz="1600" dirty="0" err="1" smtClean="0"/>
              <a:t>sinugdan</a:t>
            </a:r>
            <a:r>
              <a:rPr lang="en-US" altLang="en-US" sz="1600" dirty="0" smtClean="0"/>
              <a:t> </a:t>
            </a:r>
            <a:r>
              <a:rPr lang="en-US" altLang="en-US" sz="1600" dirty="0" err="1" smtClean="0"/>
              <a:t>gibuhat</a:t>
            </a:r>
            <a:r>
              <a:rPr lang="en-US" altLang="en-US" sz="1600" dirty="0" smtClean="0"/>
              <a:t> </a:t>
            </a:r>
            <a:r>
              <a:rPr lang="en-US" altLang="en-US" sz="1600" dirty="0" err="1" smtClean="0"/>
              <a:t>sa</a:t>
            </a:r>
            <a:r>
              <a:rPr lang="en-US" altLang="en-US" sz="1600" dirty="0" smtClean="0"/>
              <a:t> Dios </a:t>
            </a:r>
            <a:r>
              <a:rPr lang="en-US" altLang="en-US" sz="1600" dirty="0" err="1" smtClean="0"/>
              <a:t>ang</a:t>
            </a:r>
            <a:r>
              <a:rPr lang="en-US" altLang="en-US" sz="1600" dirty="0" smtClean="0"/>
              <a:t> </a:t>
            </a:r>
            <a:r>
              <a:rPr lang="en-US" altLang="en-US" sz="1600" dirty="0" err="1" smtClean="0"/>
              <a:t>mga</a:t>
            </a:r>
            <a:r>
              <a:rPr lang="en-US" altLang="en-US" sz="1600" dirty="0" smtClean="0"/>
              <a:t> </a:t>
            </a:r>
            <a:r>
              <a:rPr lang="en-US" altLang="en-US" sz="1600" dirty="0" err="1" smtClean="0"/>
              <a:t>langit</a:t>
            </a:r>
            <a:r>
              <a:rPr lang="en-US" altLang="en-US" sz="1600" dirty="0" smtClean="0"/>
              <a:t> </a:t>
            </a:r>
            <a:r>
              <a:rPr lang="en-US" altLang="en-US" sz="1600" dirty="0" err="1" smtClean="0"/>
              <a:t>ug</a:t>
            </a:r>
            <a:r>
              <a:rPr lang="en-US" altLang="en-US" sz="1600" dirty="0" smtClean="0"/>
              <a:t> </a:t>
            </a:r>
            <a:r>
              <a:rPr lang="en-US" altLang="en-US" sz="1600" dirty="0" err="1" smtClean="0"/>
              <a:t>ang</a:t>
            </a:r>
            <a:r>
              <a:rPr lang="en-US" altLang="en-US" sz="1600" dirty="0" smtClean="0"/>
              <a:t> </a:t>
            </a:r>
            <a:r>
              <a:rPr lang="en-US" altLang="en-US" sz="1600" dirty="0" err="1" smtClean="0"/>
              <a:t>yuta</a:t>
            </a:r>
            <a:r>
              <a:rPr lang="en-US" altLang="en-US" sz="1600" dirty="0" smtClean="0"/>
              <a:t>. </a:t>
            </a:r>
          </a:p>
          <a:p>
            <a:pPr eaLnBrk="1" hangingPunct="1">
              <a:lnSpc>
                <a:spcPct val="90000"/>
              </a:lnSpc>
              <a:buFontTx/>
              <a:buNone/>
            </a:pPr>
            <a:endParaRPr lang="en-US" altLang="en-US" sz="1600" dirty="0" smtClean="0"/>
          </a:p>
          <a:p>
            <a:pPr eaLnBrk="1" hangingPunct="1">
              <a:lnSpc>
                <a:spcPct val="90000"/>
              </a:lnSpc>
              <a:buFontTx/>
              <a:buNone/>
            </a:pPr>
            <a:r>
              <a:rPr lang="en-US" altLang="en-US" sz="1600" u="sng" dirty="0" smtClean="0"/>
              <a:t>And</a:t>
            </a:r>
            <a:r>
              <a:rPr lang="en-US" altLang="en-US" sz="1600" dirty="0" smtClean="0"/>
              <a:t> </a:t>
            </a:r>
            <a:r>
              <a:rPr lang="en-US" altLang="en-US" sz="1600" u="sng" dirty="0" smtClean="0"/>
              <a:t>God</a:t>
            </a:r>
            <a:r>
              <a:rPr lang="en-US" altLang="en-US" sz="1600" dirty="0" smtClean="0"/>
              <a:t> </a:t>
            </a:r>
            <a:r>
              <a:rPr lang="en-US" altLang="en-US" sz="1600" u="sng" dirty="0" smtClean="0"/>
              <a:t>called</a:t>
            </a:r>
            <a:r>
              <a:rPr lang="en-US" altLang="en-US" sz="1600" dirty="0" smtClean="0"/>
              <a:t> the firmament </a:t>
            </a:r>
            <a:r>
              <a:rPr lang="en-US" altLang="en-US" sz="1600" u="sng" dirty="0" smtClean="0"/>
              <a:t>Heaven</a:t>
            </a:r>
            <a:r>
              <a:rPr lang="en-US" altLang="en-US" sz="1600" dirty="0" smtClean="0"/>
              <a:t>. </a:t>
            </a:r>
          </a:p>
          <a:p>
            <a:pPr eaLnBrk="1" hangingPunct="1">
              <a:lnSpc>
                <a:spcPct val="90000"/>
              </a:lnSpc>
              <a:buFontTx/>
              <a:buNone/>
            </a:pPr>
            <a:r>
              <a:rPr lang="en-US" altLang="en-US" sz="1600" dirty="0" err="1" smtClean="0"/>
              <a:t>Ug</a:t>
            </a:r>
            <a:r>
              <a:rPr lang="en-US" altLang="en-US" sz="1600" dirty="0" smtClean="0"/>
              <a:t> </a:t>
            </a:r>
            <a:r>
              <a:rPr lang="en-US" altLang="en-US" sz="1600" dirty="0" err="1" smtClean="0"/>
              <a:t>gihinganlan</a:t>
            </a:r>
            <a:r>
              <a:rPr lang="en-US" altLang="en-US" sz="1600" dirty="0" smtClean="0"/>
              <a:t> </a:t>
            </a:r>
            <a:r>
              <a:rPr lang="en-US" altLang="en-US" sz="1600" dirty="0" err="1" smtClean="0"/>
              <a:t>sa</a:t>
            </a:r>
            <a:r>
              <a:rPr lang="en-US" altLang="en-US" sz="1600" dirty="0" smtClean="0"/>
              <a:t> Dios </a:t>
            </a:r>
            <a:r>
              <a:rPr lang="en-US" altLang="en-US" sz="1600" dirty="0" err="1" smtClean="0"/>
              <a:t>ang</a:t>
            </a:r>
            <a:r>
              <a:rPr lang="en-US" altLang="en-US" sz="1600" dirty="0" smtClean="0"/>
              <a:t> </a:t>
            </a:r>
            <a:r>
              <a:rPr lang="en-US" altLang="en-US" sz="1600" dirty="0" err="1" smtClean="0"/>
              <a:t>hawan</a:t>
            </a:r>
            <a:r>
              <a:rPr lang="en-US" altLang="en-US" sz="1600" dirty="0" smtClean="0"/>
              <a:t> </a:t>
            </a:r>
            <a:r>
              <a:rPr lang="en-US" altLang="en-US" sz="1600" dirty="0" err="1" smtClean="0"/>
              <a:t>nga</a:t>
            </a:r>
            <a:r>
              <a:rPr lang="en-US" altLang="en-US" sz="1600" dirty="0" smtClean="0"/>
              <a:t> </a:t>
            </a:r>
            <a:r>
              <a:rPr lang="en-US" altLang="en-US" sz="1600" dirty="0" err="1" smtClean="0"/>
              <a:t>Langit</a:t>
            </a:r>
            <a:r>
              <a:rPr lang="en-US" altLang="en-US" sz="1600" dirty="0" smtClean="0"/>
              <a:t>. </a:t>
            </a:r>
          </a:p>
          <a:p>
            <a:pPr eaLnBrk="1" hangingPunct="1">
              <a:lnSpc>
                <a:spcPct val="90000"/>
              </a:lnSpc>
              <a:buFontTx/>
              <a:buNone/>
            </a:pPr>
            <a:endParaRPr lang="en-US" altLang="en-US" sz="1600" dirty="0" smtClean="0"/>
          </a:p>
          <a:p>
            <a:pPr eaLnBrk="1" hangingPunct="1">
              <a:lnSpc>
                <a:spcPct val="90000"/>
              </a:lnSpc>
              <a:buFontTx/>
              <a:buNone/>
            </a:pPr>
            <a:r>
              <a:rPr lang="en-US" altLang="en-US" sz="1600" u="sng" dirty="0" smtClean="0"/>
              <a:t>And</a:t>
            </a:r>
            <a:r>
              <a:rPr lang="en-US" altLang="en-US" sz="1600" dirty="0" smtClean="0"/>
              <a:t> </a:t>
            </a:r>
            <a:r>
              <a:rPr lang="en-US" altLang="en-US" sz="1600" u="sng" dirty="0" smtClean="0"/>
              <a:t>God</a:t>
            </a:r>
            <a:r>
              <a:rPr lang="en-US" altLang="en-US" sz="1600" dirty="0" smtClean="0"/>
              <a:t> </a:t>
            </a:r>
            <a:r>
              <a:rPr lang="en-US" altLang="en-US" sz="1600" u="sng" dirty="0" smtClean="0"/>
              <a:t>called</a:t>
            </a:r>
            <a:r>
              <a:rPr lang="en-US" altLang="en-US" sz="1600" dirty="0" smtClean="0"/>
              <a:t> the dry land </a:t>
            </a:r>
            <a:r>
              <a:rPr lang="en-US" altLang="en-US" sz="1600" u="sng" dirty="0" smtClean="0"/>
              <a:t>Earth</a:t>
            </a:r>
            <a:r>
              <a:rPr lang="en-US" altLang="en-US" sz="1600" dirty="0" smtClean="0"/>
              <a:t> </a:t>
            </a:r>
          </a:p>
          <a:p>
            <a:pPr eaLnBrk="1" hangingPunct="1">
              <a:lnSpc>
                <a:spcPct val="90000"/>
              </a:lnSpc>
              <a:buFontTx/>
              <a:buNone/>
            </a:pPr>
            <a:r>
              <a:rPr lang="en-US" altLang="en-US" sz="1600" dirty="0" err="1" smtClean="0"/>
              <a:t>Ug</a:t>
            </a:r>
            <a:r>
              <a:rPr lang="en-US" altLang="en-US" sz="1600" dirty="0" smtClean="0"/>
              <a:t> </a:t>
            </a:r>
            <a:r>
              <a:rPr lang="en-US" altLang="en-US" sz="1600" dirty="0" err="1" smtClean="0"/>
              <a:t>ang</a:t>
            </a:r>
            <a:r>
              <a:rPr lang="en-US" altLang="en-US" sz="1600" dirty="0" smtClean="0"/>
              <a:t> </a:t>
            </a:r>
            <a:r>
              <a:rPr lang="en-US" altLang="en-US" sz="1600" dirty="0" err="1" smtClean="0"/>
              <a:t>mamala</a:t>
            </a:r>
            <a:r>
              <a:rPr lang="en-US" altLang="en-US" sz="1600" dirty="0" smtClean="0"/>
              <a:t> </a:t>
            </a:r>
            <a:r>
              <a:rPr lang="en-US" altLang="en-US" sz="1600" dirty="0" err="1" smtClean="0"/>
              <a:t>nga</a:t>
            </a:r>
            <a:r>
              <a:rPr lang="en-US" altLang="en-US" sz="1600" dirty="0" smtClean="0"/>
              <a:t> </a:t>
            </a:r>
            <a:r>
              <a:rPr lang="en-US" altLang="en-US" sz="1600" dirty="0" err="1" smtClean="0"/>
              <a:t>dapit</a:t>
            </a:r>
            <a:r>
              <a:rPr lang="en-US" altLang="en-US" sz="1600" dirty="0" smtClean="0"/>
              <a:t> </a:t>
            </a:r>
            <a:r>
              <a:rPr lang="en-US" altLang="en-US" sz="1600" dirty="0" err="1" smtClean="0"/>
              <a:t>gihinganlan</a:t>
            </a:r>
            <a:r>
              <a:rPr lang="en-US" altLang="en-US" sz="1600" dirty="0" smtClean="0"/>
              <a:t> </a:t>
            </a:r>
            <a:r>
              <a:rPr lang="en-US" altLang="en-US" sz="1600" dirty="0" err="1" smtClean="0"/>
              <a:t>sa</a:t>
            </a:r>
            <a:r>
              <a:rPr lang="en-US" altLang="en-US" sz="1600" dirty="0" smtClean="0"/>
              <a:t> Dios </a:t>
            </a:r>
            <a:r>
              <a:rPr lang="en-US" altLang="en-US" sz="1600" dirty="0" err="1" smtClean="0"/>
              <a:t>nga</a:t>
            </a:r>
            <a:r>
              <a:rPr lang="en-US" altLang="en-US" sz="1600" dirty="0" smtClean="0"/>
              <a:t> </a:t>
            </a:r>
            <a:r>
              <a:rPr lang="en-US" altLang="en-US" sz="1600" dirty="0" err="1" smtClean="0"/>
              <a:t>Yuta</a:t>
            </a:r>
            <a:r>
              <a:rPr lang="en-US" altLang="en-US" sz="1600" dirty="0" smtClean="0"/>
              <a:t> </a:t>
            </a:r>
          </a:p>
        </p:txBody>
      </p:sp>
      <p:sp>
        <p:nvSpPr>
          <p:cNvPr id="13315" name="Rectangle 4"/>
          <p:cNvSpPr>
            <a:spLocks noGrp="1" noChangeArrowheads="1"/>
          </p:cNvSpPr>
          <p:nvPr>
            <p:ph type="body" sz="half" idx="4294967295"/>
          </p:nvPr>
        </p:nvSpPr>
        <p:spPr>
          <a:xfrm>
            <a:off x="863600" y="3592476"/>
            <a:ext cx="5983767" cy="928688"/>
          </a:xfrm>
        </p:spPr>
        <p:txBody>
          <a:bodyPr>
            <a:normAutofit fontScale="85000" lnSpcReduction="20000"/>
          </a:bodyPr>
          <a:lstStyle/>
          <a:p>
            <a:pPr eaLnBrk="1" hangingPunct="1">
              <a:lnSpc>
                <a:spcPct val="90000"/>
              </a:lnSpc>
            </a:pPr>
            <a:r>
              <a:rPr lang="en-US" altLang="en-US" sz="2400" dirty="0" smtClean="0"/>
              <a:t>use: co-occurrence, word order, cognates</a:t>
            </a:r>
          </a:p>
          <a:p>
            <a:pPr eaLnBrk="1" hangingPunct="1">
              <a:lnSpc>
                <a:spcPct val="90000"/>
              </a:lnSpc>
            </a:pPr>
            <a:r>
              <a:rPr lang="en-US" altLang="en-US" sz="2400" dirty="0" smtClean="0"/>
              <a:t>corpora are needed </a:t>
            </a:r>
          </a:p>
          <a:p>
            <a:pPr eaLnBrk="1" hangingPunct="1">
              <a:lnSpc>
                <a:spcPct val="90000"/>
              </a:lnSpc>
            </a:pPr>
            <a:r>
              <a:rPr lang="en-US" altLang="en-US" sz="2400" dirty="0" smtClean="0"/>
              <a:t>sentence alignment needs to be done first</a:t>
            </a:r>
          </a:p>
        </p:txBody>
      </p:sp>
      <p:sp>
        <p:nvSpPr>
          <p:cNvPr id="13317" name="Rectangle 1"/>
          <p:cNvSpPr>
            <a:spLocks noChangeArrowheads="1"/>
          </p:cNvSpPr>
          <p:nvPr/>
        </p:nvSpPr>
        <p:spPr bwMode="auto">
          <a:xfrm>
            <a:off x="1200150" y="4629201"/>
            <a:ext cx="7772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400" dirty="0" smtClean="0">
                <a:solidFill>
                  <a:srgbClr val="000000"/>
                </a:solidFill>
                <a:hlinkClick r:id="rId3"/>
              </a:rPr>
              <a:t>http://en.wikipedia.org/wiki/Bible_translations_by_language</a:t>
            </a:r>
            <a:r>
              <a:rPr lang="en-US" altLang="en-US" sz="2400" dirty="0" smtClean="0">
                <a:solidFill>
                  <a:srgbClr val="000000"/>
                </a:solidFill>
              </a:rPr>
              <a:t> </a:t>
            </a:r>
          </a:p>
        </p:txBody>
      </p:sp>
    </p:spTree>
    <p:extLst>
      <p:ext uri="{BB962C8B-B14F-4D97-AF65-F5344CB8AC3E}">
        <p14:creationId xmlns:p14="http://schemas.microsoft.com/office/powerpoint/2010/main" val="16170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P spid="13315" grpId="0" build="p"/>
      <p:bldP spid="13317"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NACLO Problem</a:t>
            </a:r>
            <a:endParaRPr lang="en-US" dirty="0"/>
          </a:p>
        </p:txBody>
      </p:sp>
      <p:sp>
        <p:nvSpPr>
          <p:cNvPr id="3" name="Content Placeholder 2"/>
          <p:cNvSpPr>
            <a:spLocks noGrp="1"/>
          </p:cNvSpPr>
          <p:nvPr>
            <p:ph idx="1"/>
          </p:nvPr>
        </p:nvSpPr>
        <p:spPr/>
        <p:txBody>
          <a:bodyPr/>
          <a:lstStyle/>
          <a:p>
            <a:r>
              <a:rPr lang="en-US" sz="2000" dirty="0">
                <a:hlinkClick r:id="rId2"/>
              </a:rPr>
              <a:t>http://</a:t>
            </a:r>
            <a:r>
              <a:rPr lang="en-US" sz="2000" dirty="0" smtClean="0">
                <a:hlinkClick r:id="rId2"/>
              </a:rPr>
              <a:t>nacloweb.org/resources/problems/2012/N2012-C.pdf</a:t>
            </a:r>
            <a:endParaRPr lang="en-US" sz="2000" dirty="0" smtClean="0"/>
          </a:p>
          <a:p>
            <a:r>
              <a:rPr lang="en-US" sz="2000" dirty="0">
                <a:hlinkClick r:id="rId3"/>
              </a:rPr>
              <a:t>http://</a:t>
            </a:r>
            <a:r>
              <a:rPr lang="en-US" sz="2000" dirty="0" smtClean="0">
                <a:hlinkClick r:id="rId3"/>
              </a:rPr>
              <a:t>nacloweb.org/resources/problems/2012/N2012-CS.pdf</a:t>
            </a:r>
            <a:r>
              <a:rPr lang="en-US" sz="2000" dirty="0" smtClean="0"/>
              <a:t> </a:t>
            </a:r>
            <a:endParaRPr lang="en-US" sz="2000" dirty="0"/>
          </a:p>
          <a:p>
            <a:r>
              <a:rPr lang="en-US" sz="2000" dirty="0" smtClean="0"/>
              <a:t>Problem </a:t>
            </a:r>
            <a:r>
              <a:rPr lang="en-US" sz="2000" dirty="0"/>
              <a:t>by </a:t>
            </a:r>
            <a:r>
              <a:rPr lang="en-US" sz="2000" dirty="0" smtClean="0"/>
              <a:t>Simon </a:t>
            </a:r>
            <a:r>
              <a:rPr lang="en-US" sz="2000" dirty="0" err="1"/>
              <a:t>Zwarts</a:t>
            </a:r>
            <a:r>
              <a:rPr lang="en-US" sz="2000" dirty="0"/>
              <a:t>, based on work by Kevin Knight</a:t>
            </a:r>
          </a:p>
        </p:txBody>
      </p:sp>
      <p:sp>
        <p:nvSpPr>
          <p:cNvPr id="4" name="TextBox 3"/>
          <p:cNvSpPr txBox="1"/>
          <p:nvPr/>
        </p:nvSpPr>
        <p:spPr>
          <a:xfrm>
            <a:off x="6080760" y="4547517"/>
            <a:ext cx="1973682" cy="369332"/>
          </a:xfrm>
          <a:prstGeom prst="rect">
            <a:avLst/>
          </a:prstGeom>
          <a:noFill/>
        </p:spPr>
        <p:txBody>
          <a:bodyPr wrap="none" rtlCol="0">
            <a:spAutoFit/>
          </a:bodyPr>
          <a:lstStyle/>
          <a:p>
            <a:r>
              <a:rPr lang="en-US" dirty="0" smtClean="0"/>
              <a:t>www.nacloweb.org</a:t>
            </a:r>
            <a:endParaRPr lang="en-US" dirty="0"/>
          </a:p>
        </p:txBody>
      </p:sp>
    </p:spTree>
    <p:extLst>
      <p:ext uri="{BB962C8B-B14F-4D97-AF65-F5344CB8AC3E}">
        <p14:creationId xmlns:p14="http://schemas.microsoft.com/office/powerpoint/2010/main" val="3996991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a:spLocks noGrp="1"/>
          </p:cNvSpPr>
          <p:nvPr>
            <p:ph type="title"/>
          </p:nvPr>
        </p:nvSpPr>
        <p:spPr>
          <a:xfrm>
            <a:off x="254000" y="196528"/>
            <a:ext cx="8432800" cy="701843"/>
          </a:xfrm>
        </p:spPr>
        <p:txBody>
          <a:bodyPr/>
          <a:lstStyle/>
          <a:p>
            <a:r>
              <a:rPr lang="en-US" altLang="en-US" dirty="0" err="1" smtClean="0"/>
              <a:t>Arcturan</a:t>
            </a:r>
            <a:r>
              <a:rPr lang="en-US" altLang="en-US" dirty="0" smtClean="0"/>
              <a:t> Problem – 1/4</a:t>
            </a:r>
          </a:p>
        </p:txBody>
      </p:sp>
      <p:pic>
        <p:nvPicPr>
          <p:cNvPr id="40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04" y="898371"/>
            <a:ext cx="8865840" cy="3871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1139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a:spLocks noGrp="1"/>
          </p:cNvSpPr>
          <p:nvPr>
            <p:ph type="title"/>
          </p:nvPr>
        </p:nvSpPr>
        <p:spPr>
          <a:xfrm>
            <a:off x="254000" y="249967"/>
            <a:ext cx="8432800" cy="701843"/>
          </a:xfrm>
        </p:spPr>
        <p:txBody>
          <a:bodyPr/>
          <a:lstStyle/>
          <a:p>
            <a:r>
              <a:rPr lang="en-US" altLang="en-US" dirty="0" err="1" smtClean="0"/>
              <a:t>Arcturan</a:t>
            </a:r>
            <a:r>
              <a:rPr lang="en-US" altLang="en-US" dirty="0" smtClean="0"/>
              <a:t> Problem – 2/4</a:t>
            </a:r>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412" y="1023623"/>
            <a:ext cx="7572587" cy="4020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0058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Microsoft Sans Serif"/>
        <a:ea typeface=""/>
        <a:cs typeface="Microsoft Sans Serif"/>
      </a:majorFont>
      <a:minorFont>
        <a:latin typeface="Microsoft Sans Serif"/>
        <a:ea typeface=""/>
        <a:cs typeface="Microsoft Sans Serif"/>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UM-coursera-052814</Template>
  <TotalTime>40710</TotalTime>
  <Words>612</Words>
  <Application>Microsoft Office PowerPoint</Application>
  <PresentationFormat>On-screen Show (16:9)</PresentationFormat>
  <Paragraphs>97</Paragraphs>
  <Slides>24</Slides>
  <Notes>2</Notes>
  <HiddenSlides>8</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Georgia</vt:lpstr>
      <vt:lpstr>Lucida Grande</vt:lpstr>
      <vt:lpstr>Microsoft Sans Serif</vt:lpstr>
      <vt:lpstr>Rockwell Extra Bold</vt:lpstr>
      <vt:lpstr>Times New Roman</vt:lpstr>
      <vt:lpstr>Wingdings</vt:lpstr>
      <vt:lpstr>UM-coursera-052814</vt:lpstr>
      <vt:lpstr>Custom Design</vt:lpstr>
      <vt:lpstr>NLP</vt:lpstr>
      <vt:lpstr>Introduction to NLP</vt:lpstr>
      <vt:lpstr>Multilingual Users</vt:lpstr>
      <vt:lpstr>PowerPoint Presentation</vt:lpstr>
      <vt:lpstr>The Rosetta Stone</vt:lpstr>
      <vt:lpstr>English-Cebuano Bible Example</vt:lpstr>
      <vt:lpstr>NACLO Problem</vt:lpstr>
      <vt:lpstr>Arcturan Problem – 1/4</vt:lpstr>
      <vt:lpstr>Arcturan Problem – 2/4</vt:lpstr>
      <vt:lpstr>Arcturan Problem – 3/4</vt:lpstr>
      <vt:lpstr>Arcturan Problem – 4/4</vt:lpstr>
      <vt:lpstr>Arcturan Solution – 1/3</vt:lpstr>
      <vt:lpstr>Arcturan Solution – 2/3</vt:lpstr>
      <vt:lpstr>Arcturan Solution – 3/3</vt:lpstr>
      <vt:lpstr>Parallel Corpora</vt:lpstr>
      <vt:lpstr>PowerPoint Presentation</vt:lpstr>
      <vt:lpstr>Hansards Example</vt:lpstr>
      <vt:lpstr>Language Differences (1/6)</vt:lpstr>
      <vt:lpstr>Language Differences (2/6)</vt:lpstr>
      <vt:lpstr>Language Differences (3/6)</vt:lpstr>
      <vt:lpstr>Language Differences (4/6)</vt:lpstr>
      <vt:lpstr>Language Differences (5/6)</vt:lpstr>
      <vt:lpstr>Language Differences (6/6)</vt:lpstr>
      <vt:lpstr>NLP</vt:lpstr>
    </vt:vector>
  </TitlesOfParts>
  <Company>University of Michigan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Dragomir Radev</dc:creator>
  <cp:lastModifiedBy>Radev, Dragomir</cp:lastModifiedBy>
  <cp:revision>476</cp:revision>
  <dcterms:created xsi:type="dcterms:W3CDTF">2014-05-29T18:54:38Z</dcterms:created>
  <dcterms:modified xsi:type="dcterms:W3CDTF">2019-03-12T19:18:48Z</dcterms:modified>
</cp:coreProperties>
</file>