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4" r:id="rId2"/>
  </p:sldMasterIdLst>
  <p:notesMasterIdLst>
    <p:notesMasterId r:id="rId19"/>
  </p:notesMasterIdLst>
  <p:sldIdLst>
    <p:sldId id="982" r:id="rId3"/>
    <p:sldId id="1014" r:id="rId4"/>
    <p:sldId id="1015" r:id="rId5"/>
    <p:sldId id="1016" r:id="rId6"/>
    <p:sldId id="1017" r:id="rId7"/>
    <p:sldId id="1018" r:id="rId8"/>
    <p:sldId id="1019" r:id="rId9"/>
    <p:sldId id="1020" r:id="rId10"/>
    <p:sldId id="1021" r:id="rId11"/>
    <p:sldId id="1053" r:id="rId12"/>
    <p:sldId id="1022" r:id="rId13"/>
    <p:sldId id="1055" r:id="rId14"/>
    <p:sldId id="1057" r:id="rId15"/>
    <p:sldId id="1056" r:id="rId16"/>
    <p:sldId id="1058" r:id="rId17"/>
    <p:sldId id="1013"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4C"/>
    <a:srgbClr val="00194C"/>
    <a:srgbClr val="9565E8"/>
    <a:srgbClr val="FDC227"/>
    <a:srgbClr val="5C8900"/>
    <a:srgbClr val="011C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35" autoAdjust="0"/>
    <p:restoredTop sz="94399" autoAdjust="0"/>
  </p:normalViewPr>
  <p:slideViewPr>
    <p:cSldViewPr snapToGrid="0" snapToObjects="1">
      <p:cViewPr varScale="1">
        <p:scale>
          <a:sx n="98" d="100"/>
          <a:sy n="98" d="100"/>
        </p:scale>
        <p:origin x="84" y="774"/>
      </p:cViewPr>
      <p:guideLst>
        <p:guide orient="horz" pos="1620"/>
        <p:guide pos="2880"/>
      </p:guideLst>
    </p:cSldViewPr>
  </p:slideViewPr>
  <p:notesTextViewPr>
    <p:cViewPr>
      <p:scale>
        <a:sx n="100" d="100"/>
        <a:sy n="100" d="100"/>
      </p:scale>
      <p:origin x="0" y="0"/>
    </p:cViewPr>
  </p:notesTextViewPr>
  <p:sorterViewPr>
    <p:cViewPr varScale="1">
      <p:scale>
        <a:sx n="100" d="100"/>
        <a:sy n="100" d="100"/>
      </p:scale>
      <p:origin x="0" y="-20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781D3C-003D-4837-A496-9A32CDA8003A}" type="datetimeFigureOut">
              <a:rPr lang="en-US" smtClean="0"/>
              <a:pPr/>
              <a:t>4/1/2019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9D11D-5857-48CF-ABB8-89B8AC9FD03C}" type="slidenum">
              <a:rPr lang="en-US" smtClean="0"/>
              <a:pPr/>
              <a:t>‹#›</a:t>
            </a:fld>
            <a:endParaRPr lang="en-US"/>
          </a:p>
        </p:txBody>
      </p:sp>
    </p:spTree>
    <p:extLst>
      <p:ext uri="{BB962C8B-B14F-4D97-AF65-F5344CB8AC3E}">
        <p14:creationId xmlns:p14="http://schemas.microsoft.com/office/powerpoint/2010/main" val="2585354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594" eaLnBrk="0" hangingPunct="0">
              <a:spcBef>
                <a:spcPct val="30000"/>
              </a:spcBef>
              <a:defRPr sz="1200">
                <a:solidFill>
                  <a:schemeClr val="tx1"/>
                </a:solidFill>
                <a:latin typeface="Times New Roman" pitchFamily="18" charset="0"/>
              </a:defRPr>
            </a:lvl1pPr>
            <a:lvl2pPr marL="727942" indent="-279978" defTabSz="914594" eaLnBrk="0" hangingPunct="0">
              <a:spcBef>
                <a:spcPct val="30000"/>
              </a:spcBef>
              <a:defRPr sz="1200">
                <a:solidFill>
                  <a:schemeClr val="tx1"/>
                </a:solidFill>
                <a:latin typeface="Times New Roman" pitchFamily="18" charset="0"/>
              </a:defRPr>
            </a:lvl2pPr>
            <a:lvl3pPr marL="1119911" indent="-223982" defTabSz="914594" eaLnBrk="0" hangingPunct="0">
              <a:spcBef>
                <a:spcPct val="30000"/>
              </a:spcBef>
              <a:defRPr sz="1200">
                <a:solidFill>
                  <a:schemeClr val="tx1"/>
                </a:solidFill>
                <a:latin typeface="Times New Roman" pitchFamily="18" charset="0"/>
              </a:defRPr>
            </a:lvl3pPr>
            <a:lvl4pPr marL="1567876" indent="-223982" defTabSz="914594" eaLnBrk="0" hangingPunct="0">
              <a:spcBef>
                <a:spcPct val="30000"/>
              </a:spcBef>
              <a:defRPr sz="1200">
                <a:solidFill>
                  <a:schemeClr val="tx1"/>
                </a:solidFill>
                <a:latin typeface="Times New Roman" pitchFamily="18" charset="0"/>
              </a:defRPr>
            </a:lvl4pPr>
            <a:lvl5pPr marL="2015841" indent="-223982" defTabSz="914594" eaLnBrk="0" hangingPunct="0">
              <a:spcBef>
                <a:spcPct val="30000"/>
              </a:spcBef>
              <a:defRPr sz="1200">
                <a:solidFill>
                  <a:schemeClr val="tx1"/>
                </a:solidFill>
                <a:latin typeface="Times New Roman" pitchFamily="18" charset="0"/>
              </a:defRPr>
            </a:lvl5pPr>
            <a:lvl6pPr marL="2463805" indent="-223982" defTabSz="914594" eaLnBrk="0" fontAlgn="base" hangingPunct="0">
              <a:spcBef>
                <a:spcPct val="30000"/>
              </a:spcBef>
              <a:spcAft>
                <a:spcPct val="0"/>
              </a:spcAft>
              <a:defRPr sz="1200">
                <a:solidFill>
                  <a:schemeClr val="tx1"/>
                </a:solidFill>
                <a:latin typeface="Times New Roman" pitchFamily="18" charset="0"/>
              </a:defRPr>
            </a:lvl6pPr>
            <a:lvl7pPr marL="2911770" indent="-223982" defTabSz="914594" eaLnBrk="0" fontAlgn="base" hangingPunct="0">
              <a:spcBef>
                <a:spcPct val="30000"/>
              </a:spcBef>
              <a:spcAft>
                <a:spcPct val="0"/>
              </a:spcAft>
              <a:defRPr sz="1200">
                <a:solidFill>
                  <a:schemeClr val="tx1"/>
                </a:solidFill>
                <a:latin typeface="Times New Roman" pitchFamily="18" charset="0"/>
              </a:defRPr>
            </a:lvl7pPr>
            <a:lvl8pPr marL="3359734" indent="-223982" defTabSz="914594" eaLnBrk="0" fontAlgn="base" hangingPunct="0">
              <a:spcBef>
                <a:spcPct val="30000"/>
              </a:spcBef>
              <a:spcAft>
                <a:spcPct val="0"/>
              </a:spcAft>
              <a:defRPr sz="1200">
                <a:solidFill>
                  <a:schemeClr val="tx1"/>
                </a:solidFill>
                <a:latin typeface="Times New Roman" pitchFamily="18" charset="0"/>
              </a:defRPr>
            </a:lvl8pPr>
            <a:lvl9pPr marL="3807699" indent="-223982" defTabSz="914594"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A52008E4-9CEC-43F7-8300-299CA1061665}" type="slidenum">
              <a:rPr lang="en-US" altLang="en-US">
                <a:solidFill>
                  <a:prstClr val="black"/>
                </a:solidFill>
              </a:rPr>
              <a:pPr eaLnBrk="1" hangingPunct="1">
                <a:spcBef>
                  <a:spcPct val="0"/>
                </a:spcBef>
              </a:pPr>
              <a:t>6</a:t>
            </a:fld>
            <a:endParaRPr lang="en-US" altLang="en-US">
              <a:solidFill>
                <a:prstClr val="black"/>
              </a:solidFill>
            </a:endParaRPr>
          </a:p>
        </p:txBody>
      </p:sp>
      <p:sp>
        <p:nvSpPr>
          <p:cNvPr id="81923" name="Rectangle 2"/>
          <p:cNvSpPr>
            <a:spLocks noGrp="1" noRot="1" noChangeAspect="1" noChangeArrowheads="1" noTextEdit="1"/>
          </p:cNvSpPr>
          <p:nvPr>
            <p:ph type="sldImg"/>
          </p:nvPr>
        </p:nvSpPr>
        <p:spPr>
          <a:xfrm>
            <a:off x="381000" y="685800"/>
            <a:ext cx="6096000" cy="3429000"/>
          </a:xfrm>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455692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457" y="1163102"/>
            <a:ext cx="8535737" cy="1537285"/>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a:lstStyle>
            <a:lvl1pPr>
              <a:defRPr sz="4000" b="0" i="0" cap="none">
                <a:solidFill>
                  <a:srgbClr val="011C3C"/>
                </a:solidFill>
                <a:latin typeface="Lucida Grande"/>
                <a:cs typeface="Lucida Grande"/>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735352" y="2914650"/>
            <a:ext cx="7533105" cy="1314450"/>
          </a:xfrm>
        </p:spPr>
        <p:txBody>
          <a:bodyPr>
            <a:normAutofit/>
          </a:bodyPr>
          <a:lstStyle>
            <a:lvl1pPr marL="0" indent="0" algn="ctr">
              <a:buNone/>
              <a:defRPr sz="3100" b="1" i="1">
                <a:solidFill>
                  <a:srgbClr val="FF0000"/>
                </a:solidFill>
                <a:effectLst>
                  <a:innerShdw blurRad="63500" dist="50800" dir="13500000">
                    <a:srgbClr val="000000">
                      <a:alpha val="50000"/>
                    </a:srgbClr>
                  </a:innerShdw>
                </a:effectLst>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6606848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dirty="0"/>
          </a:p>
        </p:txBody>
      </p:sp>
      <p:sp>
        <p:nvSpPr>
          <p:cNvPr id="7" name="Slide Number Placeholder 3"/>
          <p:cNvSpPr txBox="1">
            <a:spLocks/>
          </p:cNvSpPr>
          <p:nvPr userDrawn="1"/>
        </p:nvSpPr>
        <p:spPr bwMode="auto">
          <a:xfrm>
            <a:off x="6934200" y="4914901"/>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rgbClr val="585858"/>
                </a:solidFill>
                <a:latin typeface="Arial" charset="0"/>
                <a:ea typeface="+mn-ea"/>
                <a:cs typeface="Arial" charset="0"/>
              </a:defRPr>
            </a:lvl1pPr>
            <a:lvl2pPr marL="4572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2pPr>
            <a:lvl3pPr marL="9144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3pPr>
            <a:lvl4pPr marL="13716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4pPr>
            <a:lvl5pPr marL="18288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5pPr>
            <a:lvl6pPr marL="2286000" algn="l" defTabSz="914400" rtl="0" eaLnBrk="1" latinLnBrk="0" hangingPunct="1">
              <a:defRPr kern="1200">
                <a:solidFill>
                  <a:schemeClr val="tx1"/>
                </a:solidFill>
                <a:latin typeface="Microsoft Sans Serif" pitchFamily="34" charset="0"/>
                <a:ea typeface="+mn-ea"/>
                <a:cs typeface="Microsoft Sans Serif" pitchFamily="34" charset="0"/>
              </a:defRPr>
            </a:lvl6pPr>
            <a:lvl7pPr marL="2743200" algn="l" defTabSz="914400" rtl="0" eaLnBrk="1" latinLnBrk="0" hangingPunct="1">
              <a:defRPr kern="1200">
                <a:solidFill>
                  <a:schemeClr val="tx1"/>
                </a:solidFill>
                <a:latin typeface="Microsoft Sans Serif" pitchFamily="34" charset="0"/>
                <a:ea typeface="+mn-ea"/>
                <a:cs typeface="Microsoft Sans Serif" pitchFamily="34" charset="0"/>
              </a:defRPr>
            </a:lvl7pPr>
            <a:lvl8pPr marL="3200400" algn="l" defTabSz="914400" rtl="0" eaLnBrk="1" latinLnBrk="0" hangingPunct="1">
              <a:defRPr kern="1200">
                <a:solidFill>
                  <a:schemeClr val="tx1"/>
                </a:solidFill>
                <a:latin typeface="Microsoft Sans Serif" pitchFamily="34" charset="0"/>
                <a:ea typeface="+mn-ea"/>
                <a:cs typeface="Microsoft Sans Serif" pitchFamily="34" charset="0"/>
              </a:defRPr>
            </a:lvl8pPr>
            <a:lvl9pPr marL="3657600" algn="l" defTabSz="914400" rtl="0" eaLnBrk="1" latinLnBrk="0" hangingPunct="1">
              <a:defRPr kern="1200">
                <a:solidFill>
                  <a:schemeClr val="tx1"/>
                </a:solidFill>
                <a:latin typeface="Microsoft Sans Serif" pitchFamily="34" charset="0"/>
                <a:ea typeface="+mn-ea"/>
                <a:cs typeface="Microsoft Sans Serif" pitchFamily="34" charset="0"/>
              </a:defRPr>
            </a:lvl9pPr>
          </a:lstStyle>
          <a:p>
            <a:pPr defTabSz="914400"/>
            <a:fld id="{68E5426F-3220-4789-9DBA-7F03363D73F4}" type="slidenum">
              <a:rPr lang="en-US" smtClean="0"/>
              <a:pPr defTabSz="914400"/>
              <a:t>‹#›</a:t>
            </a:fld>
            <a:endParaRPr lang="en-US" dirty="0"/>
          </a:p>
        </p:txBody>
      </p:sp>
    </p:spTree>
    <p:extLst>
      <p:ext uri="{BB962C8B-B14F-4D97-AF65-F5344CB8AC3E}">
        <p14:creationId xmlns:p14="http://schemas.microsoft.com/office/powerpoint/2010/main" val="31426295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392471"/>
            <a:ext cx="8432800" cy="701843"/>
          </a:xfrm>
          <a:prstGeom prst="rect">
            <a:avLst/>
          </a:prstGeom>
        </p:spPr>
        <p:txBody>
          <a:bodyPr/>
          <a:lstStyle>
            <a:lvl1pPr>
              <a:defRPr sz="3500" b="1" i="0" cap="none">
                <a:solidFill>
                  <a:srgbClr val="FF0000"/>
                </a:solidFill>
                <a:effectLst>
                  <a:innerShdw blurRad="63500" dist="50800" dir="13500000">
                    <a:srgbClr val="000000">
                      <a:alpha val="50000"/>
                    </a:srgbClr>
                  </a:innerShdw>
                </a:effectLst>
                <a:latin typeface="Georgia"/>
                <a:cs typeface="Georg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61753"/>
            <a:ext cx="8229600" cy="270299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0967" y="768685"/>
            <a:ext cx="8662737" cy="1021556"/>
          </a:xfrm>
          <a:prstGeom prst="rect">
            <a:avLst/>
          </a:prstGeom>
        </p:spPr>
        <p:txBody>
          <a:bodyPr anchor="t"/>
          <a:lstStyle>
            <a:lvl1pPr algn="ctr">
              <a:defRPr sz="3500" b="0" cap="none">
                <a:solidFill>
                  <a:srgbClr val="011C3C"/>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767263"/>
            <a:ext cx="7772400" cy="537912"/>
          </a:xfrm>
        </p:spPr>
        <p:txBody>
          <a:bodyPr anchor="b">
            <a:normAutofit/>
          </a:bodyPr>
          <a:lstStyle>
            <a:lvl1pPr marL="0" indent="0" algn="ctr">
              <a:buNone/>
              <a:defRPr sz="2400">
                <a:solidFill>
                  <a:srgbClr val="FDC227"/>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98553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97979"/>
            <a:ext cx="8229600" cy="702172"/>
          </a:xfrm>
          <a:prstGeom prst="rect">
            <a:avLst/>
          </a:prstGeom>
        </p:spPr>
        <p:txBody>
          <a:bodyPr/>
          <a:lstStyle>
            <a:lvl1pPr>
              <a:defRPr sz="3200" b="0" i="0" cap="none">
                <a:solidFill>
                  <a:srgbClr val="011C3C"/>
                </a:solidFill>
                <a:latin typeface="Lucida Grande"/>
                <a:cs typeface="Lucida Grande"/>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1800" b="0" i="0">
                <a:solidFill>
                  <a:srgbClr val="FDC227"/>
                </a:solidFill>
                <a:latin typeface="Lucida Grande"/>
                <a:cs typeface="Lucida Grande"/>
              </a:defRPr>
            </a:lvl1pPr>
            <a:lvl2pPr>
              <a:defRPr sz="1600" b="0" i="0">
                <a:latin typeface="Lucida Grande"/>
                <a:cs typeface="Lucida Grande"/>
              </a:defRPr>
            </a:lvl2pPr>
            <a:lvl3pPr>
              <a:defRPr sz="1600" b="0" i="0">
                <a:latin typeface="Lucida Grande"/>
                <a:cs typeface="Lucida Grande"/>
              </a:defRPr>
            </a:lvl3pPr>
            <a:lvl4pPr>
              <a:defRPr sz="1600" b="0" i="0">
                <a:latin typeface="Lucida Grande"/>
                <a:cs typeface="Lucida Grande"/>
              </a:defRPr>
            </a:lvl4pPr>
            <a:lvl5pPr>
              <a:defRPr sz="1600" b="0" i="0">
                <a:latin typeface="Lucida Grande"/>
                <a:cs typeface="Lucida Grande"/>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1800" b="0" i="0">
                <a:solidFill>
                  <a:srgbClr val="FDC227"/>
                </a:solidFill>
                <a:latin typeface="Lucida Grande"/>
                <a:cs typeface="Lucida Grande"/>
              </a:defRPr>
            </a:lvl1pPr>
            <a:lvl2pPr>
              <a:defRPr sz="1600" b="0" i="0">
                <a:latin typeface="Lucida Grande"/>
                <a:cs typeface="Lucida Grande"/>
              </a:defRPr>
            </a:lvl2pPr>
            <a:lvl3pPr>
              <a:defRPr sz="1600" b="0" i="0">
                <a:latin typeface="Lucida Grande"/>
                <a:cs typeface="Lucida Grande"/>
              </a:defRPr>
            </a:lvl3pPr>
            <a:lvl4pPr>
              <a:defRPr sz="1600" b="0" i="0">
                <a:latin typeface="Lucida Grande"/>
                <a:cs typeface="Lucida Grande"/>
              </a:defRPr>
            </a:lvl4pPr>
            <a:lvl5pPr>
              <a:defRPr sz="1600" b="0" i="0">
                <a:latin typeface="Lucida Grande"/>
                <a:cs typeface="Lucida Grande"/>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81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61613"/>
            <a:ext cx="8229600" cy="689722"/>
          </a:xfrm>
          <a:prstGeom prst="rect">
            <a:avLst/>
          </a:prstGeom>
        </p:spPr>
        <p:txBody>
          <a:bodyPr/>
          <a:lstStyle>
            <a:lvl1pPr>
              <a:defRPr sz="3200" b="0" i="0" cap="none">
                <a:solidFill>
                  <a:srgbClr val="011C3C"/>
                </a:solidFill>
                <a:latin typeface="Lucida Grande"/>
                <a:cs typeface="Lucida Grande"/>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lgn="ctr">
              <a:buNone/>
              <a:defRPr sz="2000" b="0" i="0">
                <a:solidFill>
                  <a:srgbClr val="FDC227"/>
                </a:solidFill>
                <a:effectLst/>
                <a:latin typeface="Lucida Grande"/>
                <a:cs typeface="Lucida Grand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8105"/>
            <a:ext cx="4040188" cy="2963466"/>
          </a:xfrm>
        </p:spPr>
        <p:txBody>
          <a:bodyPr/>
          <a:lstStyle>
            <a:lvl1pPr>
              <a:defRPr sz="1800">
                <a:latin typeface="Lucida Grande"/>
                <a:cs typeface="Lucida Grande"/>
              </a:defRPr>
            </a:lvl1pPr>
            <a:lvl2pPr>
              <a:defRPr sz="1600">
                <a:latin typeface="Lucida Grande"/>
                <a:cs typeface="Lucida Grande"/>
              </a:defRPr>
            </a:lvl2pPr>
            <a:lvl3pPr>
              <a:defRPr sz="1600">
                <a:latin typeface="Lucida Grande"/>
                <a:cs typeface="Lucida Grande"/>
              </a:defRPr>
            </a:lvl3pPr>
            <a:lvl4pPr>
              <a:defRPr sz="1600">
                <a:latin typeface="Lucida Grande"/>
                <a:cs typeface="Lucida Grande"/>
              </a:defRPr>
            </a:lvl4pPr>
            <a:lvl5pPr>
              <a:defRPr sz="1600">
                <a:latin typeface="Lucida Grande"/>
                <a:cs typeface="Lucida Grande"/>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3" y="1151335"/>
            <a:ext cx="4041775" cy="479822"/>
          </a:xfrm>
        </p:spPr>
        <p:txBody>
          <a:bodyPr anchor="b">
            <a:normAutofit/>
          </a:bodyPr>
          <a:lstStyle>
            <a:lvl1pPr marL="0" indent="0" algn="ctr">
              <a:buNone/>
              <a:defRPr sz="2000" b="0">
                <a:solidFill>
                  <a:srgbClr val="FDC227"/>
                </a:solidFill>
                <a:effectLst/>
                <a:latin typeface="Lucida Grande"/>
                <a:cs typeface="Lucida Grand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818105"/>
            <a:ext cx="4041775" cy="2963466"/>
          </a:xfrm>
        </p:spPr>
        <p:txBody>
          <a:bodyPr/>
          <a:lstStyle>
            <a:lvl1pPr>
              <a:defRPr sz="1800">
                <a:latin typeface="Lucida Grande"/>
                <a:cs typeface="Lucida Grande"/>
              </a:defRPr>
            </a:lvl1pPr>
            <a:lvl2pPr>
              <a:defRPr sz="1600">
                <a:latin typeface="Lucida Grande"/>
                <a:cs typeface="Lucida Grande"/>
              </a:defRPr>
            </a:lvl2pPr>
            <a:lvl3pPr>
              <a:defRPr sz="1600">
                <a:latin typeface="Lucida Grande"/>
                <a:cs typeface="Lucida Grande"/>
              </a:defRPr>
            </a:lvl3pPr>
            <a:lvl4pPr>
              <a:defRPr sz="1600">
                <a:latin typeface="Lucida Grande"/>
                <a:cs typeface="Lucida Grande"/>
              </a:defRPr>
            </a:lvl4pPr>
            <a:lvl5pPr>
              <a:defRPr sz="1600">
                <a:latin typeface="Lucida Grande"/>
                <a:cs typeface="Lucida Grande"/>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383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18368"/>
            <a:ext cx="8229600" cy="689722"/>
          </a:xfrm>
          <a:prstGeom prst="rect">
            <a:avLst/>
          </a:prstGeom>
        </p:spPr>
        <p:txBody>
          <a:bodyPr/>
          <a:lstStyle>
            <a:lvl1pPr>
              <a:defRPr sz="3000" b="0" i="0" cap="none">
                <a:solidFill>
                  <a:srgbClr val="011C3C"/>
                </a:solidFill>
                <a:latin typeface="Lucida Grande"/>
                <a:cs typeface="Lucida Grande"/>
              </a:defRPr>
            </a:lvl1pPr>
          </a:lstStyle>
          <a:p>
            <a:r>
              <a:rPr lang="en-US" smtClean="0"/>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500094"/>
            <a:ext cx="3008313" cy="696593"/>
          </a:xfrm>
          <a:prstGeom prst="rect">
            <a:avLst/>
          </a:prstGeom>
        </p:spPr>
        <p:txBody>
          <a:bodyPr anchor="b"/>
          <a:lstStyle>
            <a:lvl1pPr algn="l">
              <a:defRPr sz="2000" b="0" i="0">
                <a:solidFill>
                  <a:srgbClr val="011C3C"/>
                </a:solidFill>
                <a:latin typeface="Lucida Grande"/>
                <a:cs typeface="Lucida Grande"/>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500076"/>
            <a:ext cx="5111750" cy="4214891"/>
          </a:xfrm>
        </p:spPr>
        <p:txBody>
          <a:bodyPr/>
          <a:lstStyle>
            <a:lvl1pPr>
              <a:defRPr sz="2800" b="0" i="0">
                <a:solidFill>
                  <a:srgbClr val="FDC227"/>
                </a:solidFill>
                <a:latin typeface="Lucida Grande"/>
                <a:cs typeface="Lucida Grande"/>
              </a:defRPr>
            </a:lvl1pPr>
            <a:lvl2pPr>
              <a:defRPr sz="2800" b="0" i="0">
                <a:latin typeface="Lucida Grande"/>
                <a:cs typeface="Lucida Grande"/>
              </a:defRPr>
            </a:lvl2pPr>
            <a:lvl3pPr>
              <a:defRPr sz="2400" b="0" i="0">
                <a:latin typeface="Lucida Grande"/>
                <a:cs typeface="Lucida Grande"/>
              </a:defRPr>
            </a:lvl3pPr>
            <a:lvl4pPr>
              <a:defRPr sz="2000" b="0" i="0">
                <a:latin typeface="Lucida Grande"/>
                <a:cs typeface="Lucida Grande"/>
              </a:defRPr>
            </a:lvl4pPr>
            <a:lvl5pPr>
              <a:defRPr sz="2000" b="0" i="0">
                <a:latin typeface="Lucida Grande"/>
                <a:cs typeface="Lucida Grande"/>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19" y="1196652"/>
            <a:ext cx="3008313" cy="3518297"/>
          </a:xfrm>
        </p:spPr>
        <p:txBody>
          <a:bodyPr/>
          <a:lstStyle>
            <a:lvl1pPr marL="0" indent="0">
              <a:buNone/>
              <a:defRPr sz="140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27951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0">
                <a:solidFill>
                  <a:srgbClr val="011C3C"/>
                </a:solidFill>
                <a:latin typeface="Lucida Grande"/>
                <a:cs typeface="Lucida Grande"/>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52"/>
            <a:ext cx="5486400" cy="603647"/>
          </a:xfrm>
        </p:spPr>
        <p:txBody>
          <a:bodyPr/>
          <a:lstStyle>
            <a:lvl1pPr marL="0" indent="0">
              <a:buNone/>
              <a:defRPr sz="1400" b="0" i="0">
                <a:solidFill>
                  <a:srgbClr val="7F7F7F"/>
                </a:solidFill>
                <a:latin typeface="Lucida Grande"/>
                <a:cs typeface="Lucida Grande"/>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7502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500" kern="1200">
          <a:solidFill>
            <a:srgbClr val="011C3C"/>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chemeClr val="bg2">
              <a:lumMod val="50000"/>
            </a:schemeClr>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chemeClr val="bg2">
              <a:lumMod val="50000"/>
            </a:schemeClr>
          </a:solidFill>
          <a:latin typeface="Lucida Grande"/>
          <a:ea typeface="+mn-ea"/>
          <a:cs typeface="Lucida Grande"/>
        </a:defRPr>
      </a:lvl3pPr>
      <a:lvl4pPr marL="1600200" indent="-228600" algn="l" defTabSz="457200" rtl="0" eaLnBrk="1" latinLnBrk="0" hangingPunct="1">
        <a:spcBef>
          <a:spcPct val="20000"/>
        </a:spcBef>
        <a:buFont typeface="Arial"/>
        <a:buChar char="–"/>
        <a:defRPr sz="1500" kern="1200">
          <a:solidFill>
            <a:schemeClr val="bg2">
              <a:lumMod val="50000"/>
            </a:schemeClr>
          </a:solidFill>
          <a:latin typeface="Lucida Grande"/>
          <a:ea typeface="+mn-ea"/>
          <a:cs typeface="Lucida Grande"/>
        </a:defRPr>
      </a:lvl4pPr>
      <a:lvl5pPr marL="2057400" indent="-228600" algn="l" defTabSz="457200" rtl="0" eaLnBrk="1" latinLnBrk="0" hangingPunct="1">
        <a:spcBef>
          <a:spcPct val="20000"/>
        </a:spcBef>
        <a:buFont typeface="Arial"/>
        <a:buChar char="»"/>
        <a:defRPr sz="1200" kern="1200">
          <a:solidFill>
            <a:schemeClr val="bg2">
              <a:lumMod val="50000"/>
            </a:schemeClr>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27" name="Rectangle 7"/>
          <p:cNvSpPr>
            <a:spLocks noChangeArrowheads="1"/>
          </p:cNvSpPr>
          <p:nvPr userDrawn="1"/>
        </p:nvSpPr>
        <p:spPr bwMode="auto">
          <a:xfrm>
            <a:off x="0" y="4857750"/>
            <a:ext cx="9144000" cy="285750"/>
          </a:xfrm>
          <a:prstGeom prst="rect">
            <a:avLst/>
          </a:prstGeom>
          <a:solidFill>
            <a:srgbClr val="EAEAEA"/>
          </a:solidFill>
          <a:ln w="9525">
            <a:noFill/>
            <a:miter lim="800000"/>
            <a:headEnd/>
            <a:tailEnd/>
          </a:ln>
          <a:effectLst/>
        </p:spPr>
        <p:txBody>
          <a:bodyPr wrap="none" anchor="ctr"/>
          <a:lstStyle/>
          <a:p>
            <a:pPr defTabSz="914400" fontAlgn="base">
              <a:spcBef>
                <a:spcPct val="0"/>
              </a:spcBef>
              <a:spcAft>
                <a:spcPct val="0"/>
              </a:spcAft>
              <a:defRPr/>
            </a:pPr>
            <a:endParaRPr lang="en-US">
              <a:solidFill>
                <a:srgbClr val="000000"/>
              </a:solidFill>
            </a:endParaRPr>
          </a:p>
        </p:txBody>
      </p:sp>
      <p:sp>
        <p:nvSpPr>
          <p:cNvPr id="9219" name="Rectangle 2"/>
          <p:cNvSpPr>
            <a:spLocks noGrp="1" noChangeArrowheads="1"/>
          </p:cNvSpPr>
          <p:nvPr>
            <p:ph type="title"/>
          </p:nvPr>
        </p:nvSpPr>
        <p:spPr bwMode="auto">
          <a:xfrm>
            <a:off x="3176" y="228601"/>
            <a:ext cx="9140825" cy="802481"/>
          </a:xfrm>
          <a:prstGeom prst="rect">
            <a:avLst/>
          </a:prstGeom>
          <a:solidFill>
            <a:srgbClr val="005594"/>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20" name="Rectangle 3"/>
          <p:cNvSpPr>
            <a:spLocks noGrp="1" noChangeArrowheads="1"/>
          </p:cNvSpPr>
          <p:nvPr>
            <p:ph type="body" idx="1"/>
          </p:nvPr>
        </p:nvSpPr>
        <p:spPr bwMode="auto">
          <a:xfrm>
            <a:off x="838200" y="1143000"/>
            <a:ext cx="7848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724" name="Rectangle 4"/>
          <p:cNvSpPr>
            <a:spLocks noGrp="1" noChangeArrowheads="1"/>
          </p:cNvSpPr>
          <p:nvPr>
            <p:ph type="dt" sz="half" idx="2"/>
          </p:nvPr>
        </p:nvSpPr>
        <p:spPr bwMode="auto">
          <a:xfrm>
            <a:off x="304800" y="4629150"/>
            <a:ext cx="1981200" cy="128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defTabSz="914400" fontAlgn="base">
              <a:spcBef>
                <a:spcPct val="0"/>
              </a:spcBef>
              <a:spcAft>
                <a:spcPct val="0"/>
              </a:spcAft>
              <a:defRPr/>
            </a:pPr>
            <a:endParaRPr lang="en-US">
              <a:solidFill>
                <a:srgbClr val="000000"/>
              </a:solidFill>
            </a:endParaRPr>
          </a:p>
        </p:txBody>
      </p:sp>
      <p:sp>
        <p:nvSpPr>
          <p:cNvPr id="30725"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defTabSz="914400" fontAlgn="base">
              <a:spcBef>
                <a:spcPct val="0"/>
              </a:spcBef>
              <a:spcAft>
                <a:spcPct val="0"/>
              </a:spcAft>
              <a:defRPr/>
            </a:pPr>
            <a:endParaRPr lang="en-US">
              <a:solidFill>
                <a:srgbClr val="000000"/>
              </a:solidFill>
            </a:endParaRPr>
          </a:p>
        </p:txBody>
      </p:sp>
      <p:sp>
        <p:nvSpPr>
          <p:cNvPr id="30726" name="Rectangle 6"/>
          <p:cNvSpPr>
            <a:spLocks noGrp="1" noChangeArrowheads="1"/>
          </p:cNvSpPr>
          <p:nvPr>
            <p:ph type="sldNum" sz="quarter" idx="4"/>
          </p:nvPr>
        </p:nvSpPr>
        <p:spPr bwMode="auto">
          <a:xfrm>
            <a:off x="6781800" y="4902994"/>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585858"/>
                </a:solidFill>
                <a:latin typeface="Arial" charset="0"/>
                <a:cs typeface="Arial" charset="0"/>
              </a:defRPr>
            </a:lvl1pPr>
          </a:lstStyle>
          <a:p>
            <a:pPr defTabSz="914400" fontAlgn="base">
              <a:spcBef>
                <a:spcPct val="0"/>
              </a:spcBef>
              <a:spcAft>
                <a:spcPct val="0"/>
              </a:spcAft>
              <a:defRPr/>
            </a:pPr>
            <a:endParaRPr lang="en-US"/>
          </a:p>
        </p:txBody>
      </p:sp>
    </p:spTree>
    <p:extLst>
      <p:ext uri="{BB962C8B-B14F-4D97-AF65-F5344CB8AC3E}">
        <p14:creationId xmlns:p14="http://schemas.microsoft.com/office/powerpoint/2010/main" val="1383101124"/>
      </p:ext>
    </p:extLst>
  </p:cSld>
  <p:clrMap bg1="lt1" tx1="dk1" bg2="lt2" tx2="dk2" accent1="accent1" accent2="accent2" accent3="accent3" accent4="accent4" accent5="accent5" accent6="accent6" hlink="hlink" folHlink="folHlink"/>
  <p:sldLayoutIdLst>
    <p:sldLayoutId id="2147483685" r:id="rId1"/>
    <p:sldLayoutId id="2147483686" r:id="rId2"/>
  </p:sldLayoutIdLst>
  <p:txStyles>
    <p:titleStyle>
      <a:lvl1pPr marL="347663" indent="-347663" algn="l" rtl="0" eaLnBrk="0" fontAlgn="base" hangingPunct="0">
        <a:spcBef>
          <a:spcPct val="0"/>
        </a:spcBef>
        <a:spcAft>
          <a:spcPct val="0"/>
        </a:spcAft>
        <a:defRPr sz="3600">
          <a:solidFill>
            <a:schemeClr val="bg1"/>
          </a:solidFill>
          <a:latin typeface="Arial" pitchFamily="34" charset="0"/>
          <a:ea typeface="+mj-ea"/>
          <a:cs typeface="Arial" pitchFamily="34" charset="0"/>
        </a:defRPr>
      </a:lvl1pPr>
      <a:lvl2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2pPr>
      <a:lvl3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3pPr>
      <a:lvl4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4pPr>
      <a:lvl5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5pPr>
      <a:lvl6pPr marL="804863" algn="l" rtl="0" fontAlgn="base">
        <a:spcBef>
          <a:spcPct val="0"/>
        </a:spcBef>
        <a:spcAft>
          <a:spcPct val="0"/>
        </a:spcAft>
        <a:defRPr sz="3600">
          <a:solidFill>
            <a:schemeClr val="bg1"/>
          </a:solidFill>
          <a:latin typeface="Microsoft Sans Serif" pitchFamily="34" charset="0"/>
          <a:cs typeface="Microsoft Sans Serif" pitchFamily="34" charset="0"/>
        </a:defRPr>
      </a:lvl6pPr>
      <a:lvl7pPr marL="1262063" algn="l" rtl="0" fontAlgn="base">
        <a:spcBef>
          <a:spcPct val="0"/>
        </a:spcBef>
        <a:spcAft>
          <a:spcPct val="0"/>
        </a:spcAft>
        <a:defRPr sz="3600">
          <a:solidFill>
            <a:schemeClr val="bg1"/>
          </a:solidFill>
          <a:latin typeface="Microsoft Sans Serif" pitchFamily="34" charset="0"/>
          <a:cs typeface="Microsoft Sans Serif" pitchFamily="34" charset="0"/>
        </a:defRPr>
      </a:lvl7pPr>
      <a:lvl8pPr marL="1719263" algn="l" rtl="0" fontAlgn="base">
        <a:spcBef>
          <a:spcPct val="0"/>
        </a:spcBef>
        <a:spcAft>
          <a:spcPct val="0"/>
        </a:spcAft>
        <a:defRPr sz="3600">
          <a:solidFill>
            <a:schemeClr val="bg1"/>
          </a:solidFill>
          <a:latin typeface="Microsoft Sans Serif" pitchFamily="34" charset="0"/>
          <a:cs typeface="Microsoft Sans Serif" pitchFamily="34" charset="0"/>
        </a:defRPr>
      </a:lvl8pPr>
      <a:lvl9pPr marL="2176463" algn="l" rtl="0" fontAlgn="base">
        <a:spcBef>
          <a:spcPct val="0"/>
        </a:spcBef>
        <a:spcAft>
          <a:spcPct val="0"/>
        </a:spcAft>
        <a:defRPr sz="3600">
          <a:solidFill>
            <a:schemeClr val="bg1"/>
          </a:solidFill>
          <a:latin typeface="Microsoft Sans Serif" pitchFamily="34" charset="0"/>
          <a:cs typeface="Microsoft Sans Serif" pitchFamily="34" charset="0"/>
        </a:defRPr>
      </a:lvl9pPr>
    </p:titleStyle>
    <p:bodyStyle>
      <a:lvl1pPr marL="342900" indent="-342900" algn="l" rtl="0" eaLnBrk="0" fontAlgn="base" hangingPunct="0">
        <a:spcBef>
          <a:spcPct val="100000"/>
        </a:spcBef>
        <a:spcAft>
          <a:spcPct val="0"/>
        </a:spcAft>
        <a:buClr>
          <a:srgbClr val="FF6600"/>
        </a:buClr>
        <a:buSzPct val="125000"/>
        <a:buFont typeface="Wingdings" pitchFamily="2" charset="2"/>
        <a:buChar char="§"/>
        <a:defRPr sz="24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rgbClr val="FF9900"/>
        </a:buClr>
        <a:buSzPct val="125000"/>
        <a:buFont typeface="Wingdings" pitchFamily="2" charset="2"/>
        <a:buChar char="§"/>
        <a:defRPr sz="2000">
          <a:solidFill>
            <a:schemeClr val="tx1"/>
          </a:solidFill>
          <a:latin typeface="Arial" pitchFamily="34" charset="0"/>
          <a:cs typeface="Arial" pitchFamily="34" charset="0"/>
        </a:defRPr>
      </a:lvl2pPr>
      <a:lvl3pPr marL="1143000" indent="-228600" algn="l" rtl="0" eaLnBrk="0" fontAlgn="base" hangingPunct="0">
        <a:spcBef>
          <a:spcPct val="20000"/>
        </a:spcBef>
        <a:spcAft>
          <a:spcPct val="0"/>
        </a:spcAft>
        <a:buClr>
          <a:srgbClr val="FFCC00"/>
        </a:buClr>
        <a:buSzPct val="125000"/>
        <a:buFont typeface="Wingdings" pitchFamily="2" charset="2"/>
        <a:buChar char="§"/>
        <a:defRPr>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lr>
          <a:srgbClr val="FFFF66"/>
        </a:buClr>
        <a:buSzPct val="125000"/>
        <a:buFont typeface="Wingdings" pitchFamily="2" charset="2"/>
        <a:buChar char="§"/>
        <a:defRPr sz="16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lr>
          <a:srgbClr val="FF6E00"/>
        </a:buClr>
        <a:buSzPct val="125000"/>
        <a:buFont typeface="Wingdings" pitchFamily="2" charset="2"/>
        <a:buChar char="§"/>
        <a:defRPr sz="1600">
          <a:solidFill>
            <a:schemeClr val="tx1"/>
          </a:solidFill>
          <a:latin typeface="Arial" pitchFamily="34" charset="0"/>
          <a:cs typeface="Arial" pitchFamily="34" charset="0"/>
        </a:defRPr>
      </a:lvl5pPr>
      <a:lvl6pPr marL="25146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research.googleblog.com/2016/09/a-neural-network-for-machine.html" TargetMode="External"/><Relationship Id="rId2" Type="http://schemas.openxmlformats.org/officeDocument/2006/relationships/hyperlink" Target="https://research.googleblog.com/2006/04/statistical-machine-translation-liv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translate.google.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9" y="1163097"/>
            <a:ext cx="8535737" cy="3302621"/>
          </a:xfrm>
        </p:spPr>
        <p:txBody>
          <a:bodyPr/>
          <a:lstStyle/>
          <a:p>
            <a:r>
              <a:rPr lang="en-US" sz="18000" dirty="0" smtClean="0">
                <a:latin typeface="Rockwell Extra Bold" panose="02060903040505020403" pitchFamily="18" charset="0"/>
              </a:rPr>
              <a:t>NLP</a:t>
            </a:r>
            <a:endParaRPr lang="en-US" sz="18000" dirty="0">
              <a:latin typeface="Rockwell Extra Bold" panose="02060903040505020403" pitchFamily="18" charset="0"/>
            </a:endParaRPr>
          </a:p>
        </p:txBody>
      </p:sp>
    </p:spTree>
    <p:extLst>
      <p:ext uri="{BB962C8B-B14F-4D97-AF65-F5344CB8AC3E}">
        <p14:creationId xmlns:p14="http://schemas.microsoft.com/office/powerpoint/2010/main" val="2234288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Basic Strategies of MT</a:t>
            </a:r>
          </a:p>
        </p:txBody>
      </p:sp>
      <p:sp>
        <p:nvSpPr>
          <p:cNvPr id="24579" name="Rectangle 3"/>
          <p:cNvSpPr>
            <a:spLocks noGrp="1" noChangeArrowheads="1"/>
          </p:cNvSpPr>
          <p:nvPr>
            <p:ph idx="1"/>
          </p:nvPr>
        </p:nvSpPr>
        <p:spPr>
          <a:xfrm>
            <a:off x="457200" y="1289539"/>
            <a:ext cx="8229600" cy="3612826"/>
          </a:xfrm>
        </p:spPr>
        <p:txBody>
          <a:bodyPr>
            <a:normAutofit fontScale="92500" lnSpcReduction="10000"/>
          </a:bodyPr>
          <a:lstStyle/>
          <a:p>
            <a:pPr eaLnBrk="1" hangingPunct="1">
              <a:lnSpc>
                <a:spcPct val="90000"/>
              </a:lnSpc>
            </a:pPr>
            <a:r>
              <a:rPr lang="en-US" altLang="en-US" sz="2800" dirty="0" smtClean="0"/>
              <a:t>Direct Approach</a:t>
            </a:r>
          </a:p>
          <a:p>
            <a:pPr lvl="1" eaLnBrk="1" hangingPunct="1">
              <a:lnSpc>
                <a:spcPct val="90000"/>
              </a:lnSpc>
            </a:pPr>
            <a:r>
              <a:rPr lang="en-US" altLang="en-US" sz="2400" dirty="0" smtClean="0"/>
              <a:t>50’s,60’s </a:t>
            </a:r>
          </a:p>
          <a:p>
            <a:pPr lvl="1" eaLnBrk="1" hangingPunct="1">
              <a:lnSpc>
                <a:spcPct val="90000"/>
              </a:lnSpc>
            </a:pPr>
            <a:r>
              <a:rPr lang="en-US" altLang="en-US" sz="2400" dirty="0" smtClean="0"/>
              <a:t>naïve</a:t>
            </a:r>
          </a:p>
          <a:p>
            <a:pPr lvl="1" eaLnBrk="1" hangingPunct="1">
              <a:lnSpc>
                <a:spcPct val="90000"/>
              </a:lnSpc>
            </a:pPr>
            <a:r>
              <a:rPr lang="en-US" altLang="en-US" sz="2400" dirty="0" smtClean="0"/>
              <a:t>the flesh is weak, but the spirit is strong</a:t>
            </a:r>
          </a:p>
          <a:p>
            <a:pPr lvl="1" eaLnBrk="1" hangingPunct="1">
              <a:lnSpc>
                <a:spcPct val="90000"/>
              </a:lnSpc>
            </a:pPr>
            <a:r>
              <a:rPr lang="en-US" altLang="en-US" sz="2400" dirty="0" smtClean="0"/>
              <a:t>out of sight, out of mind</a:t>
            </a:r>
          </a:p>
          <a:p>
            <a:pPr>
              <a:lnSpc>
                <a:spcPct val="90000"/>
              </a:lnSpc>
            </a:pPr>
            <a:r>
              <a:rPr lang="en-US" altLang="en-US" sz="2800" dirty="0"/>
              <a:t>Indirect: Transfer</a:t>
            </a:r>
          </a:p>
          <a:p>
            <a:pPr eaLnBrk="1" hangingPunct="1">
              <a:lnSpc>
                <a:spcPct val="90000"/>
              </a:lnSpc>
            </a:pPr>
            <a:r>
              <a:rPr lang="en-US" altLang="en-US" sz="2800" dirty="0" smtClean="0"/>
              <a:t>Indirect: Interlingua</a:t>
            </a:r>
          </a:p>
          <a:p>
            <a:pPr lvl="1" eaLnBrk="1" hangingPunct="1">
              <a:lnSpc>
                <a:spcPct val="90000"/>
              </a:lnSpc>
            </a:pPr>
            <a:r>
              <a:rPr lang="en-US" altLang="en-US" sz="2400" dirty="0" smtClean="0"/>
              <a:t>No looking back</a:t>
            </a:r>
          </a:p>
          <a:p>
            <a:pPr lvl="1" eaLnBrk="1" hangingPunct="1">
              <a:lnSpc>
                <a:spcPct val="90000"/>
              </a:lnSpc>
            </a:pPr>
            <a:r>
              <a:rPr lang="en-US" altLang="en-US" sz="2400" dirty="0" smtClean="0"/>
              <a:t>Language-neutral</a:t>
            </a:r>
          </a:p>
          <a:p>
            <a:pPr lvl="1" eaLnBrk="1" hangingPunct="1">
              <a:lnSpc>
                <a:spcPct val="90000"/>
              </a:lnSpc>
            </a:pPr>
            <a:r>
              <a:rPr lang="en-US" altLang="en-US" sz="2400" dirty="0" smtClean="0"/>
              <a:t>No influence on the target language</a:t>
            </a:r>
          </a:p>
          <a:p>
            <a:pPr eaLnBrk="1" hangingPunct="1">
              <a:lnSpc>
                <a:spcPct val="90000"/>
              </a:lnSpc>
            </a:pPr>
            <a:endParaRPr lang="en-US" altLang="en-US" sz="2800" dirty="0" smtClean="0"/>
          </a:p>
        </p:txBody>
      </p:sp>
      <p:sp>
        <p:nvSpPr>
          <p:cNvPr id="24580" name="Line 4"/>
          <p:cNvSpPr>
            <a:spLocks noChangeShapeType="1"/>
          </p:cNvSpPr>
          <p:nvPr/>
        </p:nvSpPr>
        <p:spPr bwMode="auto">
          <a:xfrm flipV="1">
            <a:off x="5867400" y="2900363"/>
            <a:ext cx="1066800" cy="971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4581" name="Line 5"/>
          <p:cNvSpPr>
            <a:spLocks noChangeShapeType="1"/>
          </p:cNvSpPr>
          <p:nvPr/>
        </p:nvSpPr>
        <p:spPr bwMode="auto">
          <a:xfrm>
            <a:off x="6934200" y="2900363"/>
            <a:ext cx="1066800" cy="971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4582" name="Line 6"/>
          <p:cNvSpPr>
            <a:spLocks noChangeShapeType="1"/>
          </p:cNvSpPr>
          <p:nvPr/>
        </p:nvSpPr>
        <p:spPr bwMode="auto">
          <a:xfrm>
            <a:off x="5867400" y="3871913"/>
            <a:ext cx="213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4583" name="Text Box 7"/>
          <p:cNvSpPr txBox="1">
            <a:spLocks noChangeArrowheads="1"/>
          </p:cNvSpPr>
          <p:nvPr/>
        </p:nvSpPr>
        <p:spPr bwMode="auto">
          <a:xfrm>
            <a:off x="5486400" y="3586213"/>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400" smtClean="0">
                <a:solidFill>
                  <a:srgbClr val="000000"/>
                </a:solidFill>
              </a:rPr>
              <a:t>F</a:t>
            </a:r>
          </a:p>
        </p:txBody>
      </p:sp>
      <p:sp>
        <p:nvSpPr>
          <p:cNvPr id="24584" name="Text Box 8"/>
          <p:cNvSpPr txBox="1">
            <a:spLocks noChangeArrowheads="1"/>
          </p:cNvSpPr>
          <p:nvPr/>
        </p:nvSpPr>
        <p:spPr bwMode="auto">
          <a:xfrm>
            <a:off x="8077200" y="3529063"/>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r>
              <a:rPr lang="en-US" altLang="en-US" sz="2400" smtClean="0">
                <a:solidFill>
                  <a:srgbClr val="000000"/>
                </a:solidFill>
              </a:rPr>
              <a:t>E</a:t>
            </a:r>
          </a:p>
        </p:txBody>
      </p:sp>
      <p:sp>
        <p:nvSpPr>
          <p:cNvPr id="24585" name="Text Box 9"/>
          <p:cNvSpPr txBox="1">
            <a:spLocks noChangeArrowheads="1"/>
          </p:cNvSpPr>
          <p:nvPr/>
        </p:nvSpPr>
        <p:spPr bwMode="auto">
          <a:xfrm>
            <a:off x="7239000" y="2786063"/>
            <a:ext cx="2872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r>
              <a:rPr lang="en-US" altLang="en-US" sz="2400" smtClean="0">
                <a:solidFill>
                  <a:srgbClr val="000000"/>
                </a:solidFill>
              </a:rPr>
              <a:t>I</a:t>
            </a:r>
          </a:p>
        </p:txBody>
      </p:sp>
    </p:spTree>
    <p:extLst>
      <p:ext uri="{BB962C8B-B14F-4D97-AF65-F5344CB8AC3E}">
        <p14:creationId xmlns:p14="http://schemas.microsoft.com/office/powerpoint/2010/main" val="2683717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Strategies of MT</a:t>
            </a:r>
            <a:endParaRPr lang="en-US" dirty="0"/>
          </a:p>
        </p:txBody>
      </p:sp>
      <p:sp>
        <p:nvSpPr>
          <p:cNvPr id="3" name="Content Placeholder 2"/>
          <p:cNvSpPr>
            <a:spLocks noGrp="1"/>
          </p:cNvSpPr>
          <p:nvPr>
            <p:ph idx="1"/>
          </p:nvPr>
        </p:nvSpPr>
        <p:spPr>
          <a:xfrm>
            <a:off x="498496" y="1291959"/>
            <a:ext cx="8229600" cy="3516261"/>
          </a:xfrm>
        </p:spPr>
        <p:txBody>
          <a:bodyPr>
            <a:normAutofit lnSpcReduction="10000"/>
          </a:bodyPr>
          <a:lstStyle/>
          <a:p>
            <a:r>
              <a:rPr lang="en-US" dirty="0" smtClean="0"/>
              <a:t>Example:</a:t>
            </a:r>
          </a:p>
          <a:p>
            <a:pPr lvl="1"/>
            <a:r>
              <a:rPr lang="en-US" dirty="0" smtClean="0"/>
              <a:t>This is a blue house</a:t>
            </a:r>
          </a:p>
          <a:p>
            <a:r>
              <a:rPr lang="en-US" dirty="0" smtClean="0"/>
              <a:t>Direct Approach</a:t>
            </a:r>
          </a:p>
          <a:p>
            <a:pPr lvl="1"/>
            <a:r>
              <a:rPr lang="en-US" dirty="0" smtClean="0"/>
              <a:t>translate each word separately</a:t>
            </a:r>
          </a:p>
          <a:p>
            <a:pPr lvl="1"/>
            <a:r>
              <a:rPr lang="en-US" dirty="0" smtClean="0"/>
              <a:t>doesn’t work well across word orders</a:t>
            </a:r>
          </a:p>
          <a:p>
            <a:r>
              <a:rPr lang="en-US" dirty="0" smtClean="0"/>
              <a:t>Syntactic Transfer</a:t>
            </a:r>
          </a:p>
          <a:p>
            <a:pPr lvl="1"/>
            <a:r>
              <a:rPr lang="en-US" dirty="0" err="1" smtClean="0"/>
              <a:t>Eng</a:t>
            </a:r>
            <a:r>
              <a:rPr lang="en-US" dirty="0" smtClean="0"/>
              <a:t> (</a:t>
            </a:r>
            <a:r>
              <a:rPr lang="en-US" dirty="0" err="1" smtClean="0"/>
              <a:t>adj</a:t>
            </a:r>
            <a:r>
              <a:rPr lang="en-US" dirty="0" smtClean="0"/>
              <a:t> noun) </a:t>
            </a:r>
            <a:r>
              <a:rPr lang="en-US" dirty="0"/>
              <a:t>→</a:t>
            </a:r>
            <a:r>
              <a:rPr lang="en-US" dirty="0" smtClean="0"/>
              <a:t> Fr (noun </a:t>
            </a:r>
            <a:r>
              <a:rPr lang="en-US" dirty="0" err="1" smtClean="0"/>
              <a:t>adj</a:t>
            </a:r>
            <a:r>
              <a:rPr lang="en-US" dirty="0" smtClean="0"/>
              <a:t>)</a:t>
            </a:r>
          </a:p>
          <a:p>
            <a:r>
              <a:rPr lang="en-US" dirty="0" smtClean="0"/>
              <a:t>Interlingua</a:t>
            </a:r>
          </a:p>
          <a:p>
            <a:pPr lvl="1"/>
            <a:r>
              <a:rPr lang="en-US" dirty="0" smtClean="0">
                <a:sym typeface="Symbol"/>
              </a:rPr>
              <a:t></a:t>
            </a:r>
            <a:r>
              <a:rPr lang="en-US" dirty="0" smtClean="0"/>
              <a:t>h: House(h) </a:t>
            </a:r>
            <a:r>
              <a:rPr lang="en-US" dirty="0"/>
              <a:t>∧</a:t>
            </a:r>
            <a:r>
              <a:rPr lang="en-US" dirty="0" smtClean="0"/>
              <a:t> Blue(h)</a:t>
            </a:r>
          </a:p>
          <a:p>
            <a:pPr lvl="1"/>
            <a:endParaRPr lang="en-US" dirty="0"/>
          </a:p>
        </p:txBody>
      </p:sp>
    </p:spTree>
    <p:extLst>
      <p:ext uri="{BB962C8B-B14F-4D97-AF65-F5344CB8AC3E}">
        <p14:creationId xmlns:p14="http://schemas.microsoft.com/office/powerpoint/2010/main" val="16995685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smtClean="0"/>
              <a:t>String-to-String Translation</a:t>
            </a:r>
          </a:p>
        </p:txBody>
      </p:sp>
      <p:grpSp>
        <p:nvGrpSpPr>
          <p:cNvPr id="6" name="Group 5"/>
          <p:cNvGrpSpPr/>
          <p:nvPr/>
        </p:nvGrpSpPr>
        <p:grpSpPr>
          <a:xfrm>
            <a:off x="1752952" y="1325443"/>
            <a:ext cx="5549606" cy="3065365"/>
            <a:chOff x="1769806" y="1076738"/>
            <a:chExt cx="5549606" cy="3065365"/>
          </a:xfrm>
        </p:grpSpPr>
        <p:sp>
          <p:nvSpPr>
            <p:cNvPr id="24580" name="Line 4"/>
            <p:cNvSpPr>
              <a:spLocks noChangeShapeType="1"/>
            </p:cNvSpPr>
            <p:nvPr/>
          </p:nvSpPr>
          <p:spPr bwMode="auto">
            <a:xfrm flipV="1">
              <a:off x="2188661" y="1589260"/>
              <a:ext cx="2261910" cy="23220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4581" name="Line 5"/>
            <p:cNvSpPr>
              <a:spLocks noChangeShapeType="1"/>
            </p:cNvSpPr>
            <p:nvPr/>
          </p:nvSpPr>
          <p:spPr bwMode="auto">
            <a:xfrm>
              <a:off x="4450570" y="1589261"/>
              <a:ext cx="2416279" cy="23220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4582" name="Line 6"/>
            <p:cNvSpPr>
              <a:spLocks noChangeShapeType="1"/>
            </p:cNvSpPr>
            <p:nvPr/>
          </p:nvSpPr>
          <p:spPr bwMode="auto">
            <a:xfrm>
              <a:off x="2188661" y="3911271"/>
              <a:ext cx="4678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4583" name="Text Box 7"/>
            <p:cNvSpPr txBox="1">
              <a:spLocks noChangeArrowheads="1"/>
            </p:cNvSpPr>
            <p:nvPr/>
          </p:nvSpPr>
          <p:spPr bwMode="auto">
            <a:xfrm>
              <a:off x="1769806" y="3680438"/>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400" dirty="0" smtClean="0">
                  <a:solidFill>
                    <a:srgbClr val="000000"/>
                  </a:solidFill>
                </a:rPr>
                <a:t>F</a:t>
              </a:r>
            </a:p>
          </p:txBody>
        </p:sp>
        <p:sp>
          <p:nvSpPr>
            <p:cNvPr id="24584" name="Text Box 8"/>
            <p:cNvSpPr txBox="1">
              <a:spLocks noChangeArrowheads="1"/>
            </p:cNvSpPr>
            <p:nvPr/>
          </p:nvSpPr>
          <p:spPr bwMode="auto">
            <a:xfrm>
              <a:off x="6947194" y="3680437"/>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r>
                <a:rPr lang="en-US" altLang="en-US" sz="2400" dirty="0" smtClean="0">
                  <a:solidFill>
                    <a:srgbClr val="000000"/>
                  </a:solidFill>
                </a:rPr>
                <a:t>E</a:t>
              </a:r>
            </a:p>
          </p:txBody>
        </p:sp>
        <p:sp>
          <p:nvSpPr>
            <p:cNvPr id="24585" name="Text Box 9"/>
            <p:cNvSpPr txBox="1">
              <a:spLocks noChangeArrowheads="1"/>
            </p:cNvSpPr>
            <p:nvPr/>
          </p:nvSpPr>
          <p:spPr bwMode="auto">
            <a:xfrm>
              <a:off x="4306942" y="1076738"/>
              <a:ext cx="2872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r>
                <a:rPr lang="en-US" altLang="en-US" sz="2400" smtClean="0">
                  <a:solidFill>
                    <a:srgbClr val="000000"/>
                  </a:solidFill>
                </a:rPr>
                <a:t>I</a:t>
              </a:r>
            </a:p>
          </p:txBody>
        </p:sp>
        <p:sp>
          <p:nvSpPr>
            <p:cNvPr id="4" name="Oval 3"/>
            <p:cNvSpPr/>
            <p:nvPr/>
          </p:nvSpPr>
          <p:spPr>
            <a:xfrm>
              <a:off x="2696005" y="3285941"/>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135567" y="3858177"/>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3253003" y="2704238"/>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3809017" y="2139498"/>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033625" y="2139498"/>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610983" y="2704238"/>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217634" y="3285941"/>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2651751" y="2573438"/>
              <a:ext cx="654346" cy="307777"/>
            </a:xfrm>
            <a:prstGeom prst="rect">
              <a:avLst/>
            </a:prstGeom>
            <a:noFill/>
          </p:spPr>
          <p:txBody>
            <a:bodyPr wrap="none" rtlCol="0">
              <a:spAutoFit/>
            </a:bodyPr>
            <a:lstStyle/>
            <a:p>
              <a:r>
                <a:rPr lang="en-US" sz="1400" dirty="0" smtClean="0"/>
                <a:t>syntax</a:t>
              </a:r>
              <a:endParaRPr lang="en-US" sz="1400" dirty="0"/>
            </a:p>
          </p:txBody>
        </p:sp>
        <p:sp>
          <p:nvSpPr>
            <p:cNvPr id="20" name="TextBox 19"/>
            <p:cNvSpPr txBox="1"/>
            <p:nvPr/>
          </p:nvSpPr>
          <p:spPr>
            <a:xfrm>
              <a:off x="2967314" y="2016059"/>
              <a:ext cx="894797" cy="307777"/>
            </a:xfrm>
            <a:prstGeom prst="rect">
              <a:avLst/>
            </a:prstGeom>
            <a:noFill/>
          </p:spPr>
          <p:txBody>
            <a:bodyPr wrap="none" rtlCol="0">
              <a:spAutoFit/>
            </a:bodyPr>
            <a:lstStyle/>
            <a:p>
              <a:r>
                <a:rPr lang="en-US" sz="1400" dirty="0" smtClean="0"/>
                <a:t>semantics</a:t>
              </a:r>
              <a:endParaRPr lang="en-US" sz="1400" dirty="0"/>
            </a:p>
          </p:txBody>
        </p:sp>
        <p:sp>
          <p:nvSpPr>
            <p:cNvPr id="21" name="TextBox 20"/>
            <p:cNvSpPr txBox="1"/>
            <p:nvPr/>
          </p:nvSpPr>
          <p:spPr>
            <a:xfrm>
              <a:off x="2039938" y="3132052"/>
              <a:ext cx="724878" cy="307777"/>
            </a:xfrm>
            <a:prstGeom prst="rect">
              <a:avLst/>
            </a:prstGeom>
            <a:noFill/>
          </p:spPr>
          <p:txBody>
            <a:bodyPr wrap="none" rtlCol="0">
              <a:spAutoFit/>
            </a:bodyPr>
            <a:lstStyle/>
            <a:p>
              <a:r>
                <a:rPr lang="en-US" sz="1400" dirty="0" smtClean="0"/>
                <a:t>phrases</a:t>
              </a:r>
              <a:endParaRPr lang="en-US" sz="1400" dirty="0"/>
            </a:p>
          </p:txBody>
        </p:sp>
        <p:sp>
          <p:nvSpPr>
            <p:cNvPr id="22" name="TextBox 21"/>
            <p:cNvSpPr txBox="1"/>
            <p:nvPr/>
          </p:nvSpPr>
          <p:spPr>
            <a:xfrm>
              <a:off x="6408425" y="3185146"/>
              <a:ext cx="724878" cy="307777"/>
            </a:xfrm>
            <a:prstGeom prst="rect">
              <a:avLst/>
            </a:prstGeom>
            <a:noFill/>
          </p:spPr>
          <p:txBody>
            <a:bodyPr wrap="none" rtlCol="0">
              <a:spAutoFit/>
            </a:bodyPr>
            <a:lstStyle/>
            <a:p>
              <a:r>
                <a:rPr lang="en-US" sz="1400" dirty="0" smtClean="0"/>
                <a:t>phrases</a:t>
              </a:r>
              <a:endParaRPr lang="en-US" sz="1400" dirty="0"/>
            </a:p>
          </p:txBody>
        </p:sp>
        <p:sp>
          <p:nvSpPr>
            <p:cNvPr id="23" name="TextBox 22"/>
            <p:cNvSpPr txBox="1"/>
            <p:nvPr/>
          </p:nvSpPr>
          <p:spPr>
            <a:xfrm>
              <a:off x="5717171" y="2573438"/>
              <a:ext cx="654346" cy="307777"/>
            </a:xfrm>
            <a:prstGeom prst="rect">
              <a:avLst/>
            </a:prstGeom>
            <a:noFill/>
          </p:spPr>
          <p:txBody>
            <a:bodyPr wrap="none" rtlCol="0">
              <a:spAutoFit/>
            </a:bodyPr>
            <a:lstStyle/>
            <a:p>
              <a:r>
                <a:rPr lang="en-US" sz="1400" dirty="0" smtClean="0"/>
                <a:t>syntax</a:t>
              </a:r>
              <a:endParaRPr lang="en-US" sz="1400" dirty="0"/>
            </a:p>
          </p:txBody>
        </p:sp>
        <p:sp>
          <p:nvSpPr>
            <p:cNvPr id="24" name="TextBox 23"/>
            <p:cNvSpPr txBox="1"/>
            <p:nvPr/>
          </p:nvSpPr>
          <p:spPr>
            <a:xfrm>
              <a:off x="5215225" y="2038703"/>
              <a:ext cx="894797" cy="307777"/>
            </a:xfrm>
            <a:prstGeom prst="rect">
              <a:avLst/>
            </a:prstGeom>
            <a:noFill/>
          </p:spPr>
          <p:txBody>
            <a:bodyPr wrap="none" rtlCol="0">
              <a:spAutoFit/>
            </a:bodyPr>
            <a:lstStyle/>
            <a:p>
              <a:r>
                <a:rPr lang="en-US" sz="1400" dirty="0" smtClean="0"/>
                <a:t>semantics</a:t>
              </a:r>
              <a:endParaRPr lang="en-US" sz="1400" dirty="0"/>
            </a:p>
          </p:txBody>
        </p:sp>
      </p:grpSp>
      <p:cxnSp>
        <p:nvCxnSpPr>
          <p:cNvPr id="8" name="Straight Arrow Connector 7"/>
          <p:cNvCxnSpPr>
            <a:stCxn id="13" idx="6"/>
            <a:endCxn id="24582" idx="1"/>
          </p:cNvCxnSpPr>
          <p:nvPr/>
        </p:nvCxnSpPr>
        <p:spPr>
          <a:xfrm>
            <a:off x="2224901" y="4159976"/>
            <a:ext cx="4625094" cy="1"/>
          </a:xfrm>
          <a:prstGeom prst="straightConnector1">
            <a:avLst/>
          </a:prstGeom>
          <a:ln w="635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0253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smtClean="0"/>
              <a:t>Phrase-Based Translation</a:t>
            </a:r>
          </a:p>
        </p:txBody>
      </p:sp>
      <p:grpSp>
        <p:nvGrpSpPr>
          <p:cNvPr id="6" name="Group 5"/>
          <p:cNvGrpSpPr/>
          <p:nvPr/>
        </p:nvGrpSpPr>
        <p:grpSpPr>
          <a:xfrm>
            <a:off x="1752952" y="1325443"/>
            <a:ext cx="5549606" cy="3065365"/>
            <a:chOff x="1769806" y="1076738"/>
            <a:chExt cx="5549606" cy="3065365"/>
          </a:xfrm>
        </p:grpSpPr>
        <p:sp>
          <p:nvSpPr>
            <p:cNvPr id="24580" name="Line 4"/>
            <p:cNvSpPr>
              <a:spLocks noChangeShapeType="1"/>
            </p:cNvSpPr>
            <p:nvPr/>
          </p:nvSpPr>
          <p:spPr bwMode="auto">
            <a:xfrm flipV="1">
              <a:off x="2188661" y="1589260"/>
              <a:ext cx="2261910" cy="23220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4581" name="Line 5"/>
            <p:cNvSpPr>
              <a:spLocks noChangeShapeType="1"/>
            </p:cNvSpPr>
            <p:nvPr/>
          </p:nvSpPr>
          <p:spPr bwMode="auto">
            <a:xfrm>
              <a:off x="4450570" y="1589261"/>
              <a:ext cx="2416279" cy="23220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4582" name="Line 6"/>
            <p:cNvSpPr>
              <a:spLocks noChangeShapeType="1"/>
            </p:cNvSpPr>
            <p:nvPr/>
          </p:nvSpPr>
          <p:spPr bwMode="auto">
            <a:xfrm>
              <a:off x="2188661" y="3911271"/>
              <a:ext cx="4678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4583" name="Text Box 7"/>
            <p:cNvSpPr txBox="1">
              <a:spLocks noChangeArrowheads="1"/>
            </p:cNvSpPr>
            <p:nvPr/>
          </p:nvSpPr>
          <p:spPr bwMode="auto">
            <a:xfrm>
              <a:off x="1769806" y="3680438"/>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400" dirty="0" smtClean="0">
                  <a:solidFill>
                    <a:srgbClr val="000000"/>
                  </a:solidFill>
                </a:rPr>
                <a:t>F</a:t>
              </a:r>
            </a:p>
          </p:txBody>
        </p:sp>
        <p:sp>
          <p:nvSpPr>
            <p:cNvPr id="24584" name="Text Box 8"/>
            <p:cNvSpPr txBox="1">
              <a:spLocks noChangeArrowheads="1"/>
            </p:cNvSpPr>
            <p:nvPr/>
          </p:nvSpPr>
          <p:spPr bwMode="auto">
            <a:xfrm>
              <a:off x="6947194" y="3680437"/>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r>
                <a:rPr lang="en-US" altLang="en-US" sz="2400" dirty="0" smtClean="0">
                  <a:solidFill>
                    <a:srgbClr val="000000"/>
                  </a:solidFill>
                </a:rPr>
                <a:t>E</a:t>
              </a:r>
            </a:p>
          </p:txBody>
        </p:sp>
        <p:sp>
          <p:nvSpPr>
            <p:cNvPr id="24585" name="Text Box 9"/>
            <p:cNvSpPr txBox="1">
              <a:spLocks noChangeArrowheads="1"/>
            </p:cNvSpPr>
            <p:nvPr/>
          </p:nvSpPr>
          <p:spPr bwMode="auto">
            <a:xfrm>
              <a:off x="4306942" y="1076738"/>
              <a:ext cx="2872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r>
                <a:rPr lang="en-US" altLang="en-US" sz="2400" smtClean="0">
                  <a:solidFill>
                    <a:srgbClr val="000000"/>
                  </a:solidFill>
                </a:rPr>
                <a:t>I</a:t>
              </a:r>
            </a:p>
          </p:txBody>
        </p:sp>
        <p:sp>
          <p:nvSpPr>
            <p:cNvPr id="4" name="Oval 3"/>
            <p:cNvSpPr/>
            <p:nvPr/>
          </p:nvSpPr>
          <p:spPr>
            <a:xfrm>
              <a:off x="2696005" y="3285941"/>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135567" y="3858177"/>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3253003" y="2704238"/>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3809017" y="2139498"/>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033625" y="2139498"/>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610983" y="2704238"/>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217634" y="3285941"/>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2651751" y="2570298"/>
              <a:ext cx="654346" cy="307777"/>
            </a:xfrm>
            <a:prstGeom prst="rect">
              <a:avLst/>
            </a:prstGeom>
            <a:noFill/>
          </p:spPr>
          <p:txBody>
            <a:bodyPr wrap="none" rtlCol="0">
              <a:spAutoFit/>
            </a:bodyPr>
            <a:lstStyle/>
            <a:p>
              <a:r>
                <a:rPr lang="en-US" sz="1400" dirty="0" smtClean="0"/>
                <a:t>syntax</a:t>
              </a:r>
              <a:endParaRPr lang="en-US" sz="1400" dirty="0"/>
            </a:p>
          </p:txBody>
        </p:sp>
        <p:sp>
          <p:nvSpPr>
            <p:cNvPr id="20" name="TextBox 19"/>
            <p:cNvSpPr txBox="1"/>
            <p:nvPr/>
          </p:nvSpPr>
          <p:spPr>
            <a:xfrm>
              <a:off x="2967314" y="2016059"/>
              <a:ext cx="894797" cy="307777"/>
            </a:xfrm>
            <a:prstGeom prst="rect">
              <a:avLst/>
            </a:prstGeom>
            <a:noFill/>
          </p:spPr>
          <p:txBody>
            <a:bodyPr wrap="none" rtlCol="0">
              <a:spAutoFit/>
            </a:bodyPr>
            <a:lstStyle/>
            <a:p>
              <a:r>
                <a:rPr lang="en-US" sz="1400" dirty="0" smtClean="0"/>
                <a:t>semantics</a:t>
              </a:r>
              <a:endParaRPr lang="en-US" sz="1400" dirty="0"/>
            </a:p>
          </p:txBody>
        </p:sp>
        <p:sp>
          <p:nvSpPr>
            <p:cNvPr id="21" name="TextBox 20"/>
            <p:cNvSpPr txBox="1"/>
            <p:nvPr/>
          </p:nvSpPr>
          <p:spPr>
            <a:xfrm>
              <a:off x="2039938" y="3132052"/>
              <a:ext cx="724878" cy="307777"/>
            </a:xfrm>
            <a:prstGeom prst="rect">
              <a:avLst/>
            </a:prstGeom>
            <a:noFill/>
          </p:spPr>
          <p:txBody>
            <a:bodyPr wrap="none" rtlCol="0">
              <a:spAutoFit/>
            </a:bodyPr>
            <a:lstStyle/>
            <a:p>
              <a:r>
                <a:rPr lang="en-US" sz="1400" dirty="0" smtClean="0"/>
                <a:t>phrases</a:t>
              </a:r>
              <a:endParaRPr lang="en-US" sz="1400" dirty="0"/>
            </a:p>
          </p:txBody>
        </p:sp>
        <p:sp>
          <p:nvSpPr>
            <p:cNvPr id="22" name="TextBox 21"/>
            <p:cNvSpPr txBox="1"/>
            <p:nvPr/>
          </p:nvSpPr>
          <p:spPr>
            <a:xfrm>
              <a:off x="6408425" y="3185146"/>
              <a:ext cx="724878" cy="307777"/>
            </a:xfrm>
            <a:prstGeom prst="rect">
              <a:avLst/>
            </a:prstGeom>
            <a:noFill/>
          </p:spPr>
          <p:txBody>
            <a:bodyPr wrap="none" rtlCol="0">
              <a:spAutoFit/>
            </a:bodyPr>
            <a:lstStyle/>
            <a:p>
              <a:r>
                <a:rPr lang="en-US" sz="1400" dirty="0" smtClean="0"/>
                <a:t>phrases</a:t>
              </a:r>
              <a:endParaRPr lang="en-US" sz="1400" dirty="0"/>
            </a:p>
          </p:txBody>
        </p:sp>
        <p:sp>
          <p:nvSpPr>
            <p:cNvPr id="23" name="TextBox 22"/>
            <p:cNvSpPr txBox="1"/>
            <p:nvPr/>
          </p:nvSpPr>
          <p:spPr>
            <a:xfrm>
              <a:off x="5717171" y="2573438"/>
              <a:ext cx="654346" cy="307777"/>
            </a:xfrm>
            <a:prstGeom prst="rect">
              <a:avLst/>
            </a:prstGeom>
            <a:noFill/>
          </p:spPr>
          <p:txBody>
            <a:bodyPr wrap="none" rtlCol="0">
              <a:spAutoFit/>
            </a:bodyPr>
            <a:lstStyle/>
            <a:p>
              <a:r>
                <a:rPr lang="en-US" sz="1400" dirty="0" smtClean="0"/>
                <a:t>syntax</a:t>
              </a:r>
              <a:endParaRPr lang="en-US" sz="1400" dirty="0"/>
            </a:p>
          </p:txBody>
        </p:sp>
        <p:sp>
          <p:nvSpPr>
            <p:cNvPr id="24" name="TextBox 23"/>
            <p:cNvSpPr txBox="1"/>
            <p:nvPr/>
          </p:nvSpPr>
          <p:spPr>
            <a:xfrm>
              <a:off x="5215225" y="2038703"/>
              <a:ext cx="894797" cy="307777"/>
            </a:xfrm>
            <a:prstGeom prst="rect">
              <a:avLst/>
            </a:prstGeom>
            <a:noFill/>
          </p:spPr>
          <p:txBody>
            <a:bodyPr wrap="none" rtlCol="0">
              <a:spAutoFit/>
            </a:bodyPr>
            <a:lstStyle/>
            <a:p>
              <a:r>
                <a:rPr lang="en-US" sz="1400" dirty="0" smtClean="0"/>
                <a:t>semantics</a:t>
              </a:r>
              <a:endParaRPr lang="en-US" sz="1400" dirty="0"/>
            </a:p>
          </p:txBody>
        </p:sp>
      </p:grpSp>
      <p:cxnSp>
        <p:nvCxnSpPr>
          <p:cNvPr id="25" name="Straight Arrow Connector 24"/>
          <p:cNvCxnSpPr>
            <a:stCxn id="4" idx="6"/>
            <a:endCxn id="18" idx="2"/>
          </p:cNvCxnSpPr>
          <p:nvPr/>
        </p:nvCxnSpPr>
        <p:spPr>
          <a:xfrm>
            <a:off x="2785339" y="3587740"/>
            <a:ext cx="3415441" cy="0"/>
          </a:xfrm>
          <a:prstGeom prst="straightConnector1">
            <a:avLst/>
          </a:prstGeom>
          <a:ln w="635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3792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smtClean="0"/>
              <a:t>Tree-to-Tree Translation</a:t>
            </a:r>
          </a:p>
        </p:txBody>
      </p:sp>
      <p:grpSp>
        <p:nvGrpSpPr>
          <p:cNvPr id="6" name="Group 5"/>
          <p:cNvGrpSpPr/>
          <p:nvPr/>
        </p:nvGrpSpPr>
        <p:grpSpPr>
          <a:xfrm>
            <a:off x="1752952" y="1325443"/>
            <a:ext cx="5549606" cy="3065365"/>
            <a:chOff x="1769806" y="1076738"/>
            <a:chExt cx="5549606" cy="3065365"/>
          </a:xfrm>
        </p:grpSpPr>
        <p:sp>
          <p:nvSpPr>
            <p:cNvPr id="24580" name="Line 4"/>
            <p:cNvSpPr>
              <a:spLocks noChangeShapeType="1"/>
            </p:cNvSpPr>
            <p:nvPr/>
          </p:nvSpPr>
          <p:spPr bwMode="auto">
            <a:xfrm flipV="1">
              <a:off x="2188661" y="1589260"/>
              <a:ext cx="2261910" cy="23220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4581" name="Line 5"/>
            <p:cNvSpPr>
              <a:spLocks noChangeShapeType="1"/>
            </p:cNvSpPr>
            <p:nvPr/>
          </p:nvSpPr>
          <p:spPr bwMode="auto">
            <a:xfrm>
              <a:off x="4450570" y="1589261"/>
              <a:ext cx="2416279" cy="23220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4582" name="Line 6"/>
            <p:cNvSpPr>
              <a:spLocks noChangeShapeType="1"/>
            </p:cNvSpPr>
            <p:nvPr/>
          </p:nvSpPr>
          <p:spPr bwMode="auto">
            <a:xfrm>
              <a:off x="2188661" y="3911271"/>
              <a:ext cx="4678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4583" name="Text Box 7"/>
            <p:cNvSpPr txBox="1">
              <a:spLocks noChangeArrowheads="1"/>
            </p:cNvSpPr>
            <p:nvPr/>
          </p:nvSpPr>
          <p:spPr bwMode="auto">
            <a:xfrm>
              <a:off x="1769806" y="3680438"/>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400" dirty="0" smtClean="0">
                  <a:solidFill>
                    <a:srgbClr val="000000"/>
                  </a:solidFill>
                </a:rPr>
                <a:t>F</a:t>
              </a:r>
            </a:p>
          </p:txBody>
        </p:sp>
        <p:sp>
          <p:nvSpPr>
            <p:cNvPr id="24584" name="Text Box 8"/>
            <p:cNvSpPr txBox="1">
              <a:spLocks noChangeArrowheads="1"/>
            </p:cNvSpPr>
            <p:nvPr/>
          </p:nvSpPr>
          <p:spPr bwMode="auto">
            <a:xfrm>
              <a:off x="6947194" y="3680437"/>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r>
                <a:rPr lang="en-US" altLang="en-US" sz="2400" dirty="0" smtClean="0">
                  <a:solidFill>
                    <a:srgbClr val="000000"/>
                  </a:solidFill>
                </a:rPr>
                <a:t>E</a:t>
              </a:r>
            </a:p>
          </p:txBody>
        </p:sp>
        <p:sp>
          <p:nvSpPr>
            <p:cNvPr id="24585" name="Text Box 9"/>
            <p:cNvSpPr txBox="1">
              <a:spLocks noChangeArrowheads="1"/>
            </p:cNvSpPr>
            <p:nvPr/>
          </p:nvSpPr>
          <p:spPr bwMode="auto">
            <a:xfrm>
              <a:off x="4306942" y="1076738"/>
              <a:ext cx="2872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r>
                <a:rPr lang="en-US" altLang="en-US" sz="2400" smtClean="0">
                  <a:solidFill>
                    <a:srgbClr val="000000"/>
                  </a:solidFill>
                </a:rPr>
                <a:t>I</a:t>
              </a:r>
            </a:p>
          </p:txBody>
        </p:sp>
        <p:sp>
          <p:nvSpPr>
            <p:cNvPr id="4" name="Oval 3"/>
            <p:cNvSpPr/>
            <p:nvPr/>
          </p:nvSpPr>
          <p:spPr>
            <a:xfrm>
              <a:off x="2696005" y="3285941"/>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135567" y="3858177"/>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3253003" y="2704238"/>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3809017" y="2139498"/>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033625" y="2139498"/>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610983" y="2704238"/>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217634" y="3285941"/>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2659371" y="2572549"/>
              <a:ext cx="654346" cy="307777"/>
            </a:xfrm>
            <a:prstGeom prst="rect">
              <a:avLst/>
            </a:prstGeom>
            <a:noFill/>
          </p:spPr>
          <p:txBody>
            <a:bodyPr wrap="none" rtlCol="0">
              <a:spAutoFit/>
            </a:bodyPr>
            <a:lstStyle/>
            <a:p>
              <a:r>
                <a:rPr lang="en-US" sz="1400" dirty="0" smtClean="0"/>
                <a:t>syntax</a:t>
              </a:r>
              <a:endParaRPr lang="en-US" sz="1400" dirty="0"/>
            </a:p>
          </p:txBody>
        </p:sp>
        <p:sp>
          <p:nvSpPr>
            <p:cNvPr id="20" name="TextBox 19"/>
            <p:cNvSpPr txBox="1"/>
            <p:nvPr/>
          </p:nvSpPr>
          <p:spPr>
            <a:xfrm>
              <a:off x="2967314" y="2016059"/>
              <a:ext cx="894797" cy="307777"/>
            </a:xfrm>
            <a:prstGeom prst="rect">
              <a:avLst/>
            </a:prstGeom>
            <a:noFill/>
          </p:spPr>
          <p:txBody>
            <a:bodyPr wrap="none" rtlCol="0">
              <a:spAutoFit/>
            </a:bodyPr>
            <a:lstStyle/>
            <a:p>
              <a:r>
                <a:rPr lang="en-US" sz="1400" dirty="0" smtClean="0"/>
                <a:t>semantics</a:t>
              </a:r>
              <a:endParaRPr lang="en-US" sz="1400" dirty="0"/>
            </a:p>
          </p:txBody>
        </p:sp>
        <p:sp>
          <p:nvSpPr>
            <p:cNvPr id="21" name="TextBox 20"/>
            <p:cNvSpPr txBox="1"/>
            <p:nvPr/>
          </p:nvSpPr>
          <p:spPr>
            <a:xfrm>
              <a:off x="2039938" y="3132052"/>
              <a:ext cx="724878" cy="307777"/>
            </a:xfrm>
            <a:prstGeom prst="rect">
              <a:avLst/>
            </a:prstGeom>
            <a:noFill/>
          </p:spPr>
          <p:txBody>
            <a:bodyPr wrap="none" rtlCol="0">
              <a:spAutoFit/>
            </a:bodyPr>
            <a:lstStyle/>
            <a:p>
              <a:r>
                <a:rPr lang="en-US" sz="1400" dirty="0" smtClean="0"/>
                <a:t>phrases</a:t>
              </a:r>
              <a:endParaRPr lang="en-US" sz="1400" dirty="0"/>
            </a:p>
          </p:txBody>
        </p:sp>
        <p:sp>
          <p:nvSpPr>
            <p:cNvPr id="22" name="TextBox 21"/>
            <p:cNvSpPr txBox="1"/>
            <p:nvPr/>
          </p:nvSpPr>
          <p:spPr>
            <a:xfrm>
              <a:off x="6408425" y="3185146"/>
              <a:ext cx="724878" cy="307777"/>
            </a:xfrm>
            <a:prstGeom prst="rect">
              <a:avLst/>
            </a:prstGeom>
            <a:noFill/>
          </p:spPr>
          <p:txBody>
            <a:bodyPr wrap="none" rtlCol="0">
              <a:spAutoFit/>
            </a:bodyPr>
            <a:lstStyle/>
            <a:p>
              <a:r>
                <a:rPr lang="en-US" sz="1400" dirty="0" smtClean="0"/>
                <a:t>phrases</a:t>
              </a:r>
              <a:endParaRPr lang="en-US" sz="1400" dirty="0"/>
            </a:p>
          </p:txBody>
        </p:sp>
        <p:sp>
          <p:nvSpPr>
            <p:cNvPr id="23" name="TextBox 22"/>
            <p:cNvSpPr txBox="1"/>
            <p:nvPr/>
          </p:nvSpPr>
          <p:spPr>
            <a:xfrm>
              <a:off x="5717171" y="2573438"/>
              <a:ext cx="654346" cy="307777"/>
            </a:xfrm>
            <a:prstGeom prst="rect">
              <a:avLst/>
            </a:prstGeom>
            <a:noFill/>
          </p:spPr>
          <p:txBody>
            <a:bodyPr wrap="none" rtlCol="0">
              <a:spAutoFit/>
            </a:bodyPr>
            <a:lstStyle/>
            <a:p>
              <a:r>
                <a:rPr lang="en-US" sz="1400" dirty="0" smtClean="0"/>
                <a:t>syntax</a:t>
              </a:r>
              <a:endParaRPr lang="en-US" sz="1400" dirty="0"/>
            </a:p>
          </p:txBody>
        </p:sp>
        <p:sp>
          <p:nvSpPr>
            <p:cNvPr id="24" name="TextBox 23"/>
            <p:cNvSpPr txBox="1"/>
            <p:nvPr/>
          </p:nvSpPr>
          <p:spPr>
            <a:xfrm>
              <a:off x="5215225" y="2038703"/>
              <a:ext cx="894797" cy="307777"/>
            </a:xfrm>
            <a:prstGeom prst="rect">
              <a:avLst/>
            </a:prstGeom>
            <a:noFill/>
          </p:spPr>
          <p:txBody>
            <a:bodyPr wrap="none" rtlCol="0">
              <a:spAutoFit/>
            </a:bodyPr>
            <a:lstStyle/>
            <a:p>
              <a:r>
                <a:rPr lang="en-US" sz="1400" dirty="0" smtClean="0"/>
                <a:t>semantics</a:t>
              </a:r>
              <a:endParaRPr lang="en-US" sz="1400" dirty="0"/>
            </a:p>
          </p:txBody>
        </p:sp>
      </p:grpSp>
      <p:cxnSp>
        <p:nvCxnSpPr>
          <p:cNvPr id="25" name="Straight Arrow Connector 24"/>
          <p:cNvCxnSpPr>
            <a:stCxn id="14" idx="6"/>
            <a:endCxn id="17" idx="2"/>
          </p:cNvCxnSpPr>
          <p:nvPr/>
        </p:nvCxnSpPr>
        <p:spPr>
          <a:xfrm>
            <a:off x="3342337" y="3006037"/>
            <a:ext cx="2251792" cy="0"/>
          </a:xfrm>
          <a:prstGeom prst="straightConnector1">
            <a:avLst/>
          </a:prstGeom>
          <a:ln w="635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37925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smtClean="0"/>
              <a:t>Tree-to-String Translation</a:t>
            </a:r>
          </a:p>
        </p:txBody>
      </p:sp>
      <p:grpSp>
        <p:nvGrpSpPr>
          <p:cNvPr id="6" name="Group 5"/>
          <p:cNvGrpSpPr/>
          <p:nvPr/>
        </p:nvGrpSpPr>
        <p:grpSpPr>
          <a:xfrm>
            <a:off x="1752952" y="1325443"/>
            <a:ext cx="5549606" cy="3065365"/>
            <a:chOff x="1769806" y="1076738"/>
            <a:chExt cx="5549606" cy="3065365"/>
          </a:xfrm>
        </p:grpSpPr>
        <p:sp>
          <p:nvSpPr>
            <p:cNvPr id="24580" name="Line 4"/>
            <p:cNvSpPr>
              <a:spLocks noChangeShapeType="1"/>
            </p:cNvSpPr>
            <p:nvPr/>
          </p:nvSpPr>
          <p:spPr bwMode="auto">
            <a:xfrm flipV="1">
              <a:off x="2188661" y="1589260"/>
              <a:ext cx="2261910" cy="23220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4581" name="Line 5"/>
            <p:cNvSpPr>
              <a:spLocks noChangeShapeType="1"/>
            </p:cNvSpPr>
            <p:nvPr/>
          </p:nvSpPr>
          <p:spPr bwMode="auto">
            <a:xfrm>
              <a:off x="4450570" y="1589261"/>
              <a:ext cx="2416279" cy="23220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4582" name="Line 6"/>
            <p:cNvSpPr>
              <a:spLocks noChangeShapeType="1"/>
            </p:cNvSpPr>
            <p:nvPr/>
          </p:nvSpPr>
          <p:spPr bwMode="auto">
            <a:xfrm>
              <a:off x="2188661" y="3911271"/>
              <a:ext cx="4678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4583" name="Text Box 7"/>
            <p:cNvSpPr txBox="1">
              <a:spLocks noChangeArrowheads="1"/>
            </p:cNvSpPr>
            <p:nvPr/>
          </p:nvSpPr>
          <p:spPr bwMode="auto">
            <a:xfrm>
              <a:off x="1769806" y="3680438"/>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400" dirty="0" smtClean="0">
                  <a:solidFill>
                    <a:srgbClr val="000000"/>
                  </a:solidFill>
                </a:rPr>
                <a:t>F</a:t>
              </a:r>
            </a:p>
          </p:txBody>
        </p:sp>
        <p:sp>
          <p:nvSpPr>
            <p:cNvPr id="24584" name="Text Box 8"/>
            <p:cNvSpPr txBox="1">
              <a:spLocks noChangeArrowheads="1"/>
            </p:cNvSpPr>
            <p:nvPr/>
          </p:nvSpPr>
          <p:spPr bwMode="auto">
            <a:xfrm>
              <a:off x="6947194" y="3680437"/>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r>
                <a:rPr lang="en-US" altLang="en-US" sz="2400" dirty="0" smtClean="0">
                  <a:solidFill>
                    <a:srgbClr val="000000"/>
                  </a:solidFill>
                </a:rPr>
                <a:t>E</a:t>
              </a:r>
            </a:p>
          </p:txBody>
        </p:sp>
        <p:sp>
          <p:nvSpPr>
            <p:cNvPr id="24585" name="Text Box 9"/>
            <p:cNvSpPr txBox="1">
              <a:spLocks noChangeArrowheads="1"/>
            </p:cNvSpPr>
            <p:nvPr/>
          </p:nvSpPr>
          <p:spPr bwMode="auto">
            <a:xfrm>
              <a:off x="4306942" y="1076738"/>
              <a:ext cx="2872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r>
                <a:rPr lang="en-US" altLang="en-US" sz="2400" smtClean="0">
                  <a:solidFill>
                    <a:srgbClr val="000000"/>
                  </a:solidFill>
                </a:rPr>
                <a:t>I</a:t>
              </a:r>
            </a:p>
          </p:txBody>
        </p:sp>
        <p:sp>
          <p:nvSpPr>
            <p:cNvPr id="4" name="Oval 3"/>
            <p:cNvSpPr/>
            <p:nvPr/>
          </p:nvSpPr>
          <p:spPr>
            <a:xfrm>
              <a:off x="2696005" y="3285941"/>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135567" y="3858177"/>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3253003" y="2704238"/>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3809017" y="2139498"/>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033625" y="2139498"/>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610983" y="2704238"/>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217634" y="3285941"/>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2659371" y="2572549"/>
              <a:ext cx="654346" cy="307777"/>
            </a:xfrm>
            <a:prstGeom prst="rect">
              <a:avLst/>
            </a:prstGeom>
            <a:noFill/>
          </p:spPr>
          <p:txBody>
            <a:bodyPr wrap="none" rtlCol="0">
              <a:spAutoFit/>
            </a:bodyPr>
            <a:lstStyle/>
            <a:p>
              <a:r>
                <a:rPr lang="en-US" sz="1400" dirty="0" smtClean="0"/>
                <a:t>syntax</a:t>
              </a:r>
              <a:endParaRPr lang="en-US" sz="1400" dirty="0"/>
            </a:p>
          </p:txBody>
        </p:sp>
        <p:sp>
          <p:nvSpPr>
            <p:cNvPr id="20" name="TextBox 19"/>
            <p:cNvSpPr txBox="1"/>
            <p:nvPr/>
          </p:nvSpPr>
          <p:spPr>
            <a:xfrm>
              <a:off x="2967314" y="2016059"/>
              <a:ext cx="894797" cy="307777"/>
            </a:xfrm>
            <a:prstGeom prst="rect">
              <a:avLst/>
            </a:prstGeom>
            <a:noFill/>
          </p:spPr>
          <p:txBody>
            <a:bodyPr wrap="none" rtlCol="0">
              <a:spAutoFit/>
            </a:bodyPr>
            <a:lstStyle/>
            <a:p>
              <a:r>
                <a:rPr lang="en-US" sz="1400" dirty="0" smtClean="0"/>
                <a:t>semantics</a:t>
              </a:r>
              <a:endParaRPr lang="en-US" sz="1400" dirty="0"/>
            </a:p>
          </p:txBody>
        </p:sp>
        <p:sp>
          <p:nvSpPr>
            <p:cNvPr id="21" name="TextBox 20"/>
            <p:cNvSpPr txBox="1"/>
            <p:nvPr/>
          </p:nvSpPr>
          <p:spPr>
            <a:xfrm>
              <a:off x="2039938" y="3132052"/>
              <a:ext cx="724878" cy="307777"/>
            </a:xfrm>
            <a:prstGeom prst="rect">
              <a:avLst/>
            </a:prstGeom>
            <a:noFill/>
          </p:spPr>
          <p:txBody>
            <a:bodyPr wrap="none" rtlCol="0">
              <a:spAutoFit/>
            </a:bodyPr>
            <a:lstStyle/>
            <a:p>
              <a:r>
                <a:rPr lang="en-US" sz="1400" dirty="0" smtClean="0"/>
                <a:t>phrases</a:t>
              </a:r>
              <a:endParaRPr lang="en-US" sz="1400" dirty="0"/>
            </a:p>
          </p:txBody>
        </p:sp>
        <p:sp>
          <p:nvSpPr>
            <p:cNvPr id="22" name="TextBox 21"/>
            <p:cNvSpPr txBox="1"/>
            <p:nvPr/>
          </p:nvSpPr>
          <p:spPr>
            <a:xfrm>
              <a:off x="6408425" y="3185146"/>
              <a:ext cx="724878" cy="307777"/>
            </a:xfrm>
            <a:prstGeom prst="rect">
              <a:avLst/>
            </a:prstGeom>
            <a:noFill/>
          </p:spPr>
          <p:txBody>
            <a:bodyPr wrap="none" rtlCol="0">
              <a:spAutoFit/>
            </a:bodyPr>
            <a:lstStyle/>
            <a:p>
              <a:r>
                <a:rPr lang="en-US" sz="1400" dirty="0" smtClean="0"/>
                <a:t>phrases</a:t>
              </a:r>
              <a:endParaRPr lang="en-US" sz="1400" dirty="0"/>
            </a:p>
          </p:txBody>
        </p:sp>
        <p:sp>
          <p:nvSpPr>
            <p:cNvPr id="23" name="TextBox 22"/>
            <p:cNvSpPr txBox="1"/>
            <p:nvPr/>
          </p:nvSpPr>
          <p:spPr>
            <a:xfrm>
              <a:off x="5717171" y="2573438"/>
              <a:ext cx="654346" cy="307777"/>
            </a:xfrm>
            <a:prstGeom prst="rect">
              <a:avLst/>
            </a:prstGeom>
            <a:noFill/>
          </p:spPr>
          <p:txBody>
            <a:bodyPr wrap="none" rtlCol="0">
              <a:spAutoFit/>
            </a:bodyPr>
            <a:lstStyle/>
            <a:p>
              <a:r>
                <a:rPr lang="en-US" sz="1400" dirty="0" smtClean="0"/>
                <a:t>syntax</a:t>
              </a:r>
              <a:endParaRPr lang="en-US" sz="1400" dirty="0"/>
            </a:p>
          </p:txBody>
        </p:sp>
        <p:sp>
          <p:nvSpPr>
            <p:cNvPr id="24" name="TextBox 23"/>
            <p:cNvSpPr txBox="1"/>
            <p:nvPr/>
          </p:nvSpPr>
          <p:spPr>
            <a:xfrm>
              <a:off x="5215225" y="2038703"/>
              <a:ext cx="894797" cy="307777"/>
            </a:xfrm>
            <a:prstGeom prst="rect">
              <a:avLst/>
            </a:prstGeom>
            <a:noFill/>
          </p:spPr>
          <p:txBody>
            <a:bodyPr wrap="none" rtlCol="0">
              <a:spAutoFit/>
            </a:bodyPr>
            <a:lstStyle/>
            <a:p>
              <a:r>
                <a:rPr lang="en-US" sz="1400" dirty="0" smtClean="0"/>
                <a:t>semantics</a:t>
              </a:r>
              <a:endParaRPr lang="en-US" sz="1400" dirty="0"/>
            </a:p>
          </p:txBody>
        </p:sp>
      </p:grpSp>
      <p:cxnSp>
        <p:nvCxnSpPr>
          <p:cNvPr id="25" name="Straight Arrow Connector 24"/>
          <p:cNvCxnSpPr>
            <a:endCxn id="24582" idx="1"/>
          </p:cNvCxnSpPr>
          <p:nvPr/>
        </p:nvCxnSpPr>
        <p:spPr>
          <a:xfrm>
            <a:off x="3342337" y="3006037"/>
            <a:ext cx="3507658" cy="1153940"/>
          </a:xfrm>
          <a:prstGeom prst="straightConnector1">
            <a:avLst/>
          </a:prstGeom>
          <a:ln w="635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32110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9" y="1163097"/>
            <a:ext cx="8535737" cy="3302621"/>
          </a:xfrm>
        </p:spPr>
        <p:txBody>
          <a:bodyPr/>
          <a:lstStyle/>
          <a:p>
            <a:r>
              <a:rPr lang="en-US" sz="18000" dirty="0" smtClean="0">
                <a:latin typeface="Rockwell Extra Bold" panose="02060903040505020403" pitchFamily="18" charset="0"/>
              </a:rPr>
              <a:t>NLP</a:t>
            </a:r>
            <a:endParaRPr lang="en-US" sz="18000" dirty="0">
              <a:latin typeface="Rockwell Extra Bold" panose="02060903040505020403" pitchFamily="18" charset="0"/>
            </a:endParaRPr>
          </a:p>
        </p:txBody>
      </p:sp>
    </p:spTree>
    <p:extLst>
      <p:ext uri="{BB962C8B-B14F-4D97-AF65-F5344CB8AC3E}">
        <p14:creationId xmlns:p14="http://schemas.microsoft.com/office/powerpoint/2010/main" val="2024651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Translation</a:t>
            </a:r>
            <a:endParaRPr lang="en-US" dirty="0"/>
          </a:p>
        </p:txBody>
      </p:sp>
      <p:sp>
        <p:nvSpPr>
          <p:cNvPr id="3" name="Subtitle 2"/>
          <p:cNvSpPr>
            <a:spLocks noGrp="1"/>
          </p:cNvSpPr>
          <p:nvPr>
            <p:ph type="subTitle" idx="1"/>
          </p:nvPr>
        </p:nvSpPr>
        <p:spPr/>
        <p:txBody>
          <a:bodyPr/>
          <a:lstStyle/>
          <a:p>
            <a:r>
              <a:rPr lang="en-US" dirty="0" smtClean="0"/>
              <a:t>Basic Techniques</a:t>
            </a:r>
            <a:endParaRPr lang="en-US" dirty="0"/>
          </a:p>
        </p:txBody>
      </p:sp>
    </p:spTree>
    <p:extLst>
      <p:ext uri="{BB962C8B-B14F-4D97-AF65-F5344CB8AC3E}">
        <p14:creationId xmlns:p14="http://schemas.microsoft.com/office/powerpoint/2010/main" val="42133455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Translation</a:t>
            </a:r>
            <a:endParaRPr lang="en-US" dirty="0"/>
          </a:p>
        </p:txBody>
      </p:sp>
      <p:sp>
        <p:nvSpPr>
          <p:cNvPr id="3" name="Content Placeholder 2"/>
          <p:cNvSpPr>
            <a:spLocks noGrp="1"/>
          </p:cNvSpPr>
          <p:nvPr>
            <p:ph idx="1"/>
          </p:nvPr>
        </p:nvSpPr>
        <p:spPr>
          <a:xfrm>
            <a:off x="254000" y="1303020"/>
            <a:ext cx="8656536" cy="3459480"/>
          </a:xfrm>
        </p:spPr>
        <p:txBody>
          <a:bodyPr>
            <a:normAutofit/>
          </a:bodyPr>
          <a:lstStyle/>
          <a:p>
            <a:r>
              <a:rPr lang="en-US" dirty="0" err="1" smtClean="0"/>
              <a:t>Systran</a:t>
            </a:r>
            <a:endParaRPr lang="en-US" dirty="0" smtClean="0"/>
          </a:p>
          <a:p>
            <a:r>
              <a:rPr lang="en-US" dirty="0" smtClean="0"/>
              <a:t>Google Translate</a:t>
            </a:r>
          </a:p>
          <a:p>
            <a:pPr lvl="1"/>
            <a:r>
              <a:rPr lang="en-US" dirty="0" smtClean="0"/>
              <a:t>Default system: 100 languages, 200M users daily</a:t>
            </a:r>
          </a:p>
          <a:p>
            <a:pPr lvl="2"/>
            <a:r>
              <a:rPr lang="en-US" dirty="0">
                <a:hlinkClick r:id="rId2"/>
              </a:rPr>
              <a:t>https://</a:t>
            </a:r>
            <a:r>
              <a:rPr lang="en-US" dirty="0" smtClean="0">
                <a:hlinkClick r:id="rId2"/>
              </a:rPr>
              <a:t>research.googleblog.com/2006/04/statistical-machine-translation-live.html</a:t>
            </a:r>
            <a:r>
              <a:rPr lang="en-US" dirty="0" smtClean="0"/>
              <a:t> </a:t>
            </a:r>
          </a:p>
          <a:p>
            <a:pPr lvl="1"/>
            <a:r>
              <a:rPr lang="en-US" dirty="0" smtClean="0"/>
              <a:t>Newer (neural) system</a:t>
            </a:r>
          </a:p>
          <a:p>
            <a:pPr lvl="2"/>
            <a:r>
              <a:rPr lang="en-US" dirty="0">
                <a:hlinkClick r:id="rId3"/>
              </a:rPr>
              <a:t>https://</a:t>
            </a:r>
            <a:r>
              <a:rPr lang="en-US" dirty="0" smtClean="0">
                <a:hlinkClick r:id="rId3"/>
              </a:rPr>
              <a:t>research.googleblog.com/2016/09/a-neural-network-for-machine.html</a:t>
            </a:r>
            <a:r>
              <a:rPr lang="en-US" dirty="0" smtClean="0"/>
              <a:t> </a:t>
            </a:r>
          </a:p>
          <a:p>
            <a:r>
              <a:rPr lang="en-US" dirty="0" smtClean="0"/>
              <a:t>Amazon, Microsoft, </a:t>
            </a:r>
            <a:r>
              <a:rPr lang="en-US" dirty="0" err="1" smtClean="0"/>
              <a:t>Baidu</a:t>
            </a:r>
            <a:r>
              <a:rPr lang="en-US" dirty="0" smtClean="0"/>
              <a:t>, etc</a:t>
            </a:r>
            <a:r>
              <a:rPr lang="en-US" dirty="0" smtClean="0"/>
              <a:t>.</a:t>
            </a:r>
          </a:p>
          <a:p>
            <a:pPr lvl="2"/>
            <a:endParaRPr lang="en-US" dirty="0"/>
          </a:p>
        </p:txBody>
      </p:sp>
    </p:spTree>
    <p:extLst>
      <p:ext uri="{BB962C8B-B14F-4D97-AF65-F5344CB8AC3E}">
        <p14:creationId xmlns:p14="http://schemas.microsoft.com/office/powerpoint/2010/main" val="2373515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as Decoding</a:t>
            </a:r>
            <a:endParaRPr lang="en-US" dirty="0"/>
          </a:p>
        </p:txBody>
      </p:sp>
      <p:sp>
        <p:nvSpPr>
          <p:cNvPr id="3" name="Content Placeholder 2"/>
          <p:cNvSpPr>
            <a:spLocks noGrp="1"/>
          </p:cNvSpPr>
          <p:nvPr>
            <p:ph idx="1"/>
          </p:nvPr>
        </p:nvSpPr>
        <p:spPr/>
        <p:txBody>
          <a:bodyPr>
            <a:normAutofit fontScale="92500"/>
          </a:bodyPr>
          <a:lstStyle/>
          <a:p>
            <a:pPr>
              <a:lnSpc>
                <a:spcPct val="110000"/>
              </a:lnSpc>
            </a:pPr>
            <a:r>
              <a:rPr lang="en-US" dirty="0" smtClean="0"/>
              <a:t>“One </a:t>
            </a:r>
            <a:r>
              <a:rPr lang="en-US" dirty="0"/>
              <a:t>naturally wonders if the problem of translation could conceivably be treated as a problem in cryptography. When I look at an article in Russian, I say: 'This is really written in English, but it has been coded in some strange symbols. I will now proceed to decode.' </a:t>
            </a:r>
            <a:r>
              <a:rPr lang="en-US" dirty="0" smtClean="0"/>
              <a:t>“</a:t>
            </a:r>
          </a:p>
          <a:p>
            <a:pPr lvl="1">
              <a:lnSpc>
                <a:spcPct val="110000"/>
              </a:lnSpc>
            </a:pPr>
            <a:r>
              <a:rPr lang="en-US" dirty="0" smtClean="0"/>
              <a:t>Warren Weaver, “Translation (1955)”</a:t>
            </a:r>
            <a:endParaRPr lang="en-US" dirty="0"/>
          </a:p>
        </p:txBody>
      </p:sp>
    </p:spTree>
    <p:extLst>
      <p:ext uri="{BB962C8B-B14F-4D97-AF65-F5344CB8AC3E}">
        <p14:creationId xmlns:p14="http://schemas.microsoft.com/office/powerpoint/2010/main" val="31560809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for the audience</a:t>
            </a:r>
            <a:endParaRPr lang="en-US" dirty="0"/>
          </a:p>
        </p:txBody>
      </p:sp>
      <p:sp>
        <p:nvSpPr>
          <p:cNvPr id="3" name="Content Placeholder 2"/>
          <p:cNvSpPr>
            <a:spLocks noGrp="1"/>
          </p:cNvSpPr>
          <p:nvPr>
            <p:ph idx="1"/>
          </p:nvPr>
        </p:nvSpPr>
        <p:spPr/>
        <p:txBody>
          <a:bodyPr/>
          <a:lstStyle/>
          <a:p>
            <a:r>
              <a:rPr lang="en-US" dirty="0" smtClean="0"/>
              <a:t>If you know (some) French</a:t>
            </a:r>
          </a:p>
          <a:p>
            <a:r>
              <a:rPr lang="en-US" dirty="0" smtClean="0"/>
              <a:t>Look at the next two slides</a:t>
            </a:r>
          </a:p>
          <a:p>
            <a:r>
              <a:rPr lang="en-US" dirty="0" smtClean="0"/>
              <a:t>They contain a recipe in English</a:t>
            </a:r>
          </a:p>
          <a:p>
            <a:pPr lvl="1"/>
            <a:r>
              <a:rPr lang="en-US" dirty="0" smtClean="0"/>
              <a:t>and its automatic translation to French by Google</a:t>
            </a:r>
          </a:p>
          <a:p>
            <a:r>
              <a:rPr lang="en-US" dirty="0" smtClean="0"/>
              <a:t>Can you identify the problems in the translation?</a:t>
            </a:r>
          </a:p>
        </p:txBody>
      </p:sp>
    </p:spTree>
    <p:extLst>
      <p:ext uri="{BB962C8B-B14F-4D97-AF65-F5344CB8AC3E}">
        <p14:creationId xmlns:p14="http://schemas.microsoft.com/office/powerpoint/2010/main" val="135173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1"/>
          <p:cNvSpPr txBox="1">
            <a:spLocks noChangeArrowheads="1"/>
          </p:cNvSpPr>
          <p:nvPr/>
        </p:nvSpPr>
        <p:spPr bwMode="auto">
          <a:xfrm>
            <a:off x="85569" y="590749"/>
            <a:ext cx="8810625"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r>
              <a:rPr lang="en-US" altLang="en-US" sz="1200" b="1" dirty="0" smtClean="0">
                <a:solidFill>
                  <a:srgbClr val="000000"/>
                </a:solidFill>
              </a:rPr>
              <a:t>Ingredients </a:t>
            </a:r>
          </a:p>
          <a:p>
            <a:pPr defTabSz="914400" eaLnBrk="1" fontAlgn="base" hangingPunct="1">
              <a:spcBef>
                <a:spcPct val="0"/>
              </a:spcBef>
              <a:spcAft>
                <a:spcPct val="0"/>
              </a:spcAft>
              <a:buFontTx/>
              <a:buNone/>
            </a:pPr>
            <a:r>
              <a:rPr lang="en-US" altLang="en-US" sz="1200" dirty="0" smtClean="0">
                <a:solidFill>
                  <a:srgbClr val="000000"/>
                </a:solidFill>
              </a:rPr>
              <a:t>Original recipe makes 4 - 6 servings</a:t>
            </a:r>
          </a:p>
          <a:p>
            <a:pPr defTabSz="914400" eaLnBrk="1" fontAlgn="base" hangingPunct="1">
              <a:spcBef>
                <a:spcPct val="0"/>
              </a:spcBef>
              <a:spcAft>
                <a:spcPct val="0"/>
              </a:spcAft>
              <a:buFontTx/>
              <a:buNone/>
            </a:pPr>
            <a:r>
              <a:rPr lang="en-US" altLang="en-US" sz="1200" dirty="0" smtClean="0">
                <a:solidFill>
                  <a:srgbClr val="000000"/>
                </a:solidFill>
              </a:rPr>
              <a:t>2 cups heavy whipping cream                                </a:t>
            </a:r>
          </a:p>
          <a:p>
            <a:pPr defTabSz="914400" eaLnBrk="1" fontAlgn="base" hangingPunct="1">
              <a:spcBef>
                <a:spcPct val="0"/>
              </a:spcBef>
              <a:spcAft>
                <a:spcPct val="0"/>
              </a:spcAft>
              <a:buFontTx/>
              <a:buNone/>
            </a:pPr>
            <a:r>
              <a:rPr lang="en-US" altLang="en-US" sz="1200" dirty="0" smtClean="0">
                <a:solidFill>
                  <a:srgbClr val="000000"/>
                </a:solidFill>
              </a:rPr>
              <a:t>1 tablespoon chopped fresh basil </a:t>
            </a:r>
          </a:p>
          <a:p>
            <a:pPr defTabSz="914400" eaLnBrk="1" fontAlgn="base" hangingPunct="1">
              <a:spcBef>
                <a:spcPct val="0"/>
              </a:spcBef>
              <a:spcAft>
                <a:spcPct val="0"/>
              </a:spcAft>
              <a:buFontTx/>
              <a:buNone/>
            </a:pPr>
            <a:r>
              <a:rPr lang="en-US" altLang="en-US" sz="1200" dirty="0" smtClean="0">
                <a:solidFill>
                  <a:srgbClr val="000000"/>
                </a:solidFill>
              </a:rPr>
              <a:t>1 tablespoon chopped fresh thyme </a:t>
            </a:r>
          </a:p>
          <a:p>
            <a:pPr defTabSz="914400" eaLnBrk="1" fontAlgn="base" hangingPunct="1">
              <a:spcBef>
                <a:spcPct val="0"/>
              </a:spcBef>
              <a:spcAft>
                <a:spcPct val="0"/>
              </a:spcAft>
              <a:buFontTx/>
              <a:buNone/>
            </a:pPr>
            <a:r>
              <a:rPr lang="en-US" altLang="en-US" sz="1200" dirty="0" smtClean="0">
                <a:solidFill>
                  <a:srgbClr val="000000"/>
                </a:solidFill>
              </a:rPr>
              <a:t>2 teaspoons salt </a:t>
            </a:r>
          </a:p>
          <a:p>
            <a:pPr defTabSz="914400" eaLnBrk="1" fontAlgn="base" hangingPunct="1">
              <a:spcBef>
                <a:spcPct val="0"/>
              </a:spcBef>
              <a:spcAft>
                <a:spcPct val="0"/>
              </a:spcAft>
              <a:buFontTx/>
              <a:buNone/>
            </a:pPr>
            <a:r>
              <a:rPr lang="en-US" altLang="en-US" sz="1200" dirty="0" smtClean="0">
                <a:solidFill>
                  <a:srgbClr val="000000"/>
                </a:solidFill>
              </a:rPr>
              <a:t>2 teaspoons ground black pepper </a:t>
            </a:r>
          </a:p>
          <a:p>
            <a:pPr defTabSz="914400" eaLnBrk="1" fontAlgn="base" hangingPunct="1">
              <a:spcBef>
                <a:spcPct val="0"/>
              </a:spcBef>
              <a:spcAft>
                <a:spcPct val="0"/>
              </a:spcAft>
              <a:buFontTx/>
              <a:buNone/>
            </a:pPr>
            <a:r>
              <a:rPr lang="en-US" altLang="en-US" sz="1200" dirty="0" smtClean="0">
                <a:solidFill>
                  <a:srgbClr val="000000"/>
                </a:solidFill>
              </a:rPr>
              <a:t>1 1/2 teaspoons crushed red pepper flakes </a:t>
            </a:r>
          </a:p>
          <a:p>
            <a:pPr defTabSz="914400" eaLnBrk="1" fontAlgn="base" hangingPunct="1">
              <a:spcBef>
                <a:spcPct val="0"/>
              </a:spcBef>
              <a:spcAft>
                <a:spcPct val="0"/>
              </a:spcAft>
              <a:buFontTx/>
              <a:buNone/>
            </a:pPr>
            <a:r>
              <a:rPr lang="en-US" altLang="en-US" sz="1200" dirty="0" smtClean="0">
                <a:solidFill>
                  <a:srgbClr val="000000"/>
                </a:solidFill>
              </a:rPr>
              <a:t>1 teaspoon ground white pepper </a:t>
            </a:r>
          </a:p>
          <a:p>
            <a:pPr defTabSz="914400" eaLnBrk="1" fontAlgn="base" hangingPunct="1">
              <a:spcBef>
                <a:spcPct val="0"/>
              </a:spcBef>
              <a:spcAft>
                <a:spcPct val="0"/>
              </a:spcAft>
              <a:buFontTx/>
              <a:buNone/>
            </a:pPr>
            <a:r>
              <a:rPr lang="en-US" altLang="en-US" sz="1200" dirty="0" smtClean="0">
                <a:solidFill>
                  <a:srgbClr val="000000"/>
                </a:solidFill>
              </a:rPr>
              <a:t>1 cup chopped green onions </a:t>
            </a:r>
          </a:p>
          <a:p>
            <a:pPr defTabSz="914400" eaLnBrk="1" fontAlgn="base" hangingPunct="1">
              <a:spcBef>
                <a:spcPct val="0"/>
              </a:spcBef>
              <a:spcAft>
                <a:spcPct val="0"/>
              </a:spcAft>
              <a:buFontTx/>
              <a:buNone/>
            </a:pPr>
            <a:r>
              <a:rPr lang="en-US" altLang="en-US" sz="1200" dirty="0" smtClean="0">
                <a:solidFill>
                  <a:srgbClr val="000000"/>
                </a:solidFill>
              </a:rPr>
              <a:t>1 cup chopped parsley </a:t>
            </a:r>
          </a:p>
          <a:p>
            <a:pPr defTabSz="914400" eaLnBrk="1" fontAlgn="base" hangingPunct="1">
              <a:spcBef>
                <a:spcPct val="0"/>
              </a:spcBef>
              <a:spcAft>
                <a:spcPct val="0"/>
              </a:spcAft>
              <a:buFontTx/>
              <a:buNone/>
            </a:pPr>
            <a:r>
              <a:rPr lang="en-US" altLang="en-US" sz="1200" dirty="0" smtClean="0">
                <a:solidFill>
                  <a:srgbClr val="000000"/>
                </a:solidFill>
              </a:rPr>
              <a:t>1/2 pound shrimp, peeled and deveined </a:t>
            </a:r>
          </a:p>
          <a:p>
            <a:pPr defTabSz="914400" eaLnBrk="1" fontAlgn="base" hangingPunct="1">
              <a:spcBef>
                <a:spcPct val="0"/>
              </a:spcBef>
              <a:spcAft>
                <a:spcPct val="0"/>
              </a:spcAft>
              <a:buFontTx/>
              <a:buNone/>
            </a:pPr>
            <a:r>
              <a:rPr lang="en-US" altLang="en-US" sz="1200" dirty="0" smtClean="0">
                <a:solidFill>
                  <a:srgbClr val="000000"/>
                </a:solidFill>
              </a:rPr>
              <a:t>1/2 pound scallops </a:t>
            </a:r>
          </a:p>
          <a:p>
            <a:pPr defTabSz="914400" eaLnBrk="1" fontAlgn="base" hangingPunct="1">
              <a:spcBef>
                <a:spcPct val="0"/>
              </a:spcBef>
              <a:spcAft>
                <a:spcPct val="0"/>
              </a:spcAft>
              <a:buFontTx/>
              <a:buNone/>
            </a:pPr>
            <a:r>
              <a:rPr lang="en-US" altLang="en-US" sz="1200" dirty="0" smtClean="0">
                <a:solidFill>
                  <a:srgbClr val="000000"/>
                </a:solidFill>
              </a:rPr>
              <a:t>1/2 cup shredded Swiss cheese </a:t>
            </a:r>
          </a:p>
          <a:p>
            <a:pPr defTabSz="914400" eaLnBrk="1" fontAlgn="base" hangingPunct="1">
              <a:spcBef>
                <a:spcPct val="0"/>
              </a:spcBef>
              <a:spcAft>
                <a:spcPct val="0"/>
              </a:spcAft>
              <a:buFontTx/>
              <a:buNone/>
            </a:pPr>
            <a:r>
              <a:rPr lang="en-US" altLang="en-US" sz="1200" dirty="0" smtClean="0">
                <a:solidFill>
                  <a:srgbClr val="000000"/>
                </a:solidFill>
              </a:rPr>
              <a:t>1/2 cup grated Parmesan cheese </a:t>
            </a:r>
          </a:p>
          <a:p>
            <a:pPr defTabSz="914400" eaLnBrk="1" fontAlgn="base" hangingPunct="1">
              <a:spcBef>
                <a:spcPct val="0"/>
              </a:spcBef>
              <a:spcAft>
                <a:spcPct val="0"/>
              </a:spcAft>
              <a:buFontTx/>
              <a:buNone/>
            </a:pPr>
            <a:r>
              <a:rPr lang="en-US" altLang="en-US" sz="1200" dirty="0" smtClean="0">
                <a:solidFill>
                  <a:srgbClr val="000000"/>
                </a:solidFill>
              </a:rPr>
              <a:t>1 pound dry fettuccine pasta </a:t>
            </a:r>
          </a:p>
          <a:p>
            <a:pPr defTabSz="914400" eaLnBrk="1" fontAlgn="base" hangingPunct="1">
              <a:spcBef>
                <a:spcPct val="0"/>
              </a:spcBef>
              <a:spcAft>
                <a:spcPct val="0"/>
              </a:spcAft>
              <a:buFontTx/>
              <a:buNone/>
            </a:pPr>
            <a:endParaRPr lang="en-US" altLang="en-US" sz="1200" b="1" dirty="0" smtClean="0">
              <a:solidFill>
                <a:srgbClr val="000000"/>
              </a:solidFill>
            </a:endParaRPr>
          </a:p>
          <a:p>
            <a:pPr defTabSz="914400" eaLnBrk="1" fontAlgn="base" hangingPunct="1">
              <a:spcBef>
                <a:spcPct val="0"/>
              </a:spcBef>
              <a:spcAft>
                <a:spcPct val="0"/>
              </a:spcAft>
              <a:buFontTx/>
              <a:buNone/>
            </a:pPr>
            <a:r>
              <a:rPr lang="en-US" altLang="en-US" sz="1200" b="1" dirty="0" smtClean="0">
                <a:solidFill>
                  <a:srgbClr val="000000"/>
                </a:solidFill>
              </a:rPr>
              <a:t>Directions</a:t>
            </a:r>
          </a:p>
          <a:p>
            <a:pPr defTabSz="914400" eaLnBrk="1" fontAlgn="base" hangingPunct="1">
              <a:spcBef>
                <a:spcPct val="0"/>
              </a:spcBef>
              <a:spcAft>
                <a:spcPct val="0"/>
              </a:spcAft>
              <a:buFontTx/>
              <a:buNone/>
            </a:pPr>
            <a:r>
              <a:rPr lang="en-US" altLang="en-US" sz="1200" dirty="0" smtClean="0">
                <a:solidFill>
                  <a:srgbClr val="000000"/>
                </a:solidFill>
              </a:rPr>
              <a:t>Cook pasta in a large pot of boiling salted water until al dente. Meanwhile, pour cream into large skillet. Cook over medium heat, stirring constantly, until just about boiling. Reduce heat, and add herbs, salt, peppers, onions, and parsley. Simmer 7 to 8 minutes, or until thickened. Stir in seafood, cooking until shrimp is no longer transparent. Stir in cheeses, blending well. Drain pasta. Serve sauce over noodles.</a:t>
            </a:r>
          </a:p>
          <a:p>
            <a:pPr defTabSz="914400" eaLnBrk="1" fontAlgn="base" hangingPunct="1">
              <a:spcBef>
                <a:spcPct val="0"/>
              </a:spcBef>
              <a:spcAft>
                <a:spcPct val="0"/>
              </a:spcAft>
              <a:buFontTx/>
              <a:buNone/>
            </a:pPr>
            <a:endParaRPr lang="en-US" altLang="en-US" sz="1200" dirty="0" smtClean="0">
              <a:solidFill>
                <a:srgbClr val="000000"/>
              </a:solidFill>
            </a:endParaRPr>
          </a:p>
        </p:txBody>
      </p:sp>
      <p:sp>
        <p:nvSpPr>
          <p:cNvPr id="17411" name="TextBox 2"/>
          <p:cNvSpPr txBox="1">
            <a:spLocks noChangeArrowheads="1"/>
          </p:cNvSpPr>
          <p:nvPr/>
        </p:nvSpPr>
        <p:spPr bwMode="auto">
          <a:xfrm>
            <a:off x="5334000" y="4514901"/>
            <a:ext cx="3639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r>
              <a:rPr lang="en-US" altLang="en-US" sz="2400" dirty="0" smtClean="0">
                <a:solidFill>
                  <a:srgbClr val="000000"/>
                </a:solidFill>
                <a:hlinkClick r:id="rId3"/>
              </a:rPr>
              <a:t>http://translate.google.com/</a:t>
            </a:r>
            <a:r>
              <a:rPr lang="en-US" altLang="en-US" sz="2400" dirty="0" smtClean="0">
                <a:solidFill>
                  <a:srgbClr val="000000"/>
                </a:solidFill>
              </a:rPr>
              <a:t> </a:t>
            </a:r>
          </a:p>
        </p:txBody>
      </p:sp>
    </p:spTree>
    <p:extLst>
      <p:ext uri="{BB962C8B-B14F-4D97-AF65-F5344CB8AC3E}">
        <p14:creationId xmlns:p14="http://schemas.microsoft.com/office/powerpoint/2010/main" val="219752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166577" y="683142"/>
            <a:ext cx="86868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r>
              <a:rPr lang="fr-FR" altLang="en-US" sz="1200" b="1" dirty="0" smtClean="0">
                <a:solidFill>
                  <a:srgbClr val="000000"/>
                </a:solidFill>
              </a:rPr>
              <a:t>ingrédients </a:t>
            </a:r>
            <a:r>
              <a:rPr lang="fr-FR" altLang="en-US" sz="1200" dirty="0" smtClean="0">
                <a:solidFill>
                  <a:srgbClr val="000000"/>
                </a:solidFill>
              </a:rPr>
              <a:t/>
            </a:r>
            <a:br>
              <a:rPr lang="fr-FR" altLang="en-US" sz="1200" dirty="0" smtClean="0">
                <a:solidFill>
                  <a:srgbClr val="000000"/>
                </a:solidFill>
              </a:rPr>
            </a:br>
            <a:r>
              <a:rPr lang="fr-FR" altLang="en-US" sz="1200" dirty="0" smtClean="0">
                <a:solidFill>
                  <a:srgbClr val="000000"/>
                </a:solidFill>
              </a:rPr>
              <a:t>Recette originale fait 4 - 6 portions </a:t>
            </a:r>
            <a:br>
              <a:rPr lang="fr-FR" altLang="en-US" sz="1200" dirty="0" smtClean="0">
                <a:solidFill>
                  <a:srgbClr val="000000"/>
                </a:solidFill>
              </a:rPr>
            </a:br>
            <a:r>
              <a:rPr lang="fr-FR" altLang="en-US" sz="1200" dirty="0" smtClean="0">
                <a:solidFill>
                  <a:srgbClr val="000000"/>
                </a:solidFill>
              </a:rPr>
              <a:t>2 tasses de crème épaisse à fouetter </a:t>
            </a:r>
            <a:br>
              <a:rPr lang="fr-FR" altLang="en-US" sz="1200" dirty="0" smtClean="0">
                <a:solidFill>
                  <a:srgbClr val="000000"/>
                </a:solidFill>
              </a:rPr>
            </a:br>
            <a:r>
              <a:rPr lang="fr-FR" altLang="en-US" sz="1200" dirty="0" smtClean="0">
                <a:solidFill>
                  <a:srgbClr val="000000"/>
                </a:solidFill>
              </a:rPr>
              <a:t>1 cuillère à soupe de basilic frais haché </a:t>
            </a:r>
            <a:br>
              <a:rPr lang="fr-FR" altLang="en-US" sz="1200" dirty="0" smtClean="0">
                <a:solidFill>
                  <a:srgbClr val="000000"/>
                </a:solidFill>
              </a:rPr>
            </a:br>
            <a:r>
              <a:rPr lang="fr-FR" altLang="en-US" sz="1200" dirty="0" smtClean="0">
                <a:solidFill>
                  <a:srgbClr val="000000"/>
                </a:solidFill>
              </a:rPr>
              <a:t>De thym frais 1 cuillère à soupe </a:t>
            </a:r>
            <a:br>
              <a:rPr lang="fr-FR" altLang="en-US" sz="1200" dirty="0" smtClean="0">
                <a:solidFill>
                  <a:srgbClr val="000000"/>
                </a:solidFill>
              </a:rPr>
            </a:br>
            <a:r>
              <a:rPr lang="fr-FR" altLang="en-US" sz="1200" dirty="0" smtClean="0">
                <a:solidFill>
                  <a:srgbClr val="000000"/>
                </a:solidFill>
              </a:rPr>
              <a:t>2 cuillères à café de sel </a:t>
            </a:r>
            <a:br>
              <a:rPr lang="fr-FR" altLang="en-US" sz="1200" dirty="0" smtClean="0">
                <a:solidFill>
                  <a:srgbClr val="000000"/>
                </a:solidFill>
              </a:rPr>
            </a:br>
            <a:r>
              <a:rPr lang="fr-FR" altLang="en-US" sz="1200" dirty="0" smtClean="0">
                <a:solidFill>
                  <a:srgbClr val="000000"/>
                </a:solidFill>
              </a:rPr>
              <a:t>2 cuillères à café de poivre noir moulu </a:t>
            </a:r>
            <a:br>
              <a:rPr lang="fr-FR" altLang="en-US" sz="1200" dirty="0" smtClean="0">
                <a:solidFill>
                  <a:srgbClr val="000000"/>
                </a:solidFill>
              </a:rPr>
            </a:br>
            <a:r>
              <a:rPr lang="fr-FR" altLang="en-US" sz="1200" dirty="0" smtClean="0">
                <a:solidFill>
                  <a:srgbClr val="000000"/>
                </a:solidFill>
              </a:rPr>
              <a:t>1 1/2 cuillères à café écrasés de flocons de piment rouge </a:t>
            </a:r>
            <a:br>
              <a:rPr lang="fr-FR" altLang="en-US" sz="1200" dirty="0" smtClean="0">
                <a:solidFill>
                  <a:srgbClr val="000000"/>
                </a:solidFill>
              </a:rPr>
            </a:br>
            <a:r>
              <a:rPr lang="fr-FR" altLang="en-US" sz="1200" dirty="0" smtClean="0">
                <a:solidFill>
                  <a:srgbClr val="000000"/>
                </a:solidFill>
              </a:rPr>
              <a:t>Sol 1 cuillère à café de poivre blanc </a:t>
            </a:r>
            <a:br>
              <a:rPr lang="fr-FR" altLang="en-US" sz="1200" dirty="0" smtClean="0">
                <a:solidFill>
                  <a:srgbClr val="000000"/>
                </a:solidFill>
              </a:rPr>
            </a:br>
            <a:r>
              <a:rPr lang="fr-FR" altLang="en-US" sz="1200" dirty="0" smtClean="0">
                <a:solidFill>
                  <a:srgbClr val="000000"/>
                </a:solidFill>
              </a:rPr>
              <a:t>1 tasse oignons verts hachés </a:t>
            </a:r>
            <a:br>
              <a:rPr lang="fr-FR" altLang="en-US" sz="1200" dirty="0" smtClean="0">
                <a:solidFill>
                  <a:srgbClr val="000000"/>
                </a:solidFill>
              </a:rPr>
            </a:br>
            <a:r>
              <a:rPr lang="fr-FR" altLang="en-US" sz="1200" dirty="0" smtClean="0">
                <a:solidFill>
                  <a:srgbClr val="000000"/>
                </a:solidFill>
              </a:rPr>
              <a:t>1 tasse de persil haché </a:t>
            </a:r>
            <a:br>
              <a:rPr lang="fr-FR" altLang="en-US" sz="1200" dirty="0" smtClean="0">
                <a:solidFill>
                  <a:srgbClr val="000000"/>
                </a:solidFill>
              </a:rPr>
            </a:br>
            <a:r>
              <a:rPr lang="fr-FR" altLang="en-US" sz="1200" dirty="0" smtClean="0">
                <a:solidFill>
                  <a:srgbClr val="000000"/>
                </a:solidFill>
              </a:rPr>
              <a:t>1/2 livre de crevettes, décortiquées et </a:t>
            </a:r>
            <a:r>
              <a:rPr lang="fr-FR" altLang="en-US" sz="1200" dirty="0" err="1" smtClean="0">
                <a:solidFill>
                  <a:srgbClr val="000000"/>
                </a:solidFill>
              </a:rPr>
              <a:t>déveinées</a:t>
            </a:r>
            <a:r>
              <a:rPr lang="fr-FR" altLang="en-US" sz="1200" dirty="0" smtClean="0">
                <a:solidFill>
                  <a:srgbClr val="000000"/>
                </a:solidFill>
              </a:rPr>
              <a:t> </a:t>
            </a:r>
            <a:br>
              <a:rPr lang="fr-FR" altLang="en-US" sz="1200" dirty="0" smtClean="0">
                <a:solidFill>
                  <a:srgbClr val="000000"/>
                </a:solidFill>
              </a:rPr>
            </a:br>
            <a:r>
              <a:rPr lang="fr-FR" altLang="en-US" sz="1200" dirty="0" smtClean="0">
                <a:solidFill>
                  <a:srgbClr val="000000"/>
                </a:solidFill>
              </a:rPr>
              <a:t>1/2 escalopes </a:t>
            </a:r>
            <a:r>
              <a:rPr lang="fr-FR" altLang="en-US" sz="1200" i="1" dirty="0" smtClean="0">
                <a:solidFill>
                  <a:srgbClr val="000000"/>
                </a:solidFill>
              </a:rPr>
              <a:t>de livres </a:t>
            </a:r>
            <a:r>
              <a:rPr lang="fr-FR" altLang="en-US" sz="1200" dirty="0" smtClean="0">
                <a:solidFill>
                  <a:srgbClr val="000000"/>
                </a:solidFill>
              </a:rPr>
              <a:t/>
            </a:r>
            <a:br>
              <a:rPr lang="fr-FR" altLang="en-US" sz="1200" dirty="0" smtClean="0">
                <a:solidFill>
                  <a:srgbClr val="000000"/>
                </a:solidFill>
              </a:rPr>
            </a:br>
            <a:r>
              <a:rPr lang="fr-FR" altLang="en-US" sz="1200" dirty="0" smtClean="0">
                <a:solidFill>
                  <a:srgbClr val="000000"/>
                </a:solidFill>
              </a:rPr>
              <a:t>1/2 tasse de fromage râpé suisse </a:t>
            </a:r>
            <a:br>
              <a:rPr lang="fr-FR" altLang="en-US" sz="1200" dirty="0" smtClean="0">
                <a:solidFill>
                  <a:srgbClr val="000000"/>
                </a:solidFill>
              </a:rPr>
            </a:br>
            <a:r>
              <a:rPr lang="fr-FR" altLang="en-US" sz="1200" dirty="0" smtClean="0">
                <a:solidFill>
                  <a:srgbClr val="000000"/>
                </a:solidFill>
              </a:rPr>
              <a:t>1/2 tasse parmesan râpé </a:t>
            </a:r>
            <a:br>
              <a:rPr lang="fr-FR" altLang="en-US" sz="1200" dirty="0" smtClean="0">
                <a:solidFill>
                  <a:srgbClr val="000000"/>
                </a:solidFill>
              </a:rPr>
            </a:br>
            <a:r>
              <a:rPr lang="fr-FR" altLang="en-US" sz="1200" i="1" dirty="0" smtClean="0">
                <a:solidFill>
                  <a:srgbClr val="000000"/>
                </a:solidFill>
              </a:rPr>
              <a:t>£ 1 sec </a:t>
            </a:r>
            <a:r>
              <a:rPr lang="fr-FR" altLang="en-US" sz="1200" dirty="0" smtClean="0">
                <a:solidFill>
                  <a:srgbClr val="000000"/>
                </a:solidFill>
              </a:rPr>
              <a:t>pâtes </a:t>
            </a:r>
            <a:r>
              <a:rPr lang="fr-FR" altLang="en-US" sz="1200" dirty="0" err="1" smtClean="0">
                <a:solidFill>
                  <a:srgbClr val="000000"/>
                </a:solidFill>
              </a:rPr>
              <a:t>fettucine</a:t>
            </a:r>
            <a:r>
              <a:rPr lang="fr-FR" altLang="en-US" sz="1200" dirty="0" smtClean="0">
                <a:solidFill>
                  <a:srgbClr val="000000"/>
                </a:solidFill>
              </a:rPr>
              <a:t> </a:t>
            </a:r>
            <a:br>
              <a:rPr lang="fr-FR" altLang="en-US" sz="1200" dirty="0" smtClean="0">
                <a:solidFill>
                  <a:srgbClr val="000000"/>
                </a:solidFill>
              </a:rPr>
            </a:br>
            <a:r>
              <a:rPr lang="fr-FR" altLang="en-US" sz="1200" dirty="0" smtClean="0">
                <a:solidFill>
                  <a:srgbClr val="000000"/>
                </a:solidFill>
              </a:rPr>
              <a:t/>
            </a:r>
            <a:br>
              <a:rPr lang="fr-FR" altLang="en-US" sz="1200" dirty="0" smtClean="0">
                <a:solidFill>
                  <a:srgbClr val="000000"/>
                </a:solidFill>
              </a:rPr>
            </a:br>
            <a:r>
              <a:rPr lang="fr-FR" altLang="en-US" sz="1200" b="1" dirty="0" smtClean="0">
                <a:solidFill>
                  <a:srgbClr val="000000"/>
                </a:solidFill>
              </a:rPr>
              <a:t>instructions</a:t>
            </a:r>
            <a:r>
              <a:rPr lang="fr-FR" altLang="en-US" sz="1200" dirty="0" smtClean="0">
                <a:solidFill>
                  <a:srgbClr val="000000"/>
                </a:solidFill>
              </a:rPr>
              <a:t> </a:t>
            </a:r>
            <a:br>
              <a:rPr lang="fr-FR" altLang="en-US" sz="1200" dirty="0" smtClean="0">
                <a:solidFill>
                  <a:srgbClr val="000000"/>
                </a:solidFill>
              </a:rPr>
            </a:br>
            <a:r>
              <a:rPr lang="fr-FR" altLang="en-US" sz="1200" dirty="0" smtClean="0">
                <a:solidFill>
                  <a:srgbClr val="000000"/>
                </a:solidFill>
              </a:rPr>
              <a:t>Cuire les pâtes dans une grande casserole d'eau bouillante salée jusqu'à ce qu'elles soient al dente. Pendant ce temps, versez la crème dans une grande poêle. Cuire à feu moyen, en remuant constamment, jusqu'à ce que presque ébullition. Réduire le feu et ajoutez les herbes, sel, poivrons, oignons et persil. Laisser mijoter 7 à 8 minutes, ou jusqu'à ce que le mélange épaississe. Incorporer les fruits de mer, cuisson jusqu'à ce que les crevettes ne soit plus transparente. Incorporer le fromage en mélangeant bien. Égoutter les pâtes. Servir la sauce sur les nouilles.</a:t>
            </a:r>
          </a:p>
          <a:p>
            <a:pPr defTabSz="914400" eaLnBrk="1" fontAlgn="base" hangingPunct="1">
              <a:spcBef>
                <a:spcPct val="0"/>
              </a:spcBef>
              <a:spcAft>
                <a:spcPct val="0"/>
              </a:spcAft>
              <a:buFontTx/>
              <a:buNone/>
            </a:pPr>
            <a:endParaRPr lang="en-US" altLang="en-US" sz="1200" dirty="0" smtClean="0">
              <a:solidFill>
                <a:srgbClr val="000000"/>
              </a:solidFill>
            </a:endParaRPr>
          </a:p>
        </p:txBody>
      </p:sp>
    </p:spTree>
    <p:extLst>
      <p:ext uri="{BB962C8B-B14F-4D97-AF65-F5344CB8AC3E}">
        <p14:creationId xmlns:p14="http://schemas.microsoft.com/office/powerpoint/2010/main" val="2380666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a:xfrm>
            <a:off x="254000" y="1526127"/>
            <a:ext cx="8551553" cy="2702991"/>
          </a:xfrm>
          <a:ln>
            <a:solidFill>
              <a:schemeClr val="accent1"/>
            </a:solidFill>
          </a:ln>
        </p:spPr>
        <p:txBody>
          <a:bodyPr>
            <a:noAutofit/>
          </a:bodyPr>
          <a:lstStyle/>
          <a:p>
            <a:pPr marL="0" defTabSz="914400" fontAlgn="base">
              <a:spcBef>
                <a:spcPct val="0"/>
              </a:spcBef>
              <a:spcAft>
                <a:spcPct val="0"/>
              </a:spcAft>
              <a:buNone/>
            </a:pPr>
            <a:r>
              <a:rPr lang="fr-FR" altLang="en-US" sz="2000" dirty="0" smtClean="0">
                <a:solidFill>
                  <a:srgbClr val="000000"/>
                </a:solidFill>
              </a:rPr>
              <a:t>Cuire </a:t>
            </a:r>
            <a:r>
              <a:rPr lang="fr-FR" altLang="en-US" sz="2000" dirty="0">
                <a:solidFill>
                  <a:srgbClr val="000000"/>
                </a:solidFill>
              </a:rPr>
              <a:t>les pâtes dans une grande casserole d'eau bouillante salée jusqu'à ce qu'elles soient al dente. Pendant ce temps, versez la crème dans une grande poêle. Cuire à feu moyen, en remuant constamment, </a:t>
            </a:r>
            <a:r>
              <a:rPr lang="fr-FR" altLang="en-US" sz="2000" i="1" dirty="0">
                <a:solidFill>
                  <a:srgbClr val="FF0000"/>
                </a:solidFill>
              </a:rPr>
              <a:t>jusqu'à ce que presque ébullition</a:t>
            </a:r>
            <a:r>
              <a:rPr lang="fr-FR" altLang="en-US" sz="2000" dirty="0">
                <a:solidFill>
                  <a:srgbClr val="000000"/>
                </a:solidFill>
              </a:rPr>
              <a:t>. </a:t>
            </a:r>
            <a:r>
              <a:rPr lang="fr-FR" altLang="en-US" sz="2000" i="1" dirty="0">
                <a:solidFill>
                  <a:srgbClr val="0070C0"/>
                </a:solidFill>
              </a:rPr>
              <a:t>Réduire</a:t>
            </a:r>
            <a:r>
              <a:rPr lang="fr-FR" altLang="en-US" sz="2000" dirty="0">
                <a:solidFill>
                  <a:srgbClr val="000000"/>
                </a:solidFill>
              </a:rPr>
              <a:t> le feu et </a:t>
            </a:r>
            <a:r>
              <a:rPr lang="fr-FR" altLang="en-US" sz="2000" i="1" dirty="0">
                <a:solidFill>
                  <a:srgbClr val="0070C0"/>
                </a:solidFill>
              </a:rPr>
              <a:t>ajoutez</a:t>
            </a:r>
            <a:r>
              <a:rPr lang="fr-FR" altLang="en-US" sz="2000" dirty="0">
                <a:solidFill>
                  <a:srgbClr val="000000"/>
                </a:solidFill>
              </a:rPr>
              <a:t> les herbes, sel, poivrons, oignons et persil. Laisser mijoter 7 à 8 minutes, ou jusqu'à ce que le mélange épaississe. </a:t>
            </a:r>
            <a:r>
              <a:rPr lang="fr-FR" altLang="en-US" sz="2000" i="1" dirty="0">
                <a:solidFill>
                  <a:srgbClr val="0070C0"/>
                </a:solidFill>
              </a:rPr>
              <a:t>Incorporer</a:t>
            </a:r>
            <a:r>
              <a:rPr lang="fr-FR" altLang="en-US" sz="2000" dirty="0">
                <a:solidFill>
                  <a:srgbClr val="000000"/>
                </a:solidFill>
              </a:rPr>
              <a:t> les fruits de mer, </a:t>
            </a:r>
            <a:r>
              <a:rPr lang="fr-FR" altLang="en-US" sz="2000" i="1" dirty="0">
                <a:solidFill>
                  <a:srgbClr val="0070C0"/>
                </a:solidFill>
              </a:rPr>
              <a:t>cuisson</a:t>
            </a:r>
            <a:r>
              <a:rPr lang="fr-FR" altLang="en-US" sz="2000" dirty="0">
                <a:solidFill>
                  <a:srgbClr val="000000"/>
                </a:solidFill>
              </a:rPr>
              <a:t> jusqu'à ce que les crevettes ne soit plus </a:t>
            </a:r>
            <a:r>
              <a:rPr lang="fr-FR" altLang="en-US" sz="2000" i="1" dirty="0">
                <a:solidFill>
                  <a:srgbClr val="000000"/>
                </a:solidFill>
              </a:rPr>
              <a:t>transparente</a:t>
            </a:r>
            <a:r>
              <a:rPr lang="fr-FR" altLang="en-US" sz="2000" dirty="0">
                <a:solidFill>
                  <a:srgbClr val="000000"/>
                </a:solidFill>
              </a:rPr>
              <a:t>. Incorporer le fromage en mélangeant bien. Égoutter les pâtes. Servir la sauce sur les nouilles.</a:t>
            </a:r>
          </a:p>
        </p:txBody>
      </p:sp>
    </p:spTree>
    <p:extLst>
      <p:ext uri="{BB962C8B-B14F-4D97-AF65-F5344CB8AC3E}">
        <p14:creationId xmlns:p14="http://schemas.microsoft.com/office/powerpoint/2010/main" val="3899621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err="1" smtClean="0"/>
              <a:t>Vauquois’s</a:t>
            </a:r>
            <a:r>
              <a:rPr lang="en-US" altLang="en-US" dirty="0" smtClean="0"/>
              <a:t> Triangle</a:t>
            </a:r>
          </a:p>
        </p:txBody>
      </p:sp>
      <p:sp>
        <p:nvSpPr>
          <p:cNvPr id="3" name="Content Placeholder 2"/>
          <p:cNvSpPr>
            <a:spLocks noGrp="1"/>
          </p:cNvSpPr>
          <p:nvPr>
            <p:ph idx="1"/>
          </p:nvPr>
        </p:nvSpPr>
        <p:spPr/>
        <p:txBody>
          <a:bodyPr/>
          <a:lstStyle/>
          <a:p>
            <a:r>
              <a:rPr lang="en-US" dirty="0" smtClean="0"/>
              <a:t>(F) </a:t>
            </a:r>
            <a:r>
              <a:rPr lang="en-US" dirty="0" err="1" smtClean="0"/>
              <a:t>oreign</a:t>
            </a:r>
            <a:endParaRPr lang="en-US" dirty="0" smtClean="0"/>
          </a:p>
          <a:p>
            <a:r>
              <a:rPr lang="en-US" dirty="0" smtClean="0"/>
              <a:t>(I) </a:t>
            </a:r>
            <a:r>
              <a:rPr lang="en-US" dirty="0" err="1" smtClean="0"/>
              <a:t>nterlingua</a:t>
            </a:r>
            <a:endParaRPr lang="en-US" dirty="0" smtClean="0"/>
          </a:p>
          <a:p>
            <a:r>
              <a:rPr lang="en-US" dirty="0" smtClean="0"/>
              <a:t>(E) </a:t>
            </a:r>
            <a:r>
              <a:rPr lang="en-US" dirty="0" err="1" smtClean="0"/>
              <a:t>nglish</a:t>
            </a:r>
            <a:endParaRPr lang="en-US" dirty="0"/>
          </a:p>
        </p:txBody>
      </p:sp>
      <p:sp>
        <p:nvSpPr>
          <p:cNvPr id="24580" name="Line 4"/>
          <p:cNvSpPr>
            <a:spLocks noChangeShapeType="1"/>
          </p:cNvSpPr>
          <p:nvPr/>
        </p:nvSpPr>
        <p:spPr bwMode="auto">
          <a:xfrm flipV="1">
            <a:off x="4675730" y="1820094"/>
            <a:ext cx="1066800" cy="971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4581" name="Line 5"/>
          <p:cNvSpPr>
            <a:spLocks noChangeShapeType="1"/>
          </p:cNvSpPr>
          <p:nvPr/>
        </p:nvSpPr>
        <p:spPr bwMode="auto">
          <a:xfrm>
            <a:off x="5742530" y="1820094"/>
            <a:ext cx="1066800" cy="971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4582" name="Line 6"/>
          <p:cNvSpPr>
            <a:spLocks noChangeShapeType="1"/>
          </p:cNvSpPr>
          <p:nvPr/>
        </p:nvSpPr>
        <p:spPr bwMode="auto">
          <a:xfrm>
            <a:off x="4675730" y="2791644"/>
            <a:ext cx="213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4583" name="Text Box 7"/>
          <p:cNvSpPr txBox="1">
            <a:spLocks noChangeArrowheads="1"/>
          </p:cNvSpPr>
          <p:nvPr/>
        </p:nvSpPr>
        <p:spPr bwMode="auto">
          <a:xfrm>
            <a:off x="4294730" y="2505944"/>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50000"/>
              </a:spcBef>
              <a:spcAft>
                <a:spcPct val="0"/>
              </a:spcAft>
              <a:buFontTx/>
              <a:buNone/>
            </a:pPr>
            <a:r>
              <a:rPr lang="en-US" altLang="en-US" sz="2400" smtClean="0">
                <a:solidFill>
                  <a:srgbClr val="000000"/>
                </a:solidFill>
              </a:rPr>
              <a:t>F</a:t>
            </a:r>
          </a:p>
        </p:txBody>
      </p:sp>
      <p:sp>
        <p:nvSpPr>
          <p:cNvPr id="24584" name="Text Box 8"/>
          <p:cNvSpPr txBox="1">
            <a:spLocks noChangeArrowheads="1"/>
          </p:cNvSpPr>
          <p:nvPr/>
        </p:nvSpPr>
        <p:spPr bwMode="auto">
          <a:xfrm>
            <a:off x="6885530" y="2448794"/>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r>
              <a:rPr lang="en-US" altLang="en-US" sz="2400" smtClean="0">
                <a:solidFill>
                  <a:srgbClr val="000000"/>
                </a:solidFill>
              </a:rPr>
              <a:t>E</a:t>
            </a:r>
          </a:p>
        </p:txBody>
      </p:sp>
      <p:sp>
        <p:nvSpPr>
          <p:cNvPr id="24585" name="Text Box 9"/>
          <p:cNvSpPr txBox="1">
            <a:spLocks noChangeArrowheads="1"/>
          </p:cNvSpPr>
          <p:nvPr/>
        </p:nvSpPr>
        <p:spPr bwMode="auto">
          <a:xfrm>
            <a:off x="5598901" y="1358429"/>
            <a:ext cx="2872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defTabSz="914400" eaLnBrk="1" fontAlgn="base" hangingPunct="1">
              <a:spcBef>
                <a:spcPct val="0"/>
              </a:spcBef>
              <a:spcAft>
                <a:spcPct val="0"/>
              </a:spcAft>
              <a:buFontTx/>
              <a:buNone/>
            </a:pPr>
            <a:r>
              <a:rPr lang="en-US" altLang="en-US" sz="2400" dirty="0" smtClean="0">
                <a:solidFill>
                  <a:srgbClr val="000000"/>
                </a:solidFill>
              </a:rPr>
              <a:t>I</a:t>
            </a:r>
          </a:p>
        </p:txBody>
      </p:sp>
    </p:spTree>
    <p:extLst>
      <p:ext uri="{BB962C8B-B14F-4D97-AF65-F5344CB8AC3E}">
        <p14:creationId xmlns:p14="http://schemas.microsoft.com/office/powerpoint/2010/main" val="1114344448"/>
      </p:ext>
    </p:extLst>
  </p:cSld>
  <p:clrMapOvr>
    <a:masterClrMapping/>
  </p:clrMapOvr>
  <p:timing>
    <p:tnLst>
      <p:par>
        <p:cTn id="1" dur="indefinite" restart="never" nodeType="tmRoot"/>
      </p:par>
    </p:tnLst>
  </p:timing>
</p:sld>
</file>

<file path=ppt/theme/theme1.xml><?xml version="1.0" encoding="utf-8"?>
<a:theme xmlns:a="http://schemas.openxmlformats.org/drawingml/2006/main" name="UM-coursera-052814">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Microsoft Sans Serif"/>
        <a:ea typeface=""/>
        <a:cs typeface="Microsoft Sans Serif"/>
      </a:majorFont>
      <a:minorFont>
        <a:latin typeface="Microsoft Sans Serif"/>
        <a:ea typeface=""/>
        <a:cs typeface="Microsoft Sans Serif"/>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UM-coursera-052814</Template>
  <TotalTime>41646</TotalTime>
  <Words>579</Words>
  <Application>Microsoft Office PowerPoint</Application>
  <PresentationFormat>On-screen Show (16:9)</PresentationFormat>
  <Paragraphs>116</Paragraphs>
  <Slides>16</Slides>
  <Notes>1</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Arial</vt:lpstr>
      <vt:lpstr>Calibri</vt:lpstr>
      <vt:lpstr>Georgia</vt:lpstr>
      <vt:lpstr>Lucida Grande</vt:lpstr>
      <vt:lpstr>Microsoft Sans Serif</vt:lpstr>
      <vt:lpstr>Rockwell Extra Bold</vt:lpstr>
      <vt:lpstr>Symbol</vt:lpstr>
      <vt:lpstr>Times New Roman</vt:lpstr>
      <vt:lpstr>Wingdings</vt:lpstr>
      <vt:lpstr>UM-coursera-052814</vt:lpstr>
      <vt:lpstr>Custom Design</vt:lpstr>
      <vt:lpstr>NLP</vt:lpstr>
      <vt:lpstr>Machine Translation</vt:lpstr>
      <vt:lpstr>Automatic Translation</vt:lpstr>
      <vt:lpstr>Translation as Decoding</vt:lpstr>
      <vt:lpstr>Question for the audience</vt:lpstr>
      <vt:lpstr>PowerPoint Presentation</vt:lpstr>
      <vt:lpstr>PowerPoint Presentation</vt:lpstr>
      <vt:lpstr>Answer</vt:lpstr>
      <vt:lpstr>Vauquois’s Triangle</vt:lpstr>
      <vt:lpstr>Basic Strategies of MT</vt:lpstr>
      <vt:lpstr>Basic Strategies of MT</vt:lpstr>
      <vt:lpstr>String-to-String Translation</vt:lpstr>
      <vt:lpstr>Phrase-Based Translation</vt:lpstr>
      <vt:lpstr>Tree-to-Tree Translation</vt:lpstr>
      <vt:lpstr>Tree-to-String Translation</vt:lpstr>
      <vt:lpstr>NLP</vt:lpstr>
    </vt:vector>
  </TitlesOfParts>
  <Company>University of Michigan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Dragomir Radev</dc:creator>
  <cp:lastModifiedBy>Radev, Dragomir</cp:lastModifiedBy>
  <cp:revision>482</cp:revision>
  <dcterms:created xsi:type="dcterms:W3CDTF">2014-05-29T18:54:38Z</dcterms:created>
  <dcterms:modified xsi:type="dcterms:W3CDTF">2019-04-02T15:41:35Z</dcterms:modified>
</cp:coreProperties>
</file>