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sldIdLst>
    <p:sldId id="1014" r:id="rId3"/>
    <p:sldId id="1015" r:id="rId4"/>
    <p:sldId id="1016" r:id="rId5"/>
    <p:sldId id="1017" r:id="rId6"/>
    <p:sldId id="1018" r:id="rId7"/>
    <p:sldId id="1168" r:id="rId8"/>
    <p:sldId id="1172" r:id="rId9"/>
    <p:sldId id="1173" r:id="rId10"/>
    <p:sldId id="1170" r:id="rId11"/>
    <p:sldId id="1171" r:id="rId12"/>
    <p:sldId id="1024" r:id="rId13"/>
    <p:sldId id="1194" r:id="rId14"/>
    <p:sldId id="1195" r:id="rId15"/>
    <p:sldId id="1196" r:id="rId16"/>
    <p:sldId id="1197" r:id="rId17"/>
    <p:sldId id="103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45" d="100"/>
          <a:sy n="145" d="100"/>
        </p:scale>
        <p:origin x="95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047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110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882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613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697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B4B42A-0AF5-45A1-96E3-9BC08C62DE0F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266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C16E76-DBF4-4A50-93C3-B9A3A824FD43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7412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2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601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61" y="1163104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6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3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4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6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0" y="228603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1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flower red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 flower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flower red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dog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 cat mouse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flower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 fleur rouge”?</a:t>
            </a:r>
          </a:p>
        </p:txBody>
      </p:sp>
    </p:spTree>
    <p:extLst>
      <p:ext uri="{BB962C8B-B14F-4D97-AF65-F5344CB8AC3E}">
        <p14:creationId xmlns:p14="http://schemas.microsoft.com/office/powerpoint/2010/main" val="20914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Noisy Channel Model Applications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Text-to-text (e.g., text summarization)</a:t>
            </a:r>
          </a:p>
          <a:p>
            <a:pPr eaLnBrk="1" hangingPunct="1"/>
            <a:r>
              <a:rPr lang="en-US" altLang="en-US" dirty="0" smtClean="0"/>
              <a:t>Speech recognition</a:t>
            </a:r>
          </a:p>
          <a:p>
            <a:pPr eaLnBrk="1" hangingPunct="1"/>
            <a:r>
              <a:rPr lang="en-US" altLang="en-US" dirty="0" smtClean="0"/>
              <a:t>Spelling Correction</a:t>
            </a:r>
          </a:p>
          <a:p>
            <a:pPr eaLnBrk="1" hangingPunct="1"/>
            <a:r>
              <a:rPr lang="en-US" altLang="en-US" dirty="0" smtClean="0"/>
              <a:t>Optical Character Recognition</a:t>
            </a:r>
          </a:p>
          <a:p>
            <a:pPr lvl="1"/>
            <a:r>
              <a:rPr lang="en-US" altLang="en-US" dirty="0" smtClean="0"/>
              <a:t>P(</a:t>
            </a:r>
            <a:r>
              <a:rPr lang="en-US" altLang="en-US" dirty="0" err="1" smtClean="0"/>
              <a:t>text|pixels</a:t>
            </a:r>
            <a:r>
              <a:rPr lang="en-US" altLang="en-US" dirty="0" smtClean="0"/>
              <a:t>) = P(text) P(</a:t>
            </a:r>
            <a:r>
              <a:rPr lang="en-US" altLang="en-US" dirty="0" err="1" smtClean="0"/>
              <a:t>pixels|text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40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5996"/>
            <a:ext cx="8432800" cy="70184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8355" y="4713585"/>
            <a:ext cx="268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[Brown et al. 1993]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52" y="811928"/>
            <a:ext cx="6531830" cy="19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79" y="2946063"/>
            <a:ext cx="4849271" cy="195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7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44989"/>
            <a:ext cx="8432800" cy="701843"/>
          </a:xfrm>
        </p:spPr>
        <p:txBody>
          <a:bodyPr/>
          <a:lstStyle/>
          <a:p>
            <a:r>
              <a:rPr lang="en-US" dirty="0" smtClean="0"/>
              <a:t>Representing Word Alignments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78008"/>
              </p:ext>
            </p:extLst>
          </p:nvPr>
        </p:nvGraphicFramePr>
        <p:xfrm>
          <a:off x="1864198" y="1073655"/>
          <a:ext cx="5456902" cy="234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36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5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3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37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910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0679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programme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été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mis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 NULL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1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 and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12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 the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66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 program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86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 has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06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 been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06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6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34916"/>
              </p:ext>
            </p:extLst>
          </p:nvPr>
        </p:nvGraphicFramePr>
        <p:xfrm>
          <a:off x="1864198" y="3774768"/>
          <a:ext cx="5456902" cy="93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36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5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3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37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910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0758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56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French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programme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été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mis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76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Alignment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4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optimal alignment is NP-hard</a:t>
            </a:r>
          </a:p>
          <a:p>
            <a:pPr lvl="1"/>
            <a:r>
              <a:rPr lang="en-US" dirty="0" smtClean="0"/>
              <a:t>Reduction from Traveling Salesman Problem</a:t>
            </a:r>
          </a:p>
          <a:p>
            <a:pPr lvl="1"/>
            <a:r>
              <a:rPr lang="en-US" dirty="0" smtClean="0"/>
              <a:t>Each word is a city</a:t>
            </a:r>
          </a:p>
          <a:p>
            <a:pPr lvl="1"/>
            <a:r>
              <a:rPr lang="en-US" dirty="0" smtClean="0"/>
              <a:t>Each bigram is a distance from one city to another</a:t>
            </a:r>
          </a:p>
          <a:p>
            <a:pPr lvl="1"/>
            <a:r>
              <a:rPr lang="en-US" dirty="0" smtClean="0"/>
              <a:t>Each translation is a complete tour of all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Noisy Channel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Noisy Channel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Source-channel model of communication</a:t>
            </a:r>
          </a:p>
          <a:p>
            <a:pPr eaLnBrk="1" hangingPunct="1"/>
            <a:r>
              <a:rPr lang="en-US" altLang="en-US" dirty="0" smtClean="0"/>
              <a:t>Parametric probabilistic models of language and translation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90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6170"/>
            <a:ext cx="8229600" cy="27029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Given f, guess e</a:t>
            </a:r>
          </a:p>
          <a:p>
            <a:pPr eaLnBrk="1" hangingPunct="1"/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905000" y="2057404"/>
            <a:ext cx="3276600" cy="914460"/>
            <a:chOff x="1905000" y="2057401"/>
            <a:chExt cx="3276600" cy="914460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3124200" y="21717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22098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42672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1905000" y="2228851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495800" y="2057401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3248025" y="2250282"/>
              <a:ext cx="91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 </a:t>
              </a:r>
              <a:r>
                <a:rPr lang="en-US" altLang="en-US" sz="2000" smtClean="0">
                  <a:solidFill>
                    <a:srgbClr val="000000"/>
                  </a:solidFill>
                  <a:sym typeface="Wingdings" pitchFamily="2" charset="2"/>
                </a:rPr>
                <a:t> F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2004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encoder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1600" y="2171703"/>
            <a:ext cx="2514600" cy="800161"/>
            <a:chOff x="5181600" y="2171700"/>
            <a:chExt cx="2514600" cy="800161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5181600" y="21717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63246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7315200" y="2228851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e’</a:t>
              </a: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5295900" y="2250282"/>
              <a:ext cx="91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F </a:t>
              </a:r>
              <a:r>
                <a:rPr lang="en-US" altLang="en-US" sz="2000" smtClean="0">
                  <a:solidFill>
                    <a:srgbClr val="000000"/>
                  </a:solidFill>
                  <a:sym typeface="Wingdings" pitchFamily="2" charset="2"/>
                </a:rPr>
                <a:t> E</a:t>
              </a:r>
              <a:endParaRPr lang="en-US" altLang="en-US" sz="2000" smtClean="0">
                <a:solidFill>
                  <a:srgbClr val="000000"/>
                </a:solidFill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52578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decoder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0805" y="3086102"/>
            <a:ext cx="4283075" cy="487611"/>
            <a:chOff x="2590805" y="3086101"/>
            <a:chExt cx="4283075" cy="487611"/>
          </a:xfrm>
        </p:grpSpPr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590805" y="3086101"/>
              <a:ext cx="42830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e’ = 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argmax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 P(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e|f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) = 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argmax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 P(</a:t>
              </a:r>
              <a:r>
                <a:rPr lang="en-US" altLang="en-US" sz="2000" dirty="0" err="1" smtClean="0">
                  <a:solidFill>
                    <a:srgbClr val="000000"/>
                  </a:solidFill>
                </a:rPr>
                <a:t>f|e</a:t>
              </a:r>
              <a:r>
                <a:rPr lang="en-US" altLang="en-US" sz="2000" dirty="0" smtClean="0">
                  <a:solidFill>
                    <a:srgbClr val="000000"/>
                  </a:solidFill>
                </a:rPr>
                <a:t>) P(e)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3413126" y="3265935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5070476" y="3257600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dirty="0" smtClean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86227" y="3371852"/>
            <a:ext cx="2057377" cy="857310"/>
            <a:chOff x="3886223" y="3371850"/>
            <a:chExt cx="2057377" cy="857310"/>
          </a:xfrm>
        </p:grpSpPr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3886223" y="3829050"/>
              <a:ext cx="19672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smtClean="0">
                  <a:solidFill>
                    <a:srgbClr val="000000"/>
                  </a:solidFill>
                </a:rPr>
                <a:t>translation model</a:t>
              </a:r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V="1">
              <a:off x="4953000" y="3371850"/>
              <a:ext cx="9906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16" y="3371852"/>
            <a:ext cx="1813317" cy="857310"/>
            <a:chOff x="6172216" y="3371850"/>
            <a:chExt cx="1813317" cy="857310"/>
          </a:xfrm>
        </p:grpSpPr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6172216" y="3829050"/>
              <a:ext cx="18133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</a:rPr>
                <a:t>language model</a:t>
              </a:r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 flipV="1">
              <a:off x="6477000" y="3371850"/>
              <a:ext cx="53340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7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749676"/>
              </p:ext>
            </p:extLst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flower red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 flower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flower red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dog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 cat mouse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flower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 fleur rouge”?</a:t>
            </a:r>
          </a:p>
        </p:txBody>
      </p:sp>
    </p:spTree>
    <p:extLst>
      <p:ext uri="{BB962C8B-B14F-4D97-AF65-F5344CB8AC3E}">
        <p14:creationId xmlns:p14="http://schemas.microsoft.com/office/powerpoint/2010/main" val="17252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202854"/>
              </p:ext>
            </p:extLst>
          </p:nvPr>
        </p:nvGraphicFramePr>
        <p:xfrm>
          <a:off x="2194489" y="1896762"/>
          <a:ext cx="4378104" cy="2304274"/>
        </p:xfrm>
        <a:graphic>
          <a:graphicData uri="http://schemas.openxmlformats.org/drawingml/2006/table">
            <a:tbl>
              <a:tblPr/>
              <a:tblGrid>
                <a:gridCol w="1414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flower red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 flower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flower red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dog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 cat mouse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flower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 fleur rouge”?</a:t>
            </a:r>
          </a:p>
        </p:txBody>
      </p:sp>
    </p:spTree>
    <p:extLst>
      <p:ext uri="{BB962C8B-B14F-4D97-AF65-F5344CB8AC3E}">
        <p14:creationId xmlns:p14="http://schemas.microsoft.com/office/powerpoint/2010/main" val="3370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  <p:extLst/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flower red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 flower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flower red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dog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 cat mouse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flower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 fleur rouge”?</a:t>
            </a:r>
          </a:p>
        </p:txBody>
      </p:sp>
    </p:spTree>
    <p:extLst>
      <p:ext uri="{BB962C8B-B14F-4D97-AF65-F5344CB8AC3E}">
        <p14:creationId xmlns:p14="http://schemas.microsoft.com/office/powerpoint/2010/main" val="10047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94858"/>
              </p:ext>
            </p:extLst>
          </p:nvPr>
        </p:nvGraphicFramePr>
        <p:xfrm>
          <a:off x="2194489" y="1896762"/>
          <a:ext cx="4378104" cy="2304274"/>
        </p:xfrm>
        <a:graphic>
          <a:graphicData uri="http://schemas.openxmlformats.org/drawingml/2006/table">
            <a:tbl>
              <a:tblPr/>
              <a:tblGrid>
                <a:gridCol w="1414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flower red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 flower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flower red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dog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 cat mouse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flower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 fleur rouge”?</a:t>
            </a:r>
          </a:p>
        </p:txBody>
      </p:sp>
    </p:spTree>
    <p:extLst>
      <p:ext uri="{BB962C8B-B14F-4D97-AF65-F5344CB8AC3E}">
        <p14:creationId xmlns:p14="http://schemas.microsoft.com/office/powerpoint/2010/main" val="4107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Statistical MT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145607"/>
              </p:ext>
            </p:extLst>
          </p:nvPr>
        </p:nvGraphicFramePr>
        <p:xfrm>
          <a:off x="2194489" y="1896762"/>
          <a:ext cx="4378104" cy="2007973"/>
        </p:xfrm>
        <a:graphic>
          <a:graphicData uri="http://schemas.openxmlformats.org/drawingml/2006/table">
            <a:tbl>
              <a:tblPr/>
              <a:tblGrid>
                <a:gridCol w="1414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p(e)*p(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f|e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flower red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 flower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flower red a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7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dog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 cat mouse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4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red flower</a:t>
                      </a:r>
                    </a:p>
                  </a:txBody>
                  <a:tcPr marL="164706" marR="164706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64706" marR="164706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27277" y="1091917"/>
            <a:ext cx="4408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Translate from French: “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itchFamily="34" charset="0"/>
              </a:rPr>
              <a:t>une</a:t>
            </a:r>
            <a:r>
              <a:rPr lang="en-US" altLang="en-US" sz="1800" dirty="0" smtClean="0">
                <a:solidFill>
                  <a:srgbClr val="000000"/>
                </a:solidFill>
                <a:latin typeface="Arial" pitchFamily="34" charset="0"/>
              </a:rPr>
              <a:t> fleur rouge”?</a:t>
            </a:r>
          </a:p>
        </p:txBody>
      </p:sp>
    </p:spTree>
    <p:extLst>
      <p:ext uri="{BB962C8B-B14F-4D97-AF65-F5344CB8AC3E}">
        <p14:creationId xmlns:p14="http://schemas.microsoft.com/office/powerpoint/2010/main" val="20999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43641</TotalTime>
  <Words>444</Words>
  <Application>Microsoft Office PowerPoint</Application>
  <PresentationFormat>On-screen Show (16:9)</PresentationFormat>
  <Paragraphs>181</Paragraphs>
  <Slides>16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Machine Translation</vt:lpstr>
      <vt:lpstr>The Noisy Channel Model</vt:lpstr>
      <vt:lpstr>Statistics</vt:lpstr>
      <vt:lpstr>Statistical MT</vt:lpstr>
      <vt:lpstr>Statistical MT</vt:lpstr>
      <vt:lpstr>Statistical MT</vt:lpstr>
      <vt:lpstr>Statistical MT</vt:lpstr>
      <vt:lpstr>Statistical MT</vt:lpstr>
      <vt:lpstr>Statistical MT</vt:lpstr>
      <vt:lpstr>Noisy Channel Model Applications</vt:lpstr>
      <vt:lpstr>Machine Translation</vt:lpstr>
      <vt:lpstr>Examples</vt:lpstr>
      <vt:lpstr>Representing Word Alignments</vt:lpstr>
      <vt:lpstr>Complexity of Alignment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494</cp:revision>
  <dcterms:created xsi:type="dcterms:W3CDTF">2014-05-29T18:54:38Z</dcterms:created>
  <dcterms:modified xsi:type="dcterms:W3CDTF">2019-03-12T15:53:16Z</dcterms:modified>
</cp:coreProperties>
</file>