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44"/>
  </p:notesMasterIdLst>
  <p:sldIdLst>
    <p:sldId id="1014" r:id="rId3"/>
    <p:sldId id="1100" r:id="rId4"/>
    <p:sldId id="1077" r:id="rId5"/>
    <p:sldId id="1146" r:id="rId6"/>
    <p:sldId id="1076" r:id="rId7"/>
    <p:sldId id="1078" r:id="rId8"/>
    <p:sldId id="1079" r:id="rId9"/>
    <p:sldId id="1153" r:id="rId10"/>
    <p:sldId id="1154" r:id="rId11"/>
    <p:sldId id="1080" r:id="rId12"/>
    <p:sldId id="1083" r:id="rId13"/>
    <p:sldId id="1103" r:id="rId14"/>
    <p:sldId id="1107" r:id="rId15"/>
    <p:sldId id="1104" r:id="rId16"/>
    <p:sldId id="1105" r:id="rId17"/>
    <p:sldId id="1106" r:id="rId18"/>
    <p:sldId id="1110" r:id="rId19"/>
    <p:sldId id="1111" r:id="rId20"/>
    <p:sldId id="1112" r:id="rId21"/>
    <p:sldId id="1114" r:id="rId22"/>
    <p:sldId id="1113" r:id="rId23"/>
    <p:sldId id="1115" r:id="rId24"/>
    <p:sldId id="1116" r:id="rId25"/>
    <p:sldId id="1117" r:id="rId26"/>
    <p:sldId id="1118" r:id="rId27"/>
    <p:sldId id="1119" r:id="rId28"/>
    <p:sldId id="1120" r:id="rId29"/>
    <p:sldId id="1121" r:id="rId30"/>
    <p:sldId id="1158" r:id="rId31"/>
    <p:sldId id="1156" r:id="rId32"/>
    <p:sldId id="1063" r:id="rId33"/>
    <p:sldId id="1069" r:id="rId34"/>
    <p:sldId id="1109" r:id="rId35"/>
    <p:sldId id="1108" r:id="rId36"/>
    <p:sldId id="1075" r:id="rId37"/>
    <p:sldId id="1147" r:id="rId38"/>
    <p:sldId id="1148" r:id="rId39"/>
    <p:sldId id="1149" r:id="rId40"/>
    <p:sldId id="1150" r:id="rId41"/>
    <p:sldId id="1151" r:id="rId42"/>
    <p:sldId id="1038" r:id="rId4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27" autoAdjust="0"/>
    <p:restoredTop sz="94399" autoAdjust="0"/>
  </p:normalViewPr>
  <p:slideViewPr>
    <p:cSldViewPr snapToGrid="0" snapToObjects="1">
      <p:cViewPr varScale="1">
        <p:scale>
          <a:sx n="141" d="100"/>
          <a:sy n="141" d="100"/>
        </p:scale>
        <p:origin x="294" y="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3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5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7942" indent="-279978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1991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67876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584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3805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1770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59734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07699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1C34E0B-326B-446C-97B8-BD571713D344}" type="slidenum">
              <a:rPr lang="en-US" altLang="en-US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14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7413"/>
          </a:xfrm>
          <a:solidFill>
            <a:srgbClr val="FFFFFF"/>
          </a:solidFill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544" y="4342589"/>
            <a:ext cx="5488912" cy="411549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10753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7942" indent="-279978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1991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67876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584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3805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1770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59734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07699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F5CFEBF-6D68-4A45-95DB-157B0E8017C6}" type="slidenum">
              <a:rPr lang="en-US" altLang="en-US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15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7413"/>
          </a:xfrm>
          <a:solidFill>
            <a:srgbClr val="FFFFFF"/>
          </a:solidFill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544" y="4342589"/>
            <a:ext cx="5488912" cy="411549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08961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7942" indent="-279978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1991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67876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584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3805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1770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59734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07699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94A90F0-C77B-412A-AA54-F745D10D0FF6}" type="slidenum">
              <a:rPr lang="en-US" altLang="en-US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16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7413"/>
          </a:xfrm>
          <a:solidFill>
            <a:srgbClr val="FFFFFF"/>
          </a:solidFill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544" y="4342589"/>
            <a:ext cx="5488912" cy="411549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01278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61" y="1163104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6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68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29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3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4"/>
            <a:ext cx="8229600" cy="27029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6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800" b="0" i="0">
                <a:latin typeface="Lucida Grande"/>
                <a:cs typeface="Lucida Grande"/>
              </a:defRPr>
            </a:lvl2pPr>
            <a:lvl3pPr>
              <a:defRPr sz="2400" b="0" i="0">
                <a:latin typeface="Lucida Grande"/>
                <a:cs typeface="Lucida Grande"/>
              </a:defRPr>
            </a:lvl3pPr>
            <a:lvl4pPr>
              <a:defRPr sz="2000" b="0" i="0">
                <a:latin typeface="Lucida Grande"/>
                <a:cs typeface="Lucida Grande"/>
              </a:defRPr>
            </a:lvl4pPr>
            <a:lvl5pPr>
              <a:defRPr sz="2000" b="0" i="0">
                <a:latin typeface="Lucida Grande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4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500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80" y="228603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1"/>
            <a:ext cx="19812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85858"/>
                </a:solidFill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0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2pPr>
      <a:lvl3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3pPr>
      <a:lvl4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4pPr>
      <a:lvl5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5pPr>
      <a:lvl6pPr marL="8048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6pPr>
      <a:lvl7pPr marL="12620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7pPr>
      <a:lvl8pPr marL="17192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8pPr>
      <a:lvl9pPr marL="21764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mt.org/" TargetMode="External"/><Relationship Id="rId2" Type="http://schemas.openxmlformats.org/officeDocument/2006/relationships/hyperlink" Target="http://www.isi.edu/natural-language/mt/wkbk.rtf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 smtClean="0">
                <a:latin typeface="Rockwell Extra Bold" panose="02060903040505020403" pitchFamily="18" charset="0"/>
              </a:rPr>
              <a:t>NLP</a:t>
            </a:r>
            <a:endParaRPr lang="en-US" sz="18000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58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Model 1 (cont’d)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33544"/>
            <a:ext cx="8229600" cy="3383256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800" dirty="0" smtClean="0"/>
              <a:t>Algorithm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 smtClean="0"/>
              <a:t>Pick length of translation (uniform probability)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 smtClean="0"/>
              <a:t>Choose an alignment (uniform probability)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 smtClean="0"/>
              <a:t>Translate the foreign words (only depends on the word)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 smtClean="0"/>
              <a:t>That gives you P(</a:t>
            </a:r>
            <a:r>
              <a:rPr lang="en-US" altLang="en-US" sz="2400" dirty="0" err="1" smtClean="0"/>
              <a:t>f,A|e</a:t>
            </a:r>
            <a:r>
              <a:rPr lang="en-US" altLang="en-US" sz="2400" dirty="0" smtClean="0"/>
              <a:t>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 smtClean="0"/>
              <a:t>We need P(</a:t>
            </a:r>
            <a:r>
              <a:rPr lang="en-US" altLang="en-US" sz="2400" dirty="0" err="1" smtClean="0"/>
              <a:t>f|A,e</a:t>
            </a:r>
            <a:r>
              <a:rPr lang="en-US" altLang="en-US" sz="2400" dirty="0" smtClean="0"/>
              <a:t>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 smtClean="0"/>
              <a:t>Use EM (expectation-maximization) to find the hidden variables</a:t>
            </a:r>
          </a:p>
        </p:txBody>
      </p:sp>
    </p:spTree>
    <p:extLst>
      <p:ext uri="{BB962C8B-B14F-4D97-AF65-F5344CB8AC3E}">
        <p14:creationId xmlns:p14="http://schemas.microsoft.com/office/powerpoint/2010/main" val="54528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1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8585"/>
            <a:ext cx="8229600" cy="270299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Length probability</a:t>
            </a:r>
          </a:p>
          <a:p>
            <a:endParaRPr lang="en-US" sz="2400" dirty="0"/>
          </a:p>
          <a:p>
            <a:r>
              <a:rPr lang="en-US" sz="2400" dirty="0" smtClean="0"/>
              <a:t>Alignment probability (uniform)</a:t>
            </a:r>
          </a:p>
          <a:p>
            <a:endParaRPr lang="en-US" sz="2400" dirty="0"/>
          </a:p>
          <a:p>
            <a:r>
              <a:rPr lang="en-US" sz="2400" dirty="0" smtClean="0"/>
              <a:t>Translation probability</a:t>
            </a:r>
          </a:p>
        </p:txBody>
      </p:sp>
      <p:graphicFrame>
        <p:nvGraphicFramePr>
          <p:cNvPr id="4" name="Object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302941114"/>
              </p:ext>
            </p:extLst>
          </p:nvPr>
        </p:nvGraphicFramePr>
        <p:xfrm>
          <a:off x="2903549" y="1695674"/>
          <a:ext cx="1221263" cy="3272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2" name="Equation" r:id="rId3" imgW="761760" imgH="203040" progId="Equation.3">
                  <p:embed/>
                </p:oleObj>
              </mc:Choice>
              <mc:Fallback>
                <p:oleObj name="Equation" r:id="rId3" imgW="761760" imgH="20304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3549" y="1695674"/>
                        <a:ext cx="1221263" cy="3272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295562676"/>
              </p:ext>
            </p:extLst>
          </p:nvPr>
        </p:nvGraphicFramePr>
        <p:xfrm>
          <a:off x="2903549" y="2568701"/>
          <a:ext cx="1650273" cy="625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3" name="Equation" r:id="rId5" imgW="1104840" imgH="419040" progId="Equation.3">
                  <p:embed/>
                </p:oleObj>
              </mc:Choice>
              <mc:Fallback>
                <p:oleObj name="Equation" r:id="rId5" imgW="1104840" imgH="41904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3549" y="2568701"/>
                        <a:ext cx="1650273" cy="6256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72896373"/>
              </p:ext>
            </p:extLst>
          </p:nvPr>
        </p:nvGraphicFramePr>
        <p:xfrm>
          <a:off x="2903549" y="3558224"/>
          <a:ext cx="972477" cy="363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4" name="Equation" r:id="rId7" imgW="647640" imgH="241200" progId="Equation.3">
                  <p:embed/>
                </p:oleObj>
              </mc:Choice>
              <mc:Fallback>
                <p:oleObj name="Equation" r:id="rId7" imgW="647640" imgH="241200" progId="Equation.3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3549" y="3558224"/>
                        <a:ext cx="972477" cy="3638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24520034"/>
              </p:ext>
            </p:extLst>
          </p:nvPr>
        </p:nvGraphicFramePr>
        <p:xfrm>
          <a:off x="635000" y="3933825"/>
          <a:ext cx="76708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5" name="Equation" r:id="rId9" imgW="3504960" imgH="457200" progId="Equation.3">
                  <p:embed/>
                </p:oleObj>
              </mc:Choice>
              <mc:Fallback>
                <p:oleObj name="Equation" r:id="rId9" imgW="3504960" imgH="4572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3933825"/>
                        <a:ext cx="7670800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691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Optimal Alignment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0442252"/>
              </p:ext>
            </p:extLst>
          </p:nvPr>
        </p:nvGraphicFramePr>
        <p:xfrm>
          <a:off x="1618615" y="1290674"/>
          <a:ext cx="4641850" cy="269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1" name="Equation" r:id="rId3" imgW="2120760" imgH="1231560" progId="Equation.3">
                  <p:embed/>
                </p:oleObj>
              </mc:Choice>
              <mc:Fallback>
                <p:oleObj name="Equation" r:id="rId3" imgW="2120760" imgH="1231560" progId="Equation.3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8615" y="1290674"/>
                        <a:ext cx="4641850" cy="269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244532240"/>
              </p:ext>
            </p:extLst>
          </p:nvPr>
        </p:nvGraphicFramePr>
        <p:xfrm>
          <a:off x="4426483" y="4300271"/>
          <a:ext cx="3224213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2" name="Equation" r:id="rId5" imgW="1473120" imgH="342720" progId="Equation.3">
                  <p:embed/>
                </p:oleObj>
              </mc:Choice>
              <mc:Fallback>
                <p:oleObj name="Equation" r:id="rId5" imgW="1473120" imgH="34272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6483" y="4300271"/>
                        <a:ext cx="3224213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936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Model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608" y="1278614"/>
            <a:ext cx="8516679" cy="3691816"/>
          </a:xfrm>
        </p:spPr>
        <p:txBody>
          <a:bodyPr>
            <a:normAutofit/>
          </a:bodyPr>
          <a:lstStyle/>
          <a:p>
            <a:r>
              <a:rPr lang="en-US" dirty="0" smtClean="0"/>
              <a:t>Goal:</a:t>
            </a:r>
          </a:p>
          <a:p>
            <a:pPr lvl="1"/>
            <a:r>
              <a:rPr lang="en-US" dirty="0" smtClean="0"/>
              <a:t>Learn the translation probabilities p(</a:t>
            </a:r>
            <a:r>
              <a:rPr lang="en-US" dirty="0" err="1" smtClean="0"/>
              <a:t>f|e</a:t>
            </a:r>
            <a:r>
              <a:rPr lang="en-US" dirty="0" smtClean="0"/>
              <a:t>)</a:t>
            </a:r>
          </a:p>
          <a:p>
            <a:r>
              <a:rPr lang="en-US" dirty="0" smtClean="0"/>
              <a:t>EM Algorithm</a:t>
            </a:r>
          </a:p>
          <a:p>
            <a:pPr lvl="1"/>
            <a:r>
              <a:rPr lang="en-US" dirty="0" smtClean="0"/>
              <a:t>Used to estimate the translation probabilities from a training corpus</a:t>
            </a:r>
          </a:p>
          <a:p>
            <a:pPr lvl="1"/>
            <a:r>
              <a:rPr lang="en-US" dirty="0" smtClean="0"/>
              <a:t>Guess p(</a:t>
            </a:r>
            <a:r>
              <a:rPr lang="en-US" dirty="0" err="1" smtClean="0"/>
              <a:t>f|e</a:t>
            </a:r>
            <a:r>
              <a:rPr lang="en-US" dirty="0" smtClean="0"/>
              <a:t>)           (could be uniform)</a:t>
            </a:r>
          </a:p>
          <a:p>
            <a:pPr lvl="1"/>
            <a:r>
              <a:rPr lang="en-US" dirty="0" smtClean="0"/>
              <a:t>Repeat until convergence:</a:t>
            </a:r>
          </a:p>
          <a:p>
            <a:pPr lvl="2"/>
            <a:r>
              <a:rPr lang="en-US" dirty="0" smtClean="0"/>
              <a:t>E-step: compute counts</a:t>
            </a:r>
          </a:p>
          <a:p>
            <a:pPr lvl="2"/>
            <a:r>
              <a:rPr lang="en-US" dirty="0" smtClean="0"/>
              <a:t>M-step: </a:t>
            </a:r>
            <a:r>
              <a:rPr lang="en-US" dirty="0" err="1" smtClean="0"/>
              <a:t>recompute</a:t>
            </a:r>
            <a:r>
              <a:rPr lang="en-US" dirty="0" smtClean="0"/>
              <a:t> p(</a:t>
            </a:r>
            <a:r>
              <a:rPr lang="en-US" dirty="0" err="1" smtClean="0"/>
              <a:t>f|e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7445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3" descr="un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91382"/>
            <a:ext cx="7315200" cy="1533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2" name="TextBox 1"/>
          <p:cNvSpPr txBox="1">
            <a:spLocks noChangeArrowheads="1"/>
          </p:cNvSpPr>
          <p:nvPr/>
        </p:nvSpPr>
        <p:spPr bwMode="auto">
          <a:xfrm>
            <a:off x="1981242" y="1714541"/>
            <a:ext cx="398698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green house               the house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casa verde                  la casa</a:t>
            </a:r>
          </a:p>
        </p:txBody>
      </p:sp>
      <p:sp>
        <p:nvSpPr>
          <p:cNvPr id="53253" name="TextBox 4"/>
          <p:cNvSpPr txBox="1">
            <a:spLocks noChangeArrowheads="1"/>
          </p:cNvSpPr>
          <p:nvPr/>
        </p:nvSpPr>
        <p:spPr bwMode="auto">
          <a:xfrm>
            <a:off x="803276" y="1377606"/>
            <a:ext cx="11592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Corpus:</a:t>
            </a:r>
          </a:p>
        </p:txBody>
      </p:sp>
      <p:sp>
        <p:nvSpPr>
          <p:cNvPr id="53254" name="TextBox 6"/>
          <p:cNvSpPr txBox="1">
            <a:spLocks noChangeArrowheads="1"/>
          </p:cNvSpPr>
          <p:nvPr/>
        </p:nvSpPr>
        <p:spPr bwMode="auto">
          <a:xfrm>
            <a:off x="784226" y="2764640"/>
            <a:ext cx="35477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</a:rPr>
              <a:t>Uniform translation model: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00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3" descr="un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1254919"/>
            <a:ext cx="8839200" cy="1158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67" y="2893048"/>
            <a:ext cx="8131175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6" name="TextBox 1"/>
          <p:cNvSpPr txBox="1">
            <a:spLocks noChangeArrowheads="1"/>
          </p:cNvSpPr>
          <p:nvPr/>
        </p:nvSpPr>
        <p:spPr bwMode="auto">
          <a:xfrm>
            <a:off x="152419" y="149753"/>
            <a:ext cx="825418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 smtClean="0">
                <a:solidFill>
                  <a:srgbClr val="000000"/>
                </a:solidFill>
              </a:rPr>
              <a:t>E-step 1: compute the expected counts E[count(t(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f|e</a:t>
            </a:r>
            <a:r>
              <a:rPr lang="en-US" altLang="en-US" sz="2000" dirty="0" smtClean="0">
                <a:solidFill>
                  <a:srgbClr val="000000"/>
                </a:solidFill>
              </a:rPr>
              <a:t>))] for all word pairs (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f</a:t>
            </a:r>
            <a:r>
              <a:rPr lang="en-US" altLang="en-US" sz="2000" baseline="-25000" dirty="0" err="1" smtClean="0">
                <a:solidFill>
                  <a:srgbClr val="000000"/>
                </a:solidFill>
              </a:rPr>
              <a:t>j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,e</a:t>
            </a:r>
            <a:r>
              <a:rPr lang="en-US" altLang="en-US" sz="2000" baseline="-25000" dirty="0" err="1" smtClean="0">
                <a:solidFill>
                  <a:srgbClr val="000000"/>
                </a:solidFill>
              </a:rPr>
              <a:t>aj</a:t>
            </a:r>
            <a:r>
              <a:rPr lang="en-US" altLang="en-US" sz="2000" dirty="0" smtClean="0">
                <a:solidFill>
                  <a:srgbClr val="000000"/>
                </a:solidFill>
              </a:rPr>
              <a:t>)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2000" dirty="0" smtClean="0">
              <a:solidFill>
                <a:srgbClr val="000000"/>
              </a:solidFill>
            </a:endParaRP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 smtClean="0">
                <a:solidFill>
                  <a:srgbClr val="000000"/>
                </a:solidFill>
              </a:rPr>
              <a:t>E-step 1a: compute P(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a,f|e</a:t>
            </a:r>
            <a:r>
              <a:rPr lang="en-US" altLang="en-US" sz="2000" dirty="0" smtClean="0">
                <a:solidFill>
                  <a:srgbClr val="000000"/>
                </a:solidFill>
              </a:rPr>
              <a:t>) by multiplying all </a:t>
            </a:r>
            <a:r>
              <a:rPr lang="en-US" altLang="en-US" sz="2000" i="1" dirty="0" smtClean="0">
                <a:solidFill>
                  <a:srgbClr val="000000"/>
                </a:solidFill>
              </a:rPr>
              <a:t>t</a:t>
            </a:r>
            <a:r>
              <a:rPr lang="en-US" altLang="en-US" sz="2000" dirty="0" smtClean="0">
                <a:solidFill>
                  <a:srgbClr val="000000"/>
                </a:solidFill>
              </a:rPr>
              <a:t> probabilities using</a:t>
            </a:r>
          </a:p>
        </p:txBody>
      </p:sp>
      <p:sp>
        <p:nvSpPr>
          <p:cNvPr id="54277" name="TextBox 4"/>
          <p:cNvSpPr txBox="1">
            <a:spLocks noChangeArrowheads="1"/>
          </p:cNvSpPr>
          <p:nvPr/>
        </p:nvSpPr>
        <p:spPr bwMode="auto">
          <a:xfrm>
            <a:off x="247650" y="2413773"/>
            <a:ext cx="52041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 smtClean="0">
                <a:solidFill>
                  <a:srgbClr val="000000"/>
                </a:solidFill>
              </a:rPr>
              <a:t>E-step 1b: normalize P(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a,f|e</a:t>
            </a:r>
            <a:r>
              <a:rPr lang="en-US" altLang="en-US" sz="2000" dirty="0" smtClean="0">
                <a:solidFill>
                  <a:srgbClr val="000000"/>
                </a:solidFill>
              </a:rPr>
              <a:t>) to get P(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a|e,f</a:t>
            </a:r>
            <a:r>
              <a:rPr lang="en-US" altLang="en-US" sz="2000" dirty="0" smtClean="0">
                <a:solidFill>
                  <a:srgbClr val="000000"/>
                </a:solidFill>
              </a:rPr>
              <a:t>) using</a:t>
            </a:r>
          </a:p>
        </p:txBody>
      </p:sp>
      <p:sp>
        <p:nvSpPr>
          <p:cNvPr id="4" name="TextBox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257800" y="2413773"/>
            <a:ext cx="2629886" cy="501821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>
                <a:noFill/>
              </a:rPr>
              <a:t> </a:t>
            </a:r>
          </a:p>
        </p:txBody>
      </p:sp>
      <p:pic>
        <p:nvPicPr>
          <p:cNvPr id="54279" name="Picture 3" descr="un 2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4129140"/>
            <a:ext cx="8686800" cy="91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80" name="TextBox 7"/>
          <p:cNvSpPr txBox="1">
            <a:spLocks noChangeArrowheads="1"/>
          </p:cNvSpPr>
          <p:nvPr/>
        </p:nvSpPr>
        <p:spPr bwMode="auto">
          <a:xfrm>
            <a:off x="152420" y="3729398"/>
            <a:ext cx="88011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 smtClean="0">
                <a:solidFill>
                  <a:srgbClr val="000000"/>
                </a:solidFill>
              </a:rPr>
              <a:t>E-step 1c: compute expected fractional counts, by weighting each count by P(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a|e,f</a:t>
            </a:r>
            <a:r>
              <a:rPr lang="en-US" altLang="en-US" sz="2000" dirty="0" smtClean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9" name="TextBox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949673" y="723826"/>
            <a:ext cx="2148602" cy="541879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71106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Box 2"/>
          <p:cNvSpPr txBox="1">
            <a:spLocks noChangeArrowheads="1"/>
          </p:cNvSpPr>
          <p:nvPr/>
        </p:nvSpPr>
        <p:spPr bwMode="auto">
          <a:xfrm>
            <a:off x="76200" y="357187"/>
            <a:ext cx="9144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smtClean="0">
                <a:solidFill>
                  <a:srgbClr val="000000"/>
                </a:solidFill>
              </a:rPr>
              <a:t>M-step 1: Compute the </a:t>
            </a:r>
            <a:r>
              <a:rPr lang="en-US" altLang="en-US" sz="2000" u="sng" smtClean="0">
                <a:solidFill>
                  <a:srgbClr val="000000"/>
                </a:solidFill>
              </a:rPr>
              <a:t>MLE</a:t>
            </a:r>
            <a:r>
              <a:rPr lang="en-US" altLang="en-US" sz="2000" smtClean="0">
                <a:solidFill>
                  <a:srgbClr val="000000"/>
                </a:solidFill>
              </a:rPr>
              <a:t> probability params by normalizing the tcounts to sum to 1.</a:t>
            </a:r>
          </a:p>
        </p:txBody>
      </p:sp>
      <p:pic>
        <p:nvPicPr>
          <p:cNvPr id="55299" name="Picture 3" descr="un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800153"/>
            <a:ext cx="7315200" cy="11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0" name="Picture 3" descr="un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628900"/>
            <a:ext cx="8839200" cy="1330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1" name="TextBox 5"/>
          <p:cNvSpPr txBox="1">
            <a:spLocks noChangeArrowheads="1"/>
          </p:cNvSpPr>
          <p:nvPr/>
        </p:nvSpPr>
        <p:spPr bwMode="auto">
          <a:xfrm>
            <a:off x="152401" y="2057400"/>
            <a:ext cx="73003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smtClean="0">
                <a:solidFill>
                  <a:srgbClr val="000000"/>
                </a:solidFill>
              </a:rPr>
              <a:t>E-step 2a: Recompute P(a,f|e) again by multiplying the </a:t>
            </a:r>
            <a:r>
              <a:rPr lang="en-US" altLang="en-US" sz="2000" i="1" smtClean="0">
                <a:solidFill>
                  <a:srgbClr val="000000"/>
                </a:solidFill>
              </a:rPr>
              <a:t>t</a:t>
            </a:r>
            <a:r>
              <a:rPr lang="en-US" altLang="en-US" sz="2000" smtClean="0">
                <a:solidFill>
                  <a:srgbClr val="000000"/>
                </a:solidFill>
              </a:rPr>
              <a:t> probabilities</a:t>
            </a:r>
          </a:p>
        </p:txBody>
      </p:sp>
      <p:sp>
        <p:nvSpPr>
          <p:cNvPr id="55302" name="TextBox 6"/>
          <p:cNvSpPr txBox="1">
            <a:spLocks noChangeArrowheads="1"/>
          </p:cNvSpPr>
          <p:nvPr/>
        </p:nvSpPr>
        <p:spPr bwMode="auto">
          <a:xfrm>
            <a:off x="161925" y="4114800"/>
            <a:ext cx="49778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 smtClean="0">
                <a:solidFill>
                  <a:srgbClr val="000000"/>
                </a:solidFill>
              </a:rPr>
              <a:t>More iterations are needed (until convergence)</a:t>
            </a:r>
          </a:p>
        </p:txBody>
      </p:sp>
    </p:spTree>
    <p:extLst>
      <p:ext uri="{BB962C8B-B14F-4D97-AF65-F5344CB8AC3E}">
        <p14:creationId xmlns:p14="http://schemas.microsoft.com/office/powerpoint/2010/main" val="336508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08874" y="208150"/>
            <a:ext cx="4551996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corpus = [('green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house','casa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'),('the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house','la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casa</a:t>
            </a:r>
            <a:r>
              <a:rPr lang="en-US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')]</a:t>
            </a: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Print corpus: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vocab1 = []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vocab2 = []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print "Sentence pairs"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(corpus)):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corpus[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'%s\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t%s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' %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vocab1 +=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[0].split()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vocab2 +=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[1].split()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Print Vocabulary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vocab1 = list(set(vocab1))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vocab2 = list(set(vocab2))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print "Vocabulary"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print "Source Language:",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print vocab1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print "Target Language:",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vocab2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print "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EM initialization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{}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for w in vocab1: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v in vocab2: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w,v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)] = 1. /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(vocab2)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"P(%s|%s) = %.2f\t" % 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v,w,prob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w,v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)]),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15199" y="4732465"/>
            <a:ext cx="1596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Code by </a:t>
            </a:r>
            <a:r>
              <a:rPr lang="en-US" sz="1400" dirty="0" err="1" smtClean="0"/>
              <a:t>Rui</a:t>
            </a:r>
            <a:r>
              <a:rPr lang="en-US" sz="1400" dirty="0" smtClean="0"/>
              <a:t> Zhang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7690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596" y="125730"/>
            <a:ext cx="4034789" cy="4939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E_step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E_step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compute_align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a,sent_pair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"\t Alignment:",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 = 1.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sent_pair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[0].split()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sent_pair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[1].split()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(a)):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w = s[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v = t[a[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print 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w,v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 = p *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w,v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"\t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a,f|e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): %.2f" % p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p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new_prob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{}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w in vocab1: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v in vocab2: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new_prob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w,v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)] = 0.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(corpus)):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"Sentence Pair",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sent_pair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corpus[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sent_l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sent_pair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total_i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a in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(range(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sent_l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)):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total_i.append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compute_align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(a,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sent_pair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#normalize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#print "\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a,f|e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):",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total_i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total_i_sum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sum(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total_i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total_i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[t /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total_i_sum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for t in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total_i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"\n\t Normalizing"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"\t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a|e,f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):",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total_i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</a:t>
            </a:r>
          </a:p>
        </p:txBody>
      </p:sp>
      <p:sp>
        <p:nvSpPr>
          <p:cNvPr id="2" name="Rectangle 1"/>
          <p:cNvSpPr/>
          <p:nvPr/>
        </p:nvSpPr>
        <p:spPr>
          <a:xfrm>
            <a:off x="4377690" y="131400"/>
            <a:ext cx="4572000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s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sent_pair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[0].split()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sent_pair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[1].split()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a in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(range(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sent_l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)):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for j in range(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(a)):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w = s[j]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v = t[a[j]]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new_prob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w,v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)] +=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total_i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w in vocab1: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total_w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0.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v in vocab2: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total_w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new_prob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w,v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print "P(%s|%s) = %.2f\t" % 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v,w,new_prob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w,v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)]),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"total(%s) = %2.f" % 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w,total_w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new_prob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77690" y="3034218"/>
            <a:ext cx="45720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M_step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M_step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w in vocab1: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total_w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sum([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w,v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] for v in vocab2])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v in vocab2: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w,v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)]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w,v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)] /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total_w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print "P(%s|%s) = %.2f\t" % 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v,w,prob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w,v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)]),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range(0,10):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"step: ",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E_step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M_step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4505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4471" y="1696284"/>
            <a:ext cx="6497954" cy="18928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Sentence pairs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0 green house   casa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 the house     la casa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Vocabulary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Source Language: ['house', 'the', 'green']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Target Language: ['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', 'casa', 'la']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EM </a:t>
            </a:r>
            <a:r>
              <a:rPr lang="en-US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initialization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verde|house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0.33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casa|house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0.33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la|house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0.33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verde|the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0.33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casa|the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0.33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la|the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0.33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verde|green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0.33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casa|green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0.33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la|green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0.33</a:t>
            </a:r>
          </a:p>
        </p:txBody>
      </p:sp>
    </p:spTree>
    <p:extLst>
      <p:ext uri="{BB962C8B-B14F-4D97-AF65-F5344CB8AC3E}">
        <p14:creationId xmlns:p14="http://schemas.microsoft.com/office/powerpoint/2010/main" val="119812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Translation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IBM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17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17321" y="517923"/>
            <a:ext cx="6497954" cy="43858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step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US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E_step</a:t>
            </a:r>
            <a:endParaRPr lang="en-US" sz="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Sentence Pair 0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Alignment: ('green', 'casa') ('house', '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a,f|e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): 0.11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Alignment: ('green', '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') ('house', 'casa')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a,f|e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): 0.11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Normalizing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a|e,f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): [0.5, 0.5]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Sentence Pair 1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Alignment: ('the', 'la') ('house', 'casa')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a,f|e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): 0.11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Alignment: ('the', 'casa') ('house', 'la')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a,f|e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): 0.11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Normalizing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a|e,f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): [0.5, 0.5]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verde|house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0.50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casa|house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1.00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la|house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0.50      total(house) =  2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verde|the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casa|the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0.50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la|the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0.50        total(the) =  1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verde|green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0.50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casa|green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0.50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la|green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 total(green) = 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M_step</a:t>
            </a: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verde|house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0.25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casa|house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0.50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la|house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0.25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verde|the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casa|the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0.50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la|the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0.50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verde|green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0.50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casa|green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0.50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la|green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</a:t>
            </a:r>
          </a:p>
        </p:txBody>
      </p:sp>
    </p:spTree>
    <p:extLst>
      <p:ext uri="{BB962C8B-B14F-4D97-AF65-F5344CB8AC3E}">
        <p14:creationId xmlns:p14="http://schemas.microsoft.com/office/powerpoint/2010/main" val="164257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00176" y="536139"/>
            <a:ext cx="6497954" cy="43858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step:  </a:t>
            </a:r>
            <a:r>
              <a:rPr lang="en-US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E_step</a:t>
            </a:r>
            <a:endParaRPr lang="en-US" sz="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Sentence Pair 0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Alignment: ('green', 'casa') ('house', '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a,f|e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): 0.12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Alignment: ('green', '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') ('house', 'casa')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a,f|e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): 0.25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Normalizing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a|e,f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): [0.3333333333333333, 0.6666666666666666]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Sentence Pair 1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Alignment: ('the', 'la') ('house', 'casa')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a,f|e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): 0.25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Alignment: ('the', 'casa') ('house', 'la')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a,f|e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): 0.12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Normalizing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a|e,f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): [0.6666666666666666, 0.3333333333333333]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verde|house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0.33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casa|house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1.33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la|house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0.33      total(house) =  2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verde|the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casa|the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0.33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la|the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0.67        total(the) =  1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verde|green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0.67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casa|green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0.33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la|green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 total(green) =  1</a:t>
            </a:r>
          </a:p>
          <a:p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M_step</a:t>
            </a:r>
            <a:endParaRPr lang="en-US" sz="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verde|house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0.17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casa|house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0.67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la|house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0.17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verde|the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casa|the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0.33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la|the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0.67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verde|green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0.67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casa|green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0.33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la|green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</a:t>
            </a:r>
          </a:p>
        </p:txBody>
      </p:sp>
    </p:spTree>
    <p:extLst>
      <p:ext uri="{BB962C8B-B14F-4D97-AF65-F5344CB8AC3E}">
        <p14:creationId xmlns:p14="http://schemas.microsoft.com/office/powerpoint/2010/main" val="95962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00176" y="536139"/>
            <a:ext cx="6497954" cy="43858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step:  </a:t>
            </a:r>
            <a:r>
              <a:rPr lang="en-US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E_step</a:t>
            </a:r>
            <a:endParaRPr lang="en-US" sz="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Sentence Pair 0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Alignment: ('green', 'casa') ('house', '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a,f|e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): 0.06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Alignment: ('green', '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') ('house', 'casa')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a,f|e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): 0.44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Normalizing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a|e,f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): [0.11111111111111112, 0.888888888888889]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Sentence Pair 1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Alignment: ('the', 'la') ('house', 'casa')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a,f|e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): 0.44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Alignment: ('the', 'casa') ('house', 'la')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a,f|e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): 0.06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Normalizing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a|e,f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): [0.888888888888889, 0.11111111111111112]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verde|house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0.11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casa|house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1.78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la|house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0.11      total(house) =  2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verde|the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casa|the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0.11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la|the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0.89        total(the) =  1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verde|green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0.89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casa|green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0.11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la|green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 total(green) =  1</a:t>
            </a:r>
          </a:p>
          <a:p>
            <a:endParaRPr lang="en-US" sz="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M_step</a:t>
            </a:r>
            <a:endParaRPr lang="en-US" sz="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verde|house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0.06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casa|house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0.89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la|house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0.06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verde|the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casa|the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0.11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la|the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0.89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verde|green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0.89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casa|green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0.11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la|green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</a:t>
            </a:r>
          </a:p>
        </p:txBody>
      </p:sp>
    </p:spTree>
    <p:extLst>
      <p:ext uri="{BB962C8B-B14F-4D97-AF65-F5344CB8AC3E}">
        <p14:creationId xmlns:p14="http://schemas.microsoft.com/office/powerpoint/2010/main" val="352633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00176" y="536139"/>
            <a:ext cx="6497954" cy="43858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step:  </a:t>
            </a:r>
            <a:r>
              <a:rPr lang="en-US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E_step</a:t>
            </a:r>
            <a:endParaRPr lang="en-US" sz="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Sentence Pair 0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Alignment: ('green', 'casa') ('house', '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a,f|e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): 0.01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Alignment: ('green', '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') ('house', 'casa')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a,f|e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): 0.79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Normalizing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a|e,f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): [0.007751937984496124, 0.9922480620155039]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Sentence Pair 1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Alignment: ('the', 'la') ('house', 'casa')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a,f|e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): 0.79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Alignment: ('the', 'casa') ('house', 'la')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a,f|e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): 0.01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Normalizing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a|e,f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): [0.9922480620155039, 0.007751937984496124]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verde|house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0.01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casa|house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1.98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la|house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0.01      total(house) =  2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verde|the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casa|the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0.01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la|the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0.99        total(the) =  1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verde|green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0.99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casa|green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0.01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la|green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 total(green) =  1</a:t>
            </a:r>
          </a:p>
          <a:p>
            <a:endParaRPr lang="en-US" sz="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M_step</a:t>
            </a:r>
            <a:endParaRPr lang="en-US" sz="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verde|house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casa|house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0.99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la|house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verde|the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casa|the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0.01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la|the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0.99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verde|green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0.99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casa|green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0.01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la|green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</a:t>
            </a:r>
          </a:p>
        </p:txBody>
      </p:sp>
    </p:spTree>
    <p:extLst>
      <p:ext uri="{BB962C8B-B14F-4D97-AF65-F5344CB8AC3E}">
        <p14:creationId xmlns:p14="http://schemas.microsoft.com/office/powerpoint/2010/main" val="74953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00176" y="43578"/>
            <a:ext cx="6497954" cy="50783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corpus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 [('green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house','casa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'),('the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house','la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casa'),('my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house','mi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casa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')]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Sentence pairs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0 green house   casa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1 the house     la casa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2 my house      mi casa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Vocabulary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Source Language: ['house', 'the', 'green', 'my']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Target Language: ['mi', '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', 'casa', 'la']</a:t>
            </a:r>
          </a:p>
          <a:p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EM </a:t>
            </a:r>
            <a:r>
              <a:rPr lang="en-US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initialization</a:t>
            </a:r>
          </a:p>
          <a:p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mi|house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0.25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verde|house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0.25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casa|house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0.25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la|house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0.25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mi|the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0.25  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verde|the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0.25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casa|the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0.25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la|the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0.25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mi|green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0.25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verde|green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0.25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casa|green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0.25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la|green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0.25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mi|my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0.25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P(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verde|my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0.25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casa|my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0.25 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la|my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0.25</a:t>
            </a:r>
          </a:p>
          <a:p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step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E_step</a:t>
            </a:r>
            <a:endParaRPr lang="en-US" sz="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Sentence Pair 0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Alignment: ('green', 'casa') ('house', '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a,f|e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): 0.06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Alignment: ('green', '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') ('house', 'casa')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a,f|e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): 0.06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Normalizing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a|e,f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): [0.5, 0.5]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Sentence Pair 1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Alignment: ('the', 'la') ('house', 'casa')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a,f|e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): 0.06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Alignment: ('the', 'casa') ('house', 'la')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a,f|e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): 0.06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Normalizing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a|e,f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): [0.5, 0.5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76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2914" y="181809"/>
            <a:ext cx="8303895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Sentence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Pair 2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Alignment: ('my', 'mi') ('house', 'casa')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a,f|e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): 0.06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Alignment: ('my', 'casa') ('house', 'mi')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a,f|e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): 0.06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Normalizing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a|e,f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): [0.5, 0.5]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mi|house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0.50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verde|house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0.50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casa|house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1.50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la|house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0.50      total(house) =  3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mi|the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verde|the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casa|the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0.50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la|the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0.50        total(the) =  1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mi|green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verde|green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0.50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casa|green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0.50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la|green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 total(green) =  1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mi|my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0.50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P(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verde|my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casa|my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0.50 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la|my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total(my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 1</a:t>
            </a:r>
          </a:p>
          <a:p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M_step</a:t>
            </a:r>
            <a:endParaRPr lang="en-US" sz="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mi|house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0.17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verde|house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0.17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casa|house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0.50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la|house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0.17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mi|the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verde|the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casa|the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0.50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la|the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0.50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mi|green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verde|green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0.50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casa|green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0.50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la|green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mi|my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0.50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P(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verde|my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casa|my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0.50 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la|my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step:  </a:t>
            </a:r>
            <a:r>
              <a:rPr lang="en-US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M_step</a:t>
            </a:r>
            <a:endParaRPr lang="en-US" sz="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mi|house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verde|house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casa|house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1.00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la|house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mi|the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verde|the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casa|the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la|the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1.00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mi|green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verde|green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1.00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casa|green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la|green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mi|my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1.00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P(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verde|my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casa|my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  P(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la|my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35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725" y="140733"/>
            <a:ext cx="8978265" cy="47705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corpus = [('green 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house','casa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'),('the 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house','la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casa'),('my 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house','mi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casa'),('my houses','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casas</a:t>
            </a:r>
            <a:r>
              <a: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')]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Sentence pairs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0 green house   casa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 the house     la casa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2 my house      mi casa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3 my houses 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casas</a:t>
            </a: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Vocabulary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Source Language: ['house', 'the', 'green', 'my', 'houses']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Language: ['casa', 'la', 'mi', '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', 'casas', '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EM initialization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casa|house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0.17  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la|house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0.17    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mi|house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0.17    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verde|house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0.17 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casas|house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0.17 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mis|house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0.17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casa|the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0.17    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la|the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0.17      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mi|the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0.17      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verde|the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0.17   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casas|the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0.17   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mis|the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0.17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casa|green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0.17  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la|green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0.17    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mi|green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0.17    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verde|green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0.17 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casas|green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0.17 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mis|green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0.17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casa|my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0.17     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la|my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0.17 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P(</a:t>
            </a:r>
            <a:r>
              <a:rPr 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mi|my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0.17 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P(</a:t>
            </a:r>
            <a:r>
              <a:rPr 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verde|my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0.17    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casas|my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0.17    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mis|my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0.17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casa|houses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0.17 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la|houses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0.17   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mi|houses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0.17   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verde|houses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0.17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casas|houses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0.17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mis|houses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0.17</a:t>
            </a:r>
          </a:p>
          <a:p>
            <a:endParaRPr lang="en-US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step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E_step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Sentence Pair 0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Alignment: ('green', 'casa') ('house', '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a,f|e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): 0.03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Alignment: ('green', '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') ('house', 'casa')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a,f|e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): 0.03</a:t>
            </a: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Normalizing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a|e,f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): [0.5, 0.5]</a:t>
            </a: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Sentence Pair 1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Alignment: ('the', 'la') ('house', 'casa')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a,f|e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): 0.03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Alignment: ('the', 'casa') ('house', 'la')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a,f|e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): 0.03</a:t>
            </a: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Normalizing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a|e,f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): [0.5, 0.5]</a:t>
            </a:r>
            <a:endParaRPr lang="en-US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75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39" y="581859"/>
            <a:ext cx="8978265" cy="34317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Sentence Pair 2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Alignment: ('my', 'mi') ('house', 'casa')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a,f|e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): 0.03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Alignment: ('my', 'casa') ('house', 'mi')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a,f|e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): 0.03</a:t>
            </a:r>
          </a:p>
          <a:p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Normalizing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a|e,f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): [0.5, 0.5]</a:t>
            </a:r>
          </a:p>
          <a:p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Sentence Pair 3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Alignment: ('my', '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') ('houses', 'casas')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a,f|e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): 0.03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Alignment: ('my', 'casas') ('houses', '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a,f|e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): 0.03</a:t>
            </a:r>
          </a:p>
          <a:p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Normalizing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a|e,f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): [0.5, 0.5]</a:t>
            </a:r>
          </a:p>
          <a:p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casa|house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1.50  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la|house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0.50    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mi|house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0.50    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verde|house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0.50 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casas|house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mis|house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    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total(house) =  3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casa|the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0.50    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la|the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0.50      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mi|the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 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verde|the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casas|the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mis|the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      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total(the) =  1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casa|green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0.50  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la|green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mi|green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verde|green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0.50 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casas|green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mis|green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    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total(green) =  1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casa|my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0.50     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la|my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P(</a:t>
            </a:r>
            <a:r>
              <a:rPr lang="en-US" sz="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mi|my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0.50 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P(</a:t>
            </a:r>
            <a:r>
              <a:rPr lang="en-US" sz="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verde|my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casas|my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0.50    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mis|my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0.50     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total(my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 2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casa|houses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la|houses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mi|houses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verde|houses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casas|houses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0.50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mis|houses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0.50   total(houses) =  1</a:t>
            </a:r>
          </a:p>
          <a:p>
            <a:endParaRPr lang="en-US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M_step</a:t>
            </a:r>
            <a:endParaRPr lang="en-US" sz="7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casa|house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0.50  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la|house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0.17    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mi|house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0.17    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verde|house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0.17 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casas|house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mis|house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</a:t>
            </a: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casa|the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0.50    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la|the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0.50      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mi|the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 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verde|the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casas|the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mis|the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</a:t>
            </a: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casa|green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0.50  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la|green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mi|green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verde|green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0.50 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casas|green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mis|green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</a:t>
            </a: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casa|my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0.25     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la|my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P(</a:t>
            </a:r>
            <a:r>
              <a:rPr lang="en-US" sz="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mi|my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0.25 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P(</a:t>
            </a:r>
            <a:r>
              <a:rPr lang="en-US" sz="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verde|my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casas|my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0.25    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mis|my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0.25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casa|houses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la|houses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mi|houses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verde|houses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casas|houses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 0.50  P(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mis|houses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0.50</a:t>
            </a:r>
          </a:p>
        </p:txBody>
      </p:sp>
    </p:spTree>
    <p:extLst>
      <p:ext uri="{BB962C8B-B14F-4D97-AF65-F5344CB8AC3E}">
        <p14:creationId xmlns:p14="http://schemas.microsoft.com/office/powerpoint/2010/main" val="295366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39" y="581859"/>
            <a:ext cx="8978265" cy="10772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step 3:</a:t>
            </a: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M_step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casa|house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1.00  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la|house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mi|house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verde|house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casas|house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mis|house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casa|the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la|the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1.00      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mi|the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 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verde|the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casas|the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mis|the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casa|green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la|green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mi|green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verde|green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1.00 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casas|green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mis|green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casa|my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la|my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P(</a:t>
            </a:r>
            <a:r>
              <a:rPr 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mi|my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0.50 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P(</a:t>
            </a:r>
            <a:r>
              <a:rPr 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verde|my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casas|my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0.25    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mis|my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0.25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casa|houses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la|houses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mi|houses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 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verde|houses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0.00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casas|houses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0.50  P(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mis|houses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= 0.50</a:t>
            </a:r>
          </a:p>
        </p:txBody>
      </p:sp>
    </p:spTree>
    <p:extLst>
      <p:ext uri="{BB962C8B-B14F-4D97-AF65-F5344CB8AC3E}">
        <p14:creationId xmlns:p14="http://schemas.microsoft.com/office/powerpoint/2010/main" val="268754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Model 2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71462"/>
            <a:ext cx="8229600" cy="2702991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Distortion parameters d(</a:t>
            </a:r>
            <a:r>
              <a:rPr lang="en-US" altLang="en-US" dirty="0" err="1" smtClean="0"/>
              <a:t>i|j,l,m</a:t>
            </a:r>
            <a:r>
              <a:rPr lang="en-US" altLang="en-US" dirty="0" smtClean="0"/>
              <a:t>) </a:t>
            </a:r>
          </a:p>
          <a:p>
            <a:pPr lvl="1" eaLnBrk="1" hangingPunct="1"/>
            <a:r>
              <a:rPr lang="en-US" altLang="en-US" dirty="0" err="1" smtClean="0"/>
              <a:t>i</a:t>
            </a:r>
            <a:r>
              <a:rPr lang="en-US" altLang="en-US" dirty="0" smtClean="0"/>
              <a:t> and j are </a:t>
            </a:r>
            <a:r>
              <a:rPr lang="en-US" altLang="en-US" dirty="0" smtClean="0"/>
              <a:t>word positions </a:t>
            </a:r>
            <a:r>
              <a:rPr lang="en-US" altLang="en-US" dirty="0" smtClean="0"/>
              <a:t>in the two sentences</a:t>
            </a:r>
          </a:p>
          <a:p>
            <a:pPr lvl="1" eaLnBrk="1" hangingPunct="1"/>
            <a:r>
              <a:rPr lang="en-US" altLang="en-US" dirty="0" smtClean="0"/>
              <a:t>l and m are the lengths of these sentences</a:t>
            </a:r>
          </a:p>
          <a:p>
            <a:r>
              <a:rPr lang="en-US" altLang="en-US" dirty="0" smtClean="0"/>
              <a:t>Example</a:t>
            </a:r>
          </a:p>
          <a:p>
            <a:pPr lvl="1"/>
            <a:r>
              <a:rPr lang="en-US" altLang="en-US" dirty="0" smtClean="0"/>
              <a:t>q(3|2,5,6</a:t>
            </a:r>
            <a:r>
              <a:rPr lang="en-US" altLang="en-US" dirty="0" smtClean="0"/>
              <a:t>)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905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0084"/>
            <a:ext cx="8229600" cy="3161414"/>
          </a:xfrm>
        </p:spPr>
        <p:txBody>
          <a:bodyPr/>
          <a:lstStyle/>
          <a:p>
            <a:r>
              <a:rPr lang="en-US" dirty="0" smtClean="0"/>
              <a:t>Difficult to model p(f</a:t>
            </a:r>
            <a:r>
              <a:rPr lang="en-US" baseline="-25000" dirty="0" smtClean="0"/>
              <a:t>1</a:t>
            </a:r>
            <a:r>
              <a:rPr lang="en-US" dirty="0" smtClean="0"/>
              <a:t>,…,</a:t>
            </a:r>
            <a:r>
              <a:rPr lang="en-US" dirty="0" err="1" smtClean="0"/>
              <a:t>f</a:t>
            </a:r>
            <a:r>
              <a:rPr lang="en-US" baseline="-25000" dirty="0" err="1" smtClean="0"/>
              <a:t>n</a:t>
            </a:r>
            <a:r>
              <a:rPr lang="en-US" dirty="0" smtClean="0"/>
              <a:t>)|(e</a:t>
            </a:r>
            <a:r>
              <a:rPr lang="en-US" baseline="-25000" dirty="0" smtClean="0"/>
              <a:t>1</a:t>
            </a:r>
            <a:r>
              <a:rPr lang="en-US" dirty="0" smtClean="0"/>
              <a:t>,…,</a:t>
            </a:r>
            <a:r>
              <a:rPr lang="en-US" dirty="0" err="1" smtClean="0"/>
              <a:t>e</a:t>
            </a:r>
            <a:r>
              <a:rPr lang="en-US" baseline="-25000" dirty="0" err="1" smtClean="0"/>
              <a:t>m</a:t>
            </a:r>
            <a:r>
              <a:rPr lang="en-US" dirty="0" smtClean="0"/>
              <a:t>) directly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01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Alignments</a:t>
            </a:r>
          </a:p>
        </p:txBody>
      </p:sp>
      <p:grpSp>
        <p:nvGrpSpPr>
          <p:cNvPr id="68636" name="Group 68635"/>
          <p:cNvGrpSpPr/>
          <p:nvPr/>
        </p:nvGrpSpPr>
        <p:grpSpPr>
          <a:xfrm>
            <a:off x="3457114" y="1444355"/>
            <a:ext cx="2026572" cy="369332"/>
            <a:chOff x="789490" y="1331303"/>
            <a:chExt cx="2026572" cy="369332"/>
          </a:xfrm>
        </p:grpSpPr>
        <p:sp>
          <p:nvSpPr>
            <p:cNvPr id="2" name="TextBox 1"/>
            <p:cNvSpPr txBox="1"/>
            <p:nvPr/>
          </p:nvSpPr>
          <p:spPr>
            <a:xfrm>
              <a:off x="789490" y="1331303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210306" y="1331303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maison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131259" y="1331303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bleue</a:t>
              </a:r>
              <a:endParaRPr lang="en-US" dirty="0"/>
            </a:p>
          </p:txBody>
        </p:sp>
      </p:grpSp>
      <p:grpSp>
        <p:nvGrpSpPr>
          <p:cNvPr id="68637" name="Group 68636"/>
          <p:cNvGrpSpPr/>
          <p:nvPr/>
        </p:nvGrpSpPr>
        <p:grpSpPr>
          <a:xfrm>
            <a:off x="3457114" y="2026245"/>
            <a:ext cx="2065044" cy="369332"/>
            <a:chOff x="789490" y="1913193"/>
            <a:chExt cx="206504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789490" y="1913193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76559" y="1913193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blue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31259" y="1913193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house</a:t>
              </a:r>
              <a:endParaRPr lang="en-US" dirty="0"/>
            </a:p>
          </p:txBody>
        </p:sp>
      </p:grpSp>
      <p:cxnSp>
        <p:nvCxnSpPr>
          <p:cNvPr id="11" name="Straight Connector 10"/>
          <p:cNvCxnSpPr>
            <a:stCxn id="2" idx="2"/>
            <a:endCxn id="7" idx="0"/>
          </p:cNvCxnSpPr>
          <p:nvPr/>
        </p:nvCxnSpPr>
        <p:spPr>
          <a:xfrm>
            <a:off x="3632803" y="1813687"/>
            <a:ext cx="57708" cy="2125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5" idx="2"/>
            <a:endCxn id="8" idx="0"/>
          </p:cNvCxnSpPr>
          <p:nvPr/>
        </p:nvCxnSpPr>
        <p:spPr>
          <a:xfrm>
            <a:off x="4303688" y="1813687"/>
            <a:ext cx="31601" cy="2125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2"/>
            <a:endCxn id="9" idx="0"/>
          </p:cNvCxnSpPr>
          <p:nvPr/>
        </p:nvCxnSpPr>
        <p:spPr>
          <a:xfrm>
            <a:off x="5141285" y="1813687"/>
            <a:ext cx="19236" cy="2125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044183" y="259392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[1,2,3]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317905" y="3680565"/>
                <a:ext cx="4199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1,3,3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2,3,3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(3|3,3,3)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905" y="3680565"/>
                <a:ext cx="4199483" cy="276999"/>
              </a:xfrm>
              <a:prstGeom prst="rect">
                <a:avLst/>
              </a:prstGeom>
              <a:blipFill>
                <a:blip r:embed="rId2"/>
                <a:stretch>
                  <a:fillRect l="-871" r="-1597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962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Model 2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71462"/>
            <a:ext cx="8229600" cy="2702991"/>
          </a:xfrm>
        </p:spPr>
        <p:txBody>
          <a:bodyPr/>
          <a:lstStyle/>
          <a:p>
            <a:r>
              <a:rPr lang="en-US" altLang="en-US" dirty="0" smtClean="0"/>
              <a:t>The </a:t>
            </a:r>
            <a:r>
              <a:rPr lang="en-US" altLang="en-US" dirty="0" smtClean="0"/>
              <a:t>distortion parameters are also learned by EM</a:t>
            </a:r>
          </a:p>
          <a:p>
            <a:pPr eaLnBrk="1" hangingPunct="1"/>
            <a:endParaRPr lang="en-US" alt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708824" y="2978385"/>
                <a:ext cx="7461979" cy="787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∏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24" y="2978385"/>
                <a:ext cx="7461979" cy="7875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259328" y="1851367"/>
                <a:ext cx="6422143" cy="787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328" y="1851367"/>
                <a:ext cx="6422143" cy="78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396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Model 3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 smtClean="0"/>
              <a:t>Fertility</a:t>
            </a:r>
          </a:p>
          <a:p>
            <a:pPr marL="457200" lvl="1" indent="0">
              <a:buNone/>
            </a:pPr>
            <a:r>
              <a:rPr lang="en-US" altLang="en-US" dirty="0" smtClean="0"/>
              <a:t>f(</a:t>
            </a:r>
            <a:r>
              <a:rPr lang="en-US" altLang="en-US" i="1" dirty="0" smtClean="0">
                <a:sym typeface="Symbol" pitchFamily="18" charset="2"/>
              </a:rPr>
              <a:t></a:t>
            </a:r>
            <a:r>
              <a:rPr lang="en-US" altLang="en-US" i="1" baseline="-25000" dirty="0" err="1" smtClean="0">
                <a:sym typeface="Symbol" pitchFamily="18" charset="2"/>
              </a:rPr>
              <a:t>i</a:t>
            </a:r>
            <a:r>
              <a:rPr lang="en-US" altLang="en-US" dirty="0" err="1" smtClean="0"/>
              <a:t>|e</a:t>
            </a:r>
            <a:r>
              <a:rPr lang="en-US" altLang="en-US" dirty="0" smtClean="0"/>
              <a:t>)</a:t>
            </a:r>
          </a:p>
          <a:p>
            <a:pPr marL="457200" lvl="1" indent="0">
              <a:buNone/>
            </a:pPr>
            <a:r>
              <a:rPr lang="en-US" altLang="en-US" dirty="0" smtClean="0"/>
              <a:t>f</a:t>
            </a:r>
            <a:r>
              <a:rPr lang="en-US" altLang="en-US" baseline="-25000" dirty="0" smtClean="0"/>
              <a:t>0</a:t>
            </a:r>
            <a:r>
              <a:rPr lang="en-US" altLang="en-US" dirty="0" smtClean="0"/>
              <a:t> </a:t>
            </a:r>
            <a:r>
              <a:rPr lang="en-US" altLang="en-US" dirty="0"/>
              <a:t>is an extra parameter that defines </a:t>
            </a:r>
            <a:r>
              <a:rPr lang="en-US" altLang="en-US" i="1" dirty="0">
                <a:sym typeface="Symbol" pitchFamily="18" charset="2"/>
              </a:rPr>
              <a:t></a:t>
            </a:r>
            <a:r>
              <a:rPr lang="en-US" altLang="en-US" baseline="-25000" dirty="0"/>
              <a:t>0</a:t>
            </a:r>
            <a:endParaRPr lang="en-US" altLang="en-US" dirty="0"/>
          </a:p>
          <a:p>
            <a:pPr eaLnBrk="1" hangingPunct="1"/>
            <a:r>
              <a:rPr lang="en-US" altLang="en-US" dirty="0" smtClean="0"/>
              <a:t>Examples</a:t>
            </a:r>
          </a:p>
          <a:p>
            <a:pPr lvl="1"/>
            <a:r>
              <a:rPr lang="en-US" altLang="en-US" dirty="0" smtClean="0"/>
              <a:t>                program = </a:t>
            </a:r>
            <a:r>
              <a:rPr lang="en-US" altLang="en-US" dirty="0" err="1" smtClean="0"/>
              <a:t>programme</a:t>
            </a:r>
            <a:r>
              <a:rPr lang="en-US" altLang="en-US" dirty="0" smtClean="0"/>
              <a:t>              </a:t>
            </a:r>
            <a:r>
              <a:rPr lang="en-US" altLang="en-US" i="1" dirty="0" smtClean="0"/>
              <a:t>f(1|program) </a:t>
            </a:r>
            <a:r>
              <a:rPr lang="en-US" altLang="en-US" i="1" dirty="0">
                <a:sym typeface="Symbol"/>
              </a:rPr>
              <a:t></a:t>
            </a:r>
            <a:r>
              <a:rPr lang="en-US" altLang="en-US" i="1" dirty="0">
                <a:sym typeface="Symbol" pitchFamily="18" charset="2"/>
              </a:rPr>
              <a:t> 1</a:t>
            </a:r>
            <a:r>
              <a:rPr lang="en-US" altLang="en-US" dirty="0"/>
              <a:t> </a:t>
            </a:r>
            <a:endParaRPr lang="en-US" altLang="en-US" i="1" dirty="0" smtClean="0"/>
          </a:p>
          <a:p>
            <a:pPr lvl="1"/>
            <a:r>
              <a:rPr lang="en-US" altLang="en-US" dirty="0" smtClean="0"/>
              <a:t>NOUN     play = pi</a:t>
            </a:r>
            <a:r>
              <a:rPr lang="en-US" altLang="en-US" dirty="0" smtClean="0">
                <a:cs typeface="Times New Roman" pitchFamily="18" charset="0"/>
              </a:rPr>
              <a:t>è</a:t>
            </a:r>
            <a:r>
              <a:rPr lang="en-US" altLang="en-US" dirty="0" smtClean="0"/>
              <a:t>ce de </a:t>
            </a:r>
            <a:r>
              <a:rPr lang="en-US" altLang="en-US" dirty="0" err="1" smtClean="0"/>
              <a:t>th</a:t>
            </a:r>
            <a:r>
              <a:rPr lang="en-US" altLang="en-US" dirty="0" err="1" smtClean="0">
                <a:cs typeface="Times New Roman" pitchFamily="18" charset="0"/>
              </a:rPr>
              <a:t>éâ</a:t>
            </a:r>
            <a:r>
              <a:rPr lang="en-US" altLang="en-US" dirty="0" err="1" smtClean="0"/>
              <a:t>tre</a:t>
            </a:r>
            <a:r>
              <a:rPr lang="en-US" altLang="en-US" dirty="0" smtClean="0"/>
              <a:t>              </a:t>
            </a:r>
            <a:r>
              <a:rPr lang="en-US" altLang="en-US" i="1" dirty="0" smtClean="0">
                <a:sym typeface="Symbol" pitchFamily="18" charset="2"/>
              </a:rPr>
              <a:t>f(3|play_N) </a:t>
            </a:r>
            <a:r>
              <a:rPr lang="en-US" altLang="en-US" i="1" dirty="0" smtClean="0">
                <a:sym typeface="Symbol"/>
              </a:rPr>
              <a:t></a:t>
            </a:r>
            <a:r>
              <a:rPr lang="en-US" altLang="en-US" i="1" dirty="0" smtClean="0">
                <a:sym typeface="Symbol" pitchFamily="18" charset="2"/>
              </a:rPr>
              <a:t> 1</a:t>
            </a:r>
            <a:r>
              <a:rPr lang="en-US" altLang="en-US" dirty="0" smtClean="0"/>
              <a:t>       </a:t>
            </a:r>
          </a:p>
          <a:p>
            <a:pPr lvl="1"/>
            <a:r>
              <a:rPr lang="en-US" altLang="en-US" dirty="0" smtClean="0"/>
              <a:t>VERB      place = </a:t>
            </a:r>
            <a:r>
              <a:rPr lang="en-US" altLang="en-US" dirty="0" err="1" smtClean="0"/>
              <a:t>mettre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en</a:t>
            </a:r>
            <a:r>
              <a:rPr lang="en-US" altLang="en-US" dirty="0" smtClean="0"/>
              <a:t> place             </a:t>
            </a:r>
            <a:r>
              <a:rPr lang="en-US" altLang="en-US" i="1" dirty="0" smtClean="0"/>
              <a:t>f(3|place_V) </a:t>
            </a:r>
            <a:r>
              <a:rPr lang="en-US" altLang="en-US" i="1" dirty="0">
                <a:sym typeface="Symbol"/>
              </a:rPr>
              <a:t></a:t>
            </a:r>
            <a:r>
              <a:rPr lang="en-US" altLang="en-US" i="1" dirty="0">
                <a:sym typeface="Symbol" pitchFamily="18" charset="2"/>
              </a:rPr>
              <a:t> 1</a:t>
            </a:r>
            <a:endParaRPr lang="en-US" altLang="en-US" i="1" dirty="0" smtClean="0"/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403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4" y="77523"/>
            <a:ext cx="4796790" cy="2827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5" y="3091220"/>
            <a:ext cx="4796789" cy="174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775" y="77523"/>
            <a:ext cx="4007557" cy="1809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776" y="1926568"/>
            <a:ext cx="4007558" cy="1446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776" y="3431894"/>
            <a:ext cx="3685982" cy="137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54251" y="4804946"/>
            <a:ext cx="1794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</a:t>
            </a:r>
            <a:r>
              <a:rPr lang="en-US" sz="1600" dirty="0" smtClean="0"/>
              <a:t>Brown et al. 1993]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0969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IBM Models 4 and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4</a:t>
            </a:r>
          </a:p>
          <a:p>
            <a:pPr lvl="1"/>
            <a:r>
              <a:rPr lang="en-US" dirty="0" smtClean="0"/>
              <a:t>Deals with relative reordering</a:t>
            </a:r>
          </a:p>
          <a:p>
            <a:r>
              <a:rPr lang="en-US" dirty="0" smtClean="0"/>
              <a:t>Model 5</a:t>
            </a:r>
          </a:p>
          <a:p>
            <a:pPr lvl="1"/>
            <a:r>
              <a:rPr lang="en-US" dirty="0" smtClean="0"/>
              <a:t>Fixes problems in models 1-4 that allow multiple words to appear in the same position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26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 smtClean="0">
                <a:hlinkClick r:id="rId2"/>
              </a:rPr>
              <a:t>http://www.isi.edu/natural-language/mt/wkbk.rtf</a:t>
            </a:r>
            <a:endParaRPr lang="en-US" sz="2800" dirty="0" smtClean="0"/>
          </a:p>
          <a:p>
            <a:pPr marL="0" indent="0">
              <a:buFontTx/>
              <a:buNone/>
              <a:defRPr/>
            </a:pPr>
            <a:r>
              <a:rPr lang="en-US" sz="2800" dirty="0" smtClean="0"/>
              <a:t>		</a:t>
            </a:r>
            <a:r>
              <a:rPr lang="en-US" sz="2000" dirty="0" smtClean="0"/>
              <a:t>(an awesome tutorial by Kevin Knight)</a:t>
            </a:r>
          </a:p>
          <a:p>
            <a:pPr>
              <a:defRPr/>
            </a:pPr>
            <a:r>
              <a:rPr lang="en-US" sz="2800" dirty="0" smtClean="0">
                <a:hlinkClick r:id="rId3"/>
              </a:rPr>
              <a:t>http://www.statmt.org/</a:t>
            </a:r>
            <a:r>
              <a:rPr lang="en-US" sz="2800" dirty="0" smtClean="0"/>
              <a:t> </a:t>
            </a:r>
          </a:p>
          <a:p>
            <a:pPr marL="0" indent="0">
              <a:buFontTx/>
              <a:buNone/>
              <a:defRPr/>
            </a:pPr>
            <a:r>
              <a:rPr lang="en-US" sz="2800" dirty="0" smtClean="0"/>
              <a:t>		</a:t>
            </a:r>
            <a:r>
              <a:rPr lang="en-US" sz="2000" dirty="0" smtClean="0"/>
              <a:t>(a comprehensive site, including references to the old IBM papers, pointers to Moses, etc.)</a:t>
            </a:r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01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Translation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Sentence Alignment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40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Sentence Alignment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Tokenization</a:t>
            </a:r>
          </a:p>
          <a:p>
            <a:pPr eaLnBrk="1" hangingPunct="1"/>
            <a:r>
              <a:rPr lang="en-US" altLang="en-US" dirty="0" smtClean="0"/>
              <a:t>Sentence alignment (1-1, 2-2, 2-1 mappings)</a:t>
            </a:r>
          </a:p>
          <a:p>
            <a:r>
              <a:rPr lang="en-US" altLang="en-US" dirty="0" smtClean="0"/>
              <a:t>Church and Gale 1993</a:t>
            </a:r>
          </a:p>
          <a:p>
            <a:pPr lvl="1"/>
            <a:r>
              <a:rPr lang="en-US" altLang="en-US" dirty="0" smtClean="0"/>
              <a:t>based on sentence length</a:t>
            </a:r>
            <a:endParaRPr lang="en-US" altLang="en-US" dirty="0"/>
          </a:p>
          <a:p>
            <a:pPr lvl="1"/>
            <a:r>
              <a:rPr lang="en-US" altLang="en-US" dirty="0" smtClean="0"/>
              <a:t>similar to previous work by Brown et al. 1988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233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54" y="349634"/>
            <a:ext cx="8480506" cy="447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82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12" y="42442"/>
            <a:ext cx="7592471" cy="5039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504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0084"/>
            <a:ext cx="8229600" cy="3161414"/>
          </a:xfrm>
        </p:spPr>
        <p:txBody>
          <a:bodyPr/>
          <a:lstStyle/>
          <a:p>
            <a:r>
              <a:rPr lang="en-US" dirty="0" smtClean="0"/>
              <a:t>If the word order is fixed</a:t>
            </a:r>
          </a:p>
          <a:p>
            <a:pPr lvl="1"/>
            <a:r>
              <a:rPr lang="en-US" dirty="0" smtClean="0"/>
              <a:t>Align strings using the </a:t>
            </a:r>
            <a:r>
              <a:rPr lang="en-US" dirty="0" err="1" smtClean="0"/>
              <a:t>Levenshtein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What about the following:</a:t>
            </a:r>
          </a:p>
          <a:p>
            <a:pPr lvl="1"/>
            <a:r>
              <a:rPr lang="en-US" dirty="0" smtClean="0"/>
              <a:t>How to deal with word </a:t>
            </a:r>
            <a:r>
              <a:rPr lang="en-US" dirty="0" err="1" smtClean="0"/>
              <a:t>reorderings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How to deal with phrases?</a:t>
            </a:r>
          </a:p>
          <a:p>
            <a:r>
              <a:rPr lang="en-US" dirty="0" smtClean="0"/>
              <a:t>We need a systematic (and feasible)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07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Sentence Alignment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6615703" y="4594623"/>
            <a:ext cx="2231975" cy="3947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1800" dirty="0" smtClean="0"/>
              <a:t>[Church/Gale 1993]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1035323"/>
            <a:ext cx="4581955" cy="3770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539" y="1512435"/>
            <a:ext cx="3768334" cy="2417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480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 smtClean="0">
                <a:latin typeface="Rockwell Extra Bold" panose="02060903040505020403" pitchFamily="18" charset="0"/>
              </a:rPr>
              <a:t>NLP</a:t>
            </a:r>
            <a:endParaRPr lang="en-US" sz="18000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46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Generative Story (almost IBM)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watched an interesting play</a:t>
            </a:r>
          </a:p>
          <a:p>
            <a:r>
              <a:rPr lang="en-US" dirty="0" smtClean="0"/>
              <a:t>I watched </a:t>
            </a:r>
            <a:r>
              <a:rPr lang="en-US" dirty="0" err="1" smtClean="0"/>
              <a:t>watched</a:t>
            </a:r>
            <a:r>
              <a:rPr lang="en-US" dirty="0" smtClean="0"/>
              <a:t> an interesting play </a:t>
            </a:r>
            <a:r>
              <a:rPr lang="en-US" dirty="0" err="1" smtClean="0"/>
              <a:t>play</a:t>
            </a:r>
            <a:r>
              <a:rPr lang="en-US" dirty="0" smtClean="0"/>
              <a:t> </a:t>
            </a:r>
            <a:r>
              <a:rPr lang="en-US" dirty="0" err="1" smtClean="0"/>
              <a:t>play</a:t>
            </a:r>
            <a:endParaRPr lang="en-US" dirty="0" smtClean="0"/>
          </a:p>
          <a:p>
            <a:r>
              <a:rPr lang="en-US" dirty="0" smtClean="0"/>
              <a:t>I watched </a:t>
            </a:r>
            <a:r>
              <a:rPr lang="en-US" dirty="0" err="1" smtClean="0"/>
              <a:t>watched</a:t>
            </a:r>
            <a:r>
              <a:rPr lang="en-US" dirty="0" smtClean="0"/>
              <a:t> an play </a:t>
            </a:r>
            <a:r>
              <a:rPr lang="en-US" dirty="0" err="1" smtClean="0"/>
              <a:t>play</a:t>
            </a:r>
            <a:r>
              <a:rPr lang="en-US" dirty="0" smtClean="0"/>
              <a:t> </a:t>
            </a:r>
            <a:r>
              <a:rPr lang="en-US" dirty="0" err="1" smtClean="0"/>
              <a:t>play</a:t>
            </a:r>
            <a:r>
              <a:rPr lang="en-US" dirty="0" smtClean="0"/>
              <a:t> interesting</a:t>
            </a:r>
          </a:p>
          <a:p>
            <a:r>
              <a:rPr lang="en-US" dirty="0" smtClean="0"/>
              <a:t>J’ </a:t>
            </a:r>
            <a:r>
              <a:rPr lang="en-US" dirty="0" err="1" smtClean="0"/>
              <a:t>ai</a:t>
            </a:r>
            <a:r>
              <a:rPr lang="en-US" dirty="0" smtClean="0"/>
              <a:t> vu </a:t>
            </a:r>
            <a:r>
              <a:rPr lang="en-US" dirty="0" err="1" smtClean="0"/>
              <a:t>une</a:t>
            </a:r>
            <a:r>
              <a:rPr lang="en-US" dirty="0" smtClean="0"/>
              <a:t> pièce de </a:t>
            </a:r>
            <a:r>
              <a:rPr lang="en-US" dirty="0" err="1" smtClean="0"/>
              <a:t>théâtre</a:t>
            </a:r>
            <a:r>
              <a:rPr lang="en-US" dirty="0" smtClean="0"/>
              <a:t> </a:t>
            </a:r>
            <a:r>
              <a:rPr lang="en-US" dirty="0" err="1" smtClean="0"/>
              <a:t>intéressante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695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IBM’s EM trained models (1-5)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 dirty="0" smtClean="0"/>
              <a:t>Word translation</a:t>
            </a:r>
          </a:p>
          <a:p>
            <a:pPr marL="609600" indent="-609600" eaLnBrk="1" hangingPunct="1"/>
            <a:r>
              <a:rPr lang="en-US" altLang="en-US" dirty="0" smtClean="0"/>
              <a:t>Local alignment</a:t>
            </a:r>
          </a:p>
          <a:p>
            <a:pPr marL="609600" indent="-609600" eaLnBrk="1" hangingPunct="1"/>
            <a:r>
              <a:rPr lang="en-US" altLang="en-US" dirty="0" smtClean="0"/>
              <a:t>Fertilities</a:t>
            </a:r>
          </a:p>
          <a:p>
            <a:pPr marL="609600" indent="-609600" eaLnBrk="1" hangingPunct="1"/>
            <a:r>
              <a:rPr lang="en-US" altLang="en-US" dirty="0" smtClean="0"/>
              <a:t>Class-based alignment</a:t>
            </a:r>
          </a:p>
          <a:p>
            <a:pPr marL="609600" indent="-609600" eaLnBrk="1" hangingPunct="1"/>
            <a:r>
              <a:rPr lang="en-US" altLang="en-US" dirty="0" smtClean="0"/>
              <a:t>Non-deficient algorithm (avoid overlaps, overflow)</a:t>
            </a:r>
          </a:p>
        </p:txBody>
      </p:sp>
    </p:spTree>
    <p:extLst>
      <p:ext uri="{BB962C8B-B14F-4D97-AF65-F5344CB8AC3E}">
        <p14:creationId xmlns:p14="http://schemas.microsoft.com/office/powerpoint/2010/main" val="186195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Alignments</a:t>
            </a:r>
          </a:p>
        </p:txBody>
      </p:sp>
      <p:grpSp>
        <p:nvGrpSpPr>
          <p:cNvPr id="68636" name="Group 68635"/>
          <p:cNvGrpSpPr/>
          <p:nvPr/>
        </p:nvGrpSpPr>
        <p:grpSpPr>
          <a:xfrm>
            <a:off x="789490" y="1331303"/>
            <a:ext cx="2026572" cy="369332"/>
            <a:chOff x="789490" y="1331303"/>
            <a:chExt cx="2026572" cy="369332"/>
          </a:xfrm>
        </p:grpSpPr>
        <p:sp>
          <p:nvSpPr>
            <p:cNvPr id="2" name="TextBox 1"/>
            <p:cNvSpPr txBox="1"/>
            <p:nvPr/>
          </p:nvSpPr>
          <p:spPr>
            <a:xfrm>
              <a:off x="789490" y="1331303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210306" y="1331303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maison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131259" y="1331303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bleue</a:t>
              </a:r>
              <a:endParaRPr lang="en-US" dirty="0"/>
            </a:p>
          </p:txBody>
        </p:sp>
      </p:grpSp>
      <p:grpSp>
        <p:nvGrpSpPr>
          <p:cNvPr id="68637" name="Group 68636"/>
          <p:cNvGrpSpPr/>
          <p:nvPr/>
        </p:nvGrpSpPr>
        <p:grpSpPr>
          <a:xfrm>
            <a:off x="789490" y="1913193"/>
            <a:ext cx="2065044" cy="369332"/>
            <a:chOff x="789490" y="1913193"/>
            <a:chExt cx="206504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789490" y="1913193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76559" y="1913193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blue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31259" y="1913193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house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97838" y="1331303"/>
            <a:ext cx="2065044" cy="951222"/>
            <a:chOff x="2473036" y="2001982"/>
            <a:chExt cx="2065044" cy="951222"/>
          </a:xfrm>
        </p:grpSpPr>
        <p:sp>
          <p:nvSpPr>
            <p:cNvPr id="14" name="TextBox 13"/>
            <p:cNvSpPr txBox="1"/>
            <p:nvPr/>
          </p:nvSpPr>
          <p:spPr>
            <a:xfrm>
              <a:off x="2473036" y="2001982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93852" y="2001982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maison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14805" y="2001982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bleue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73036" y="2583872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60105" y="2583872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blue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14805" y="2583872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house</a:t>
              </a:r>
              <a:endParaRPr lang="en-US" dirty="0"/>
            </a:p>
          </p:txBody>
        </p:sp>
      </p:grpSp>
      <p:cxnSp>
        <p:nvCxnSpPr>
          <p:cNvPr id="11" name="Straight Connector 10"/>
          <p:cNvCxnSpPr>
            <a:stCxn id="2" idx="2"/>
            <a:endCxn id="7" idx="0"/>
          </p:cNvCxnSpPr>
          <p:nvPr/>
        </p:nvCxnSpPr>
        <p:spPr>
          <a:xfrm>
            <a:off x="965179" y="1700635"/>
            <a:ext cx="57708" cy="2125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5" idx="2"/>
            <a:endCxn id="8" idx="0"/>
          </p:cNvCxnSpPr>
          <p:nvPr/>
        </p:nvCxnSpPr>
        <p:spPr>
          <a:xfrm>
            <a:off x="1636064" y="1700635"/>
            <a:ext cx="31601" cy="2125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2"/>
            <a:endCxn id="9" idx="0"/>
          </p:cNvCxnSpPr>
          <p:nvPr/>
        </p:nvCxnSpPr>
        <p:spPr>
          <a:xfrm>
            <a:off x="2473661" y="1700635"/>
            <a:ext cx="19236" cy="2125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376559" y="2480874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[1,2,3]</a:t>
            </a:r>
            <a:endParaRPr lang="en-US" dirty="0"/>
          </a:p>
        </p:txBody>
      </p:sp>
      <p:cxnSp>
        <p:nvCxnSpPr>
          <p:cNvPr id="57" name="Straight Connector 56"/>
          <p:cNvCxnSpPr>
            <a:stCxn id="14" idx="2"/>
            <a:endCxn id="17" idx="0"/>
          </p:cNvCxnSpPr>
          <p:nvPr/>
        </p:nvCxnSpPr>
        <p:spPr>
          <a:xfrm>
            <a:off x="3673527" y="1700635"/>
            <a:ext cx="57708" cy="2125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5" idx="2"/>
            <a:endCxn id="19" idx="0"/>
          </p:cNvCxnSpPr>
          <p:nvPr/>
        </p:nvCxnSpPr>
        <p:spPr>
          <a:xfrm>
            <a:off x="4344412" y="1700635"/>
            <a:ext cx="856833" cy="2125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6" idx="2"/>
            <a:endCxn id="18" idx="0"/>
          </p:cNvCxnSpPr>
          <p:nvPr/>
        </p:nvCxnSpPr>
        <p:spPr>
          <a:xfrm flipH="1">
            <a:off x="4376013" y="1700635"/>
            <a:ext cx="805996" cy="2125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130250" y="2480874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[1,3,2]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883941" y="2480874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[1,3,3]</a:t>
            </a:r>
            <a:endParaRPr lang="en-US" dirty="0"/>
          </a:p>
        </p:txBody>
      </p:sp>
      <p:grpSp>
        <p:nvGrpSpPr>
          <p:cNvPr id="68633" name="Group 68632"/>
          <p:cNvGrpSpPr/>
          <p:nvPr/>
        </p:nvGrpSpPr>
        <p:grpSpPr>
          <a:xfrm>
            <a:off x="6259726" y="1331303"/>
            <a:ext cx="2065044" cy="951222"/>
            <a:chOff x="6259726" y="1331303"/>
            <a:chExt cx="2065044" cy="951222"/>
          </a:xfrm>
        </p:grpSpPr>
        <p:grpSp>
          <p:nvGrpSpPr>
            <p:cNvPr id="20" name="Group 19"/>
            <p:cNvGrpSpPr/>
            <p:nvPr/>
          </p:nvGrpSpPr>
          <p:grpSpPr>
            <a:xfrm>
              <a:off x="6259726" y="1331303"/>
              <a:ext cx="2065044" cy="951222"/>
              <a:chOff x="2473036" y="2001982"/>
              <a:chExt cx="2065044" cy="951222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473036" y="2001982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la</a:t>
                </a:r>
                <a:endParaRPr 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893852" y="2001982"/>
                <a:ext cx="85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maison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814805" y="2001982"/>
                <a:ext cx="684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bleue</a:t>
                </a:r>
                <a:endParaRPr 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473036" y="2583872"/>
                <a:ext cx="466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the</a:t>
                </a: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060105" y="2583872"/>
                <a:ext cx="5822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blue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814805" y="2583872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house</a:t>
                </a:r>
                <a:endParaRPr lang="en-US" dirty="0"/>
              </a:p>
            </p:txBody>
          </p:sp>
        </p:grpSp>
        <p:cxnSp>
          <p:nvCxnSpPr>
            <p:cNvPr id="69" name="Straight Connector 68"/>
            <p:cNvCxnSpPr>
              <a:stCxn id="21" idx="2"/>
              <a:endCxn id="24" idx="0"/>
            </p:cNvCxnSpPr>
            <p:nvPr/>
          </p:nvCxnSpPr>
          <p:spPr>
            <a:xfrm>
              <a:off x="6435415" y="1700635"/>
              <a:ext cx="57708" cy="2125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22" idx="2"/>
              <a:endCxn id="26" idx="0"/>
            </p:cNvCxnSpPr>
            <p:nvPr/>
          </p:nvCxnSpPr>
          <p:spPr>
            <a:xfrm>
              <a:off x="7106300" y="1700635"/>
              <a:ext cx="856833" cy="2125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23" idx="2"/>
              <a:endCxn id="26" idx="0"/>
            </p:cNvCxnSpPr>
            <p:nvPr/>
          </p:nvCxnSpPr>
          <p:spPr>
            <a:xfrm>
              <a:off x="7943897" y="1700635"/>
              <a:ext cx="19236" cy="2125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634" name="Group 68633"/>
          <p:cNvGrpSpPr/>
          <p:nvPr/>
        </p:nvGrpSpPr>
        <p:grpSpPr>
          <a:xfrm>
            <a:off x="751018" y="3362122"/>
            <a:ext cx="2065044" cy="1533112"/>
            <a:chOff x="751018" y="3362122"/>
            <a:chExt cx="2065044" cy="1533112"/>
          </a:xfrm>
        </p:grpSpPr>
        <p:grpSp>
          <p:nvGrpSpPr>
            <p:cNvPr id="27" name="Group 26"/>
            <p:cNvGrpSpPr/>
            <p:nvPr/>
          </p:nvGrpSpPr>
          <p:grpSpPr>
            <a:xfrm>
              <a:off x="751018" y="3362122"/>
              <a:ext cx="2065044" cy="951222"/>
              <a:chOff x="2473036" y="2001982"/>
              <a:chExt cx="2065044" cy="951222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2473036" y="2001982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la</a:t>
                </a:r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893852" y="2001982"/>
                <a:ext cx="85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maison</a:t>
                </a:r>
                <a:endParaRPr 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814805" y="2001982"/>
                <a:ext cx="684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bleue</a:t>
                </a:r>
                <a:endParaRPr 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473036" y="2583872"/>
                <a:ext cx="466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the</a:t>
                </a:r>
                <a:endParaRPr lang="en-US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060105" y="2583872"/>
                <a:ext cx="5822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blue</a:t>
                </a:r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814805" y="2583872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house</a:t>
                </a:r>
                <a:endParaRPr lang="en-US" dirty="0"/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1326302" y="4525902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[1,1,1]</a:t>
              </a:r>
              <a:endParaRPr lang="en-US" dirty="0"/>
            </a:p>
          </p:txBody>
        </p:sp>
        <p:cxnSp>
          <p:nvCxnSpPr>
            <p:cNvPr id="82" name="Straight Connector 81"/>
            <p:cNvCxnSpPr>
              <a:stCxn id="28" idx="2"/>
              <a:endCxn id="31" idx="0"/>
            </p:cNvCxnSpPr>
            <p:nvPr/>
          </p:nvCxnSpPr>
          <p:spPr>
            <a:xfrm>
              <a:off x="926707" y="3731454"/>
              <a:ext cx="57708" cy="2125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29" idx="2"/>
              <a:endCxn id="31" idx="0"/>
            </p:cNvCxnSpPr>
            <p:nvPr/>
          </p:nvCxnSpPr>
          <p:spPr>
            <a:xfrm flipH="1">
              <a:off x="984415" y="3731454"/>
              <a:ext cx="613177" cy="2125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30" idx="2"/>
              <a:endCxn id="31" idx="0"/>
            </p:cNvCxnSpPr>
            <p:nvPr/>
          </p:nvCxnSpPr>
          <p:spPr>
            <a:xfrm flipH="1">
              <a:off x="984415" y="3731454"/>
              <a:ext cx="1450774" cy="2125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635" name="Group 68634"/>
          <p:cNvGrpSpPr/>
          <p:nvPr/>
        </p:nvGrpSpPr>
        <p:grpSpPr>
          <a:xfrm>
            <a:off x="3459366" y="3362122"/>
            <a:ext cx="4826932" cy="1533112"/>
            <a:chOff x="3459366" y="3362122"/>
            <a:chExt cx="4826932" cy="1533112"/>
          </a:xfrm>
        </p:grpSpPr>
        <p:grpSp>
          <p:nvGrpSpPr>
            <p:cNvPr id="34" name="Group 33"/>
            <p:cNvGrpSpPr/>
            <p:nvPr/>
          </p:nvGrpSpPr>
          <p:grpSpPr>
            <a:xfrm>
              <a:off x="3459366" y="3362122"/>
              <a:ext cx="2065044" cy="951222"/>
              <a:chOff x="2473036" y="2001982"/>
              <a:chExt cx="2065044" cy="951222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473036" y="2001982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la</a:t>
                </a:r>
                <a:endParaRPr lang="en-US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893852" y="2001982"/>
                <a:ext cx="85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maison</a:t>
                </a:r>
                <a:endParaRPr lang="en-US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814805" y="2001982"/>
                <a:ext cx="684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bleue</a:t>
                </a:r>
                <a:endParaRPr lang="en-US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473036" y="2583872"/>
                <a:ext cx="466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the</a:t>
                </a:r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060105" y="2583872"/>
                <a:ext cx="5822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blue</a:t>
                </a:r>
                <a:endParaRPr lang="en-US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814805" y="2583872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house</a:t>
                </a:r>
                <a:endParaRPr lang="en-US" dirty="0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6221254" y="3362122"/>
              <a:ext cx="2065044" cy="951222"/>
              <a:chOff x="2473036" y="2001982"/>
              <a:chExt cx="2065044" cy="951222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2473036" y="2001982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la</a:t>
                </a:r>
                <a:endParaRPr lang="en-US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893852" y="2001982"/>
                <a:ext cx="85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maison</a:t>
                </a:r>
                <a:endParaRPr lang="en-US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814805" y="2001982"/>
                <a:ext cx="684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bleue</a:t>
                </a:r>
                <a:endParaRPr lang="en-US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473036" y="2583872"/>
                <a:ext cx="466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the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060105" y="2583872"/>
                <a:ext cx="5822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blue</a:t>
                </a:r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814805" y="2583872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house</a:t>
                </a:r>
                <a:endParaRPr lang="en-US" dirty="0"/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4079993" y="4525902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[2,2,2]</a:t>
              </a:r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833684" y="4525902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[3,3,3]</a:t>
              </a:r>
              <a:endParaRPr lang="en-US" dirty="0"/>
            </a:p>
          </p:txBody>
        </p:sp>
        <p:cxnSp>
          <p:nvCxnSpPr>
            <p:cNvPr id="91" name="Straight Connector 90"/>
            <p:cNvCxnSpPr>
              <a:stCxn id="35" idx="2"/>
              <a:endCxn id="39" idx="0"/>
            </p:cNvCxnSpPr>
            <p:nvPr/>
          </p:nvCxnSpPr>
          <p:spPr>
            <a:xfrm>
              <a:off x="3635055" y="3731454"/>
              <a:ext cx="702486" cy="2125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36" idx="2"/>
              <a:endCxn id="39" idx="0"/>
            </p:cNvCxnSpPr>
            <p:nvPr/>
          </p:nvCxnSpPr>
          <p:spPr>
            <a:xfrm>
              <a:off x="4305940" y="3731454"/>
              <a:ext cx="31601" cy="2125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37" idx="2"/>
              <a:endCxn id="39" idx="0"/>
            </p:cNvCxnSpPr>
            <p:nvPr/>
          </p:nvCxnSpPr>
          <p:spPr>
            <a:xfrm flipH="1">
              <a:off x="4337541" y="3731454"/>
              <a:ext cx="805996" cy="2125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endCxn id="47" idx="0"/>
            </p:cNvCxnSpPr>
            <p:nvPr/>
          </p:nvCxnSpPr>
          <p:spPr>
            <a:xfrm>
              <a:off x="6675124" y="3717245"/>
              <a:ext cx="1249537" cy="2267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endCxn id="47" idx="0"/>
            </p:cNvCxnSpPr>
            <p:nvPr/>
          </p:nvCxnSpPr>
          <p:spPr>
            <a:xfrm>
              <a:off x="7346010" y="3717245"/>
              <a:ext cx="578651" cy="2267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endCxn id="47" idx="0"/>
            </p:cNvCxnSpPr>
            <p:nvPr/>
          </p:nvCxnSpPr>
          <p:spPr>
            <a:xfrm flipH="1">
              <a:off x="7924661" y="3717245"/>
              <a:ext cx="258945" cy="2267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59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6" grpId="0"/>
      <p:bldP spid="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Model 1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15556"/>
            <a:ext cx="8229600" cy="325054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Alignments</a:t>
            </a:r>
          </a:p>
          <a:p>
            <a:pPr lvl="1" eaLnBrk="1" hangingPunct="1"/>
            <a:r>
              <a:rPr lang="en-US" altLang="en-US" dirty="0" smtClean="0"/>
              <a:t>La </a:t>
            </a:r>
            <a:r>
              <a:rPr lang="en-US" altLang="en-US" dirty="0" err="1" smtClean="0"/>
              <a:t>maison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bleue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The blue house</a:t>
            </a:r>
          </a:p>
          <a:p>
            <a:pPr lvl="1" eaLnBrk="1" hangingPunct="1"/>
            <a:r>
              <a:rPr lang="en-US" altLang="en-US" dirty="0" smtClean="0"/>
              <a:t>Alignments: [1,2,3], </a:t>
            </a:r>
            <a:r>
              <a:rPr lang="en-US" altLang="en-US" dirty="0"/>
              <a:t>[</a:t>
            </a:r>
            <a:r>
              <a:rPr lang="en-US" altLang="en-US" dirty="0" smtClean="0"/>
              <a:t>1,3,2</a:t>
            </a:r>
            <a:r>
              <a:rPr lang="en-US" altLang="en-US" dirty="0"/>
              <a:t>]</a:t>
            </a:r>
            <a:r>
              <a:rPr lang="en-US" altLang="en-US" dirty="0" smtClean="0"/>
              <a:t>, </a:t>
            </a:r>
            <a:r>
              <a:rPr lang="en-US" altLang="en-US" dirty="0"/>
              <a:t>[</a:t>
            </a:r>
            <a:r>
              <a:rPr lang="en-US" altLang="en-US" dirty="0" smtClean="0"/>
              <a:t>1,3,3</a:t>
            </a:r>
            <a:r>
              <a:rPr lang="en-US" altLang="en-US" dirty="0"/>
              <a:t>]</a:t>
            </a:r>
            <a:r>
              <a:rPr lang="en-US" altLang="en-US" dirty="0" smtClean="0"/>
              <a:t>, </a:t>
            </a:r>
            <a:r>
              <a:rPr lang="en-US" altLang="en-US" dirty="0"/>
              <a:t>[</a:t>
            </a:r>
            <a:r>
              <a:rPr lang="en-US" altLang="en-US" dirty="0" smtClean="0"/>
              <a:t>1,1,1</a:t>
            </a:r>
            <a:r>
              <a:rPr lang="en-US" altLang="en-US" dirty="0" smtClean="0"/>
              <a:t>], etc.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A priori, all are equally likely</a:t>
            </a:r>
          </a:p>
          <a:p>
            <a:pPr eaLnBrk="1" hangingPunct="1"/>
            <a:r>
              <a:rPr lang="en-US" altLang="en-US" dirty="0" smtClean="0"/>
              <a:t>Conditional probabilities</a:t>
            </a:r>
          </a:p>
          <a:p>
            <a:pPr lvl="1" eaLnBrk="1" hangingPunct="1"/>
            <a:r>
              <a:rPr lang="en-US" altLang="en-US" dirty="0" smtClean="0"/>
              <a:t>P(</a:t>
            </a:r>
            <a:r>
              <a:rPr lang="en-US" altLang="en-US" dirty="0" err="1" smtClean="0"/>
              <a:t>f|A,e</a:t>
            </a:r>
            <a:r>
              <a:rPr lang="en-US" altLang="en-US" dirty="0" smtClean="0"/>
              <a:t>) = ?</a:t>
            </a:r>
          </a:p>
        </p:txBody>
      </p:sp>
    </p:spTree>
    <p:extLst>
      <p:ext uri="{BB962C8B-B14F-4D97-AF65-F5344CB8AC3E}">
        <p14:creationId xmlns:p14="http://schemas.microsoft.com/office/powerpoint/2010/main" val="42180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p(</a:t>
            </a:r>
            <a:r>
              <a:rPr lang="en-US" dirty="0" err="1" smtClean="0"/>
              <a:t>f|a,e</a:t>
            </a:r>
            <a:r>
              <a:rPr lang="en-US" dirty="0"/>
              <a:t>)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497838" y="1331303"/>
            <a:ext cx="2065044" cy="1518903"/>
            <a:chOff x="3497838" y="1331303"/>
            <a:chExt cx="2065044" cy="1518903"/>
          </a:xfrm>
        </p:grpSpPr>
        <p:grpSp>
          <p:nvGrpSpPr>
            <p:cNvPr id="8" name="Group 7"/>
            <p:cNvGrpSpPr/>
            <p:nvPr/>
          </p:nvGrpSpPr>
          <p:grpSpPr>
            <a:xfrm>
              <a:off x="3497838" y="1331303"/>
              <a:ext cx="2065044" cy="951222"/>
              <a:chOff x="2473036" y="2001982"/>
              <a:chExt cx="2065044" cy="95122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473036" y="2001982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la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893852" y="2001982"/>
                <a:ext cx="85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maison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814805" y="2001982"/>
                <a:ext cx="684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bleue</a:t>
                </a:r>
                <a:endParaRPr 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473036" y="2583872"/>
                <a:ext cx="466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the</a:t>
                </a:r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060105" y="2583872"/>
                <a:ext cx="5822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blue</a:t>
                </a:r>
                <a:endParaRPr 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814805" y="2583872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house</a:t>
                </a:r>
                <a:endParaRPr lang="en-US" dirty="0"/>
              </a:p>
            </p:txBody>
          </p:sp>
        </p:grpSp>
        <p:cxnSp>
          <p:nvCxnSpPr>
            <p:cNvPr id="15" name="Straight Connector 14"/>
            <p:cNvCxnSpPr>
              <a:stCxn id="9" idx="2"/>
              <a:endCxn id="12" idx="0"/>
            </p:cNvCxnSpPr>
            <p:nvPr/>
          </p:nvCxnSpPr>
          <p:spPr>
            <a:xfrm>
              <a:off x="3673527" y="1700635"/>
              <a:ext cx="57708" cy="2125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0" idx="2"/>
              <a:endCxn id="14" idx="0"/>
            </p:cNvCxnSpPr>
            <p:nvPr/>
          </p:nvCxnSpPr>
          <p:spPr>
            <a:xfrm>
              <a:off x="4344412" y="1700635"/>
              <a:ext cx="856833" cy="2125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1" idx="2"/>
              <a:endCxn id="13" idx="0"/>
            </p:cNvCxnSpPr>
            <p:nvPr/>
          </p:nvCxnSpPr>
          <p:spPr>
            <a:xfrm flipH="1">
              <a:off x="4376013" y="1700635"/>
              <a:ext cx="805996" cy="2125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130250" y="2480874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[1,3,2]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032262" y="3634448"/>
            <a:ext cx="468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f|a,e</a:t>
            </a:r>
            <a:r>
              <a:rPr lang="en-US" dirty="0" smtClean="0"/>
              <a:t>)=t(</a:t>
            </a:r>
            <a:r>
              <a:rPr lang="en-US" dirty="0" err="1" smtClean="0"/>
              <a:t>la|the</a:t>
            </a:r>
            <a:r>
              <a:rPr lang="en-US" dirty="0" smtClean="0"/>
              <a:t>) x t(</a:t>
            </a:r>
            <a:r>
              <a:rPr lang="en-US" dirty="0" err="1" smtClean="0"/>
              <a:t>bleu|blue</a:t>
            </a:r>
            <a:r>
              <a:rPr lang="en-US" dirty="0" smtClean="0"/>
              <a:t>) x t(</a:t>
            </a:r>
            <a:r>
              <a:rPr lang="en-US" dirty="0" err="1" smtClean="0"/>
              <a:t>maison|house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02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44104</TotalTime>
  <Words>3262</Words>
  <Application>Microsoft Office PowerPoint</Application>
  <PresentationFormat>On-screen Show (16:9)</PresentationFormat>
  <Paragraphs>555</Paragraphs>
  <Slides>41</Slides>
  <Notes>3</Notes>
  <HiddenSlides>6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5" baseType="lpstr">
      <vt:lpstr>Arial</vt:lpstr>
      <vt:lpstr>Calibri</vt:lpstr>
      <vt:lpstr>Cambria Math</vt:lpstr>
      <vt:lpstr>Courier New</vt:lpstr>
      <vt:lpstr>Georgia</vt:lpstr>
      <vt:lpstr>Lucida Grande</vt:lpstr>
      <vt:lpstr>Microsoft Sans Serif</vt:lpstr>
      <vt:lpstr>Rockwell Extra Bold</vt:lpstr>
      <vt:lpstr>Symbol</vt:lpstr>
      <vt:lpstr>Times New Roman</vt:lpstr>
      <vt:lpstr>Wingdings</vt:lpstr>
      <vt:lpstr>UM-coursera-052814</vt:lpstr>
      <vt:lpstr>Custom Design</vt:lpstr>
      <vt:lpstr>Equation</vt:lpstr>
      <vt:lpstr>NLP</vt:lpstr>
      <vt:lpstr>Machine Translation</vt:lpstr>
      <vt:lpstr>Motivation</vt:lpstr>
      <vt:lpstr>Questions</vt:lpstr>
      <vt:lpstr>Generative Story (almost IBM)</vt:lpstr>
      <vt:lpstr>IBM’s EM trained models (1-5)</vt:lpstr>
      <vt:lpstr>Alignments</vt:lpstr>
      <vt:lpstr>Model 1</vt:lpstr>
      <vt:lpstr>Computing p(f|a,e)</vt:lpstr>
      <vt:lpstr>Model 1 (cont’d)</vt:lpstr>
      <vt:lpstr>Model 1 (cont’d)</vt:lpstr>
      <vt:lpstr>Finding the Optimal Alignment</vt:lpstr>
      <vt:lpstr>Training Model 1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2</vt:lpstr>
      <vt:lpstr>Alignments</vt:lpstr>
      <vt:lpstr>Model 2</vt:lpstr>
      <vt:lpstr>Model 3</vt:lpstr>
      <vt:lpstr>PowerPoint Presentation</vt:lpstr>
      <vt:lpstr>IBM Models 4 and 5</vt:lpstr>
      <vt:lpstr>References</vt:lpstr>
      <vt:lpstr>Machine Translation</vt:lpstr>
      <vt:lpstr>Sentence Alignment</vt:lpstr>
      <vt:lpstr>PowerPoint Presentation</vt:lpstr>
      <vt:lpstr>PowerPoint Presentation</vt:lpstr>
      <vt:lpstr>Sentence Alignment</vt:lpstr>
      <vt:lpstr>NLP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Dragomir Radev</cp:lastModifiedBy>
  <cp:revision>508</cp:revision>
  <dcterms:created xsi:type="dcterms:W3CDTF">2014-05-29T18:54:38Z</dcterms:created>
  <dcterms:modified xsi:type="dcterms:W3CDTF">2019-03-13T00:40:27Z</dcterms:modified>
</cp:coreProperties>
</file>