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4"/>
  </p:notesMasterIdLst>
  <p:sldIdLst>
    <p:sldId id="1039" r:id="rId3"/>
    <p:sldId id="1162" r:id="rId4"/>
    <p:sldId id="1161" r:id="rId5"/>
    <p:sldId id="1040" r:id="rId6"/>
    <p:sldId id="1152" r:id="rId7"/>
    <p:sldId id="1153" r:id="rId8"/>
    <p:sldId id="1154" r:id="rId9"/>
    <p:sldId id="1155" r:id="rId10"/>
    <p:sldId id="1157" r:id="rId11"/>
    <p:sldId id="1158" r:id="rId12"/>
    <p:sldId id="1149" r:id="rId13"/>
    <p:sldId id="1150" r:id="rId14"/>
    <p:sldId id="1151" r:id="rId15"/>
    <p:sldId id="1159" r:id="rId16"/>
    <p:sldId id="1160" r:id="rId17"/>
    <p:sldId id="1144" r:id="rId18"/>
    <p:sldId id="1145" r:id="rId19"/>
    <p:sldId id="1146" r:id="rId20"/>
    <p:sldId id="1147" r:id="rId21"/>
    <p:sldId id="1148" r:id="rId22"/>
    <p:sldId id="109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98" d="100"/>
          <a:sy n="98" d="100"/>
        </p:scale>
        <p:origin x="84" y="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Tree Translation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" y="997268"/>
            <a:ext cx="7101905" cy="376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39472" y="4685679"/>
            <a:ext cx="269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(Yamada and Knight 2001)</a:t>
            </a:r>
          </a:p>
        </p:txBody>
      </p:sp>
    </p:spTree>
    <p:extLst>
      <p:ext uri="{BB962C8B-B14F-4D97-AF65-F5344CB8AC3E}">
        <p14:creationId xmlns:p14="http://schemas.microsoft.com/office/powerpoint/2010/main" val="121335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32987"/>
            <a:ext cx="8432800" cy="701843"/>
          </a:xfrm>
        </p:spPr>
        <p:txBody>
          <a:bodyPr/>
          <a:lstStyle/>
          <a:p>
            <a:r>
              <a:rPr lang="en-US" dirty="0" smtClean="0"/>
              <a:t>NACLO Problem #1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55" y="771378"/>
            <a:ext cx="6353606" cy="38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85" y="4724830"/>
            <a:ext cx="6229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2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97" y="144441"/>
            <a:ext cx="5610134" cy="293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98" y="3082720"/>
            <a:ext cx="5610134" cy="18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4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r>
              <a:rPr lang="en-US" dirty="0" smtClean="0"/>
              <a:t>NACLO Solution #1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96" y="800100"/>
            <a:ext cx="5337442" cy="407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5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Clause restructuring (Collins et al.)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4365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100" dirty="0" err="1" smtClean="0"/>
              <a:t>Ich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werde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Ihnen</a:t>
            </a:r>
            <a:r>
              <a:rPr lang="en-US" altLang="en-US" sz="2100" dirty="0" smtClean="0"/>
              <a:t> den Report </a:t>
            </a:r>
            <a:r>
              <a:rPr lang="en-US" altLang="en-US" sz="2100" dirty="0" err="1" smtClean="0"/>
              <a:t>aushaendigen</a:t>
            </a:r>
            <a:r>
              <a:rPr lang="en-US" altLang="en-US" sz="2100" dirty="0" smtClean="0"/>
              <a:t> … </a:t>
            </a:r>
            <a:r>
              <a:rPr lang="en-US" altLang="en-US" sz="2100" dirty="0" err="1" smtClean="0"/>
              <a:t>damit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Sie</a:t>
            </a:r>
            <a:r>
              <a:rPr lang="en-US" altLang="en-US" sz="2100" dirty="0" smtClean="0"/>
              <a:t> den </a:t>
            </a:r>
            <a:r>
              <a:rPr lang="en-US" altLang="en-US" sz="2100" dirty="0" err="1" smtClean="0"/>
              <a:t>eventuell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uebernehment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koennen</a:t>
            </a:r>
            <a:r>
              <a:rPr lang="en-US" altLang="en-US" sz="21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100" dirty="0" smtClean="0"/>
              <a:t>I will </a:t>
            </a:r>
            <a:r>
              <a:rPr lang="en-US" altLang="en-US" sz="2100" dirty="0" err="1" smtClean="0"/>
              <a:t>pass_on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to_you</a:t>
            </a:r>
            <a:r>
              <a:rPr lang="en-US" altLang="en-US" sz="2100" dirty="0" smtClean="0"/>
              <a:t> the report, </a:t>
            </a:r>
            <a:r>
              <a:rPr lang="en-US" altLang="en-US" sz="2100" dirty="0" err="1" smtClean="0"/>
              <a:t>so_that</a:t>
            </a:r>
            <a:r>
              <a:rPr lang="en-US" altLang="en-US" sz="2100" dirty="0" smtClean="0"/>
              <a:t> you can adopt that perhaps </a:t>
            </a:r>
          </a:p>
          <a:p>
            <a:pPr>
              <a:lnSpc>
                <a:spcPct val="120000"/>
              </a:lnSpc>
            </a:pPr>
            <a:r>
              <a:rPr lang="en-US" altLang="en-US" sz="2300" dirty="0" smtClean="0"/>
              <a:t>verb initial: that perhaps adopt can -&gt; adopt that perhaps can</a:t>
            </a:r>
          </a:p>
          <a:p>
            <a:pPr>
              <a:lnSpc>
                <a:spcPct val="120000"/>
              </a:lnSpc>
            </a:pPr>
            <a:r>
              <a:rPr lang="en-US" altLang="en-US" sz="2300" dirty="0" smtClean="0"/>
              <a:t>verb second: so that you adopt…can -&gt; so that you can adopt</a:t>
            </a:r>
          </a:p>
          <a:p>
            <a:pPr>
              <a:lnSpc>
                <a:spcPct val="120000"/>
              </a:lnSpc>
            </a:pPr>
            <a:r>
              <a:rPr lang="en-US" altLang="en-US" sz="2300" dirty="0" smtClean="0"/>
              <a:t>move subject: so that can you adopt -&gt; so that you can adopt</a:t>
            </a:r>
          </a:p>
          <a:p>
            <a:pPr>
              <a:lnSpc>
                <a:spcPct val="120000"/>
              </a:lnSpc>
            </a:pPr>
            <a:r>
              <a:rPr lang="en-US" altLang="en-US" sz="2300" dirty="0" smtClean="0"/>
              <a:t>particles: we accept the presidency *Particle* -&gt; we accept the presidency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1600" dirty="0" smtClean="0"/>
              <a:t>(in German, split-prefix phrasal verbs are very common, </a:t>
            </a:r>
            <a:br>
              <a:rPr lang="en-US" altLang="en-US" sz="1600" dirty="0" smtClean="0"/>
            </a:br>
            <a:r>
              <a:rPr lang="en-US" altLang="en-US" sz="1600" dirty="0" smtClean="0"/>
              <a:t>e.g., “</a:t>
            </a:r>
            <a:r>
              <a:rPr lang="en-US" altLang="en-US" sz="1600" dirty="0" err="1" smtClean="0"/>
              <a:t>anrufen</a:t>
            </a:r>
            <a:r>
              <a:rPr lang="en-US" altLang="en-US" sz="1600" dirty="0" smtClean="0"/>
              <a:t>” -&gt; “</a:t>
            </a:r>
            <a:r>
              <a:rPr lang="en-US" altLang="en-US" sz="1600" dirty="0" err="1" smtClean="0"/>
              <a:t>rufen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sie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bitte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noch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einmal</a:t>
            </a:r>
            <a:r>
              <a:rPr lang="en-US" altLang="en-US" sz="1600" dirty="0" smtClean="0"/>
              <a:t> an” – call right back please)</a:t>
            </a:r>
          </a:p>
        </p:txBody>
      </p:sp>
    </p:spTree>
    <p:extLst>
      <p:ext uri="{BB962C8B-B14F-4D97-AF65-F5344CB8AC3E}">
        <p14:creationId xmlns:p14="http://schemas.microsoft.com/office/powerpoint/2010/main" val="31772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721"/>
            <a:ext cx="8229600" cy="32464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Generate parse trees in parallel in two languages using different rules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E.g.,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NP -&gt; ADJ N (in English)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NP -&gt; N ADJ (in Spanish)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ITG (Inversion Transduction Grammar) [Wu 1995]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Don’t allow all permutations in derivations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Only &lt;&gt; and [ ] are allowed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9394"/>
            <a:ext cx="8432800" cy="701843"/>
          </a:xfrm>
        </p:spPr>
        <p:txBody>
          <a:bodyPr/>
          <a:lstStyle/>
          <a:p>
            <a:r>
              <a:rPr lang="en-US" dirty="0" smtClean="0"/>
              <a:t>NACLO problem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26" y="882332"/>
            <a:ext cx="4530326" cy="3887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4598" y="4675996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[Problem by Jonathan May]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16757"/>
            <a:ext cx="8432800" cy="701843"/>
          </a:xfrm>
        </p:spPr>
        <p:txBody>
          <a:bodyPr/>
          <a:lstStyle/>
          <a:p>
            <a:r>
              <a:rPr lang="en-US" dirty="0" smtClean="0"/>
              <a:t>NACLO problem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1" y="1094314"/>
            <a:ext cx="6919843" cy="252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1" y="3614561"/>
            <a:ext cx="6919843" cy="13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9222"/>
            <a:ext cx="8432800" cy="701843"/>
          </a:xfrm>
        </p:spPr>
        <p:txBody>
          <a:bodyPr/>
          <a:lstStyle/>
          <a:p>
            <a:r>
              <a:rPr lang="en-US" dirty="0" smtClean="0"/>
              <a:t>NACLO problem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58" y="1011065"/>
            <a:ext cx="6528151" cy="39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284"/>
            <a:ext cx="8432800" cy="701843"/>
          </a:xfrm>
        </p:spPr>
        <p:txBody>
          <a:bodyPr/>
          <a:lstStyle/>
          <a:p>
            <a:r>
              <a:rPr lang="en-US" dirty="0" smtClean="0"/>
              <a:t>NACLO solution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5" y="1094314"/>
            <a:ext cx="8119995" cy="37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11921"/>
            <a:ext cx="8432800" cy="701843"/>
          </a:xfrm>
        </p:spPr>
        <p:txBody>
          <a:bodyPr/>
          <a:lstStyle/>
          <a:p>
            <a:r>
              <a:rPr lang="en-US" dirty="0" smtClean="0"/>
              <a:t>NACLO solution #2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81" y="845751"/>
            <a:ext cx="5234698" cy="3443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37" y="4280003"/>
            <a:ext cx="5234698" cy="8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239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Find a translation that maximizes P(F|E)P(E)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NP-complete for IBM model 1</a:t>
            </a:r>
          </a:p>
          <a:p>
            <a:pPr>
              <a:lnSpc>
                <a:spcPct val="110000"/>
              </a:lnSpc>
            </a:pPr>
            <a:r>
              <a:rPr lang="en-US" dirty="0"/>
              <a:t>Use a phrase translation table (e.g., Koehn’s Pharaoh system, 2004)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 A* search to find the subset of phrase translations that covers the source sentence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with beam search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 in Machine Translation</a:t>
            </a:r>
          </a:p>
          <a:p>
            <a:r>
              <a:rPr lang="en-US" dirty="0" smtClean="0"/>
              <a:t>(includes slides from Philipp Koehn)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 CKY parsing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31046"/>
              </p:ext>
            </p:extLst>
          </p:nvPr>
        </p:nvGraphicFramePr>
        <p:xfrm>
          <a:off x="1611363" y="2431939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V/V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 CKY parsing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09300"/>
              </p:ext>
            </p:extLst>
          </p:nvPr>
        </p:nvGraphicFramePr>
        <p:xfrm>
          <a:off x="1611363" y="2431939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NP/NP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V/V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NP/NP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0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 CKY parsing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19350"/>
              </p:ext>
            </p:extLst>
          </p:nvPr>
        </p:nvGraphicFramePr>
        <p:xfrm>
          <a:off x="1611363" y="2431939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VP/VP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NP/NP</a:t>
                      </a:r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87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 CKY parsing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27751"/>
              </p:ext>
            </p:extLst>
          </p:nvPr>
        </p:nvGraphicFramePr>
        <p:xfrm>
          <a:off x="1611363" y="2431939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9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Tree Translation</a:t>
            </a:r>
            <a:endParaRPr lang="en-US" alt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752952" y="1325443"/>
            <a:ext cx="5549606" cy="3065365"/>
            <a:chOff x="1769806" y="1076738"/>
            <a:chExt cx="5549606" cy="3065365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V="1">
              <a:off x="2188661" y="1589260"/>
              <a:ext cx="2261910" cy="232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4450570" y="1589261"/>
              <a:ext cx="2416279" cy="2322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2188661" y="3911271"/>
              <a:ext cx="4678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769806" y="3680438"/>
              <a:ext cx="609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6947194" y="3680437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4306942" y="1076738"/>
              <a:ext cx="287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2696005" y="3285941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35567" y="3858177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53003" y="2704238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017" y="2139498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33625" y="2139498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10983" y="2704238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17634" y="3285941"/>
              <a:ext cx="106188" cy="1061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59371" y="2572549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syntax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67314" y="2016059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semantics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9938" y="3132052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phrases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8425" y="318514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phrases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7171" y="2573438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syntax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15225" y="2038703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semantics</a:t>
              </a:r>
              <a:endParaRPr lang="en-US" sz="1400" dirty="0"/>
            </a:p>
          </p:txBody>
        </p:sp>
      </p:grpSp>
      <p:cxnSp>
        <p:nvCxnSpPr>
          <p:cNvPr id="25" name="Straight Arrow Connector 24"/>
          <p:cNvCxnSpPr>
            <a:endCxn id="17" idx="2"/>
          </p:cNvCxnSpPr>
          <p:nvPr/>
        </p:nvCxnSpPr>
        <p:spPr>
          <a:xfrm flipV="1">
            <a:off x="2224901" y="3006037"/>
            <a:ext cx="3369228" cy="115393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168" y="4588633"/>
            <a:ext cx="269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(Yamada and Knight 2001)</a:t>
            </a:r>
          </a:p>
        </p:txBody>
      </p:sp>
    </p:spTree>
    <p:extLst>
      <p:ext uri="{BB962C8B-B14F-4D97-AF65-F5344CB8AC3E}">
        <p14:creationId xmlns:p14="http://schemas.microsoft.com/office/powerpoint/2010/main" val="1785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43418</TotalTime>
  <Words>349</Words>
  <Application>Microsoft Office PowerPoint</Application>
  <PresentationFormat>On-screen Show (16:9)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Machine Translation</vt:lpstr>
      <vt:lpstr>Decoding</vt:lpstr>
      <vt:lpstr>Machine Translation</vt:lpstr>
      <vt:lpstr>Notes</vt:lpstr>
      <vt:lpstr>Notes</vt:lpstr>
      <vt:lpstr>Notes</vt:lpstr>
      <vt:lpstr>Notes</vt:lpstr>
      <vt:lpstr>String to Tree Translation</vt:lpstr>
      <vt:lpstr>String to Tree Translation</vt:lpstr>
      <vt:lpstr>NACLO Problem #1</vt:lpstr>
      <vt:lpstr>PowerPoint Presentation</vt:lpstr>
      <vt:lpstr>NACLO Solution #1</vt:lpstr>
      <vt:lpstr>Clause restructuring (Collins et al.)</vt:lpstr>
      <vt:lpstr>Synchronous Grammars</vt:lpstr>
      <vt:lpstr>NACLO problem #2</vt:lpstr>
      <vt:lpstr>NACLO problem #2</vt:lpstr>
      <vt:lpstr>NACLO problem #2</vt:lpstr>
      <vt:lpstr>NACLO solution #2</vt:lpstr>
      <vt:lpstr>NACLO solution #2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484</cp:revision>
  <dcterms:created xsi:type="dcterms:W3CDTF">2014-05-29T18:54:38Z</dcterms:created>
  <dcterms:modified xsi:type="dcterms:W3CDTF">2019-04-02T15:42:18Z</dcterms:modified>
</cp:coreProperties>
</file>