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3"/>
  </p:notesMasterIdLst>
  <p:sldIdLst>
    <p:sldId id="1039" r:id="rId3"/>
    <p:sldId id="1164" r:id="rId4"/>
    <p:sldId id="1165" r:id="rId5"/>
    <p:sldId id="1166" r:id="rId6"/>
    <p:sldId id="1167" r:id="rId7"/>
    <p:sldId id="1168" r:id="rId8"/>
    <p:sldId id="1169" r:id="rId9"/>
    <p:sldId id="1170" r:id="rId10"/>
    <p:sldId id="1095" r:id="rId11"/>
    <p:sldId id="1096" r:id="rId12"/>
    <p:sldId id="1097" r:id="rId13"/>
    <p:sldId id="1098" r:id="rId14"/>
    <p:sldId id="1099" r:id="rId15"/>
    <p:sldId id="1101" r:id="rId16"/>
    <p:sldId id="1102" r:id="rId17"/>
    <p:sldId id="1103" r:id="rId18"/>
    <p:sldId id="1144" r:id="rId19"/>
    <p:sldId id="1132" r:id="rId20"/>
    <p:sldId id="1133" r:id="rId21"/>
    <p:sldId id="1094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18" d="100"/>
          <a:sy n="118" d="100"/>
        </p:scale>
        <p:origin x="96" y="4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01B3C14-0FA1-4142-A689-60515FA275E7}" type="slidenum">
              <a:rPr lang="en-US" altLang="en-US" sz="1200" b="0" smtClean="0"/>
              <a:pPr eaLnBrk="1" hangingPunct="1"/>
              <a:t>10</a:t>
            </a:fld>
            <a:endParaRPr lang="en-US" altLang="en-US" sz="1200" b="0" smtClean="0"/>
          </a:p>
        </p:txBody>
      </p:sp>
    </p:spTree>
    <p:extLst>
      <p:ext uri="{BB962C8B-B14F-4D97-AF65-F5344CB8AC3E}">
        <p14:creationId xmlns:p14="http://schemas.microsoft.com/office/powerpoint/2010/main" val="81075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5202DA5-CC1C-42E2-A644-65B14682F8C8}" type="slidenum">
              <a:rPr lang="en-US" altLang="en-US" sz="1200" b="0" smtClean="0"/>
              <a:pPr eaLnBrk="1" hangingPunct="1"/>
              <a:t>11</a:t>
            </a:fld>
            <a:endParaRPr lang="en-US" altLang="en-US" sz="1200" b="0" smtClean="0"/>
          </a:p>
        </p:txBody>
      </p:sp>
    </p:spTree>
    <p:extLst>
      <p:ext uri="{BB962C8B-B14F-4D97-AF65-F5344CB8AC3E}">
        <p14:creationId xmlns:p14="http://schemas.microsoft.com/office/powerpoint/2010/main" val="3545603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EEC1E1-95B3-4467-B531-E3A87BD4CA4B}" type="slidenum">
              <a:rPr lang="en-US" altLang="en-US" sz="1200" b="0" smtClean="0"/>
              <a:pPr eaLnBrk="1" hangingPunct="1"/>
              <a:t>12</a:t>
            </a:fld>
            <a:endParaRPr lang="en-US" altLang="en-US" sz="1200" b="0" smtClean="0"/>
          </a:p>
        </p:txBody>
      </p:sp>
    </p:spTree>
    <p:extLst>
      <p:ext uri="{BB962C8B-B14F-4D97-AF65-F5344CB8AC3E}">
        <p14:creationId xmlns:p14="http://schemas.microsoft.com/office/powerpoint/2010/main" val="118942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69FE0D-3F17-4A32-8928-8004751D2BCC}" type="slidenum">
              <a:rPr lang="en-US" altLang="en-US" sz="1200" b="0" smtClean="0"/>
              <a:pPr eaLnBrk="1" hangingPunct="1"/>
              <a:t>13</a:t>
            </a:fld>
            <a:endParaRPr lang="en-US" altLang="en-US" sz="1200" b="0" smtClean="0"/>
          </a:p>
        </p:txBody>
      </p:sp>
    </p:spTree>
    <p:extLst>
      <p:ext uri="{BB962C8B-B14F-4D97-AF65-F5344CB8AC3E}">
        <p14:creationId xmlns:p14="http://schemas.microsoft.com/office/powerpoint/2010/main" val="104137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lair.si.umich.edu/~radev/nlp/mt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0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Phrase Alignment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22313" y="1579960"/>
          <a:ext cx="7675560" cy="264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35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37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04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93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97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70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483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2511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8411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4080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Maria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dio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una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bofetada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bruja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verde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Mary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did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slap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XXXXXX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green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witch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8713" name="TextBox 5"/>
          <p:cNvSpPr txBox="1">
            <a:spLocks noChangeArrowheads="1"/>
          </p:cNvSpPr>
          <p:nvPr/>
        </p:nvSpPr>
        <p:spPr bwMode="auto">
          <a:xfrm>
            <a:off x="3225871" y="1039268"/>
            <a:ext cx="23102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0" dirty="0">
                <a:latin typeface="Lucida Grande"/>
              </a:rPr>
              <a:t>Spanish to English</a:t>
            </a:r>
          </a:p>
        </p:txBody>
      </p:sp>
    </p:spTree>
    <p:extLst>
      <p:ext uri="{BB962C8B-B14F-4D97-AF65-F5344CB8AC3E}">
        <p14:creationId xmlns:p14="http://schemas.microsoft.com/office/powerpoint/2010/main" val="21841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Phrase Alignment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22313" y="1579960"/>
          <a:ext cx="7675560" cy="264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35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37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04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93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97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70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483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2511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8411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4080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Maria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dio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una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bofetada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bruja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verde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Mary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did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slap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XXXXXX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green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witch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25871" y="1039268"/>
            <a:ext cx="23102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0" dirty="0">
                <a:latin typeface="Lucida Grande"/>
              </a:rPr>
              <a:t>Spanish to English</a:t>
            </a:r>
          </a:p>
        </p:txBody>
      </p:sp>
    </p:spTree>
    <p:extLst>
      <p:ext uri="{BB962C8B-B14F-4D97-AF65-F5344CB8AC3E}">
        <p14:creationId xmlns:p14="http://schemas.microsoft.com/office/powerpoint/2010/main" val="34115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Phrase Alignment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22313" y="1579960"/>
          <a:ext cx="7675560" cy="264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35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37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04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93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97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70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483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2511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8411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4080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Maria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dio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una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bofetada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bruja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verde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Mary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did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slap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XXXXXX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green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witch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70761" name="TextBox 5"/>
          <p:cNvSpPr txBox="1">
            <a:spLocks noChangeArrowheads="1"/>
          </p:cNvSpPr>
          <p:nvPr/>
        </p:nvSpPr>
        <p:spPr bwMode="auto">
          <a:xfrm>
            <a:off x="3454471" y="1056740"/>
            <a:ext cx="15087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0" dirty="0">
                <a:latin typeface="Lucida Grande"/>
              </a:rPr>
              <a:t>Intersection</a:t>
            </a:r>
          </a:p>
        </p:txBody>
      </p:sp>
    </p:spTree>
    <p:extLst>
      <p:ext uri="{BB962C8B-B14F-4D97-AF65-F5344CB8AC3E}">
        <p14:creationId xmlns:p14="http://schemas.microsoft.com/office/powerpoint/2010/main" val="1525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Phrase Alignment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46126" y="2040732"/>
          <a:ext cx="7675563" cy="264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35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37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04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93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97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70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483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2511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8411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4080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Maria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dio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una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bofetada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bruja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verde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Mary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did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slap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XXXXXX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green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46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witch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XXXXX</a:t>
                      </a:r>
                      <a:endParaRPr lang="en-US" sz="1200" dirty="0"/>
                    </a:p>
                  </a:txBody>
                  <a:tcPr marL="91433" marR="91433" marT="34291" marB="3429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3" marR="91433" marT="34291" marB="34291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71785" name="TextBox 5"/>
          <p:cNvSpPr txBox="1">
            <a:spLocks noChangeArrowheads="1"/>
          </p:cNvSpPr>
          <p:nvPr/>
        </p:nvSpPr>
        <p:spPr bwMode="auto">
          <a:xfrm>
            <a:off x="2582095" y="1277791"/>
            <a:ext cx="38042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0" dirty="0" smtClean="0">
                <a:latin typeface="Lucida Grande"/>
              </a:rPr>
              <a:t>Combine </a:t>
            </a:r>
            <a:r>
              <a:rPr lang="en-US" altLang="en-US" b="0" dirty="0">
                <a:latin typeface="Lucida Grande"/>
              </a:rPr>
              <a:t>alignments from </a:t>
            </a:r>
            <a:r>
              <a:rPr lang="en-US" altLang="en-US" b="0" dirty="0" smtClean="0">
                <a:latin typeface="Lucida Grande"/>
              </a:rPr>
              <a:t>union</a:t>
            </a:r>
            <a:endParaRPr lang="en-US" altLang="en-US" b="0" dirty="0"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500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Search in Phrase Models</a:t>
            </a:r>
          </a:p>
        </p:txBody>
      </p:sp>
      <p:sp>
        <p:nvSpPr>
          <p:cNvPr id="47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5786438" y="4684713"/>
            <a:ext cx="3357562" cy="357187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[Example from Schafer/Smith 06]</a:t>
            </a:r>
            <a:endParaRPr lang="en-US" altLang="en-US" dirty="0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604" y="1464468"/>
            <a:ext cx="68961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Deshalb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184276" y="1464468"/>
            <a:ext cx="5533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haben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905001" y="1464468"/>
            <a:ext cx="3898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wir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2432050" y="1464468"/>
            <a:ext cx="48603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allen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071819" y="1457325"/>
            <a:ext cx="5774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Grund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3849688" y="1457325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4121151" y="1457325"/>
            <a:ext cx="3738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die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4603757" y="1457325"/>
            <a:ext cx="68159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Umwelt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5492751" y="1457325"/>
            <a:ext cx="3048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in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5862639" y="1457325"/>
            <a:ext cx="3738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die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6345243" y="1457325"/>
            <a:ext cx="94769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Agrarpolitik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7572376" y="1457325"/>
            <a:ext cx="3305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zu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8001000" y="1457325"/>
            <a:ext cx="8547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integrieren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457206" y="3028953"/>
            <a:ext cx="1806905" cy="30777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</a:rPr>
              <a:t>That is why we have</a:t>
            </a:r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2286006" y="3028953"/>
            <a:ext cx="1218603" cy="30777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</a:rPr>
              <a:t>every reason</a:t>
            </a:r>
          </a:p>
        </p:txBody>
      </p: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3505200" y="3028953"/>
            <a:ext cx="333746" cy="30777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</a:rPr>
              <a:t>to</a:t>
            </a:r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3886207" y="3028953"/>
            <a:ext cx="880369" cy="30777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</a:rPr>
              <a:t>integrate</a:t>
            </a:r>
          </a:p>
        </p:txBody>
      </p:sp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4800600" y="3028953"/>
            <a:ext cx="1467068" cy="30777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</a:rPr>
              <a:t>the environment</a:t>
            </a:r>
          </a:p>
        </p:txBody>
      </p: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6324601" y="3028953"/>
            <a:ext cx="324128" cy="30777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</a:rPr>
              <a:t>in</a:t>
            </a:r>
          </a:p>
        </p:txBody>
      </p:sp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6705601" y="3028953"/>
            <a:ext cx="433132" cy="30777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</a:rPr>
              <a:t>the</a:t>
            </a:r>
          </a:p>
        </p:txBody>
      </p:sp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7162801" y="3028953"/>
            <a:ext cx="1568058" cy="30777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</a:rPr>
              <a:t>agricultural policy</a:t>
            </a:r>
          </a:p>
        </p:txBody>
      </p:sp>
      <p:sp>
        <p:nvSpPr>
          <p:cNvPr id="57383" name="Rectangle 39"/>
          <p:cNvSpPr>
            <a:spLocks noChangeArrowheads="1"/>
          </p:cNvSpPr>
          <p:nvPr/>
        </p:nvSpPr>
        <p:spPr bwMode="auto">
          <a:xfrm>
            <a:off x="228600" y="1485900"/>
            <a:ext cx="22098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57384" name="Rectangle 40"/>
          <p:cNvSpPr>
            <a:spLocks noChangeArrowheads="1"/>
          </p:cNvSpPr>
          <p:nvPr/>
        </p:nvSpPr>
        <p:spPr bwMode="auto">
          <a:xfrm>
            <a:off x="2438400" y="1485900"/>
            <a:ext cx="13716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57385" name="Rectangle 41"/>
          <p:cNvSpPr>
            <a:spLocks noChangeArrowheads="1"/>
          </p:cNvSpPr>
          <p:nvPr/>
        </p:nvSpPr>
        <p:spPr bwMode="auto">
          <a:xfrm>
            <a:off x="3810000" y="1485900"/>
            <a:ext cx="16764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57386" name="Rectangle 42"/>
          <p:cNvSpPr>
            <a:spLocks noChangeArrowheads="1"/>
          </p:cNvSpPr>
          <p:nvPr/>
        </p:nvSpPr>
        <p:spPr bwMode="auto">
          <a:xfrm>
            <a:off x="5486400" y="1485900"/>
            <a:ext cx="3810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57387" name="Rectangle 43"/>
          <p:cNvSpPr>
            <a:spLocks noChangeArrowheads="1"/>
          </p:cNvSpPr>
          <p:nvPr/>
        </p:nvSpPr>
        <p:spPr bwMode="auto">
          <a:xfrm>
            <a:off x="5867400" y="1485900"/>
            <a:ext cx="4572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57388" name="Rectangle 44"/>
          <p:cNvSpPr>
            <a:spLocks noChangeArrowheads="1"/>
          </p:cNvSpPr>
          <p:nvPr/>
        </p:nvSpPr>
        <p:spPr bwMode="auto">
          <a:xfrm>
            <a:off x="6324600" y="1485900"/>
            <a:ext cx="12192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57389" name="Rectangle 45"/>
          <p:cNvSpPr>
            <a:spLocks noChangeArrowheads="1"/>
          </p:cNvSpPr>
          <p:nvPr/>
        </p:nvSpPr>
        <p:spPr bwMode="auto">
          <a:xfrm>
            <a:off x="7543800" y="1485900"/>
            <a:ext cx="4572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57390" name="Rectangle 46"/>
          <p:cNvSpPr>
            <a:spLocks noChangeArrowheads="1"/>
          </p:cNvSpPr>
          <p:nvPr/>
        </p:nvSpPr>
        <p:spPr bwMode="auto">
          <a:xfrm>
            <a:off x="8001000" y="1485900"/>
            <a:ext cx="1078934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smtClean="0">
              <a:solidFill>
                <a:srgbClr val="000000"/>
              </a:solidFill>
            </a:endParaRPr>
          </a:p>
        </p:txBody>
      </p:sp>
      <p:cxnSp>
        <p:nvCxnSpPr>
          <p:cNvPr id="57391" name="AutoShape 47"/>
          <p:cNvCxnSpPr>
            <a:cxnSpLocks noChangeShapeType="1"/>
            <a:stCxn id="57361" idx="0"/>
            <a:endCxn id="57383" idx="2"/>
          </p:cNvCxnSpPr>
          <p:nvPr/>
        </p:nvCxnSpPr>
        <p:spPr bwMode="auto">
          <a:xfrm flipH="1" flipV="1">
            <a:off x="1333500" y="1714500"/>
            <a:ext cx="27159" cy="13144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92" name="AutoShape 48"/>
          <p:cNvCxnSpPr>
            <a:cxnSpLocks noChangeShapeType="1"/>
            <a:stCxn id="57376" idx="0"/>
            <a:endCxn id="57384" idx="2"/>
          </p:cNvCxnSpPr>
          <p:nvPr/>
        </p:nvCxnSpPr>
        <p:spPr bwMode="auto">
          <a:xfrm flipV="1">
            <a:off x="2895308" y="1714500"/>
            <a:ext cx="228892" cy="13144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93" name="AutoShape 49"/>
          <p:cNvCxnSpPr>
            <a:cxnSpLocks noChangeShapeType="1"/>
            <a:stCxn id="57377" idx="0"/>
            <a:endCxn id="57389" idx="2"/>
          </p:cNvCxnSpPr>
          <p:nvPr/>
        </p:nvCxnSpPr>
        <p:spPr bwMode="auto">
          <a:xfrm flipV="1">
            <a:off x="3672073" y="1714500"/>
            <a:ext cx="4100327" cy="13144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94" name="AutoShape 50"/>
          <p:cNvCxnSpPr>
            <a:cxnSpLocks noChangeShapeType="1"/>
            <a:stCxn id="57378" idx="0"/>
            <a:endCxn id="57390" idx="2"/>
          </p:cNvCxnSpPr>
          <p:nvPr/>
        </p:nvCxnSpPr>
        <p:spPr bwMode="auto">
          <a:xfrm flipV="1">
            <a:off x="4326392" y="1714500"/>
            <a:ext cx="4214075" cy="13144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95" name="AutoShape 51"/>
          <p:cNvCxnSpPr>
            <a:cxnSpLocks noChangeShapeType="1"/>
            <a:stCxn id="57379" idx="0"/>
            <a:endCxn id="57385" idx="2"/>
          </p:cNvCxnSpPr>
          <p:nvPr/>
        </p:nvCxnSpPr>
        <p:spPr bwMode="auto">
          <a:xfrm flipH="1" flipV="1">
            <a:off x="4648200" y="1714500"/>
            <a:ext cx="885934" cy="13144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96" name="AutoShape 52"/>
          <p:cNvCxnSpPr>
            <a:cxnSpLocks noChangeShapeType="1"/>
            <a:stCxn id="57380" idx="0"/>
            <a:endCxn id="57386" idx="2"/>
          </p:cNvCxnSpPr>
          <p:nvPr/>
        </p:nvCxnSpPr>
        <p:spPr bwMode="auto">
          <a:xfrm flipH="1" flipV="1">
            <a:off x="5676900" y="1714500"/>
            <a:ext cx="809765" cy="13144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98" name="AutoShape 54"/>
          <p:cNvCxnSpPr>
            <a:cxnSpLocks noChangeShapeType="1"/>
            <a:stCxn id="57382" idx="0"/>
            <a:endCxn id="57388" idx="2"/>
          </p:cNvCxnSpPr>
          <p:nvPr/>
        </p:nvCxnSpPr>
        <p:spPr bwMode="auto">
          <a:xfrm flipH="1" flipV="1">
            <a:off x="6934200" y="1714500"/>
            <a:ext cx="1012630" cy="13144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99" name="AutoShape 55"/>
          <p:cNvCxnSpPr>
            <a:cxnSpLocks noChangeShapeType="1"/>
            <a:stCxn id="57381" idx="0"/>
            <a:endCxn id="57387" idx="2"/>
          </p:cNvCxnSpPr>
          <p:nvPr/>
        </p:nvCxnSpPr>
        <p:spPr bwMode="auto">
          <a:xfrm flipH="1" flipV="1">
            <a:off x="6096000" y="1714500"/>
            <a:ext cx="826167" cy="13144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400" name="Text Box 56"/>
          <p:cNvSpPr txBox="1">
            <a:spLocks noChangeArrowheads="1"/>
          </p:cNvSpPr>
          <p:nvPr/>
        </p:nvSpPr>
        <p:spPr bwMode="auto">
          <a:xfrm>
            <a:off x="1752601" y="4229103"/>
            <a:ext cx="51117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smtClean="0">
                <a:solidFill>
                  <a:srgbClr val="000000"/>
                </a:solidFill>
              </a:rPr>
              <a:t>Translate in target language order to ease language modeling.</a:t>
            </a:r>
          </a:p>
        </p:txBody>
      </p:sp>
      <p:sp>
        <p:nvSpPr>
          <p:cNvPr id="57401" name="AutoShape 57"/>
          <p:cNvSpPr>
            <a:spLocks/>
          </p:cNvSpPr>
          <p:nvPr/>
        </p:nvSpPr>
        <p:spPr bwMode="auto">
          <a:xfrm>
            <a:off x="4114800" y="971550"/>
            <a:ext cx="3810000" cy="285750"/>
          </a:xfrm>
          <a:prstGeom prst="borderCallout2">
            <a:avLst>
              <a:gd name="adj1" fmla="val 30000"/>
              <a:gd name="adj2" fmla="val -2000"/>
              <a:gd name="adj3" fmla="val 30000"/>
              <a:gd name="adj4" fmla="val -22583"/>
              <a:gd name="adj5" fmla="val 160000"/>
              <a:gd name="adj6" fmla="val -44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smtClean="0">
                <a:solidFill>
                  <a:srgbClr val="000000"/>
                </a:solidFill>
              </a:rPr>
              <a:t>One segmentation out of 4096</a:t>
            </a:r>
          </a:p>
        </p:txBody>
      </p:sp>
      <p:sp>
        <p:nvSpPr>
          <p:cNvPr id="57402" name="AutoShape 58"/>
          <p:cNvSpPr>
            <a:spLocks/>
          </p:cNvSpPr>
          <p:nvPr/>
        </p:nvSpPr>
        <p:spPr bwMode="auto">
          <a:xfrm>
            <a:off x="3886200" y="3771900"/>
            <a:ext cx="4419600" cy="285750"/>
          </a:xfrm>
          <a:prstGeom prst="borderCallout2">
            <a:avLst>
              <a:gd name="adj1" fmla="val 30000"/>
              <a:gd name="adj2" fmla="val -1722"/>
              <a:gd name="adj3" fmla="val 30000"/>
              <a:gd name="adj4" fmla="val -24282"/>
              <a:gd name="adj5" fmla="val -161250"/>
              <a:gd name="adj6" fmla="val -478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smtClean="0">
                <a:solidFill>
                  <a:srgbClr val="000000"/>
                </a:solidFill>
              </a:rPr>
              <a:t>One reordering out of 40,320</a:t>
            </a:r>
          </a:p>
        </p:txBody>
      </p:sp>
      <p:sp>
        <p:nvSpPr>
          <p:cNvPr id="57403" name="AutoShape 59"/>
          <p:cNvSpPr>
            <a:spLocks/>
          </p:cNvSpPr>
          <p:nvPr/>
        </p:nvSpPr>
        <p:spPr bwMode="auto">
          <a:xfrm>
            <a:off x="762000" y="2286000"/>
            <a:ext cx="3810000" cy="285750"/>
          </a:xfrm>
          <a:prstGeom prst="borderCallout2">
            <a:avLst>
              <a:gd name="adj1" fmla="val 30000"/>
              <a:gd name="adj2" fmla="val 102000"/>
              <a:gd name="adj3" fmla="val 30000"/>
              <a:gd name="adj4" fmla="val 102000"/>
              <a:gd name="adj5" fmla="val 247083"/>
              <a:gd name="adj6" fmla="val 159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smtClean="0">
                <a:solidFill>
                  <a:srgbClr val="000000"/>
                </a:solidFill>
              </a:rPr>
              <a:t>One phrase translation out of 581</a:t>
            </a:r>
          </a:p>
        </p:txBody>
      </p:sp>
    </p:spTree>
    <p:extLst>
      <p:ext uri="{BB962C8B-B14F-4D97-AF65-F5344CB8AC3E}">
        <p14:creationId xmlns:p14="http://schemas.microsoft.com/office/powerpoint/2010/main" val="30434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8" name="Rectangle 6"/>
          <p:cNvSpPr>
            <a:spLocks noGrp="1" noChangeArrowheads="1"/>
          </p:cNvSpPr>
          <p:nvPr>
            <p:ph type="title"/>
          </p:nvPr>
        </p:nvSpPr>
        <p:spPr>
          <a:xfrm>
            <a:off x="254000" y="287635"/>
            <a:ext cx="8432800" cy="701843"/>
          </a:xfrm>
        </p:spPr>
        <p:txBody>
          <a:bodyPr/>
          <a:lstStyle/>
          <a:p>
            <a:r>
              <a:rPr lang="en-US" altLang="en-US" dirty="0"/>
              <a:t>Search in Phrase Models</a:t>
            </a:r>
          </a:p>
        </p:txBody>
      </p:sp>
      <p:graphicFrame>
        <p:nvGraphicFramePr>
          <p:cNvPr id="146775" name="Group 3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130073"/>
              </p:ext>
            </p:extLst>
          </p:nvPr>
        </p:nvGraphicFramePr>
        <p:xfrm>
          <a:off x="457200" y="1045960"/>
          <a:ext cx="8229600" cy="339448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339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Deshalb</a:t>
                      </a:r>
                    </a:p>
                  </a:txBody>
                  <a:tcPr marL="45720" marR="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haben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wir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allen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Grund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,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die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Umwelt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die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Agrarpolitik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zu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integrieren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329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that is why we have</a:t>
                      </a:r>
                    </a:p>
                  </a:txBody>
                  <a:tcPr marL="45720" marR="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every reason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the environment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the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agricultural policy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integrate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9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therefore</a:t>
                      </a:r>
                    </a:p>
                  </a:txBody>
                  <a:tcPr marL="45720" marR="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have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we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every reason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the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environment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 the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agricultural policy ,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 integrate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9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that is why</a:t>
                      </a:r>
                    </a:p>
                  </a:txBody>
                  <a:tcPr marL="45720" marR="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we have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all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reason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,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which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environment in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agricultural policy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parliament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0519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have therefore</a:t>
                      </a:r>
                    </a:p>
                  </a:txBody>
                  <a:tcPr marL="45720" marR="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us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all the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reason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of the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environment into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the agricultural policy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successfully integrated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9329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hence</a:t>
                      </a:r>
                    </a:p>
                  </a:txBody>
                  <a:tcPr marL="45720" marR="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, we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every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reason to make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environmental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on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the cap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be woven together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9329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we have therefore</a:t>
                      </a:r>
                    </a:p>
                  </a:txBody>
                  <a:tcPr marL="45720" marR="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everyone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grounds for taking the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the environment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 the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agricultural policy is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on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parliament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9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so</a:t>
                      </a:r>
                    </a:p>
                  </a:txBody>
                  <a:tcPr marL="45720" marR="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, we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all of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cause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which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environment ,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the cap ,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for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incorporated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9329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hence our</a:t>
                      </a:r>
                    </a:p>
                  </a:txBody>
                  <a:tcPr marL="45720" marR="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any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why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that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outside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agricultural policy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too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woven together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9329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therefore ,</a:t>
                      </a:r>
                    </a:p>
                  </a:txBody>
                  <a:tcPr marL="45720" marR="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it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of all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reason for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, the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completion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into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that agricultural policy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be</a:t>
                      </a: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20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5786438" y="4684713"/>
            <a:ext cx="3357562" cy="357187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[Example from Schafer/Smith 06]</a:t>
            </a:r>
            <a:endParaRPr lang="en-US" altLang="en-US" dirty="0"/>
          </a:p>
        </p:txBody>
      </p:sp>
      <p:sp>
        <p:nvSpPr>
          <p:cNvPr id="146773" name="Text Box 341"/>
          <p:cNvSpPr txBox="1">
            <a:spLocks noChangeArrowheads="1"/>
          </p:cNvSpPr>
          <p:nvPr/>
        </p:nvSpPr>
        <p:spPr bwMode="auto">
          <a:xfrm>
            <a:off x="1005646" y="4586957"/>
            <a:ext cx="4343400" cy="3077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i="1" dirty="0" smtClean="0">
                <a:solidFill>
                  <a:srgbClr val="000000"/>
                </a:solidFill>
              </a:rPr>
              <a:t>And many, many more…even before reordering</a:t>
            </a:r>
          </a:p>
        </p:txBody>
      </p:sp>
      <p:sp>
        <p:nvSpPr>
          <p:cNvPr id="146777" name="AutoShape 345"/>
          <p:cNvSpPr>
            <a:spLocks noChangeArrowheads="1"/>
          </p:cNvSpPr>
          <p:nvPr/>
        </p:nvSpPr>
        <p:spPr bwMode="auto">
          <a:xfrm rot="2498013">
            <a:off x="2438400" y="2243669"/>
            <a:ext cx="381000" cy="228600"/>
          </a:xfrm>
          <a:prstGeom prst="right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6778" name="AutoShape 346"/>
          <p:cNvSpPr>
            <a:spLocks noChangeArrowheads="1"/>
          </p:cNvSpPr>
          <p:nvPr/>
        </p:nvSpPr>
        <p:spPr bwMode="auto">
          <a:xfrm>
            <a:off x="1295400" y="2129369"/>
            <a:ext cx="381000" cy="228600"/>
          </a:xfrm>
          <a:prstGeom prst="right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6779" name="AutoShape 347"/>
          <p:cNvSpPr>
            <a:spLocks noChangeArrowheads="1"/>
          </p:cNvSpPr>
          <p:nvPr/>
        </p:nvSpPr>
        <p:spPr bwMode="auto">
          <a:xfrm rot="2498013">
            <a:off x="3048000" y="2643719"/>
            <a:ext cx="381000" cy="228600"/>
          </a:xfrm>
          <a:prstGeom prst="right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6780" name="AutoShape 348"/>
          <p:cNvSpPr>
            <a:spLocks noChangeArrowheads="1"/>
          </p:cNvSpPr>
          <p:nvPr/>
        </p:nvSpPr>
        <p:spPr bwMode="auto">
          <a:xfrm rot="-2363630">
            <a:off x="4495800" y="2643719"/>
            <a:ext cx="381000" cy="228600"/>
          </a:xfrm>
          <a:prstGeom prst="right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6781" name="AutoShape 349"/>
          <p:cNvSpPr>
            <a:spLocks noChangeArrowheads="1"/>
          </p:cNvSpPr>
          <p:nvPr/>
        </p:nvSpPr>
        <p:spPr bwMode="auto">
          <a:xfrm rot="2498013">
            <a:off x="5715000" y="2643719"/>
            <a:ext cx="381000" cy="228600"/>
          </a:xfrm>
          <a:prstGeom prst="right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6782" name="AutoShape 350"/>
          <p:cNvSpPr>
            <a:spLocks noChangeArrowheads="1"/>
          </p:cNvSpPr>
          <p:nvPr/>
        </p:nvSpPr>
        <p:spPr bwMode="auto">
          <a:xfrm rot="2498013">
            <a:off x="7162800" y="2986619"/>
            <a:ext cx="381000" cy="228600"/>
          </a:xfrm>
          <a:prstGeom prst="right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6783" name="AutoShape 351"/>
          <p:cNvSpPr>
            <a:spLocks noChangeArrowheads="1"/>
          </p:cNvSpPr>
          <p:nvPr/>
        </p:nvSpPr>
        <p:spPr bwMode="auto">
          <a:xfrm>
            <a:off x="7620000" y="3158069"/>
            <a:ext cx="152400" cy="228600"/>
          </a:xfrm>
          <a:prstGeom prst="rightArrow">
            <a:avLst>
              <a:gd name="adj1" fmla="val 50000"/>
              <a:gd name="adj2" fmla="val 2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6784" name="AutoShape 352"/>
          <p:cNvSpPr>
            <a:spLocks noChangeArrowheads="1"/>
          </p:cNvSpPr>
          <p:nvPr/>
        </p:nvSpPr>
        <p:spPr bwMode="auto">
          <a:xfrm>
            <a:off x="1295400" y="1786469"/>
            <a:ext cx="304800" cy="228600"/>
          </a:xfrm>
          <a:prstGeom prst="rightArrow">
            <a:avLst>
              <a:gd name="adj1" fmla="val 50000"/>
              <a:gd name="adj2" fmla="val 2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6785" name="AutoShape 353"/>
          <p:cNvSpPr>
            <a:spLocks noChangeArrowheads="1"/>
          </p:cNvSpPr>
          <p:nvPr/>
        </p:nvSpPr>
        <p:spPr bwMode="auto">
          <a:xfrm>
            <a:off x="1981200" y="1786469"/>
            <a:ext cx="304800" cy="228600"/>
          </a:xfrm>
          <a:prstGeom prst="rightArrow">
            <a:avLst>
              <a:gd name="adj1" fmla="val 50000"/>
              <a:gd name="adj2" fmla="val 2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6786" name="AutoShape 354"/>
          <p:cNvSpPr>
            <a:spLocks noChangeArrowheads="1"/>
          </p:cNvSpPr>
          <p:nvPr/>
        </p:nvSpPr>
        <p:spPr bwMode="auto">
          <a:xfrm>
            <a:off x="2590800" y="1786469"/>
            <a:ext cx="304800" cy="228600"/>
          </a:xfrm>
          <a:prstGeom prst="rightArrow">
            <a:avLst>
              <a:gd name="adj1" fmla="val 50000"/>
              <a:gd name="adj2" fmla="val 2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6787" name="AutoShape 355"/>
          <p:cNvSpPr>
            <a:spLocks noChangeArrowheads="1"/>
          </p:cNvSpPr>
          <p:nvPr/>
        </p:nvSpPr>
        <p:spPr bwMode="auto">
          <a:xfrm>
            <a:off x="3962400" y="1786469"/>
            <a:ext cx="304800" cy="228600"/>
          </a:xfrm>
          <a:prstGeom prst="rightArrow">
            <a:avLst>
              <a:gd name="adj1" fmla="val 50000"/>
              <a:gd name="adj2" fmla="val 2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6788" name="AutoShape 356"/>
          <p:cNvSpPr>
            <a:spLocks noChangeArrowheads="1"/>
          </p:cNvSpPr>
          <p:nvPr/>
        </p:nvSpPr>
        <p:spPr bwMode="auto">
          <a:xfrm>
            <a:off x="5486400" y="1786469"/>
            <a:ext cx="152400" cy="228600"/>
          </a:xfrm>
          <a:prstGeom prst="rightArrow">
            <a:avLst>
              <a:gd name="adj1" fmla="val 50000"/>
              <a:gd name="adj2" fmla="val 2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6790" name="AutoShape 358"/>
          <p:cNvSpPr>
            <a:spLocks noChangeArrowheads="1"/>
          </p:cNvSpPr>
          <p:nvPr/>
        </p:nvSpPr>
        <p:spPr bwMode="auto">
          <a:xfrm rot="-2363630">
            <a:off x="6019800" y="1615019"/>
            <a:ext cx="381000" cy="228600"/>
          </a:xfrm>
          <a:prstGeom prst="right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6791" name="AutoShape 359"/>
          <p:cNvSpPr>
            <a:spLocks noChangeArrowheads="1"/>
          </p:cNvSpPr>
          <p:nvPr/>
        </p:nvSpPr>
        <p:spPr bwMode="auto">
          <a:xfrm rot="2498013">
            <a:off x="7162800" y="1615019"/>
            <a:ext cx="381000" cy="228600"/>
          </a:xfrm>
          <a:prstGeom prst="right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3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 in Phrase Models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7008"/>
            <a:ext cx="8229600" cy="334670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Many ways of segmenting source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Many ways of translating each segment</a:t>
            </a:r>
          </a:p>
          <a:p>
            <a:pPr>
              <a:lnSpc>
                <a:spcPct val="110000"/>
              </a:lnSpc>
            </a:pPr>
            <a:r>
              <a:rPr lang="en-US" altLang="en-US" sz="2400" i="1" dirty="0"/>
              <a:t>Restrict</a:t>
            </a:r>
            <a:r>
              <a:rPr lang="en-US" altLang="en-US" sz="2400" dirty="0"/>
              <a:t> phrases &gt; e.g. 7 words, long-distance reordering</a:t>
            </a:r>
            <a:endParaRPr lang="en-US" altLang="en-US" sz="2400" i="1" dirty="0"/>
          </a:p>
          <a:p>
            <a:pPr>
              <a:lnSpc>
                <a:spcPct val="110000"/>
              </a:lnSpc>
            </a:pPr>
            <a:r>
              <a:rPr lang="en-US" altLang="en-US" sz="2400" i="1" dirty="0"/>
              <a:t>Prune</a:t>
            </a:r>
            <a:r>
              <a:rPr lang="en-US" altLang="en-US" sz="2400" dirty="0"/>
              <a:t> away unpromising partial translations or we’ll run out of space and/or run too long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How to compare partial translations?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Some start with easy stuff: “in”, “das”, ...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Some with hard stuff: “</a:t>
            </a:r>
            <a:r>
              <a:rPr lang="en-US" altLang="en-US" sz="2000" dirty="0" err="1"/>
              <a:t>Agrarpolitik</a:t>
            </a:r>
            <a:r>
              <a:rPr lang="en-US" altLang="en-US" sz="2000" dirty="0"/>
              <a:t>”, “</a:t>
            </a:r>
            <a:r>
              <a:rPr lang="en-US" altLang="en-US" sz="2000" dirty="0" err="1"/>
              <a:t>Entscheidungsproblem</a:t>
            </a:r>
            <a:r>
              <a:rPr lang="en-US" altLang="en-US" sz="2000" dirty="0"/>
              <a:t>”, …</a:t>
            </a:r>
          </a:p>
        </p:txBody>
      </p:sp>
    </p:spTree>
    <p:extLst>
      <p:ext uri="{BB962C8B-B14F-4D97-AF65-F5344CB8AC3E}">
        <p14:creationId xmlns:p14="http://schemas.microsoft.com/office/powerpoint/2010/main" val="16875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Phrase-based 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Segmentation of the target sentence</a:t>
            </a:r>
          </a:p>
          <a:p>
            <a:r>
              <a:rPr lang="en-US" dirty="0" smtClean="0"/>
              <a:t>Translation of each phrase</a:t>
            </a:r>
          </a:p>
          <a:p>
            <a:r>
              <a:rPr lang="en-US" dirty="0" smtClean="0"/>
              <a:t>Rearrange the translated phrases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00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4000" y="171152"/>
            <a:ext cx="8432800" cy="701843"/>
          </a:xfrm>
        </p:spPr>
        <p:txBody>
          <a:bodyPr/>
          <a:lstStyle/>
          <a:p>
            <a:r>
              <a:rPr lang="en-US" dirty="0" smtClean="0"/>
              <a:t>Alignment Templates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03" y="872994"/>
            <a:ext cx="4074651" cy="410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832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71136"/>
            <a:ext cx="8432800" cy="701843"/>
          </a:xfrm>
        </p:spPr>
        <p:txBody>
          <a:bodyPr/>
          <a:lstStyle/>
          <a:p>
            <a:r>
              <a:rPr lang="en-US" dirty="0" smtClean="0"/>
              <a:t>Alignment Templates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93" y="807908"/>
            <a:ext cx="2396376" cy="423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974" y="807908"/>
            <a:ext cx="4504404" cy="386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2"/>
          <p:cNvSpPr txBox="1">
            <a:spLocks/>
          </p:cNvSpPr>
          <p:nvPr/>
        </p:nvSpPr>
        <p:spPr>
          <a:xfrm>
            <a:off x="5786438" y="4729254"/>
            <a:ext cx="3136242" cy="3126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[Example from </a:t>
            </a:r>
            <a:r>
              <a:rPr lang="en-US" altLang="en-US" dirty="0" err="1" smtClean="0"/>
              <a:t>Och</a:t>
            </a:r>
            <a:r>
              <a:rPr lang="en-US" altLang="en-US" dirty="0" smtClean="0"/>
              <a:t>/Ney 2002]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753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Evaluation of Machine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0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6270"/>
            <a:ext cx="8229600" cy="33896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Human judgments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dirty="0" smtClean="0"/>
              <a:t>dequacy</a:t>
            </a:r>
          </a:p>
          <a:p>
            <a:pPr lvl="1"/>
            <a:r>
              <a:rPr lang="en-US" altLang="en-US" dirty="0" smtClean="0"/>
              <a:t>grammaticality</a:t>
            </a:r>
          </a:p>
          <a:p>
            <a:pPr lvl="1"/>
            <a:r>
              <a:rPr lang="en-US" altLang="en-US" dirty="0" smtClean="0"/>
              <a:t>[expensive]</a:t>
            </a:r>
          </a:p>
          <a:p>
            <a:pPr eaLnBrk="1" hangingPunct="1"/>
            <a:r>
              <a:rPr lang="en-US" altLang="en-US" dirty="0" smtClean="0"/>
              <a:t>Automatic methods</a:t>
            </a:r>
          </a:p>
          <a:p>
            <a:pPr lvl="1" eaLnBrk="1" hangingPunct="1"/>
            <a:r>
              <a:rPr lang="en-US" altLang="en-US" dirty="0" smtClean="0"/>
              <a:t>Edit cost</a:t>
            </a:r>
            <a:r>
              <a:rPr lang="en-US" altLang="en-US" dirty="0"/>
              <a:t> </a:t>
            </a:r>
            <a:r>
              <a:rPr lang="en-US" altLang="en-US" dirty="0" smtClean="0"/>
              <a:t>(at the word, character, or minute level)</a:t>
            </a:r>
          </a:p>
          <a:p>
            <a:pPr lvl="1" eaLnBrk="1" hangingPunct="1"/>
            <a:r>
              <a:rPr lang="en-US" altLang="en-US" dirty="0" smtClean="0"/>
              <a:t>BLEU (</a:t>
            </a:r>
            <a:r>
              <a:rPr lang="en-US" altLang="en-US" dirty="0" err="1" smtClean="0"/>
              <a:t>Papineni</a:t>
            </a:r>
            <a:r>
              <a:rPr lang="en-US" altLang="en-US" dirty="0" smtClean="0"/>
              <a:t> et al. 2002)</a:t>
            </a:r>
          </a:p>
        </p:txBody>
      </p:sp>
    </p:spTree>
    <p:extLst>
      <p:ext uri="{BB962C8B-B14F-4D97-AF65-F5344CB8AC3E}">
        <p14:creationId xmlns:p14="http://schemas.microsoft.com/office/powerpoint/2010/main" val="420593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Simple n-gram precision</a:t>
            </a:r>
          </a:p>
          <a:p>
            <a:pPr marL="457200" lvl="1" indent="0">
              <a:buNone/>
            </a:pPr>
            <a:r>
              <a:rPr lang="en-US" altLang="en-US" dirty="0" smtClean="0"/>
              <a:t>log </a:t>
            </a:r>
            <a:r>
              <a:rPr lang="en-US" altLang="en-US" dirty="0"/>
              <a:t>BLEU = min (0,1-reflen/</a:t>
            </a:r>
            <a:r>
              <a:rPr lang="en-US" altLang="en-US" dirty="0" err="1"/>
              <a:t>candlen</a:t>
            </a:r>
            <a:r>
              <a:rPr lang="en-US" altLang="en-US" dirty="0"/>
              <a:t>) + mean of log </a:t>
            </a:r>
            <a:r>
              <a:rPr lang="en-US" altLang="en-US" dirty="0" smtClean="0"/>
              <a:t>precisions</a:t>
            </a:r>
            <a:endParaRPr lang="en-US" dirty="0" smtClean="0"/>
          </a:p>
          <a:p>
            <a:r>
              <a:rPr lang="en-US" dirty="0" smtClean="0"/>
              <a:t>Multiple human references</a:t>
            </a:r>
          </a:p>
          <a:p>
            <a:r>
              <a:rPr lang="en-US" dirty="0" smtClean="0"/>
              <a:t>Brevity penalty</a:t>
            </a:r>
          </a:p>
          <a:p>
            <a:r>
              <a:rPr lang="en-US" dirty="0" smtClean="0"/>
              <a:t>Correlates with human assessments of automatic systems</a:t>
            </a:r>
          </a:p>
          <a:p>
            <a:r>
              <a:rPr lang="en-US" dirty="0" smtClean="0"/>
              <a:t>Doesn’t correlate well when comparing human and automatic translations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5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from MTC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457200" y="1275501"/>
            <a:ext cx="8229600" cy="344210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ea typeface="SimSun" pitchFamily="2" charset="-122"/>
              </a:rPr>
              <a:t>Chinese:</a:t>
            </a:r>
          </a:p>
          <a:p>
            <a:pPr lvl="1"/>
            <a:r>
              <a:rPr lang="en-US" altLang="zh-CN" dirty="0" smtClean="0">
                <a:ea typeface="SimSun" pitchFamily="2" charset="-122"/>
              </a:rPr>
              <a:t>Napster</a:t>
            </a:r>
            <a:r>
              <a:rPr lang="zh-CN" altLang="en-US" dirty="0" smtClean="0">
                <a:ea typeface="SimSun" pitchFamily="2" charset="-122"/>
              </a:rPr>
              <a:t>执行长希尔柏斯辞职</a:t>
            </a:r>
            <a:endParaRPr lang="en-US" altLang="zh-CN" dirty="0" smtClean="0">
              <a:ea typeface="SimSun" pitchFamily="2" charset="-122"/>
            </a:endParaRPr>
          </a:p>
          <a:p>
            <a:r>
              <a:rPr lang="en-US" altLang="en-US" dirty="0" smtClean="0"/>
              <a:t>English</a:t>
            </a:r>
          </a:p>
          <a:p>
            <a:pPr lvl="1"/>
            <a:r>
              <a:rPr lang="en-US" altLang="en-US" dirty="0" smtClean="0"/>
              <a:t>Napster CEO </a:t>
            </a:r>
            <a:r>
              <a:rPr lang="en-US" altLang="en-US" dirty="0" err="1" smtClean="0"/>
              <a:t>Hilbers</a:t>
            </a:r>
            <a:r>
              <a:rPr lang="en-US" altLang="en-US" dirty="0" smtClean="0"/>
              <a:t> Resigns</a:t>
            </a:r>
          </a:p>
          <a:p>
            <a:pPr lvl="1"/>
            <a:r>
              <a:rPr lang="en-US" altLang="en-US" dirty="0" smtClean="0"/>
              <a:t>Napster CEO </a:t>
            </a:r>
            <a:r>
              <a:rPr lang="en-US" altLang="en-US" dirty="0" err="1" smtClean="0"/>
              <a:t>Hilbers</a:t>
            </a:r>
            <a:r>
              <a:rPr lang="en-US" altLang="en-US" dirty="0" smtClean="0"/>
              <a:t> resigned</a:t>
            </a:r>
          </a:p>
          <a:p>
            <a:pPr lvl="1"/>
            <a:r>
              <a:rPr lang="en-US" altLang="en-US" dirty="0" smtClean="0"/>
              <a:t>Napster Chief Executive </a:t>
            </a:r>
            <a:r>
              <a:rPr lang="en-US" altLang="en-US" dirty="0" err="1" smtClean="0"/>
              <a:t>Hilbers</a:t>
            </a:r>
            <a:r>
              <a:rPr lang="en-US" altLang="en-US" dirty="0" smtClean="0"/>
              <a:t> Resigns</a:t>
            </a:r>
          </a:p>
          <a:p>
            <a:pPr lvl="1"/>
            <a:r>
              <a:rPr lang="en-US" altLang="en-US" dirty="0" smtClean="0"/>
              <a:t>Napster CEO Konrad </a:t>
            </a:r>
            <a:r>
              <a:rPr lang="en-US" altLang="en-US" dirty="0" err="1" smtClean="0"/>
              <a:t>Hilbers</a:t>
            </a:r>
            <a:r>
              <a:rPr lang="en-US" altLang="en-US" dirty="0" smtClean="0"/>
              <a:t> resigns</a:t>
            </a:r>
          </a:p>
          <a:p>
            <a:r>
              <a:rPr lang="en-US" altLang="en-US" dirty="0" smtClean="0"/>
              <a:t>Full text</a:t>
            </a:r>
          </a:p>
          <a:p>
            <a:pPr lvl="1"/>
            <a:r>
              <a:rPr lang="en-US" altLang="en-US" dirty="0" smtClean="0">
                <a:hlinkClick r:id="rId2"/>
              </a:rPr>
              <a:t>http</a:t>
            </a:r>
            <a:r>
              <a:rPr lang="en-US" altLang="en-US" dirty="0">
                <a:hlinkClick r:id="rId2"/>
              </a:rPr>
              <a:t>://clair.si.umich.edu/~radev/nlp/mtc</a:t>
            </a:r>
            <a:r>
              <a:rPr lang="en-US" altLang="en-US" dirty="0" smtClean="0">
                <a:hlinkClick r:id="rId2"/>
              </a:rPr>
              <a:t>/</a:t>
            </a:r>
            <a:r>
              <a:rPr lang="en-US" altLang="en-US" dirty="0" smtClean="0"/>
              <a:t>   </a:t>
            </a:r>
            <a:endParaRPr lang="en-US" altLang="en-US" dirty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421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94448"/>
            <a:ext cx="8432800" cy="701843"/>
          </a:xfrm>
        </p:spPr>
        <p:txBody>
          <a:bodyPr/>
          <a:lstStyle/>
          <a:p>
            <a:r>
              <a:rPr lang="en-US" altLang="en-US" dirty="0"/>
              <a:t>“Good” Compared to What?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6291"/>
            <a:ext cx="8229600" cy="3873732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Idea </a:t>
            </a:r>
            <a:r>
              <a:rPr lang="en-US" altLang="en-US" sz="2400" dirty="0"/>
              <a:t>#1: a human translation. </a:t>
            </a:r>
            <a:endParaRPr lang="en-US" altLang="en-US" sz="2400" dirty="0" smtClean="0"/>
          </a:p>
          <a:p>
            <a:pPr lvl="1"/>
            <a:r>
              <a:rPr lang="en-US" altLang="en-US" dirty="0" smtClean="0"/>
              <a:t>OK</a:t>
            </a:r>
            <a:r>
              <a:rPr lang="en-US" altLang="en-US" dirty="0"/>
              <a:t>, but</a:t>
            </a:r>
          </a:p>
          <a:p>
            <a:pPr lvl="2"/>
            <a:r>
              <a:rPr lang="en-US" altLang="en-US" sz="1600" dirty="0"/>
              <a:t>Good translations can be very dissimilar</a:t>
            </a:r>
          </a:p>
          <a:p>
            <a:pPr lvl="2"/>
            <a:r>
              <a:rPr lang="en-US" altLang="en-US" sz="1600" dirty="0"/>
              <a:t>We’d need to find hidden features (e.g. alignments)</a:t>
            </a:r>
          </a:p>
          <a:p>
            <a:r>
              <a:rPr lang="en-US" altLang="en-US" sz="2400" dirty="0"/>
              <a:t>Idea #2: other top </a:t>
            </a:r>
            <a:r>
              <a:rPr lang="en-US" altLang="en-US" sz="2400" i="1" dirty="0"/>
              <a:t>n</a:t>
            </a:r>
            <a:r>
              <a:rPr lang="en-US" altLang="en-US" sz="2400" dirty="0"/>
              <a:t> translations (the “n-best list”). </a:t>
            </a:r>
            <a:endParaRPr lang="en-US" altLang="en-US" sz="2400" dirty="0" smtClean="0"/>
          </a:p>
          <a:p>
            <a:pPr lvl="1"/>
            <a:r>
              <a:rPr lang="en-US" altLang="en-US" dirty="0" smtClean="0"/>
              <a:t>Better </a:t>
            </a:r>
            <a:r>
              <a:rPr lang="en-US" altLang="en-US" dirty="0"/>
              <a:t>in practice, but</a:t>
            </a:r>
          </a:p>
          <a:p>
            <a:pPr lvl="2"/>
            <a:r>
              <a:rPr lang="en-US" altLang="en-US" sz="1600" dirty="0"/>
              <a:t>Many entries in n-best list are the same apart from hidden links</a:t>
            </a:r>
          </a:p>
          <a:p>
            <a:r>
              <a:rPr lang="en-US" altLang="en-US" sz="2400" dirty="0"/>
              <a:t>Compare with a </a:t>
            </a:r>
            <a:r>
              <a:rPr lang="en-US" altLang="en-US" sz="2400" b="1" dirty="0"/>
              <a:t>loss function</a:t>
            </a:r>
            <a:r>
              <a:rPr lang="en-US" altLang="en-US" sz="2400" dirty="0"/>
              <a:t> </a:t>
            </a:r>
            <a:r>
              <a:rPr lang="en-US" altLang="en-US" sz="2400" i="1" dirty="0"/>
              <a:t>L</a:t>
            </a:r>
            <a:endParaRPr lang="en-US" altLang="en-US" sz="2400" dirty="0"/>
          </a:p>
          <a:p>
            <a:pPr lvl="1"/>
            <a:r>
              <a:rPr lang="en-US" altLang="en-US" sz="1800" dirty="0"/>
              <a:t>0/1: wrong or right; equal to reference or not</a:t>
            </a:r>
          </a:p>
          <a:p>
            <a:pPr lvl="1"/>
            <a:r>
              <a:rPr lang="en-US" altLang="en-US" sz="1800" dirty="0"/>
              <a:t>Task-specific metrics (word error rate, BLEU, …)</a:t>
            </a:r>
          </a:p>
          <a:p>
            <a:endParaRPr lang="en-US" sz="2000" dirty="0"/>
          </a:p>
        </p:txBody>
      </p:sp>
      <p:sp>
        <p:nvSpPr>
          <p:cNvPr id="5" name="Date Placeholder 2"/>
          <p:cNvSpPr txBox="1">
            <a:spLocks/>
          </p:cNvSpPr>
          <p:nvPr/>
        </p:nvSpPr>
        <p:spPr>
          <a:xfrm>
            <a:off x="5113651" y="4729254"/>
            <a:ext cx="3948809" cy="3126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[Example from </a:t>
            </a:r>
            <a:r>
              <a:rPr lang="en-US" altLang="en-US" dirty="0" err="1" smtClean="0"/>
              <a:t>Schafer&amp;Smith</a:t>
            </a:r>
            <a:r>
              <a:rPr lang="en-US" altLang="en-US" dirty="0" smtClean="0"/>
              <a:t> 2006]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614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lodel.irevues.inist.fr/tralogy/docannexe/image/180/img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636" y="726831"/>
            <a:ext cx="4412927" cy="400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2"/>
          <p:cNvSpPr txBox="1">
            <a:spLocks/>
          </p:cNvSpPr>
          <p:nvPr/>
        </p:nvSpPr>
        <p:spPr>
          <a:xfrm>
            <a:off x="5637829" y="4729254"/>
            <a:ext cx="3424631" cy="3126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[Example from </a:t>
            </a:r>
            <a:r>
              <a:rPr lang="en-US" altLang="en-US" dirty="0" err="1" smtClean="0"/>
              <a:t>Doddington</a:t>
            </a:r>
            <a:r>
              <a:rPr lang="en-US" altLang="en-US" dirty="0" smtClean="0"/>
              <a:t> 2002]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24558"/>
            <a:ext cx="8432800" cy="701843"/>
          </a:xfrm>
        </p:spPr>
        <p:txBody>
          <a:bodyPr/>
          <a:lstStyle/>
          <a:p>
            <a:r>
              <a:rPr lang="en-US" dirty="0" smtClean="0"/>
              <a:t>Correlation: BLEU and Humans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modeling toolkits</a:t>
            </a:r>
          </a:p>
          <a:p>
            <a:pPr lvl="1"/>
            <a:r>
              <a:rPr lang="en-US" dirty="0" smtClean="0"/>
              <a:t>SRILM, CMULM</a:t>
            </a:r>
          </a:p>
          <a:p>
            <a:r>
              <a:rPr lang="en-US" dirty="0" smtClean="0"/>
              <a:t>Translation systems</a:t>
            </a:r>
          </a:p>
          <a:p>
            <a:pPr lvl="1"/>
            <a:r>
              <a:rPr lang="en-US" dirty="0" smtClean="0"/>
              <a:t>Giza++, Moses</a:t>
            </a:r>
          </a:p>
          <a:p>
            <a:r>
              <a:rPr lang="en-US" dirty="0" smtClean="0"/>
              <a:t>Decoders</a:t>
            </a:r>
          </a:p>
          <a:p>
            <a:pPr lvl="1"/>
            <a:r>
              <a:rPr lang="en-US" dirty="0" smtClean="0"/>
              <a:t>Pharaoh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7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Phrase Based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43721</TotalTime>
  <Words>695</Words>
  <Application>Microsoft Office PowerPoint</Application>
  <PresentationFormat>On-screen Show (16:9)</PresentationFormat>
  <Paragraphs>296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SimSun</vt:lpstr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Machine Translation</vt:lpstr>
      <vt:lpstr>Evaluation</vt:lpstr>
      <vt:lpstr>BLEU</vt:lpstr>
      <vt:lpstr>Example from MTC</vt:lpstr>
      <vt:lpstr>“Good” Compared to What?</vt:lpstr>
      <vt:lpstr>Correlation: BLEU and Humans</vt:lpstr>
      <vt:lpstr>Tools for Machine Translation</vt:lpstr>
      <vt:lpstr>Machine Translation</vt:lpstr>
      <vt:lpstr>Phrase Alignment Example</vt:lpstr>
      <vt:lpstr>Phrase Alignment Example</vt:lpstr>
      <vt:lpstr>Phrase Alignment Example</vt:lpstr>
      <vt:lpstr>Phrase Alignment Example</vt:lpstr>
      <vt:lpstr>Search in Phrase Models</vt:lpstr>
      <vt:lpstr>Search in Phrase Models</vt:lpstr>
      <vt:lpstr>Search in Phrase Models</vt:lpstr>
      <vt:lpstr>Phrase-based Translation Models</vt:lpstr>
      <vt:lpstr>Alignment Templates</vt:lpstr>
      <vt:lpstr>Alignment Templates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486</cp:revision>
  <dcterms:created xsi:type="dcterms:W3CDTF">2014-05-29T18:54:38Z</dcterms:created>
  <dcterms:modified xsi:type="dcterms:W3CDTF">2019-03-12T19:16:34Z</dcterms:modified>
</cp:coreProperties>
</file>