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4"/>
  </p:notesMasterIdLst>
  <p:sldIdLst>
    <p:sldId id="616" r:id="rId3"/>
    <p:sldId id="816" r:id="rId4"/>
    <p:sldId id="817" r:id="rId5"/>
    <p:sldId id="818" r:id="rId6"/>
    <p:sldId id="819" r:id="rId7"/>
    <p:sldId id="820" r:id="rId8"/>
    <p:sldId id="824" r:id="rId9"/>
    <p:sldId id="821" r:id="rId10"/>
    <p:sldId id="822" r:id="rId11"/>
    <p:sldId id="823" r:id="rId12"/>
    <p:sldId id="79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0" autoAdjust="0"/>
    <p:restoredTop sz="78784" autoAdjust="0"/>
  </p:normalViewPr>
  <p:slideViewPr>
    <p:cSldViewPr snapToGrid="0" snapToObjects="1">
      <p:cViewPr varScale="1">
        <p:scale>
          <a:sx n="146" d="100"/>
          <a:sy n="146" d="100"/>
        </p:scale>
        <p:origin x="1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FD8A92-40B2-4AE5-B995-348169F2875A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成分，部分。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搭配，词组。</a:t>
            </a:r>
            <a:endParaRPr lang="en-US" altLang="zh-CN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98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THIS FIGURE!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C543C7-2A1C-47F0-9D0D-1E9E4C1E4D70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6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Statistical Techniques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633919" y="1094314"/>
            <a:ext cx="8229600" cy="3086100"/>
          </a:xfrm>
        </p:spPr>
        <p:txBody>
          <a:bodyPr/>
          <a:lstStyle/>
          <a:p>
            <a:r>
              <a:rPr lang="en-US" altLang="en-US" dirty="0"/>
              <a:t>Vector space representation for WSD</a:t>
            </a:r>
          </a:p>
          <a:p>
            <a:r>
              <a:rPr lang="en-US" altLang="en-US" dirty="0"/>
              <a:t>Noisy channel models for MT</a:t>
            </a:r>
          </a:p>
          <a:p>
            <a:r>
              <a:rPr lang="en-US" altLang="en-US" dirty="0"/>
              <a:t>Random walk methods for sentiment analysis</a:t>
            </a:r>
          </a:p>
          <a:p>
            <a:endParaRPr lang="en-US" altLang="en-US" dirty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870370"/>
            <a:ext cx="2215369" cy="163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605" name="Group 67604"/>
          <p:cNvGrpSpPr/>
          <p:nvPr/>
        </p:nvGrpSpPr>
        <p:grpSpPr>
          <a:xfrm>
            <a:off x="2882981" y="2861152"/>
            <a:ext cx="3624110" cy="1653378"/>
            <a:chOff x="2882981" y="2861152"/>
            <a:chExt cx="3624110" cy="1653378"/>
          </a:xfrm>
        </p:grpSpPr>
        <p:graphicFrame>
          <p:nvGraphicFramePr>
            <p:cNvPr id="6758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936942"/>
                </p:ext>
              </p:extLst>
            </p:nvPr>
          </p:nvGraphicFramePr>
          <p:xfrm>
            <a:off x="3028586" y="2870370"/>
            <a:ext cx="2789642" cy="574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4" imgW="1294838" imgH="355446" progId="Equation.3">
                    <p:embed/>
                  </p:oleObj>
                </mc:Choice>
                <mc:Fallback>
                  <p:oleObj name="Equation" r:id="rId4" imgW="1294838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586" y="2870370"/>
                          <a:ext cx="2789642" cy="574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950678"/>
                </p:ext>
              </p:extLst>
            </p:nvPr>
          </p:nvGraphicFramePr>
          <p:xfrm>
            <a:off x="3337269" y="3294776"/>
            <a:ext cx="3169822" cy="1130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6" imgW="1497950" imgH="710891" progId="Equation.3">
                    <p:embed/>
                  </p:oleObj>
                </mc:Choice>
                <mc:Fallback>
                  <p:oleObj name="Equation" r:id="rId6" imgW="1497950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269" y="3294776"/>
                          <a:ext cx="3169822" cy="1130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/>
            <p:cNvSpPr/>
            <p:nvPr/>
          </p:nvSpPr>
          <p:spPr>
            <a:xfrm>
              <a:off x="2882981" y="2861152"/>
              <a:ext cx="3535292" cy="1653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606" name="Group 67605"/>
          <p:cNvGrpSpPr/>
          <p:nvPr/>
        </p:nvGrpSpPr>
        <p:grpSpPr>
          <a:xfrm>
            <a:off x="7315200" y="2870370"/>
            <a:ext cx="1426930" cy="1653378"/>
            <a:chOff x="7315200" y="2870370"/>
            <a:chExt cx="1426930" cy="1653378"/>
          </a:xfrm>
        </p:grpSpPr>
        <p:sp>
          <p:nvSpPr>
            <p:cNvPr id="8" name="Rectangle 7"/>
            <p:cNvSpPr/>
            <p:nvPr/>
          </p:nvSpPr>
          <p:spPr>
            <a:xfrm>
              <a:off x="7315200" y="2870370"/>
              <a:ext cx="1426930" cy="1653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604" name="Group 67603"/>
            <p:cNvGrpSpPr/>
            <p:nvPr/>
          </p:nvGrpSpPr>
          <p:grpSpPr>
            <a:xfrm>
              <a:off x="7616008" y="2944753"/>
              <a:ext cx="1051236" cy="1298702"/>
              <a:chOff x="7616008" y="2944753"/>
              <a:chExt cx="1051236" cy="129870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704561" y="4117373"/>
                <a:ext cx="126082" cy="126082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79088" y="3070835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902583" y="3763589"/>
                <a:ext cx="126082" cy="12608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33447" y="3397221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367352" y="3153521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043226" y="4056043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616008" y="3823141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15" idx="6"/>
                <a:endCxn id="11" idx="2"/>
              </p:cNvCxnSpPr>
              <p:nvPr/>
            </p:nvCxnSpPr>
            <p:spPr>
              <a:xfrm flipV="1">
                <a:off x="7742090" y="3826630"/>
                <a:ext cx="160493" cy="595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1" idx="7"/>
                <a:endCxn id="12" idx="3"/>
              </p:cNvCxnSpPr>
              <p:nvPr/>
            </p:nvCxnSpPr>
            <p:spPr>
              <a:xfrm flipV="1">
                <a:off x="8010201" y="3504839"/>
                <a:ext cx="141710" cy="2772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7"/>
                <a:endCxn id="13" idx="3"/>
              </p:cNvCxnSpPr>
              <p:nvPr/>
            </p:nvCxnSpPr>
            <p:spPr>
              <a:xfrm flipV="1">
                <a:off x="8241065" y="3261139"/>
                <a:ext cx="144751" cy="1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5"/>
                <a:endCxn id="13" idx="2"/>
              </p:cNvCxnSpPr>
              <p:nvPr/>
            </p:nvCxnSpPr>
            <p:spPr>
              <a:xfrm>
                <a:off x="8186706" y="3178453"/>
                <a:ext cx="180646" cy="381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0" idx="4"/>
                <a:endCxn id="12" idx="0"/>
              </p:cNvCxnSpPr>
              <p:nvPr/>
            </p:nvCxnSpPr>
            <p:spPr>
              <a:xfrm>
                <a:off x="8142129" y="3196917"/>
                <a:ext cx="54359" cy="2003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" idx="6"/>
                <a:endCxn id="14" idx="3"/>
              </p:cNvCxnSpPr>
              <p:nvPr/>
            </p:nvCxnSpPr>
            <p:spPr>
              <a:xfrm flipV="1">
                <a:off x="7830643" y="4163661"/>
                <a:ext cx="231047" cy="16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5" idx="5"/>
                <a:endCxn id="3" idx="0"/>
              </p:cNvCxnSpPr>
              <p:nvPr/>
            </p:nvCxnSpPr>
            <p:spPr>
              <a:xfrm>
                <a:off x="7723626" y="3930759"/>
                <a:ext cx="43976" cy="1866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1" idx="5"/>
                <a:endCxn id="14" idx="0"/>
              </p:cNvCxnSpPr>
              <p:nvPr/>
            </p:nvCxnSpPr>
            <p:spPr>
              <a:xfrm>
                <a:off x="8010201" y="3871207"/>
                <a:ext cx="96066" cy="1848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8541162" y="2944753"/>
                <a:ext cx="126082" cy="12608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13" idx="7"/>
                <a:endCxn id="54" idx="3"/>
              </p:cNvCxnSpPr>
              <p:nvPr/>
            </p:nvCxnSpPr>
            <p:spPr>
              <a:xfrm flipV="1">
                <a:off x="8474970" y="3052371"/>
                <a:ext cx="84656" cy="1196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76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Background for NLP</a:t>
            </a:r>
          </a:p>
        </p:txBody>
      </p:sp>
    </p:spTree>
    <p:extLst>
      <p:ext uri="{BB962C8B-B14F-4D97-AF65-F5344CB8AC3E}">
        <p14:creationId xmlns:p14="http://schemas.microsoft.com/office/powerpoint/2010/main" val="345364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Linguistic Knowledge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95109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Constituents: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u="sng" dirty="0"/>
              <a:t>Children</a:t>
            </a:r>
            <a:r>
              <a:rPr lang="en-US" altLang="en-US" sz="1600" dirty="0"/>
              <a:t> eat pizza.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u="sng" dirty="0"/>
              <a:t>They</a:t>
            </a:r>
            <a:r>
              <a:rPr lang="en-US" altLang="en-US" sz="1600" dirty="0"/>
              <a:t> eat pizza.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u="sng" dirty="0"/>
              <a:t>My cousin’s neighbor’s children</a:t>
            </a:r>
            <a:r>
              <a:rPr lang="en-US" altLang="en-US" sz="1600" dirty="0"/>
              <a:t> eat pizza.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/>
              <a:t>Eat pizza!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Collocations: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/>
              <a:t>Strong beer but *powerful beer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/>
              <a:t>Big sister but *large sister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/>
              <a:t>Stocks rise but ?stocks ascend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How to get this knowledge in the system: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Manual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Automatically acquired from large text collections (corpora)</a:t>
            </a:r>
          </a:p>
        </p:txBody>
      </p:sp>
    </p:spTree>
    <p:extLst>
      <p:ext uri="{BB962C8B-B14F-4D97-AF65-F5344CB8AC3E}">
        <p14:creationId xmlns:p14="http://schemas.microsoft.com/office/powerpoint/2010/main" val="6297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Areas of Linguistics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35424"/>
            <a:ext cx="8824728" cy="39803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900" dirty="0"/>
              <a:t>Phonetics and phonology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study of sounds</a:t>
            </a:r>
          </a:p>
          <a:p>
            <a:pPr>
              <a:lnSpc>
                <a:spcPct val="120000"/>
              </a:lnSpc>
            </a:pPr>
            <a:r>
              <a:rPr lang="en-US" altLang="en-US" sz="2900" dirty="0"/>
              <a:t>Morphology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study of word components</a:t>
            </a:r>
          </a:p>
          <a:p>
            <a:pPr>
              <a:lnSpc>
                <a:spcPct val="120000"/>
              </a:lnSpc>
            </a:pPr>
            <a:r>
              <a:rPr lang="en-US" altLang="en-US" sz="2900" dirty="0"/>
              <a:t>Syntax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study of sentence and phrase structure</a:t>
            </a:r>
          </a:p>
          <a:p>
            <a:pPr>
              <a:lnSpc>
                <a:spcPct val="120000"/>
              </a:lnSpc>
            </a:pPr>
            <a:r>
              <a:rPr lang="en-US" altLang="en-US" sz="2900" dirty="0"/>
              <a:t>Lexical semantics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study of the meanings of words</a:t>
            </a:r>
          </a:p>
          <a:p>
            <a:pPr>
              <a:lnSpc>
                <a:spcPct val="120000"/>
              </a:lnSpc>
            </a:pPr>
            <a:r>
              <a:rPr lang="en-US" altLang="en-US" sz="2900" dirty="0"/>
              <a:t>Compositional semantics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combine words</a:t>
            </a:r>
          </a:p>
          <a:p>
            <a:pPr>
              <a:lnSpc>
                <a:spcPct val="120000"/>
              </a:lnSpc>
            </a:pPr>
            <a:r>
              <a:rPr lang="en-US" altLang="en-US" sz="2900" dirty="0"/>
              <a:t>Pragmatics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accomplish goals</a:t>
            </a:r>
          </a:p>
          <a:p>
            <a:pPr>
              <a:lnSpc>
                <a:spcPct val="120000"/>
              </a:lnSpc>
            </a:pPr>
            <a:r>
              <a:rPr lang="en-US" altLang="en-US" sz="2900" dirty="0"/>
              <a:t>Discourse conventions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deal with units larger than utterances</a:t>
            </a:r>
          </a:p>
        </p:txBody>
      </p:sp>
    </p:spTree>
    <p:extLst>
      <p:ext uri="{BB962C8B-B14F-4D97-AF65-F5344CB8AC3E}">
        <p14:creationId xmlns:p14="http://schemas.microsoft.com/office/powerpoint/2010/main" val="18077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Automata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48" y="2267360"/>
            <a:ext cx="3423850" cy="157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7" y="1454386"/>
            <a:ext cx="8200417" cy="45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7" y="4230462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8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Theoretical Computer Science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805"/>
            <a:ext cx="8229600" cy="375487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Automata</a:t>
            </a:r>
          </a:p>
          <a:p>
            <a:pPr lvl="1" eaLnBrk="1" hangingPunct="1"/>
            <a:r>
              <a:rPr lang="en-US" altLang="en-US" sz="2000" dirty="0"/>
              <a:t>Deterministic and non-deterministic finite-state automata</a:t>
            </a:r>
          </a:p>
          <a:p>
            <a:pPr lvl="1" eaLnBrk="1" hangingPunct="1"/>
            <a:r>
              <a:rPr lang="en-US" altLang="en-US" sz="2000" dirty="0"/>
              <a:t>Push-down automata</a:t>
            </a:r>
          </a:p>
          <a:p>
            <a:pPr eaLnBrk="1" hangingPunct="1"/>
            <a:r>
              <a:rPr lang="en-US" altLang="en-US" sz="2400" dirty="0"/>
              <a:t>Grammars</a:t>
            </a:r>
          </a:p>
          <a:p>
            <a:pPr lvl="1" eaLnBrk="1" hangingPunct="1"/>
            <a:r>
              <a:rPr lang="en-US" altLang="en-US" sz="2000" dirty="0"/>
              <a:t>Regular grammars</a:t>
            </a:r>
          </a:p>
          <a:p>
            <a:pPr lvl="1" eaLnBrk="1" hangingPunct="1"/>
            <a:r>
              <a:rPr lang="en-US" altLang="en-US" sz="2000" dirty="0"/>
              <a:t>Context-free grammars</a:t>
            </a:r>
          </a:p>
          <a:p>
            <a:pPr lvl="1" eaLnBrk="1" hangingPunct="1"/>
            <a:r>
              <a:rPr lang="en-US" altLang="en-US" sz="2000" dirty="0"/>
              <a:t>Context-sensitive grammars</a:t>
            </a:r>
          </a:p>
          <a:p>
            <a:pPr eaLnBrk="1" hangingPunct="1"/>
            <a:r>
              <a:rPr lang="en-US" altLang="en-US" sz="2400" dirty="0"/>
              <a:t>Complexity</a:t>
            </a:r>
          </a:p>
          <a:p>
            <a:pPr eaLnBrk="1" hangingPunct="1"/>
            <a:r>
              <a:rPr lang="en-US" altLang="en-US" sz="2400" dirty="0"/>
              <a:t>Algorithms</a:t>
            </a:r>
          </a:p>
          <a:p>
            <a:pPr lvl="1" eaLnBrk="1" hangingPunct="1"/>
            <a:r>
              <a:rPr lang="en-US" altLang="en-US" sz="2000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2205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Artificial Intelligence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083"/>
            <a:ext cx="8229600" cy="364723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Logic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First-order logic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Agents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Speech acts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Search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Planning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Constraint satisfaction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Machine learning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Neural Networks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9872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Mathematics and Statistics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0289"/>
            <a:ext cx="8229600" cy="37224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Statistics</a:t>
            </a:r>
          </a:p>
          <a:p>
            <a:pPr lvl="1"/>
            <a:r>
              <a:rPr lang="en-US" altLang="en-US" dirty="0"/>
              <a:t>Probabilities</a:t>
            </a:r>
          </a:p>
          <a:p>
            <a:pPr lvl="1"/>
            <a:r>
              <a:rPr lang="en-US" altLang="en-US" dirty="0"/>
              <a:t>Statistical models</a:t>
            </a:r>
          </a:p>
          <a:p>
            <a:pPr lvl="1"/>
            <a:r>
              <a:rPr lang="en-US" altLang="en-US" dirty="0"/>
              <a:t>Hypothesis testing</a:t>
            </a:r>
          </a:p>
          <a:p>
            <a:pPr eaLnBrk="1" hangingPunct="1"/>
            <a:r>
              <a:rPr lang="en-US" altLang="en-US" dirty="0"/>
              <a:t>Mathematics</a:t>
            </a:r>
          </a:p>
          <a:p>
            <a:pPr lvl="1"/>
            <a:r>
              <a:rPr lang="en-US" altLang="en-US" dirty="0"/>
              <a:t>Linear algebra (e.g., vectors)</a:t>
            </a:r>
          </a:p>
          <a:p>
            <a:pPr lvl="1"/>
            <a:r>
              <a:rPr lang="en-US" altLang="en-US" dirty="0"/>
              <a:t>Multivariate calculus (e.g., gradients)</a:t>
            </a:r>
          </a:p>
          <a:p>
            <a:pPr lvl="1"/>
            <a:r>
              <a:rPr lang="en-US" altLang="en-US" dirty="0"/>
              <a:t>Optimization</a:t>
            </a:r>
          </a:p>
          <a:p>
            <a:pPr lvl="1"/>
            <a:r>
              <a:rPr lang="en-US" altLang="en-US" dirty="0"/>
              <a:t>Numerical methods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4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99" y="392471"/>
            <a:ext cx="8792723" cy="70184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Mathematical and Computational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763030"/>
          </a:xfrm>
        </p:spPr>
        <p:txBody>
          <a:bodyPr>
            <a:normAutofit/>
          </a:bodyPr>
          <a:lstStyle/>
          <a:p>
            <a:r>
              <a:rPr lang="en-US" dirty="0"/>
              <a:t>Language models</a:t>
            </a:r>
          </a:p>
          <a:p>
            <a:r>
              <a:rPr lang="en-US" dirty="0"/>
              <a:t>Estimation methods</a:t>
            </a:r>
          </a:p>
          <a:p>
            <a:r>
              <a:rPr lang="en-US" dirty="0"/>
              <a:t>Context-free grammars (CFG)</a:t>
            </a:r>
          </a:p>
          <a:p>
            <a:pPr lvl="1"/>
            <a:r>
              <a:rPr lang="en-US" dirty="0"/>
              <a:t>for trees</a:t>
            </a:r>
          </a:p>
          <a:p>
            <a:r>
              <a:rPr lang="en-US" dirty="0"/>
              <a:t>Hidden Markov Models (HMM)</a:t>
            </a:r>
          </a:p>
          <a:p>
            <a:pPr lvl="1"/>
            <a:r>
              <a:rPr lang="en-US" dirty="0"/>
              <a:t>for sequences</a:t>
            </a:r>
          </a:p>
          <a:p>
            <a:r>
              <a:rPr lang="en-US" dirty="0"/>
              <a:t>Conditional Random Fields (CRF)</a:t>
            </a:r>
          </a:p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5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39604</TotalTime>
  <Words>260</Words>
  <Application>Microsoft Macintosh PowerPoint</Application>
  <PresentationFormat>On-screen Show (16:9)</PresentationFormat>
  <Paragraphs>85</Paragraphs>
  <Slides>11</Slides>
  <Notes>3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宋体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Linguistic Knowledge</vt:lpstr>
      <vt:lpstr>Areas of Linguistics</vt:lpstr>
      <vt:lpstr>Finite-state Automata</vt:lpstr>
      <vt:lpstr>Theoretical Computer Science</vt:lpstr>
      <vt:lpstr>Artificial Intelligence</vt:lpstr>
      <vt:lpstr>Mathematics and Statistics</vt:lpstr>
      <vt:lpstr>Mathematical and Computational Tools</vt:lpstr>
      <vt:lpstr>Statistical Techniques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471</cp:revision>
  <dcterms:created xsi:type="dcterms:W3CDTF">2014-05-29T18:54:38Z</dcterms:created>
  <dcterms:modified xsi:type="dcterms:W3CDTF">2019-03-18T23:30:57Z</dcterms:modified>
</cp:coreProperties>
</file>