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60"/>
  </p:notesMasterIdLst>
  <p:sldIdLst>
    <p:sldId id="616" r:id="rId3"/>
    <p:sldId id="808" r:id="rId4"/>
    <p:sldId id="809" r:id="rId5"/>
    <p:sldId id="810" r:id="rId6"/>
    <p:sldId id="811" r:id="rId7"/>
    <p:sldId id="812" r:id="rId8"/>
    <p:sldId id="936" r:id="rId9"/>
    <p:sldId id="813" r:id="rId10"/>
    <p:sldId id="814" r:id="rId11"/>
    <p:sldId id="815" r:id="rId12"/>
    <p:sldId id="940" r:id="rId13"/>
    <p:sldId id="828" r:id="rId14"/>
    <p:sldId id="829" r:id="rId15"/>
    <p:sldId id="830" r:id="rId16"/>
    <p:sldId id="941" r:id="rId17"/>
    <p:sldId id="962" r:id="rId18"/>
    <p:sldId id="963" r:id="rId19"/>
    <p:sldId id="928" r:id="rId20"/>
    <p:sldId id="927" r:id="rId21"/>
    <p:sldId id="929" r:id="rId22"/>
    <p:sldId id="942" r:id="rId23"/>
    <p:sldId id="943" r:id="rId24"/>
    <p:sldId id="944" r:id="rId25"/>
    <p:sldId id="983" r:id="rId26"/>
    <p:sldId id="955" r:id="rId27"/>
    <p:sldId id="956" r:id="rId28"/>
    <p:sldId id="957" r:id="rId29"/>
    <p:sldId id="958" r:id="rId30"/>
    <p:sldId id="959" r:id="rId31"/>
    <p:sldId id="960" r:id="rId32"/>
    <p:sldId id="961" r:id="rId33"/>
    <p:sldId id="982" r:id="rId34"/>
    <p:sldId id="945" r:id="rId35"/>
    <p:sldId id="946" r:id="rId36"/>
    <p:sldId id="947" r:id="rId37"/>
    <p:sldId id="948" r:id="rId38"/>
    <p:sldId id="949" r:id="rId39"/>
    <p:sldId id="950" r:id="rId40"/>
    <p:sldId id="951" r:id="rId41"/>
    <p:sldId id="952" r:id="rId42"/>
    <p:sldId id="953" r:id="rId43"/>
    <p:sldId id="954" r:id="rId44"/>
    <p:sldId id="964" r:id="rId45"/>
    <p:sldId id="965" r:id="rId46"/>
    <p:sldId id="966" r:id="rId47"/>
    <p:sldId id="967" r:id="rId48"/>
    <p:sldId id="968" r:id="rId49"/>
    <p:sldId id="969" r:id="rId50"/>
    <p:sldId id="970" r:id="rId51"/>
    <p:sldId id="971" r:id="rId52"/>
    <p:sldId id="972" r:id="rId53"/>
    <p:sldId id="975" r:id="rId54"/>
    <p:sldId id="976" r:id="rId55"/>
    <p:sldId id="977" r:id="rId56"/>
    <p:sldId id="978" r:id="rId57"/>
    <p:sldId id="981" r:id="rId58"/>
    <p:sldId id="798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0918" autoAdjust="0"/>
  </p:normalViewPr>
  <p:slideViewPr>
    <p:cSldViewPr snapToGrid="0" snapToObjects="1">
      <p:cViewPr varScale="1">
        <p:scale>
          <a:sx n="98" d="100"/>
          <a:sy n="98" d="100"/>
        </p:scale>
        <p:origin x="84" y="5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7BF55-88D6-D447-8A0F-83A22A888756}" type="doc">
      <dgm:prSet loTypeId="urn:microsoft.com/office/officeart/2005/8/layout/venn1" loCatId="relationship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AE0BAC2-411C-2847-B6F5-ECC845CDC867}">
      <dgm:prSet phldrT="[Text]"/>
      <dgm:spPr>
        <a:xfrm>
          <a:off x="746940" y="143193"/>
          <a:ext cx="2318319" cy="2318319"/>
        </a:xfrm>
        <a:gradFill rotWithShape="0">
          <a:gsLst>
            <a:gs pos="0">
              <a:srgbClr val="C82506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C82506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Helvetica Light"/>
              <a:ea typeface="Helvetica Light"/>
              <a:cs typeface="Helvetica Light"/>
            </a:rPr>
            <a:t>Train</a:t>
          </a:r>
        </a:p>
      </dgm:t>
    </dgm:pt>
    <dgm:pt modelId="{AA2965C3-9EDF-D447-9316-41B947FC0FE0}" type="parTrans" cxnId="{2C39E336-07E0-814F-BA11-C780F306163C}">
      <dgm:prSet/>
      <dgm:spPr/>
      <dgm:t>
        <a:bodyPr/>
        <a:lstStyle/>
        <a:p>
          <a:endParaRPr lang="en-US"/>
        </a:p>
      </dgm:t>
    </dgm:pt>
    <dgm:pt modelId="{08646453-84FE-C943-9A3D-85B04CB5B501}" type="sibTrans" cxnId="{2C39E336-07E0-814F-BA11-C780F306163C}">
      <dgm:prSet/>
      <dgm:spPr/>
      <dgm:t>
        <a:bodyPr/>
        <a:lstStyle/>
        <a:p>
          <a:endParaRPr lang="en-US"/>
        </a:p>
      </dgm:t>
    </dgm:pt>
    <dgm:pt modelId="{5EE89E50-45D5-0E41-8FCD-F33A98B027E7}">
      <dgm:prSet/>
      <dgm:spPr>
        <a:xfrm>
          <a:off x="1764847" y="177203"/>
          <a:ext cx="2318319" cy="2318319"/>
        </a:xfrm>
        <a:gradFill rotWithShape="0">
          <a:gsLst>
            <a:gs pos="0">
              <a:srgbClr val="C82506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C82506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en-US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Helvetica Light"/>
              <a:ea typeface="Helvetica Light"/>
              <a:cs typeface="Helvetica Light"/>
            </a:rPr>
            <a:t>Test</a:t>
          </a:r>
        </a:p>
      </dgm:t>
    </dgm:pt>
    <dgm:pt modelId="{1A0F79E4-0962-0C49-9747-04F95EAA3BCB}" type="parTrans" cxnId="{3FD1906A-626B-F646-8E54-43B6AFCF88FB}">
      <dgm:prSet/>
      <dgm:spPr/>
      <dgm:t>
        <a:bodyPr/>
        <a:lstStyle/>
        <a:p>
          <a:endParaRPr lang="en-US"/>
        </a:p>
      </dgm:t>
    </dgm:pt>
    <dgm:pt modelId="{5415DD39-67A0-9742-A326-9491FC07EC17}" type="sibTrans" cxnId="{3FD1906A-626B-F646-8E54-43B6AFCF88FB}">
      <dgm:prSet/>
      <dgm:spPr/>
      <dgm:t>
        <a:bodyPr/>
        <a:lstStyle/>
        <a:p>
          <a:endParaRPr lang="en-US"/>
        </a:p>
      </dgm:t>
    </dgm:pt>
    <dgm:pt modelId="{F1F160F1-0C42-7C41-898D-691DC8B8A9C4}" type="pres">
      <dgm:prSet presAssocID="{7C17BF55-88D6-D447-8A0F-83A22A88875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3A28C-73D0-8E40-83EA-549B649B9673}" type="pres">
      <dgm:prSet presAssocID="{6AE0BAC2-411C-2847-B6F5-ECC845CDC867}" presName="circ1" presStyleLbl="vennNode1" presStyleIdx="0" presStyleCnt="2" custLinFactNeighborX="28165" custLinFactNeighborY="-146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B0E0486-C600-7147-9355-491F604AF64E}" type="pres">
      <dgm:prSet presAssocID="{6AE0BAC2-411C-2847-B6F5-ECC845CDC8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242C1-A713-A447-AF2B-DC8EE893BB0E}" type="pres">
      <dgm:prSet presAssocID="{5EE89E50-45D5-0E41-8FCD-F33A98B027E7}" presName="circ2" presStyleLbl="vennNode1" presStyleIdx="1" presStyleCnt="2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B474C5C-31B7-814D-A48B-88D35CD42C70}" type="pres">
      <dgm:prSet presAssocID="{5EE89E50-45D5-0E41-8FCD-F33A98B027E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39E336-07E0-814F-BA11-C780F306163C}" srcId="{7C17BF55-88D6-D447-8A0F-83A22A888756}" destId="{6AE0BAC2-411C-2847-B6F5-ECC845CDC867}" srcOrd="0" destOrd="0" parTransId="{AA2965C3-9EDF-D447-9316-41B947FC0FE0}" sibTransId="{08646453-84FE-C943-9A3D-85B04CB5B501}"/>
    <dgm:cxn modelId="{3FD1906A-626B-F646-8E54-43B6AFCF88FB}" srcId="{7C17BF55-88D6-D447-8A0F-83A22A888756}" destId="{5EE89E50-45D5-0E41-8FCD-F33A98B027E7}" srcOrd="1" destOrd="0" parTransId="{1A0F79E4-0962-0C49-9747-04F95EAA3BCB}" sibTransId="{5415DD39-67A0-9742-A326-9491FC07EC17}"/>
    <dgm:cxn modelId="{ACF89193-0651-4631-8D68-045E71717D50}" type="presOf" srcId="{7C17BF55-88D6-D447-8A0F-83A22A888756}" destId="{F1F160F1-0C42-7C41-898D-691DC8B8A9C4}" srcOrd="0" destOrd="0" presId="urn:microsoft.com/office/officeart/2005/8/layout/venn1"/>
    <dgm:cxn modelId="{5C99E40E-51A7-41B5-B826-4AE69777E88C}" type="presOf" srcId="{5EE89E50-45D5-0E41-8FCD-F33A98B027E7}" destId="{0B474C5C-31B7-814D-A48B-88D35CD42C70}" srcOrd="1" destOrd="0" presId="urn:microsoft.com/office/officeart/2005/8/layout/venn1"/>
    <dgm:cxn modelId="{F50E5DA6-4D3B-47DF-8BAB-07ABE4F558D3}" type="presOf" srcId="{5EE89E50-45D5-0E41-8FCD-F33A98B027E7}" destId="{5E8242C1-A713-A447-AF2B-DC8EE893BB0E}" srcOrd="0" destOrd="0" presId="urn:microsoft.com/office/officeart/2005/8/layout/venn1"/>
    <dgm:cxn modelId="{0FA71210-3C85-4020-9C91-BA3C24DB8167}" type="presOf" srcId="{6AE0BAC2-411C-2847-B6F5-ECC845CDC867}" destId="{F223A28C-73D0-8E40-83EA-549B649B9673}" srcOrd="0" destOrd="0" presId="urn:microsoft.com/office/officeart/2005/8/layout/venn1"/>
    <dgm:cxn modelId="{8249E348-5BE9-40C1-BDD4-E0CE0634A0DA}" type="presOf" srcId="{6AE0BAC2-411C-2847-B6F5-ECC845CDC867}" destId="{BB0E0486-C600-7147-9355-491F604AF64E}" srcOrd="1" destOrd="0" presId="urn:microsoft.com/office/officeart/2005/8/layout/venn1"/>
    <dgm:cxn modelId="{93F050D0-2A5A-45B0-BA4B-CD82B7EA2FEC}" type="presParOf" srcId="{F1F160F1-0C42-7C41-898D-691DC8B8A9C4}" destId="{F223A28C-73D0-8E40-83EA-549B649B9673}" srcOrd="0" destOrd="0" presId="urn:microsoft.com/office/officeart/2005/8/layout/venn1"/>
    <dgm:cxn modelId="{C56AEF38-A875-4608-84EA-4C7A64613707}" type="presParOf" srcId="{F1F160F1-0C42-7C41-898D-691DC8B8A9C4}" destId="{BB0E0486-C600-7147-9355-491F604AF64E}" srcOrd="1" destOrd="0" presId="urn:microsoft.com/office/officeart/2005/8/layout/venn1"/>
    <dgm:cxn modelId="{4AEE9DC4-C12D-47CF-A5AF-9B1738F74BB7}" type="presParOf" srcId="{F1F160F1-0C42-7C41-898D-691DC8B8A9C4}" destId="{5E8242C1-A713-A447-AF2B-DC8EE893BB0E}" srcOrd="2" destOrd="0" presId="urn:microsoft.com/office/officeart/2005/8/layout/venn1"/>
    <dgm:cxn modelId="{EA33460D-99C5-408E-A5A5-5323A1C99FB4}" type="presParOf" srcId="{F1F160F1-0C42-7C41-898D-691DC8B8A9C4}" destId="{0B474C5C-31B7-814D-A48B-88D35CD42C7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3A28C-73D0-8E40-83EA-549B649B9673}">
      <dsp:nvSpPr>
        <dsp:cNvPr id="0" name=""/>
        <dsp:cNvSpPr/>
      </dsp:nvSpPr>
      <dsp:spPr>
        <a:xfrm>
          <a:off x="846023" y="0"/>
          <a:ext cx="2159885" cy="2159885"/>
        </a:xfrm>
        <a:prstGeom prst="ellipse">
          <a:avLst/>
        </a:prstGeom>
        <a:gradFill rotWithShape="0">
          <a:gsLst>
            <a:gs pos="0">
              <a:srgbClr val="C82506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C82506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Helvetica Light"/>
              <a:ea typeface="Helvetica Light"/>
              <a:cs typeface="Helvetica Light"/>
            </a:rPr>
            <a:t>Train</a:t>
          </a:r>
        </a:p>
      </dsp:txBody>
      <dsp:txXfrm>
        <a:off x="1147629" y="254696"/>
        <a:ext cx="1245339" cy="1650492"/>
      </dsp:txXfrm>
    </dsp:sp>
    <dsp:sp modelId="{5E8242C1-A713-A447-AF2B-DC8EE893BB0E}">
      <dsp:nvSpPr>
        <dsp:cNvPr id="0" name=""/>
        <dsp:cNvSpPr/>
      </dsp:nvSpPr>
      <dsp:spPr>
        <a:xfrm>
          <a:off x="1794366" y="5907"/>
          <a:ext cx="2159885" cy="2159885"/>
        </a:xfrm>
        <a:prstGeom prst="ellipse">
          <a:avLst/>
        </a:prstGeom>
        <a:gradFill rotWithShape="0">
          <a:gsLst>
            <a:gs pos="0">
              <a:srgbClr val="C82506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C82506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Helvetica Light"/>
              <a:ea typeface="Helvetica Light"/>
              <a:cs typeface="Helvetica Light"/>
            </a:rPr>
            <a:t>Test</a:t>
          </a:r>
        </a:p>
      </dsp:txBody>
      <dsp:txXfrm>
        <a:off x="2407306" y="260604"/>
        <a:ext cx="1245339" cy="165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56C281-0B68-4D03-AFD2-13B81EE5EF78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9279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c548745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c548745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2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F03D51-2574-B44C-B329-2502BF27A5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9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F03D51-2574-B44C-B329-2502BF27A5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31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F03D51-2574-B44C-B329-2502BF27A5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22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c8a8b791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c8a8b791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2c548745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2c548745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0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c548745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c548745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06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c548745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c548745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87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2c8a8b791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2c8a8b791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56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appears in another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is a programming language for interacting with relational databases. </a:t>
            </a:r>
          </a:p>
          <a:p>
            <a:r>
              <a:rPr lang="en-US" dirty="0"/>
              <a:t>We’re primarily interested today in SQL queries, which are used to retrieve specific information from the database. Interestingly, the way to express a natural language question as a SQL query depends on something called the schema of the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3D51-2574-B44C-B329-2502BF27A5F1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3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3D51-2574-B44C-B329-2502BF27A5F1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3D51-2574-B44C-B329-2502BF27A5F1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6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3D51-2574-B44C-B329-2502BF27A5F1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5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c8a8b7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c8a8b7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97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3D51-2574-B44C-B329-2502BF27A5F1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8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c548745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c548745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4168" y="-6697"/>
            <a:ext cx="9152335" cy="880412"/>
          </a:xfrm>
          <a:prstGeom prst="rect">
            <a:avLst/>
          </a:prstGeom>
          <a:solidFill>
            <a:srgbClr val="00355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algn="ctr" defTabSz="308074" hangingPunct="0">
              <a:defRPr sz="3200">
                <a:solidFill>
                  <a:srgbClr val="FFFFFF"/>
                </a:solidFill>
              </a:defRPr>
            </a:pPr>
            <a:endParaRPr sz="3200" kern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952500" y="26789"/>
            <a:ext cx="7286625" cy="8438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1569095" y="1372939"/>
            <a:ext cx="5853410" cy="33151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BlockM-rball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92" y="235938"/>
            <a:ext cx="602754" cy="40183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4471070" y="4878958"/>
            <a:ext cx="195165" cy="19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2794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mr.isi.ed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kummerfeld/text2sql-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esforce/WikiSQ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ao.yu/spider-one-more-step-towards-natural-language-interfaces-to-databases-62298dc6df3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oyds/spider" TargetMode="External"/><Relationship Id="rId4" Type="http://schemas.openxmlformats.org/officeDocument/2006/relationships/hyperlink" Target="https://yale-lily.github.io/spider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CCG (</a:t>
            </a:r>
            <a:r>
              <a:rPr lang="en-US" dirty="0" err="1" smtClean="0"/>
              <a:t>Steedman</a:t>
            </a:r>
            <a:r>
              <a:rPr lang="en-US" dirty="0" smtClean="0"/>
              <a:t> 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943"/>
            <a:ext cx="8229600" cy="16342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CCG representations for semantics</a:t>
            </a:r>
          </a:p>
          <a:p>
            <a:pPr lvl="1"/>
            <a:r>
              <a:rPr lang="en-US" sz="1800" i="1" dirty="0" smtClean="0"/>
              <a:t>ADJ: </a:t>
            </a:r>
            <a:r>
              <a:rPr lang="el-GR" sz="1800" i="1" dirty="0" smtClean="0">
                <a:latin typeface="Times New Roman"/>
                <a:cs typeface="Times New Roman"/>
              </a:rPr>
              <a:t>λ</a:t>
            </a:r>
            <a:r>
              <a:rPr lang="en-US" sz="1800" i="1" dirty="0" err="1" smtClean="0"/>
              <a:t>x.tall</a:t>
            </a:r>
            <a:r>
              <a:rPr lang="en-US" sz="1800" i="1" dirty="0" smtClean="0"/>
              <a:t>(x)</a:t>
            </a:r>
          </a:p>
          <a:p>
            <a:pPr lvl="1"/>
            <a:r>
              <a:rPr lang="en-US" sz="1800" dirty="0"/>
              <a:t>(S\NP)/ADJ : </a:t>
            </a:r>
            <a:r>
              <a:rPr lang="el-GR" sz="1800" i="1" dirty="0" smtClean="0">
                <a:latin typeface="Times New Roman"/>
                <a:cs typeface="Times New Roman"/>
              </a:rPr>
              <a:t>λ</a:t>
            </a:r>
            <a:r>
              <a:rPr lang="en-US" sz="1800" i="1" dirty="0" smtClean="0"/>
              <a:t>f.</a:t>
            </a:r>
            <a:r>
              <a:rPr lang="el-GR" sz="1800" i="1" dirty="0" smtClean="0">
                <a:latin typeface="Times New Roman"/>
                <a:cs typeface="Times New Roman"/>
              </a:rPr>
              <a:t>λ</a:t>
            </a:r>
            <a:r>
              <a:rPr lang="en-US" sz="1800" i="1" dirty="0" err="1" smtClean="0"/>
              <a:t>x.f</a:t>
            </a:r>
            <a:r>
              <a:rPr lang="en-US" sz="1800" i="1" dirty="0" smtClean="0"/>
              <a:t>(x)</a:t>
            </a:r>
          </a:p>
          <a:p>
            <a:pPr lvl="1"/>
            <a:r>
              <a:rPr lang="en-US" sz="1800" i="1" dirty="0" smtClean="0"/>
              <a:t>NP: </a:t>
            </a:r>
            <a:r>
              <a:rPr lang="en-US" sz="1800" i="1" dirty="0" err="1" smtClean="0"/>
              <a:t>YaoMing</a:t>
            </a:r>
            <a:endParaRPr lang="en-US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4285969" y="2411766"/>
            <a:ext cx="383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YaoMing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is                  tall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11006" y="2781098"/>
            <a:ext cx="3017651" cy="0"/>
            <a:chOff x="3855110" y="3390510"/>
            <a:chExt cx="3017651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55110" y="3390510"/>
              <a:ext cx="790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6952" y="3390510"/>
              <a:ext cx="11049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82719" y="3390510"/>
              <a:ext cx="790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285968" y="2748832"/>
            <a:ext cx="354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</a:t>
            </a:r>
            <a:r>
              <a:rPr lang="en-US" i="1" dirty="0" smtClean="0">
                <a:solidFill>
                  <a:prstClr val="black"/>
                </a:solidFill>
              </a:rPr>
              <a:t>NP       (S\NP)/ADJ      </a:t>
            </a:r>
            <a:r>
              <a:rPr lang="en-US" i="1" dirty="0" err="1" smtClean="0">
                <a:solidFill>
                  <a:prstClr val="black"/>
                </a:solidFill>
              </a:rPr>
              <a:t>ADJ</a:t>
            </a:r>
            <a:endParaRPr lang="en-US" i="1" dirty="0" smtClean="0">
              <a:solidFill>
                <a:prstClr val="black"/>
              </a:solidFill>
            </a:endParaRPr>
          </a:p>
          <a:p>
            <a:pPr marL="0" lvl="1"/>
            <a:r>
              <a:rPr lang="en-US" i="1" dirty="0" err="1" smtClean="0">
                <a:solidFill>
                  <a:prstClr val="black"/>
                </a:solidFill>
              </a:rPr>
              <a:t>YaoMing</a:t>
            </a:r>
            <a:r>
              <a:rPr lang="en-US" i="1" dirty="0" smtClean="0">
                <a:solidFill>
                  <a:prstClr val="black"/>
                </a:solidFill>
              </a:rPr>
              <a:t>       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smtClean="0">
                <a:solidFill>
                  <a:prstClr val="black"/>
                </a:solidFill>
              </a:rPr>
              <a:t>f.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err="1" smtClean="0">
                <a:solidFill>
                  <a:prstClr val="black"/>
                </a:solidFill>
              </a:rPr>
              <a:t>x.f</a:t>
            </a:r>
            <a:r>
              <a:rPr lang="en-US" i="1" dirty="0" smtClean="0">
                <a:solidFill>
                  <a:prstClr val="black"/>
                </a:solidFill>
              </a:rPr>
              <a:t>(x)     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err="1" smtClean="0">
                <a:solidFill>
                  <a:prstClr val="black"/>
                </a:solidFill>
              </a:rPr>
              <a:t>x.</a:t>
            </a:r>
            <a:r>
              <a:rPr lang="en-US" i="1" dirty="0" err="1" smtClean="0">
                <a:solidFill>
                  <a:prstClr val="black"/>
                </a:solidFill>
                <a:cs typeface="Times New Roman"/>
              </a:rPr>
              <a:t>tall</a:t>
            </a:r>
            <a:r>
              <a:rPr lang="en-US" i="1" dirty="0" smtClean="0">
                <a:solidFill>
                  <a:prstClr val="black"/>
                </a:solidFill>
                <a:cs typeface="Times New Roman"/>
              </a:rPr>
              <a:t>(x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12847" y="3188312"/>
            <a:ext cx="2129195" cy="369332"/>
            <a:chOff x="4856951" y="3797724"/>
            <a:chExt cx="2129195" cy="3693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856951" y="3974507"/>
              <a:ext cx="20158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817897" y="3797724"/>
              <a:ext cx="168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&gt;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50924" y="3698589"/>
            <a:ext cx="3208188" cy="369332"/>
            <a:chOff x="3795028" y="4308001"/>
            <a:chExt cx="3208188" cy="36933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795028" y="4492667"/>
              <a:ext cx="3077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834967" y="4308001"/>
              <a:ext cx="168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&lt;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21462" y="3288129"/>
            <a:ext cx="354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prstClr val="black"/>
                </a:solidFill>
              </a:rPr>
              <a:t>                              S\NP</a:t>
            </a:r>
          </a:p>
          <a:p>
            <a:pPr marL="0" lvl="1"/>
            <a:r>
              <a:rPr lang="en-US" i="1" dirty="0" smtClean="0">
                <a:solidFill>
                  <a:prstClr val="black"/>
                </a:solidFill>
                <a:cs typeface="Times New Roman"/>
              </a:rPr>
              <a:t>                            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err="1">
                <a:solidFill>
                  <a:prstClr val="black"/>
                </a:solidFill>
              </a:rPr>
              <a:t>x.</a:t>
            </a:r>
            <a:r>
              <a:rPr lang="en-US" i="1" dirty="0" err="1">
                <a:solidFill>
                  <a:prstClr val="black"/>
                </a:solidFill>
                <a:cs typeface="Times New Roman"/>
              </a:rPr>
              <a:t>tall</a:t>
            </a:r>
            <a:r>
              <a:rPr lang="en-US" i="1" dirty="0">
                <a:solidFill>
                  <a:prstClr val="black"/>
                </a:solidFill>
                <a:cs typeface="Times New Roman"/>
              </a:rPr>
              <a:t>(x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5967" y="3851182"/>
            <a:ext cx="354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prstClr val="black"/>
                </a:solidFill>
              </a:rPr>
              <a:t>                          S</a:t>
            </a:r>
          </a:p>
          <a:p>
            <a:pPr marL="0" lvl="1"/>
            <a:r>
              <a:rPr lang="en-US" i="1" dirty="0" smtClean="0">
                <a:solidFill>
                  <a:prstClr val="black"/>
                </a:solidFill>
              </a:rPr>
              <a:t>                  Tall (</a:t>
            </a:r>
            <a:r>
              <a:rPr lang="en-US" i="1" dirty="0" err="1" smtClean="0">
                <a:solidFill>
                  <a:prstClr val="black"/>
                </a:solidFill>
              </a:rPr>
              <a:t>YaoMing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://bitbucket.org/yoavartzi/spf</a:t>
            </a:r>
          </a:p>
          <a:p>
            <a:r>
              <a:rPr lang="en-US" dirty="0" smtClean="0"/>
              <a:t>Tutorial by </a:t>
            </a:r>
            <a:r>
              <a:rPr lang="en-US" dirty="0" err="1" smtClean="0"/>
              <a:t>Artzi</a:t>
            </a:r>
            <a:r>
              <a:rPr lang="en-US" dirty="0" smtClean="0"/>
              <a:t>, FitzGerald, </a:t>
            </a:r>
            <a:r>
              <a:rPr lang="en-US" dirty="0" err="1" smtClean="0"/>
              <a:t>Zettlemoyer</a:t>
            </a:r>
            <a:endParaRPr lang="en-US" dirty="0" smtClean="0"/>
          </a:p>
          <a:p>
            <a:pPr lvl="1"/>
            <a:r>
              <a:rPr lang="en-US" dirty="0"/>
              <a:t>http://yoavartzi.com/pub/afz-tutorial.acl.2013.pdf</a:t>
            </a:r>
          </a:p>
        </p:txBody>
      </p:sp>
    </p:spTree>
    <p:extLst>
      <p:ext uri="{BB962C8B-B14F-4D97-AF65-F5344CB8AC3E}">
        <p14:creationId xmlns:p14="http://schemas.microsoft.com/office/powerpoint/2010/main" val="30600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0" y="154065"/>
            <a:ext cx="8989277" cy="701843"/>
          </a:xfrm>
        </p:spPr>
        <p:txBody>
          <a:bodyPr/>
          <a:lstStyle/>
          <a:p>
            <a:r>
              <a:rPr lang="en-US" sz="3600" dirty="0" smtClean="0"/>
              <a:t>GeoQuery (</a:t>
            </a:r>
            <a:r>
              <a:rPr lang="en-US" sz="3600" dirty="0" err="1" smtClean="0"/>
              <a:t>Zelle</a:t>
            </a:r>
            <a:r>
              <a:rPr lang="en-US" sz="3600" dirty="0" smtClean="0"/>
              <a:t> and Mooney 1996)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8" y="1241990"/>
            <a:ext cx="4314537" cy="143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45" y="1162211"/>
            <a:ext cx="4146795" cy="385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8" y="3170949"/>
            <a:ext cx="4162393" cy="12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41501"/>
            <a:ext cx="8432800" cy="701843"/>
          </a:xfrm>
        </p:spPr>
        <p:txBody>
          <a:bodyPr/>
          <a:lstStyle/>
          <a:p>
            <a:r>
              <a:rPr lang="en-US" dirty="0" smtClean="0"/>
              <a:t>Zettlemoyer and Collins (2005)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" y="850853"/>
            <a:ext cx="4933604" cy="23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57" y="850853"/>
            <a:ext cx="2726007" cy="9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" y="3360056"/>
            <a:ext cx="8982058" cy="164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25" y="2159099"/>
            <a:ext cx="3969921" cy="69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Zettlemoyer and Collins (2005)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21" y="1229028"/>
            <a:ext cx="5851515" cy="350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4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414"/>
            <a:ext cx="8229600" cy="2702991"/>
          </a:xfrm>
        </p:spPr>
        <p:txBody>
          <a:bodyPr/>
          <a:lstStyle/>
          <a:p>
            <a:r>
              <a:rPr lang="en-US" dirty="0" smtClean="0"/>
              <a:t>PCCG learning</a:t>
            </a:r>
          </a:p>
          <a:p>
            <a:r>
              <a:rPr lang="en-US" dirty="0" smtClean="0"/>
              <a:t>Lexicon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, parameter vector </a:t>
            </a:r>
            <a:r>
              <a:rPr lang="el-GR" dirty="0" smtClean="0"/>
              <a:t>θ</a:t>
            </a:r>
            <a:endParaRPr lang="en-US" dirty="0"/>
          </a:p>
          <a:p>
            <a:r>
              <a:rPr lang="en-US" dirty="0" smtClean="0"/>
              <a:t>GENLEX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4000" y="174647"/>
            <a:ext cx="8432800" cy="701843"/>
          </a:xfrm>
        </p:spPr>
        <p:txBody>
          <a:bodyPr/>
          <a:lstStyle/>
          <a:p>
            <a:r>
              <a:rPr lang="en-US" dirty="0" smtClean="0"/>
              <a:t>Zettlemoyer and Collins (2005)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2222908"/>
            <a:ext cx="7658412" cy="28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51" y="642937"/>
            <a:ext cx="6514299" cy="3857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0993" y="4852358"/>
            <a:ext cx="1199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[</a:t>
            </a:r>
            <a:r>
              <a:rPr lang="en-US" sz="1350" dirty="0" err="1"/>
              <a:t>Neubig</a:t>
            </a:r>
            <a:r>
              <a:rPr lang="en-US" sz="1350" dirty="0"/>
              <a:t> 2017]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85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2" y="581025"/>
            <a:ext cx="6857157" cy="3981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9207" y="4774720"/>
            <a:ext cx="1622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[</a:t>
            </a:r>
            <a:r>
              <a:rPr lang="en-US" sz="1350" dirty="0" err="1"/>
              <a:t>Jia</a:t>
            </a:r>
            <a:r>
              <a:rPr lang="en-US" sz="1350" dirty="0"/>
              <a:t> and Liang 2016]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2828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42057"/>
            <a:ext cx="2560452" cy="39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07" y="1042057"/>
            <a:ext cx="5604804" cy="1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33" y="2862532"/>
            <a:ext cx="3189949" cy="212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</p:spPr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(2016)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6" y="1449895"/>
            <a:ext cx="4634942" cy="265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68" y="1122782"/>
            <a:ext cx="3838188" cy="36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4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67" y="1048181"/>
            <a:ext cx="7208322" cy="400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</p:spPr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(2018)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4" y="1173031"/>
            <a:ext cx="8297693" cy="38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2" y="1094314"/>
            <a:ext cx="8200417" cy="37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4" y="1094314"/>
            <a:ext cx="4182532" cy="39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9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 Meaning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" y="392471"/>
            <a:ext cx="9020114" cy="701843"/>
          </a:xfrm>
        </p:spPr>
        <p:txBody>
          <a:bodyPr/>
          <a:lstStyle/>
          <a:p>
            <a:r>
              <a:rPr lang="en-US" sz="3200" dirty="0"/>
              <a:t>Abstract Meaning Representation (AMR)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http://amr.isi.edu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/>
              <a:t>structure that includes:</a:t>
            </a:r>
          </a:p>
          <a:p>
            <a:pPr lvl="1"/>
            <a:r>
              <a:rPr lang="en-US" dirty="0" smtClean="0"/>
              <a:t>Predicate-Argument </a:t>
            </a:r>
            <a:r>
              <a:rPr lang="en-US" dirty="0"/>
              <a:t>Structure</a:t>
            </a:r>
          </a:p>
          <a:p>
            <a:pPr lvl="1"/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Coreference Resolution</a:t>
            </a:r>
          </a:p>
          <a:p>
            <a:pPr lvl="1"/>
            <a:r>
              <a:rPr lang="en-US" dirty="0" err="1" smtClean="0"/>
              <a:t>Wikification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0286" y="4688201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Jonathan </a:t>
            </a:r>
            <a:r>
              <a:rPr lang="en-US" dirty="0" err="1" smtClean="0"/>
              <a:t>Kummerfeld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hape 140"/>
          <p:cNvSpPr/>
          <p:nvPr/>
        </p:nvSpPr>
        <p:spPr>
          <a:xfrm>
            <a:off x="568979" y="1081704"/>
            <a:ext cx="2282771" cy="931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8066" hangingPunct="0"/>
            <a:r>
              <a:rPr sz="1900" kern="0" dirty="0">
                <a:solidFill>
                  <a:srgbClr val="000000"/>
                </a:solidFill>
                <a:sym typeface="Helvetica Light"/>
              </a:rPr>
              <a:t>“Lassie ate four bones that she found.”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0286" y="4688201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Jonathan </a:t>
            </a:r>
            <a:r>
              <a:rPr lang="en-US" dirty="0" err="1" smtClean="0"/>
              <a:t>Kummerfeld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hape 141"/>
          <p:cNvSpPr/>
          <p:nvPr/>
        </p:nvSpPr>
        <p:spPr>
          <a:xfrm>
            <a:off x="4389121" y="1194223"/>
            <a:ext cx="730920" cy="7062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e / eat-01</a:t>
            </a:r>
          </a:p>
        </p:txBody>
      </p:sp>
      <p:sp>
        <p:nvSpPr>
          <p:cNvPr id="7" name="Shape 142"/>
          <p:cNvSpPr/>
          <p:nvPr/>
        </p:nvSpPr>
        <p:spPr>
          <a:xfrm>
            <a:off x="2713703" y="2160236"/>
            <a:ext cx="767647" cy="55764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a / animal</a:t>
            </a:r>
          </a:p>
        </p:txBody>
      </p:sp>
      <p:sp>
        <p:nvSpPr>
          <p:cNvPr id="8" name="Shape 143"/>
          <p:cNvSpPr/>
          <p:nvPr/>
        </p:nvSpPr>
        <p:spPr>
          <a:xfrm>
            <a:off x="6631188" y="2884674"/>
            <a:ext cx="779790" cy="6808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b / bone</a:t>
            </a:r>
          </a:p>
        </p:txBody>
      </p:sp>
      <p:sp>
        <p:nvSpPr>
          <p:cNvPr id="9" name="Shape 144"/>
          <p:cNvSpPr/>
          <p:nvPr/>
        </p:nvSpPr>
        <p:spPr>
          <a:xfrm>
            <a:off x="7374137" y="3993864"/>
            <a:ext cx="739379" cy="666402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" name="Shape 145"/>
          <p:cNvSpPr/>
          <p:nvPr/>
        </p:nvSpPr>
        <p:spPr>
          <a:xfrm>
            <a:off x="4560201" y="2375558"/>
            <a:ext cx="719722" cy="67684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f / find-01</a:t>
            </a:r>
          </a:p>
        </p:txBody>
      </p:sp>
      <p:cxnSp>
        <p:nvCxnSpPr>
          <p:cNvPr id="11" name="Connector 146"/>
          <p:cNvCxnSpPr>
            <a:stCxn id="6" idx="6"/>
            <a:endCxn id="8" idx="0"/>
          </p:cNvCxnSpPr>
          <p:nvPr/>
        </p:nvCxnSpPr>
        <p:spPr>
          <a:xfrm>
            <a:off x="5120041" y="1547336"/>
            <a:ext cx="1901042" cy="1337338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2" name="Connector 147"/>
          <p:cNvCxnSpPr>
            <a:stCxn id="6" idx="2"/>
            <a:endCxn id="7" idx="7"/>
          </p:cNvCxnSpPr>
          <p:nvPr/>
        </p:nvCxnSpPr>
        <p:spPr>
          <a:xfrm flipH="1">
            <a:off x="3368931" y="1547336"/>
            <a:ext cx="1020190" cy="694564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3" name="Connector 148"/>
          <p:cNvCxnSpPr>
            <a:stCxn id="8" idx="2"/>
            <a:endCxn id="10" idx="6"/>
          </p:cNvCxnSpPr>
          <p:nvPr/>
        </p:nvCxnSpPr>
        <p:spPr>
          <a:xfrm flipH="1" flipV="1">
            <a:off x="5279923" y="2713981"/>
            <a:ext cx="1351265" cy="51112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4" name="Connector 149"/>
          <p:cNvCxnSpPr>
            <a:stCxn id="7" idx="6"/>
            <a:endCxn id="10" idx="1"/>
          </p:cNvCxnSpPr>
          <p:nvPr/>
        </p:nvCxnSpPr>
        <p:spPr>
          <a:xfrm>
            <a:off x="3481350" y="2439056"/>
            <a:ext cx="1184252" cy="35624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5" name="Connector 150"/>
          <p:cNvCxnSpPr>
            <a:stCxn id="8" idx="5"/>
            <a:endCxn id="9" idx="0"/>
          </p:cNvCxnSpPr>
          <p:nvPr/>
        </p:nvCxnSpPr>
        <p:spPr>
          <a:xfrm>
            <a:off x="7296780" y="3465822"/>
            <a:ext cx="447047" cy="52804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6" name="Shape 151"/>
          <p:cNvSpPr/>
          <p:nvPr/>
        </p:nvSpPr>
        <p:spPr>
          <a:xfrm>
            <a:off x="956422" y="4107287"/>
            <a:ext cx="796413" cy="55297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“Lassie”</a:t>
            </a:r>
          </a:p>
        </p:txBody>
      </p:sp>
      <p:sp>
        <p:nvSpPr>
          <p:cNvPr id="17" name="Shape 152"/>
          <p:cNvSpPr/>
          <p:nvPr/>
        </p:nvSpPr>
        <p:spPr>
          <a:xfrm>
            <a:off x="1238865" y="3052403"/>
            <a:ext cx="740326" cy="55129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n / name</a:t>
            </a:r>
          </a:p>
        </p:txBody>
      </p:sp>
      <p:cxnSp>
        <p:nvCxnSpPr>
          <p:cNvPr id="18" name="Connector 153"/>
          <p:cNvCxnSpPr>
            <a:stCxn id="16" idx="0"/>
            <a:endCxn id="17" idx="4"/>
          </p:cNvCxnSpPr>
          <p:nvPr/>
        </p:nvCxnSpPr>
        <p:spPr>
          <a:xfrm flipV="1">
            <a:off x="1354629" y="3603701"/>
            <a:ext cx="254399" cy="503586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9" name="Connector 154"/>
          <p:cNvCxnSpPr>
            <a:stCxn id="17" idx="7"/>
            <a:endCxn id="7" idx="3"/>
          </p:cNvCxnSpPr>
          <p:nvPr/>
        </p:nvCxnSpPr>
        <p:spPr>
          <a:xfrm flipV="1">
            <a:off x="1870773" y="2636212"/>
            <a:ext cx="955349" cy="496927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0" name="Shape 155"/>
          <p:cNvSpPr/>
          <p:nvPr/>
        </p:nvSpPr>
        <p:spPr>
          <a:xfrm>
            <a:off x="2996873" y="3052403"/>
            <a:ext cx="882153" cy="76868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200" kern="0" dirty="0">
                <a:solidFill>
                  <a:srgbClr val="000000"/>
                </a:solidFill>
              </a:rPr>
              <a:t>wiki: “Lassie”</a:t>
            </a:r>
          </a:p>
        </p:txBody>
      </p:sp>
      <p:cxnSp>
        <p:nvCxnSpPr>
          <p:cNvPr id="21" name="Connector 156"/>
          <p:cNvCxnSpPr>
            <a:stCxn id="20" idx="0"/>
            <a:endCxn id="7" idx="5"/>
          </p:cNvCxnSpPr>
          <p:nvPr/>
        </p:nvCxnSpPr>
        <p:spPr>
          <a:xfrm flipH="1" flipV="1">
            <a:off x="3368931" y="2636212"/>
            <a:ext cx="69019" cy="41619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82" name="Shape 176"/>
          <p:cNvSpPr/>
          <p:nvPr/>
        </p:nvSpPr>
        <p:spPr>
          <a:xfrm>
            <a:off x="3581755" y="1541810"/>
            <a:ext cx="491721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400" kern="0" dirty="0">
                <a:solidFill>
                  <a:srgbClr val="000000"/>
                </a:solidFill>
              </a:rPr>
              <a:t>Arg-0</a:t>
            </a:r>
          </a:p>
        </p:txBody>
      </p:sp>
      <p:sp>
        <p:nvSpPr>
          <p:cNvPr id="83" name="Shape 176"/>
          <p:cNvSpPr/>
          <p:nvPr/>
        </p:nvSpPr>
        <p:spPr>
          <a:xfrm>
            <a:off x="3980015" y="2155432"/>
            <a:ext cx="491721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400" kern="0" dirty="0">
                <a:solidFill>
                  <a:srgbClr val="000000"/>
                </a:solidFill>
              </a:rPr>
              <a:t>Arg-0</a:t>
            </a:r>
          </a:p>
        </p:txBody>
      </p:sp>
      <p:sp>
        <p:nvSpPr>
          <p:cNvPr id="84" name="Shape 176"/>
          <p:cNvSpPr/>
          <p:nvPr/>
        </p:nvSpPr>
        <p:spPr>
          <a:xfrm>
            <a:off x="5990951" y="1907533"/>
            <a:ext cx="491722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400" kern="0" dirty="0" smtClean="0">
                <a:solidFill>
                  <a:srgbClr val="000000"/>
                </a:solidFill>
              </a:rPr>
              <a:t>Arg-</a:t>
            </a:r>
            <a:r>
              <a:rPr lang="en-US" sz="1400" kern="0" dirty="0" smtClean="0">
                <a:solidFill>
                  <a:srgbClr val="000000"/>
                </a:solidFill>
              </a:rPr>
              <a:t>1</a:t>
            </a:r>
            <a:endParaRPr sz="1400" kern="0" dirty="0">
              <a:solidFill>
                <a:srgbClr val="000000"/>
              </a:solidFill>
            </a:endParaRPr>
          </a:p>
        </p:txBody>
      </p:sp>
      <p:sp>
        <p:nvSpPr>
          <p:cNvPr id="85" name="Shape 176"/>
          <p:cNvSpPr/>
          <p:nvPr/>
        </p:nvSpPr>
        <p:spPr>
          <a:xfrm>
            <a:off x="5824701" y="2643170"/>
            <a:ext cx="491722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08066" hangingPunct="0"/>
            <a:r>
              <a:rPr sz="1400" kern="0" dirty="0" smtClean="0">
                <a:solidFill>
                  <a:srgbClr val="000000"/>
                </a:solidFill>
              </a:rPr>
              <a:t>Arg-</a:t>
            </a:r>
            <a:r>
              <a:rPr lang="en-US" sz="1400" kern="0" dirty="0" smtClean="0">
                <a:solidFill>
                  <a:srgbClr val="000000"/>
                </a:solidFill>
              </a:rPr>
              <a:t>1</a:t>
            </a:r>
            <a:endParaRPr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25843"/>
            <a:ext cx="8432800" cy="70184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741" y="1036371"/>
            <a:ext cx="8061468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About 14,000 people fled their homes at the weekend after a local tsunami warning was issued, the UN said on its Web site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17577" y="1794073"/>
            <a:ext cx="5244529" cy="323165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 / say-01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:ARG0 (g / organization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 (n / 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:op1 "UN"))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:ARG1 (f / flee-01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:ARG0 (p / person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:quant (a / about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:op1 14000))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:ARG1 (h / home 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:time (w / weekend)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:time (a2 / after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:op1 (w2 / warn-01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:ARG1 (t / tsunami)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:location (l / local))))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:medium (s2 / site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:mod (w3 / web)))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AMR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081"/>
            <a:ext cx="8229600" cy="3387806"/>
          </a:xfrm>
        </p:spPr>
        <p:txBody>
          <a:bodyPr>
            <a:normAutofit/>
          </a:bodyPr>
          <a:lstStyle/>
          <a:p>
            <a:r>
              <a:rPr lang="en-US" dirty="0" smtClean="0"/>
              <a:t>AMR currently lacks</a:t>
            </a:r>
          </a:p>
          <a:p>
            <a:pPr lvl="1"/>
            <a:r>
              <a:rPr lang="en-US" dirty="0" smtClean="0"/>
              <a:t>Multilingual </a:t>
            </a:r>
            <a:r>
              <a:rPr lang="en-US" dirty="0"/>
              <a:t>consideration</a:t>
            </a:r>
          </a:p>
          <a:p>
            <a:pPr lvl="1"/>
            <a:r>
              <a:rPr lang="en-US" dirty="0"/>
              <a:t>Quantifier scope</a:t>
            </a:r>
          </a:p>
          <a:p>
            <a:pPr lvl="1"/>
            <a:r>
              <a:rPr lang="en-US" dirty="0"/>
              <a:t>Co-references across sentences</a:t>
            </a:r>
          </a:p>
          <a:p>
            <a:pPr lvl="1"/>
            <a:r>
              <a:rPr lang="en-US" dirty="0"/>
              <a:t>Grammatical number, tense, aspect, quotation marks</a:t>
            </a:r>
          </a:p>
          <a:p>
            <a:pPr lvl="1"/>
            <a:r>
              <a:rPr lang="en-US" dirty="0"/>
              <a:t>Many noun-noun or noun-adjective relations</a:t>
            </a:r>
          </a:p>
          <a:p>
            <a:pPr lvl="1"/>
            <a:r>
              <a:rPr lang="en-US" dirty="0"/>
              <a:t>Many detailed frames, e.g. Earthquake (with roles for magnitude, epicenter, casualties,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0286" y="4688201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Jonathan </a:t>
            </a:r>
            <a:r>
              <a:rPr lang="en-US" dirty="0" err="1" smtClean="0"/>
              <a:t>Kummerfeld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AMR Parsing (Wang et al. 2015,16)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61" y="1012493"/>
            <a:ext cx="5659395" cy="399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natural language to a logical form</a:t>
            </a:r>
          </a:p>
          <a:p>
            <a:pPr lvl="1"/>
            <a:r>
              <a:rPr lang="en-US" dirty="0" smtClean="0"/>
              <a:t>e.g., executable code for a specific application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Airline reservations</a:t>
            </a:r>
          </a:p>
          <a:p>
            <a:pPr lvl="1"/>
            <a:r>
              <a:rPr lang="en-US" dirty="0" smtClean="0"/>
              <a:t>Geographical query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AMR Parsing (Wang et al. 2015,16)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596711"/>
            <a:ext cx="8624949" cy="260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4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 Parsing (Wang et al. 2015,16)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5" y="1094314"/>
            <a:ext cx="3706216" cy="1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19" y="1094314"/>
            <a:ext cx="3919182" cy="1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0" y="3008979"/>
            <a:ext cx="3151106" cy="19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56" y="3008979"/>
            <a:ext cx="3127232" cy="194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4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Natural Language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NL to SQL</a:t>
            </a:r>
            <a:endParaRPr lang="en-US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94" y="1008735"/>
            <a:ext cx="6340691" cy="36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5374" y="4828426"/>
            <a:ext cx="2633957" cy="27699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[</a:t>
            </a:r>
            <a:r>
              <a:rPr lang="en-US" sz="1350" dirty="0" err="1">
                <a:solidFill>
                  <a:prstClr val="black"/>
                </a:solidFill>
              </a:rPr>
              <a:t>Finegan-Dollak</a:t>
            </a:r>
            <a:r>
              <a:rPr lang="en-US" sz="1350" dirty="0">
                <a:solidFill>
                  <a:prstClr val="black"/>
                </a:solidFill>
              </a:rPr>
              <a:t> et al]</a:t>
            </a:r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0E6C8-32A9-A04E-85C5-7946AD35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Text-to-SQL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39C6F8C-2663-F146-B2CB-7FFCB78A6974}"/>
              </a:ext>
            </a:extLst>
          </p:cNvPr>
          <p:cNvSpPr/>
          <p:nvPr/>
        </p:nvSpPr>
        <p:spPr>
          <a:xfrm>
            <a:off x="971475" y="2253764"/>
            <a:ext cx="2066926" cy="633777"/>
          </a:xfrm>
          <a:prstGeom prst="rect">
            <a:avLst/>
          </a:prstGeom>
          <a:solidFill>
            <a:srgbClr val="E7EFF9"/>
          </a:solidFill>
          <a:ln w="12700" cap="flat" cmpd="sng" algn="ctr">
            <a:solidFill>
              <a:srgbClr val="2165B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342900">
              <a:defRPr/>
            </a:pPr>
            <a:r>
              <a:rPr lang="en-US" dirty="0">
                <a:solidFill>
                  <a:srgbClr val="2165BA"/>
                </a:solidFill>
              </a:rPr>
              <a:t>“Who teaches NLP?”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530B33C-9446-564F-9D56-627D81304862}"/>
              </a:ext>
            </a:extLst>
          </p:cNvPr>
          <p:cNvSpPr/>
          <p:nvPr/>
        </p:nvSpPr>
        <p:spPr>
          <a:xfrm>
            <a:off x="3695824" y="1104383"/>
            <a:ext cx="5299467" cy="2932539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I.NAME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INSTRUCTOR AS I, 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OFFERING_INSTRUCTOR AS OI,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COURSE_OFFERING AS O, SEMESTER AS S, COURSE AS C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OI.INSTRUCTOR_ID=I.INSTRUCTOR_ID 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O.OFFERING_ID=OI.OFFERING_ID 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O.SEMESTER=S.SEMESTER_ID 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O.COURSE_ID=C.COURSE_ID 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C.NAME=”NLP" </a:t>
            </a:r>
          </a:p>
          <a:p>
            <a:pPr defTabSz="342900">
              <a:defRPr/>
            </a:pPr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S.YEAR=2016 AND S.SEMESTER="FA"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0A4E22D7-70AB-5C4E-9E38-99E013797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38401" y="2570652"/>
            <a:ext cx="657423" cy="0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9" name="Picture 8" descr="user icon - vector Clip Art">
            <a:extLst>
              <a:ext uri="{FF2B5EF4-FFF2-40B4-BE49-F238E27FC236}">
                <a16:creationId xmlns="" xmlns:a16="http://schemas.microsoft.com/office/drawing/2014/main" id="{09B83368-C2A8-2F43-BF6F-D1A565F9B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5" y="3117121"/>
            <a:ext cx="812570" cy="12405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FEDDBE8-40D9-F643-8616-DE6904F24C1B}"/>
              </a:ext>
            </a:extLst>
          </p:cNvPr>
          <p:cNvCxnSpPr/>
          <p:nvPr/>
        </p:nvCxnSpPr>
        <p:spPr>
          <a:xfrm flipV="1">
            <a:off x="863844" y="2887540"/>
            <a:ext cx="639641" cy="468191"/>
          </a:xfrm>
          <a:prstGeom prst="line">
            <a:avLst/>
          </a:prstGeom>
          <a:solidFill>
            <a:srgbClr val="E7EFF9"/>
          </a:solidFill>
          <a:ln w="12700" cap="flat" cmpd="sng" algn="ctr">
            <a:solidFill>
              <a:srgbClr val="2165BA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591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1AF0EF6-A580-F044-A848-BE0A4B4BFA43}"/>
              </a:ext>
            </a:extLst>
          </p:cNvPr>
          <p:cNvSpPr/>
          <p:nvPr/>
        </p:nvSpPr>
        <p:spPr>
          <a:xfrm>
            <a:off x="4928047" y="3314700"/>
            <a:ext cx="3703889" cy="151636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C.CREDITS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COURSE AS C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C.NAME = “NLP”;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A73CE-EA55-3C46-BCFA-96FA9C2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SQL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BA6002-7017-C04D-BB78-71A5AB13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6639"/>
              </p:ext>
            </p:extLst>
          </p:nvPr>
        </p:nvGraphicFramePr>
        <p:xfrm>
          <a:off x="234503" y="1435251"/>
          <a:ext cx="483360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772">
                  <a:extLst>
                    <a:ext uri="{9D8B030D-6E8A-4147-A177-3AD203B41FA5}">
                      <a16:colId xmlns="" xmlns:a16="http://schemas.microsoft.com/office/drawing/2014/main" val="3786741241"/>
                    </a:ext>
                  </a:extLst>
                </a:gridCol>
                <a:gridCol w="635639">
                  <a:extLst>
                    <a:ext uri="{9D8B030D-6E8A-4147-A177-3AD203B41FA5}">
                      <a16:colId xmlns="" xmlns:a16="http://schemas.microsoft.com/office/drawing/2014/main" val="316447866"/>
                    </a:ext>
                  </a:extLst>
                </a:gridCol>
                <a:gridCol w="847519">
                  <a:extLst>
                    <a:ext uri="{9D8B030D-6E8A-4147-A177-3AD203B41FA5}">
                      <a16:colId xmlns="" xmlns:a16="http://schemas.microsoft.com/office/drawing/2014/main" val="2967543565"/>
                    </a:ext>
                  </a:extLst>
                </a:gridCol>
                <a:gridCol w="1602920">
                  <a:extLst>
                    <a:ext uri="{9D8B030D-6E8A-4147-A177-3AD203B41FA5}">
                      <a16:colId xmlns="" xmlns:a16="http://schemas.microsoft.com/office/drawing/2014/main" val="310385634"/>
                    </a:ext>
                  </a:extLst>
                </a:gridCol>
                <a:gridCol w="758759">
                  <a:extLst>
                    <a:ext uri="{9D8B030D-6E8A-4147-A177-3AD203B41FA5}">
                      <a16:colId xmlns="" xmlns:a16="http://schemas.microsoft.com/office/drawing/2014/main" val="1165335563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Course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Dept.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Credits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6038266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Discrete Math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32341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Epic Grammar Fails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704742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NLP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12523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683B603-3EED-5542-B42A-F870F02D2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94989"/>
              </p:ext>
            </p:extLst>
          </p:nvPr>
        </p:nvGraphicFramePr>
        <p:xfrm>
          <a:off x="5271516" y="1435251"/>
          <a:ext cx="3360420" cy="165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="" xmlns:a16="http://schemas.microsoft.com/office/drawing/2014/main" val="3259554177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578610979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3631048600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Instructor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First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Last 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39356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Dragomir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Radev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08788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Lasecki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395550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Ezra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Keshet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9717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Rada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Mihalcea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100093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FD32C268-C50D-AD44-8970-76E9EBE43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17249"/>
              </p:ext>
            </p:extLst>
          </p:nvPr>
        </p:nvGraphicFramePr>
        <p:xfrm>
          <a:off x="628650" y="3240258"/>
          <a:ext cx="3703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259554177"/>
                    </a:ext>
                  </a:extLst>
                </a:gridCol>
                <a:gridCol w="1165860">
                  <a:extLst>
                    <a:ext uri="{9D8B030D-6E8A-4147-A177-3AD203B41FA5}">
                      <a16:colId xmlns="" xmlns:a16="http://schemas.microsoft.com/office/drawing/2014/main" val="2578610979"/>
                    </a:ext>
                  </a:extLst>
                </a:gridCol>
                <a:gridCol w="617220">
                  <a:extLst>
                    <a:ext uri="{9D8B030D-6E8A-4147-A177-3AD203B41FA5}">
                      <a16:colId xmlns="" xmlns:a16="http://schemas.microsoft.com/office/drawing/2014/main" val="3631048600"/>
                    </a:ext>
                  </a:extLst>
                </a:gridCol>
                <a:gridCol w="960120">
                  <a:extLst>
                    <a:ext uri="{9D8B030D-6E8A-4147-A177-3AD203B41FA5}">
                      <a16:colId xmlns="" xmlns:a16="http://schemas.microsoft.com/office/drawing/2014/main" val="71694609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Course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Instructor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Semester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39356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08788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395550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9717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483E0C-2122-AC41-83B5-B099D97BE714}"/>
              </a:ext>
            </a:extLst>
          </p:cNvPr>
          <p:cNvSpPr txBox="1"/>
          <p:nvPr/>
        </p:nvSpPr>
        <p:spPr>
          <a:xfrm>
            <a:off x="2033587" y="985330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DD9E6C-6909-0F46-9E00-E929EA6AFB63}"/>
              </a:ext>
            </a:extLst>
          </p:cNvPr>
          <p:cNvSpPr txBox="1"/>
          <p:nvPr/>
        </p:nvSpPr>
        <p:spPr>
          <a:xfrm>
            <a:off x="6166866" y="985330"/>
            <a:ext cx="13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DE8798B-BC3C-174F-BBDE-3FFB2EBF7E21}"/>
              </a:ext>
            </a:extLst>
          </p:cNvPr>
          <p:cNvSpPr txBox="1"/>
          <p:nvPr/>
        </p:nvSpPr>
        <p:spPr>
          <a:xfrm>
            <a:off x="628650" y="2870926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Course Offering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61BB24-C31C-714B-B599-788DAC4F6EE7}"/>
              </a:ext>
            </a:extLst>
          </p:cNvPr>
          <p:cNvSpPr txBox="1"/>
          <p:nvPr/>
        </p:nvSpPr>
        <p:spPr>
          <a:xfrm>
            <a:off x="254000" y="4623316"/>
            <a:ext cx="31527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</a:rPr>
              <a:t>How many credits is NLP?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385DBDC-489B-9545-853E-602AA14FE83E}"/>
              </a:ext>
            </a:extLst>
          </p:cNvPr>
          <p:cNvSpPr/>
          <p:nvPr/>
        </p:nvSpPr>
        <p:spPr>
          <a:xfrm>
            <a:off x="2729850" y="2496828"/>
            <a:ext cx="2289622" cy="27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7DF8C11-3784-6342-B4BE-31E308FAC760}"/>
              </a:ext>
            </a:extLst>
          </p:cNvPr>
          <p:cNvSpPr/>
          <p:nvPr/>
        </p:nvSpPr>
        <p:spPr>
          <a:xfrm>
            <a:off x="4503421" y="2960403"/>
            <a:ext cx="4299965" cy="2066942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342900"/>
            <a:endParaRPr lang="en-US" sz="165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1AF0EF6-A580-F044-A848-BE0A4B4BFA43}"/>
              </a:ext>
            </a:extLst>
          </p:cNvPr>
          <p:cNvSpPr/>
          <p:nvPr/>
        </p:nvSpPr>
        <p:spPr>
          <a:xfrm>
            <a:off x="4503421" y="2930336"/>
            <a:ext cx="4299965" cy="2097009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I.FIRST_NAME, I.LAST_NAME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INSTRUCTOR AS I, 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COURSE AS C,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COURSE_OFFERING AS CO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C.NAME = “NLP” 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C.COURSE_ID = CO.COURSE_ID AND CO.INSTRUCTOR_ID = 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I.INSTRUCTOR_ID;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A73CE-EA55-3C46-BCFA-96FA9C2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SQL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BA6002-7017-C04D-BB78-71A5AB138749}"/>
              </a:ext>
            </a:extLst>
          </p:cNvPr>
          <p:cNvGraphicFramePr>
            <a:graphicFrameLocks noGrp="1"/>
          </p:cNvGraphicFramePr>
          <p:nvPr/>
        </p:nvGraphicFramePr>
        <p:xfrm>
          <a:off x="234503" y="1435251"/>
          <a:ext cx="46935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786741241"/>
                    </a:ext>
                  </a:extLst>
                </a:gridCol>
                <a:gridCol w="617220">
                  <a:extLst>
                    <a:ext uri="{9D8B030D-6E8A-4147-A177-3AD203B41FA5}">
                      <a16:colId xmlns="" xmlns:a16="http://schemas.microsoft.com/office/drawing/2014/main" val="316447866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2967543565"/>
                    </a:ext>
                  </a:extLst>
                </a:gridCol>
                <a:gridCol w="1598322">
                  <a:extLst>
                    <a:ext uri="{9D8B030D-6E8A-4147-A177-3AD203B41FA5}">
                      <a16:colId xmlns="" xmlns:a16="http://schemas.microsoft.com/office/drawing/2014/main" val="310385634"/>
                    </a:ext>
                  </a:extLst>
                </a:gridCol>
                <a:gridCol w="694922">
                  <a:extLst>
                    <a:ext uri="{9D8B030D-6E8A-4147-A177-3AD203B41FA5}">
                      <a16:colId xmlns="" xmlns:a16="http://schemas.microsoft.com/office/drawing/2014/main" val="1165335563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Course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Dept.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Credits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6038266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Discrete Math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32341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Epic Grammar Fails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704742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NLP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12523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683B603-3EED-5542-B42A-F870F02D2C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71516" y="1268016"/>
          <a:ext cx="3360420" cy="165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="" xmlns:a16="http://schemas.microsoft.com/office/drawing/2014/main" val="3259554177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578610979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3631048600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Instructor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First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Last 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39356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Dragomir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Radev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08788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Lasecki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395550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Ezra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Keshet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9717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Rada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Mihalcea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100093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FD32C268-C50D-AD44-8970-76E9EBE43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15781"/>
              </p:ext>
            </p:extLst>
          </p:nvPr>
        </p:nvGraphicFramePr>
        <p:xfrm>
          <a:off x="628650" y="3258181"/>
          <a:ext cx="3703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259554177"/>
                    </a:ext>
                  </a:extLst>
                </a:gridCol>
                <a:gridCol w="1165860">
                  <a:extLst>
                    <a:ext uri="{9D8B030D-6E8A-4147-A177-3AD203B41FA5}">
                      <a16:colId xmlns="" xmlns:a16="http://schemas.microsoft.com/office/drawing/2014/main" val="2578610979"/>
                    </a:ext>
                  </a:extLst>
                </a:gridCol>
                <a:gridCol w="617220">
                  <a:extLst>
                    <a:ext uri="{9D8B030D-6E8A-4147-A177-3AD203B41FA5}">
                      <a16:colId xmlns="" xmlns:a16="http://schemas.microsoft.com/office/drawing/2014/main" val="3631048600"/>
                    </a:ext>
                  </a:extLst>
                </a:gridCol>
                <a:gridCol w="960120">
                  <a:extLst>
                    <a:ext uri="{9D8B030D-6E8A-4147-A177-3AD203B41FA5}">
                      <a16:colId xmlns="" xmlns:a16="http://schemas.microsoft.com/office/drawing/2014/main" val="71694609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Course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Instructor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Semester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39356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08788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395550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9717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483E0C-2122-AC41-83B5-B099D97BE714}"/>
              </a:ext>
            </a:extLst>
          </p:cNvPr>
          <p:cNvSpPr txBox="1"/>
          <p:nvPr/>
        </p:nvSpPr>
        <p:spPr>
          <a:xfrm>
            <a:off x="2033587" y="985330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DD9E6C-6909-0F46-9E00-E929EA6AFB63}"/>
              </a:ext>
            </a:extLst>
          </p:cNvPr>
          <p:cNvSpPr txBox="1"/>
          <p:nvPr/>
        </p:nvSpPr>
        <p:spPr>
          <a:xfrm>
            <a:off x="6166866" y="985330"/>
            <a:ext cx="13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DE8798B-BC3C-174F-BBDE-3FFB2EBF7E21}"/>
              </a:ext>
            </a:extLst>
          </p:cNvPr>
          <p:cNvSpPr txBox="1"/>
          <p:nvPr/>
        </p:nvSpPr>
        <p:spPr>
          <a:xfrm>
            <a:off x="628650" y="2877163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Course Offering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61BB24-C31C-714B-B599-788DAC4F6EE7}"/>
              </a:ext>
            </a:extLst>
          </p:cNvPr>
          <p:cNvSpPr txBox="1"/>
          <p:nvPr/>
        </p:nvSpPr>
        <p:spPr>
          <a:xfrm>
            <a:off x="234503" y="4616549"/>
            <a:ext cx="31527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</a:rPr>
              <a:t>Who teaches NLP?</a:t>
            </a:r>
          </a:p>
        </p:txBody>
      </p:sp>
      <p:sp>
        <p:nvSpPr>
          <p:cNvPr id="15" name="c.course_id">
            <a:extLst>
              <a:ext uri="{FF2B5EF4-FFF2-40B4-BE49-F238E27FC236}">
                <a16:creationId xmlns="" xmlns:a16="http://schemas.microsoft.com/office/drawing/2014/main" id="{D4593827-E7FB-5C4D-A864-6A78B6DDB539}"/>
              </a:ext>
            </a:extLst>
          </p:cNvPr>
          <p:cNvSpPr/>
          <p:nvPr/>
        </p:nvSpPr>
        <p:spPr>
          <a:xfrm>
            <a:off x="234503" y="2527602"/>
            <a:ext cx="946598" cy="27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co.instructor_id">
            <a:extLst>
              <a:ext uri="{FF2B5EF4-FFF2-40B4-BE49-F238E27FC236}">
                <a16:creationId xmlns="" xmlns:a16="http://schemas.microsoft.com/office/drawing/2014/main" id="{9871FE79-D55F-FD47-A37F-4AB7FC53A437}"/>
              </a:ext>
            </a:extLst>
          </p:cNvPr>
          <p:cNvSpPr/>
          <p:nvPr/>
        </p:nvSpPr>
        <p:spPr>
          <a:xfrm>
            <a:off x="628650" y="3813242"/>
            <a:ext cx="2143125" cy="492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instructor_row_drago">
            <a:extLst>
              <a:ext uri="{FF2B5EF4-FFF2-40B4-BE49-F238E27FC236}">
                <a16:creationId xmlns="" xmlns:a16="http://schemas.microsoft.com/office/drawing/2014/main" id="{0BBD8016-C852-9F46-8448-BE65540646F7}"/>
              </a:ext>
            </a:extLst>
          </p:cNvPr>
          <p:cNvSpPr/>
          <p:nvPr/>
        </p:nvSpPr>
        <p:spPr>
          <a:xfrm>
            <a:off x="5271516" y="1813384"/>
            <a:ext cx="3360420" cy="268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instructor_row_rada">
            <a:extLst>
              <a:ext uri="{FF2B5EF4-FFF2-40B4-BE49-F238E27FC236}">
                <a16:creationId xmlns="" xmlns:a16="http://schemas.microsoft.com/office/drawing/2014/main" id="{550C2E5B-C305-344E-A79C-E6957F7EA875}"/>
              </a:ext>
            </a:extLst>
          </p:cNvPr>
          <p:cNvSpPr/>
          <p:nvPr/>
        </p:nvSpPr>
        <p:spPr>
          <a:xfrm>
            <a:off x="5271516" y="2652775"/>
            <a:ext cx="3360420" cy="268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NLP highlight">
            <a:extLst>
              <a:ext uri="{FF2B5EF4-FFF2-40B4-BE49-F238E27FC236}">
                <a16:creationId xmlns="" xmlns:a16="http://schemas.microsoft.com/office/drawing/2014/main" id="{FDCC3D4F-3BA9-394F-9C21-3F10BC7FF312}"/>
              </a:ext>
            </a:extLst>
          </p:cNvPr>
          <p:cNvSpPr/>
          <p:nvPr/>
        </p:nvSpPr>
        <p:spPr>
          <a:xfrm>
            <a:off x="2638425" y="2509697"/>
            <a:ext cx="1590675" cy="27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1AF0EF6-A580-F044-A848-BE0A4B4BFA43}"/>
              </a:ext>
            </a:extLst>
          </p:cNvPr>
          <p:cNvSpPr/>
          <p:nvPr/>
        </p:nvSpPr>
        <p:spPr>
          <a:xfrm>
            <a:off x="4928047" y="3314700"/>
            <a:ext cx="3703889" cy="151636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C1.NAME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COURSE AS C1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C1.CREDITS =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(SELECT MAX C2.CREDITS</a:t>
            </a:r>
          </a:p>
          <a:p>
            <a:pPr defTabSz="342900"/>
            <a:r>
              <a:rPr lang="en-US" sz="165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COURSE AS C2);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A73CE-EA55-3C46-BCFA-96FA9C2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SQL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BA6002-7017-C04D-BB78-71A5AB13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7498"/>
              </p:ext>
            </p:extLst>
          </p:nvPr>
        </p:nvGraphicFramePr>
        <p:xfrm>
          <a:off x="234503" y="1366053"/>
          <a:ext cx="49211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81">
                  <a:extLst>
                    <a:ext uri="{9D8B030D-6E8A-4147-A177-3AD203B41FA5}">
                      <a16:colId xmlns="" xmlns:a16="http://schemas.microsoft.com/office/drawing/2014/main" val="3786741241"/>
                    </a:ext>
                  </a:extLst>
                </a:gridCol>
                <a:gridCol w="647152">
                  <a:extLst>
                    <a:ext uri="{9D8B030D-6E8A-4147-A177-3AD203B41FA5}">
                      <a16:colId xmlns="" xmlns:a16="http://schemas.microsoft.com/office/drawing/2014/main" val="316447866"/>
                    </a:ext>
                  </a:extLst>
                </a:gridCol>
                <a:gridCol w="862869">
                  <a:extLst>
                    <a:ext uri="{9D8B030D-6E8A-4147-A177-3AD203B41FA5}">
                      <a16:colId xmlns="" xmlns:a16="http://schemas.microsoft.com/office/drawing/2014/main" val="2967543565"/>
                    </a:ext>
                  </a:extLst>
                </a:gridCol>
                <a:gridCol w="1626242">
                  <a:extLst>
                    <a:ext uri="{9D8B030D-6E8A-4147-A177-3AD203B41FA5}">
                      <a16:colId xmlns="" xmlns:a16="http://schemas.microsoft.com/office/drawing/2014/main" val="310385634"/>
                    </a:ext>
                  </a:extLst>
                </a:gridCol>
                <a:gridCol w="778212">
                  <a:extLst>
                    <a:ext uri="{9D8B030D-6E8A-4147-A177-3AD203B41FA5}">
                      <a16:colId xmlns="" xmlns:a16="http://schemas.microsoft.com/office/drawing/2014/main" val="1165335563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Course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Dept.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Credits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6038266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Discrete Math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32341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Epic Grammar Fails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7047422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EECS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NLP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12523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683B603-3EED-5542-B42A-F870F02D2C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71516" y="1268016"/>
          <a:ext cx="3360420" cy="165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="" xmlns:a16="http://schemas.microsoft.com/office/drawing/2014/main" val="3259554177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578610979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3631048600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Instructor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First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Last 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39356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Dragomir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Radev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08788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Lasecki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395550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Ezra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Keshet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9717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Rada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Mihalcea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100093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FD32C268-C50D-AD44-8970-76E9EBE43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24912"/>
              </p:ext>
            </p:extLst>
          </p:nvPr>
        </p:nvGraphicFramePr>
        <p:xfrm>
          <a:off x="628650" y="3158349"/>
          <a:ext cx="3703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259554177"/>
                    </a:ext>
                  </a:extLst>
                </a:gridCol>
                <a:gridCol w="1165860">
                  <a:extLst>
                    <a:ext uri="{9D8B030D-6E8A-4147-A177-3AD203B41FA5}">
                      <a16:colId xmlns="" xmlns:a16="http://schemas.microsoft.com/office/drawing/2014/main" val="2578610979"/>
                    </a:ext>
                  </a:extLst>
                </a:gridCol>
                <a:gridCol w="617220">
                  <a:extLst>
                    <a:ext uri="{9D8B030D-6E8A-4147-A177-3AD203B41FA5}">
                      <a16:colId xmlns="" xmlns:a16="http://schemas.microsoft.com/office/drawing/2014/main" val="3631048600"/>
                    </a:ext>
                  </a:extLst>
                </a:gridCol>
                <a:gridCol w="960120">
                  <a:extLst>
                    <a:ext uri="{9D8B030D-6E8A-4147-A177-3AD203B41FA5}">
                      <a16:colId xmlns="" xmlns:a16="http://schemas.microsoft.com/office/drawing/2014/main" val="71694609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Course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Instructor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Semester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239356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08788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395550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89717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483E0C-2122-AC41-83B5-B099D97BE714}"/>
              </a:ext>
            </a:extLst>
          </p:cNvPr>
          <p:cNvSpPr txBox="1"/>
          <p:nvPr/>
        </p:nvSpPr>
        <p:spPr>
          <a:xfrm>
            <a:off x="2134423" y="925041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DD9E6C-6909-0F46-9E00-E929EA6AFB63}"/>
              </a:ext>
            </a:extLst>
          </p:cNvPr>
          <p:cNvSpPr txBox="1"/>
          <p:nvPr/>
        </p:nvSpPr>
        <p:spPr>
          <a:xfrm>
            <a:off x="6293325" y="844428"/>
            <a:ext cx="13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DE8798B-BC3C-174F-BBDE-3FFB2EBF7E21}"/>
              </a:ext>
            </a:extLst>
          </p:cNvPr>
          <p:cNvSpPr txBox="1"/>
          <p:nvPr/>
        </p:nvSpPr>
        <p:spPr>
          <a:xfrm>
            <a:off x="628650" y="2766512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Course Offering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61BB24-C31C-714B-B599-788DAC4F6EE7}"/>
              </a:ext>
            </a:extLst>
          </p:cNvPr>
          <p:cNvSpPr txBox="1"/>
          <p:nvPr/>
        </p:nvSpPr>
        <p:spPr>
          <a:xfrm>
            <a:off x="156681" y="4516651"/>
            <a:ext cx="4470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</a:rPr>
              <a:t>What course is worth the most credits?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385DBDC-489B-9545-853E-602AA14FE83E}"/>
              </a:ext>
            </a:extLst>
          </p:cNvPr>
          <p:cNvSpPr/>
          <p:nvPr/>
        </p:nvSpPr>
        <p:spPr>
          <a:xfrm>
            <a:off x="4406630" y="1385705"/>
            <a:ext cx="749029" cy="135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67BD69-5DB9-554B-8980-A49EF038B4DA}"/>
              </a:ext>
            </a:extLst>
          </p:cNvPr>
          <p:cNvSpPr/>
          <p:nvPr/>
        </p:nvSpPr>
        <p:spPr>
          <a:xfrm>
            <a:off x="2741928" y="1902406"/>
            <a:ext cx="2413731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248D4C-C376-E74D-9FC8-BDBFDCA4EE79}"/>
              </a:ext>
            </a:extLst>
          </p:cNvPr>
          <p:cNvSpPr/>
          <p:nvPr/>
        </p:nvSpPr>
        <p:spPr>
          <a:xfrm>
            <a:off x="2729736" y="2467774"/>
            <a:ext cx="2425923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subquery_highlight">
            <a:extLst>
              <a:ext uri="{FF2B5EF4-FFF2-40B4-BE49-F238E27FC236}">
                <a16:creationId xmlns="" xmlns:a16="http://schemas.microsoft.com/office/drawing/2014/main" id="{08700489-A450-3641-949C-03EFD93A215D}"/>
              </a:ext>
            </a:extLst>
          </p:cNvPr>
          <p:cNvSpPr/>
          <p:nvPr/>
        </p:nvSpPr>
        <p:spPr>
          <a:xfrm>
            <a:off x="5308377" y="4164330"/>
            <a:ext cx="2854549" cy="560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query_highlight">
            <a:extLst>
              <a:ext uri="{FF2B5EF4-FFF2-40B4-BE49-F238E27FC236}">
                <a16:creationId xmlns="" xmlns:a16="http://schemas.microsoft.com/office/drawing/2014/main" id="{81BD92E9-CA0B-7144-B6CD-F1B56D0F4BC4}"/>
              </a:ext>
            </a:extLst>
          </p:cNvPr>
          <p:cNvSpPr/>
          <p:nvPr/>
        </p:nvSpPr>
        <p:spPr>
          <a:xfrm>
            <a:off x="4928047" y="3424476"/>
            <a:ext cx="2559172" cy="73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5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More Complicated SQL</a:t>
            </a:r>
            <a:endParaRPr dirty="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00" y="1819526"/>
            <a:ext cx="3707924" cy="23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819526"/>
            <a:ext cx="3789072" cy="237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75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556" y="347399"/>
            <a:ext cx="3217830" cy="1748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73" y="1611717"/>
            <a:ext cx="4070712" cy="3322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17" y="2487304"/>
            <a:ext cx="4039310" cy="2162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5311" y="4657663"/>
            <a:ext cx="1083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CACM 1978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861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Stages of Semantic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Sentence</a:t>
            </a:r>
          </a:p>
          <a:p>
            <a:r>
              <a:rPr lang="en-US" dirty="0" smtClean="0"/>
              <a:t>Syntactic Analysis</a:t>
            </a:r>
          </a:p>
          <a:p>
            <a:pPr lvl="1"/>
            <a:r>
              <a:rPr lang="en-US" dirty="0" smtClean="0"/>
              <a:t>Syntactic structure</a:t>
            </a:r>
          </a:p>
          <a:p>
            <a:r>
              <a:rPr lang="en-US" dirty="0" smtClean="0"/>
              <a:t>Semantic Analysis</a:t>
            </a:r>
          </a:p>
          <a:p>
            <a:pPr lvl="1"/>
            <a:r>
              <a:rPr lang="en-US" dirty="0" smtClean="0"/>
              <a:t>Semantic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6160BC-9012-7440-A729-1D62254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NLIDB </a:t>
            </a:r>
            <a:r>
              <a:rPr lang="en-US" dirty="0" smtClean="0"/>
              <a:t>Early </a:t>
            </a:r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18A3F-89E5-1F40-AB35-9D55FE0D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7" y="1246776"/>
            <a:ext cx="8715895" cy="389875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Very early work hand-engineered QA systems for specific databases (e.g., </a:t>
            </a:r>
            <a:r>
              <a:rPr lang="en-US" sz="1800" cap="small" dirty="0"/>
              <a:t>Lunar</a:t>
            </a:r>
            <a:r>
              <a:rPr lang="en-US" sz="1800" dirty="0"/>
              <a:t>, Woods et al. 1972)</a:t>
            </a:r>
          </a:p>
          <a:p>
            <a:pPr>
              <a:lnSpc>
                <a:spcPct val="120000"/>
              </a:lnSpc>
            </a:pPr>
            <a:r>
              <a:rPr lang="en-US" sz="1800" cap="small" dirty="0"/>
              <a:t>Precise</a:t>
            </a:r>
            <a:r>
              <a:rPr lang="en-US" sz="1800" dirty="0"/>
              <a:t> (</a:t>
            </a:r>
            <a:r>
              <a:rPr lang="en-US" sz="1800" dirty="0" err="1"/>
              <a:t>Popescu</a:t>
            </a:r>
            <a:r>
              <a:rPr lang="en-US" sz="1800" dirty="0"/>
              <a:t> et al., 2004): Syntax-based, high precision, only a limited class of questions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The DB </a:t>
            </a:r>
            <a:r>
              <a:rPr lang="en-US" sz="1800" dirty="0"/>
              <a:t>community has tried pattern matching and </a:t>
            </a:r>
            <a:r>
              <a:rPr lang="en-US" sz="1800" dirty="0" smtClean="0"/>
              <a:t>grammar-based methods;  </a:t>
            </a:r>
            <a:r>
              <a:rPr lang="en-US" sz="1800" dirty="0"/>
              <a:t>(e.g., Li &amp; </a:t>
            </a:r>
            <a:r>
              <a:rPr lang="en-US" sz="1800" dirty="0" err="1"/>
              <a:t>Jagadish</a:t>
            </a:r>
            <a:r>
              <a:rPr lang="en-US" sz="1800" dirty="0"/>
              <a:t> 2014—grammar based + user feedback)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Transfer </a:t>
            </a:r>
            <a:r>
              <a:rPr lang="en-US" sz="1800" dirty="0"/>
              <a:t>of techniques from logical semantic parsing (e.g., Poon 2013; </a:t>
            </a:r>
            <a:r>
              <a:rPr lang="en-US" sz="1800" dirty="0" err="1"/>
              <a:t>Iyer</a:t>
            </a:r>
            <a:r>
              <a:rPr lang="en-US" sz="1800" dirty="0"/>
              <a:t> et al. 2017)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Skip SQL with end-to-end systems (Yin et al. 2016, </a:t>
            </a:r>
            <a:r>
              <a:rPr lang="en-US" sz="1800" dirty="0" err="1"/>
              <a:t>Neelakantan</a:t>
            </a:r>
            <a:r>
              <a:rPr lang="en-US" sz="1800" dirty="0"/>
              <a:t> et al. 2017)</a:t>
            </a:r>
          </a:p>
        </p:txBody>
      </p:sp>
    </p:spTree>
    <p:extLst>
      <p:ext uri="{BB962C8B-B14F-4D97-AF65-F5344CB8AC3E}">
        <p14:creationId xmlns:p14="http://schemas.microsoft.com/office/powerpoint/2010/main" val="25782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Early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140"/>
            <a:ext cx="7886700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Very limited vocabulary</a:t>
            </a:r>
          </a:p>
          <a:p>
            <a:r>
              <a:rPr lang="en-US" dirty="0"/>
              <a:t>No machine learning</a:t>
            </a:r>
          </a:p>
          <a:p>
            <a:pPr lvl="1"/>
            <a:r>
              <a:rPr lang="en-US" dirty="0" smtClean="0"/>
              <a:t>Lots of rules</a:t>
            </a:r>
          </a:p>
          <a:p>
            <a:r>
              <a:rPr lang="en-US" dirty="0" smtClean="0"/>
              <a:t>Syntactic parsing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No distinction between training and testing data</a:t>
            </a:r>
          </a:p>
          <a:p>
            <a:r>
              <a:rPr lang="en-US" dirty="0" smtClean="0"/>
              <a:t>The output was not SQL</a:t>
            </a:r>
          </a:p>
          <a:p>
            <a:pPr lvl="1"/>
            <a:r>
              <a:rPr lang="en-US" dirty="0" smtClean="0"/>
              <a:t>introduced 1974, standardized 1986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10" y="785813"/>
            <a:ext cx="5336381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3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Seq2SQL datasets are scarce!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0">
              <a:lnSpc>
                <a:spcPct val="114000"/>
              </a:lnSpc>
              <a:buNone/>
            </a:pPr>
            <a:endParaRPr sz="1800" b="1" dirty="0"/>
          </a:p>
          <a:p>
            <a:pPr indent="-342892">
              <a:lnSpc>
                <a:spcPct val="114000"/>
              </a:lnSpc>
              <a:buSzPts val="1800"/>
            </a:pPr>
            <a:r>
              <a:rPr lang="en" sz="1800" b="1" dirty="0"/>
              <a:t>Compared to other large datasets such as ImageNet for object recognition,  </a:t>
            </a:r>
            <a:r>
              <a:rPr lang="en" sz="1800" b="1" dirty="0"/>
              <a:t>building a decent seq2SQL </a:t>
            </a:r>
            <a:r>
              <a:rPr lang="en" sz="1800" b="1" dirty="0"/>
              <a:t>dataset is even more time-consuming</a:t>
            </a:r>
            <a:endParaRPr sz="1800" b="1" dirty="0"/>
          </a:p>
          <a:p>
            <a:pPr lvl="1" indent="-355591">
              <a:lnSpc>
                <a:spcPct val="114000"/>
              </a:lnSpc>
              <a:spcBef>
                <a:spcPts val="0"/>
              </a:spcBef>
              <a:buSzPts val="2000"/>
            </a:pPr>
            <a:r>
              <a:rPr lang="en" dirty="0"/>
              <a:t>Hard </a:t>
            </a:r>
            <a:r>
              <a:rPr lang="en" dirty="0"/>
              <a:t>to find many databases with multiple tables online</a:t>
            </a:r>
            <a:endParaRPr dirty="0"/>
          </a:p>
          <a:p>
            <a:pPr lvl="1" indent="-355591">
              <a:lnSpc>
                <a:spcPct val="114000"/>
              </a:lnSpc>
              <a:spcBef>
                <a:spcPts val="0"/>
              </a:spcBef>
              <a:buSzPts val="2000"/>
            </a:pPr>
            <a:r>
              <a:rPr lang="en" dirty="0"/>
              <a:t>Annotation requires very specific knowledge in databases</a:t>
            </a:r>
            <a:endParaRPr dirty="0"/>
          </a:p>
          <a:p>
            <a:pPr marL="0" indent="0">
              <a:lnSpc>
                <a:spcPct val="114000"/>
              </a:lnSpc>
              <a:buNone/>
            </a:pPr>
            <a:endParaRPr sz="1800" b="1" dirty="0"/>
          </a:p>
          <a:p>
            <a:pPr marL="0" indent="0">
              <a:lnSpc>
                <a:spcPct val="114000"/>
              </a:lnSpc>
              <a:buNone/>
            </a:pPr>
            <a:endParaRPr sz="1800" b="1" u="sng" dirty="0"/>
          </a:p>
          <a:p>
            <a:pPr marL="0" indent="0">
              <a:lnSpc>
                <a:spcPct val="114000"/>
              </a:lnSpc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0969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Traditional Seq2SQL datasets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idx="1"/>
          </p:nvPr>
        </p:nvSpPr>
        <p:spPr>
          <a:xfrm>
            <a:off x="355600" y="1357472"/>
            <a:ext cx="8229600" cy="27029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" sz="2000" b="1" dirty="0"/>
              <a:t>Traditional 9 seq2SQL datasets: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ATIS, Geo, Scholar,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etc</a:t>
            </a:r>
            <a:r>
              <a:rPr lang="en" sz="2000" dirty="0"/>
              <a:t>. + Advising</a:t>
            </a:r>
            <a:endParaRPr sz="2000" dirty="0"/>
          </a:p>
          <a:p>
            <a:pPr indent="-342892">
              <a:lnSpc>
                <a:spcPct val="114000"/>
              </a:lnSpc>
              <a:buSzPts val="1800"/>
            </a:pPr>
            <a:r>
              <a:rPr lang="en" sz="2000" b="1" dirty="0"/>
              <a:t>Pros</a:t>
            </a:r>
            <a:endParaRPr sz="2000" b="1" dirty="0"/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dirty="0"/>
              <a:t>SQL queries cover </a:t>
            </a:r>
            <a:r>
              <a:rPr lang="en" dirty="0">
                <a:solidFill>
                  <a:srgbClr val="FF0000"/>
                </a:solidFill>
              </a:rPr>
              <a:t>complex</a:t>
            </a:r>
            <a:r>
              <a:rPr lang="en" dirty="0"/>
              <a:t> SQL structures and </a:t>
            </a:r>
            <a:r>
              <a:rPr lang="en" dirty="0" smtClean="0"/>
              <a:t>components</a:t>
            </a:r>
            <a:endParaRPr dirty="0"/>
          </a:p>
          <a:p>
            <a:pPr indent="-342892">
              <a:lnSpc>
                <a:spcPct val="114000"/>
              </a:lnSpc>
              <a:buSzPts val="1800"/>
            </a:pPr>
            <a:r>
              <a:rPr lang="en" sz="2000" b="1" dirty="0"/>
              <a:t>Cons</a:t>
            </a:r>
            <a:endParaRPr sz="2000" b="1" dirty="0"/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dirty="0"/>
              <a:t>The number of labeled queries is </a:t>
            </a:r>
            <a:r>
              <a:rPr lang="en" dirty="0">
                <a:solidFill>
                  <a:srgbClr val="FF0000"/>
                </a:solidFill>
              </a:rPr>
              <a:t>small</a:t>
            </a:r>
            <a:r>
              <a:rPr lang="en" dirty="0"/>
              <a:t> (&lt; 500)</a:t>
            </a:r>
            <a:endParaRPr dirty="0"/>
          </a:p>
          <a:p>
            <a:pPr lvl="2" indent="-342892">
              <a:spcBef>
                <a:spcPts val="0"/>
              </a:spcBef>
              <a:buSzPts val="1800"/>
            </a:pPr>
            <a:r>
              <a:rPr lang="en" sz="2000" dirty="0">
                <a:solidFill>
                  <a:srgbClr val="FF0000"/>
                </a:solidFill>
              </a:rPr>
              <a:t>Paraphrase</a:t>
            </a:r>
            <a:r>
              <a:rPr lang="en" sz="2000" dirty="0"/>
              <a:t> about 4-10 natural language questions for each SQL query. </a:t>
            </a:r>
            <a:endParaRPr sz="2000" dirty="0"/>
          </a:p>
          <a:p>
            <a:pPr lvl="2" indent="-342892">
              <a:spcBef>
                <a:spcPts val="0"/>
              </a:spcBef>
              <a:buSzPts val="1800"/>
            </a:pPr>
            <a:r>
              <a:rPr lang="en" sz="2000" dirty="0"/>
              <a:t>The total # of question-SQL pairs: ~500 -&gt; ~5,000</a:t>
            </a:r>
            <a:endParaRPr sz="2000" dirty="0"/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dirty="0"/>
              <a:t>Each of datasets contains SQL queries only to a </a:t>
            </a:r>
            <a:r>
              <a:rPr lang="en" dirty="0">
                <a:solidFill>
                  <a:srgbClr val="FF0000"/>
                </a:solidFill>
              </a:rPr>
              <a:t>single</a:t>
            </a:r>
            <a:r>
              <a:rPr lang="en" dirty="0"/>
              <a:t> </a:t>
            </a:r>
            <a:r>
              <a:rPr lang="en" dirty="0" smtClean="0"/>
              <a:t>database</a:t>
            </a:r>
            <a:endParaRPr sz="2000" dirty="0"/>
          </a:p>
          <a:p>
            <a:pPr marL="914378" indent="0">
              <a:lnSpc>
                <a:spcPct val="114000"/>
              </a:lnSpc>
              <a:buNone/>
            </a:pPr>
            <a:endParaRPr sz="2000" b="1" dirty="0"/>
          </a:p>
          <a:p>
            <a:pPr marL="0" indent="0">
              <a:lnSpc>
                <a:spcPct val="114000"/>
              </a:lnSpc>
              <a:buNone/>
            </a:pPr>
            <a:endParaRPr sz="2000" b="1" u="sng" dirty="0"/>
          </a:p>
          <a:p>
            <a:pPr marL="0" indent="0">
              <a:lnSpc>
                <a:spcPct val="114000"/>
              </a:lnSpc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0712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2" y="557212"/>
            <a:ext cx="4419057" cy="3971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069" y="1052512"/>
            <a:ext cx="4380962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72" y="85725"/>
            <a:ext cx="4419057" cy="49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1" y="157162"/>
            <a:ext cx="8304779" cy="4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BDB077D-3CDD-C947-B4B9-485765AC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Practice in </a:t>
            </a:r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1F7081-5EBE-7747-8C7F-3FA003C7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6885"/>
            <a:ext cx="8229600" cy="2702991"/>
          </a:xfrm>
        </p:spPr>
        <p:txBody>
          <a:bodyPr/>
          <a:lstStyle/>
          <a:p>
            <a:r>
              <a:rPr lang="en-US" dirty="0"/>
              <a:t>Split dataset into train set, test set, optional development (dev) set.</a:t>
            </a:r>
          </a:p>
          <a:p>
            <a:r>
              <a:rPr lang="en-US" dirty="0"/>
              <a:t>No training example can also appear in test set.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E1C5596-61BF-B442-B44A-32D9EE1F6B9C}"/>
              </a:ext>
            </a:extLst>
          </p:cNvPr>
          <p:cNvGrpSpPr/>
          <p:nvPr/>
        </p:nvGrpSpPr>
        <p:grpSpPr>
          <a:xfrm>
            <a:off x="249207" y="3000970"/>
            <a:ext cx="4322793" cy="1880474"/>
            <a:chOff x="4895910" y="27448911"/>
            <a:chExt cx="4781369" cy="2318321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B071DFA-C6C4-0F4A-824A-FC5ABD4973F7}"/>
                </a:ext>
              </a:extLst>
            </p:cNvPr>
            <p:cNvGrpSpPr/>
            <p:nvPr/>
          </p:nvGrpSpPr>
          <p:grpSpPr>
            <a:xfrm>
              <a:off x="7358960" y="27448911"/>
              <a:ext cx="2318319" cy="2318319"/>
              <a:chOff x="1764847" y="177202"/>
              <a:chExt cx="2318319" cy="2318319"/>
            </a:xfrm>
            <a:solidFill>
              <a:srgbClr val="00882A"/>
            </a:solidFill>
          </p:grpSpPr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2C530186-87D7-AF4D-907E-2150ABB1086A}"/>
                  </a:ext>
                </a:extLst>
              </p:cNvPr>
              <p:cNvSpPr/>
              <p:nvPr/>
            </p:nvSpPr>
            <p:spPr>
              <a:xfrm>
                <a:off x="1764847" y="177202"/>
                <a:ext cx="2318319" cy="2318319"/>
              </a:xfrm>
              <a:prstGeom prst="ellipse">
                <a:avLst/>
              </a:prstGeom>
              <a:gradFill flip="none" rotWithShape="1">
                <a:gsLst>
                  <a:gs pos="0">
                    <a:srgbClr val="00882A"/>
                  </a:gs>
                  <a:gs pos="50000">
                    <a:srgbClr val="00882B">
                      <a:alpha val="81000"/>
                    </a:srgbClr>
                  </a:gs>
                  <a:gs pos="99000">
                    <a:srgbClr val="00882B">
                      <a:alpha val="17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</p:sp>
          <p:sp>
            <p:nvSpPr>
              <p:cNvPr id="19" name="Oval 4">
                <a:extLst>
                  <a:ext uri="{FF2B5EF4-FFF2-40B4-BE49-F238E27FC236}">
                    <a16:creationId xmlns="" xmlns:a16="http://schemas.microsoft.com/office/drawing/2014/main" id="{E472FCBE-3D23-184F-8ECE-A8764C458C0E}"/>
                  </a:ext>
                </a:extLst>
              </p:cNvPr>
              <p:cNvSpPr/>
              <p:nvPr/>
            </p:nvSpPr>
            <p:spPr>
              <a:xfrm>
                <a:off x="2422748" y="657432"/>
                <a:ext cx="1135732" cy="15647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566863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3600" b="1" kern="0" dirty="0">
                    <a:solidFill>
                      <a:prstClr val="white"/>
                    </a:solidFill>
                    <a:latin typeface="Helvetica Light"/>
                    <a:sym typeface="Helvetica Light"/>
                  </a:rPr>
                  <a:t>Test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EFBEBEAB-1A31-1C4F-8A60-9C95A4B696C1}"/>
                </a:ext>
              </a:extLst>
            </p:cNvPr>
            <p:cNvSpPr/>
            <p:nvPr/>
          </p:nvSpPr>
          <p:spPr>
            <a:xfrm>
              <a:off x="4895910" y="27448913"/>
              <a:ext cx="2318319" cy="2318319"/>
            </a:xfrm>
            <a:prstGeom prst="ellipse">
              <a:avLst/>
            </a:prstGeom>
            <a:gradFill flip="none" rotWithShape="1">
              <a:gsLst>
                <a:gs pos="0">
                  <a:srgbClr val="00882A"/>
                </a:gs>
                <a:gs pos="50000">
                  <a:srgbClr val="00882B">
                    <a:alpha val="81000"/>
                  </a:srgbClr>
                </a:gs>
                <a:gs pos="99000">
                  <a:srgbClr val="00882B">
                    <a:alpha val="17000"/>
                  </a:srgbClr>
                </a:gs>
              </a:gsLst>
              <a:lin ang="13500000" scaled="1"/>
              <a:tileRect/>
            </a:gradFill>
            <a:ln>
              <a:noFill/>
            </a:ln>
            <a:effectLst/>
          </p:spPr>
        </p:sp>
        <p:sp>
          <p:nvSpPr>
            <p:cNvPr id="17" name="Oval 4">
              <a:extLst>
                <a:ext uri="{FF2B5EF4-FFF2-40B4-BE49-F238E27FC236}">
                  <a16:creationId xmlns="" xmlns:a16="http://schemas.microsoft.com/office/drawing/2014/main" id="{59C0CA95-67D5-5741-8EC1-CD6D84E70FEC}"/>
                </a:ext>
              </a:extLst>
            </p:cNvPr>
            <p:cNvSpPr/>
            <p:nvPr/>
          </p:nvSpPr>
          <p:spPr>
            <a:xfrm>
              <a:off x="5400661" y="27878341"/>
              <a:ext cx="1365210" cy="156470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566863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600" b="1" kern="0" dirty="0">
                  <a:solidFill>
                    <a:prstClr val="white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Train</a:t>
              </a:r>
            </a:p>
          </p:txBody>
        </p:sp>
      </p:grpSp>
      <p:graphicFrame>
        <p:nvGraphicFramePr>
          <p:cNvPr id="20" name="Diagram 19">
            <a:extLst>
              <a:ext uri="{FF2B5EF4-FFF2-40B4-BE49-F238E27FC236}">
                <a16:creationId xmlns="" xmlns:a16="http://schemas.microsoft.com/office/drawing/2014/main" id="{8F2F7B49-0EC9-0E4C-9ECF-656430E12C57}"/>
              </a:ext>
            </a:extLst>
          </p:cNvPr>
          <p:cNvGraphicFramePr/>
          <p:nvPr>
            <p:extLst/>
          </p:nvPr>
        </p:nvGraphicFramePr>
        <p:xfrm>
          <a:off x="4447703" y="2869406"/>
          <a:ext cx="4191944" cy="21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F519D5A-5807-CB44-9B5B-2F52A4EB697E}"/>
              </a:ext>
            </a:extLst>
          </p:cNvPr>
          <p:cNvSpPr txBox="1"/>
          <p:nvPr/>
        </p:nvSpPr>
        <p:spPr>
          <a:xfrm>
            <a:off x="966858" y="2516221"/>
            <a:ext cx="2562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Good Split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45743F-D41D-E046-91FF-61EBE30B0B92}"/>
              </a:ext>
            </a:extLst>
          </p:cNvPr>
          <p:cNvSpPr txBox="1"/>
          <p:nvPr/>
        </p:nvSpPr>
        <p:spPr>
          <a:xfrm>
            <a:off x="5500758" y="2384659"/>
            <a:ext cx="2562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Bad Split</a:t>
            </a:r>
          </a:p>
        </p:txBody>
      </p:sp>
    </p:spTree>
    <p:extLst>
      <p:ext uri="{BB962C8B-B14F-4D97-AF65-F5344CB8AC3E}">
        <p14:creationId xmlns:p14="http://schemas.microsoft.com/office/powerpoint/2010/main" val="27679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4DBC4-15A5-C146-BC46-F4FF3C8C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Define an Example?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BBD354E-EAD9-E844-84F6-0A77CD9A54FD}"/>
              </a:ext>
            </a:extLst>
          </p:cNvPr>
          <p:cNvSpPr txBox="1"/>
          <p:nvPr/>
        </p:nvSpPr>
        <p:spPr>
          <a:xfrm>
            <a:off x="4682308" y="1742375"/>
            <a:ext cx="4375404" cy="14427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ctr" defTabSz="685800">
              <a:defRPr/>
            </a:pPr>
            <a:r>
              <a:rPr lang="en-US" sz="2250" dirty="0">
                <a:solidFill>
                  <a:prstClr val="black"/>
                </a:solidFill>
                <a:latin typeface="Calibri" panose="020F0502020204030204"/>
              </a:rPr>
              <a:t>how </a:t>
            </a:r>
            <a:r>
              <a:rPr lang="en-US" sz="2250" dirty="0">
                <a:solidFill>
                  <a:prstClr val="black"/>
                </a:solidFill>
                <a:latin typeface="Calibri" panose="020F0502020204030204"/>
              </a:rPr>
              <a:t>many people live in </a:t>
            </a:r>
            <a:r>
              <a:rPr lang="en-US" sz="2250" dirty="0" err="1">
                <a:solidFill>
                  <a:prstClr val="black"/>
                </a:solidFill>
                <a:latin typeface="Calibri" panose="020F0502020204030204"/>
              </a:rPr>
              <a:t>utah</a:t>
            </a:r>
            <a:r>
              <a:rPr lang="en-US" sz="225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en-US" sz="2175" i="0" dirty="0">
                <a:solidFill>
                  <a:prstClr val="black"/>
                </a:solidFill>
                <a:latin typeface="Courier" charset="0"/>
              </a:rPr>
              <a:t>select population </a:t>
            </a:r>
          </a:p>
          <a:p>
            <a:pPr defTabSz="685800">
              <a:defRPr/>
            </a:pPr>
            <a:r>
              <a:rPr lang="en-US" sz="2175" i="0" dirty="0">
                <a:solidFill>
                  <a:prstClr val="black"/>
                </a:solidFill>
                <a:latin typeface="Courier" charset="0"/>
              </a:rPr>
              <a:t>from state </a:t>
            </a:r>
          </a:p>
          <a:p>
            <a:pPr defTabSz="685800">
              <a:defRPr/>
            </a:pPr>
            <a:r>
              <a:rPr lang="en-US" sz="2175" i="0" dirty="0">
                <a:solidFill>
                  <a:prstClr val="black"/>
                </a:solidFill>
                <a:latin typeface="Courier" charset="0"/>
              </a:rPr>
              <a:t>where </a:t>
            </a:r>
            <a:r>
              <a:rPr lang="en-US" sz="2175" i="0" dirty="0" err="1">
                <a:solidFill>
                  <a:prstClr val="black"/>
                </a:solidFill>
                <a:latin typeface="Courier" charset="0"/>
              </a:rPr>
              <a:t>state_name</a:t>
            </a:r>
            <a:r>
              <a:rPr lang="en-US" sz="2175" i="0" dirty="0">
                <a:solidFill>
                  <a:prstClr val="black"/>
                </a:solidFill>
                <a:latin typeface="Courier" charset="0"/>
              </a:rPr>
              <a:t> = “</a:t>
            </a:r>
            <a:r>
              <a:rPr lang="en-US" sz="2175" i="0" dirty="0" err="1">
                <a:solidFill>
                  <a:prstClr val="black"/>
                </a:solidFill>
                <a:latin typeface="Courier" charset="0"/>
              </a:rPr>
              <a:t>utah</a:t>
            </a:r>
            <a:r>
              <a:rPr lang="en-US" sz="2175" i="0" dirty="0">
                <a:solidFill>
                  <a:prstClr val="black"/>
                </a:solidFill>
                <a:latin typeface="Courier" charset="0"/>
              </a:rPr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CC860D6-E002-4C40-8714-B84ABB63427B}"/>
              </a:ext>
            </a:extLst>
          </p:cNvPr>
          <p:cNvSpPr txBox="1"/>
          <p:nvPr/>
        </p:nvSpPr>
        <p:spPr>
          <a:xfrm>
            <a:off x="202673" y="1742374"/>
            <a:ext cx="4375404" cy="17889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250" i="1" dirty="0">
                <a:solidFill>
                  <a:prstClr val="black"/>
                </a:solidFill>
                <a:latin typeface="Calibri" panose="020F0502020204030204"/>
              </a:rPr>
              <a:t>how many people are there in </a:t>
            </a:r>
            <a:r>
              <a:rPr lang="en-US" sz="2250" i="1" dirty="0" err="1">
                <a:solidFill>
                  <a:prstClr val="black"/>
                </a:solidFill>
                <a:latin typeface="Calibri" panose="020F0502020204030204"/>
              </a:rPr>
              <a:t>iowa</a:t>
            </a:r>
            <a:r>
              <a:rPr lang="en-US" sz="2250" i="1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select population 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from state 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where </a:t>
            </a:r>
            <a:r>
              <a:rPr lang="en-US" sz="2175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state_name</a:t>
            </a: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“</a:t>
            </a:r>
            <a:r>
              <a:rPr lang="en-US" sz="2175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iowa</a:t>
            </a: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4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semantic attachments to CFG rules</a:t>
            </a:r>
          </a:p>
          <a:p>
            <a:r>
              <a:rPr lang="en-US" dirty="0" smtClean="0"/>
              <a:t>Compositional semantics</a:t>
            </a:r>
          </a:p>
          <a:p>
            <a:pPr lvl="1"/>
            <a:r>
              <a:rPr lang="en-US" dirty="0" smtClean="0"/>
              <a:t>Parse the sentence syntactically</a:t>
            </a:r>
          </a:p>
          <a:p>
            <a:pPr lvl="1"/>
            <a:r>
              <a:rPr lang="en-US" dirty="0" smtClean="0"/>
              <a:t>Associate some semantics to each word</a:t>
            </a:r>
          </a:p>
          <a:p>
            <a:pPr lvl="1"/>
            <a:r>
              <a:rPr lang="en-US" dirty="0" smtClean="0"/>
              <a:t>Combine the semantics of words and non-terminals recursively</a:t>
            </a:r>
          </a:p>
          <a:p>
            <a:pPr lvl="1"/>
            <a:r>
              <a:rPr lang="en-US" dirty="0" smtClean="0"/>
              <a:t>Until the root of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076C4D78-3155-6443-AE02-FC1DC54A3E83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634990" y="1066336"/>
            <a:ext cx="0" cy="585437"/>
          </a:xfrm>
          <a:prstGeom prst="straightConnector1">
            <a:avLst/>
          </a:prstGeom>
          <a:noFill/>
          <a:ln w="76200">
            <a:solidFill>
              <a:schemeClr val="tx1"/>
            </a:solidFill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3932E9-7B5D-4348-9ABC-537F8013E491}"/>
              </a:ext>
            </a:extLst>
          </p:cNvPr>
          <p:cNvSpPr txBox="1"/>
          <p:nvPr/>
        </p:nvSpPr>
        <p:spPr>
          <a:xfrm>
            <a:off x="4567976" y="1651774"/>
            <a:ext cx="4375404" cy="14427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 algn="ctr" defTabSz="685800">
              <a:defRPr/>
            </a:pPr>
            <a:r>
              <a:rPr lang="en-US" sz="2250" dirty="0">
                <a:solidFill>
                  <a:prstClr val="black"/>
                </a:solidFill>
                <a:latin typeface="Calibri" panose="020F0502020204030204"/>
              </a:rPr>
              <a:t>how many people live in </a:t>
            </a:r>
            <a:r>
              <a:rPr lang="en-US" sz="2250" dirty="0" err="1">
                <a:solidFill>
                  <a:prstClr val="black"/>
                </a:solidFill>
                <a:latin typeface="Calibri" panose="020F0502020204030204"/>
              </a:rPr>
              <a:t>utah</a:t>
            </a:r>
            <a:r>
              <a:rPr lang="en-US" sz="225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</a:rPr>
              <a:t>select population 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</a:rPr>
              <a:t>from state 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</a:rPr>
              <a:t>where </a:t>
            </a:r>
            <a:r>
              <a:rPr lang="en-US" sz="2175" dirty="0" err="1">
                <a:solidFill>
                  <a:prstClr val="black"/>
                </a:solidFill>
                <a:latin typeface="Courier" charset="0"/>
              </a:rPr>
              <a:t>state_name</a:t>
            </a:r>
            <a:r>
              <a:rPr lang="en-US" sz="2175" dirty="0">
                <a:solidFill>
                  <a:prstClr val="black"/>
                </a:solidFill>
                <a:latin typeface="Courier" charset="0"/>
              </a:rPr>
              <a:t> = “</a:t>
            </a:r>
            <a:r>
              <a:rPr lang="en-US" sz="2175" dirty="0" err="1">
                <a:solidFill>
                  <a:prstClr val="black"/>
                </a:solidFill>
                <a:latin typeface="Courier" charset="0"/>
              </a:rPr>
              <a:t>utah</a:t>
            </a:r>
            <a:r>
              <a:rPr lang="en-US" sz="2175" dirty="0">
                <a:solidFill>
                  <a:prstClr val="black"/>
                </a:solidFill>
                <a:latin typeface="Courier" charset="0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569BDB-0CFD-254E-B344-7336FA0D03AE}"/>
              </a:ext>
            </a:extLst>
          </p:cNvPr>
          <p:cNvSpPr txBox="1"/>
          <p:nvPr/>
        </p:nvSpPr>
        <p:spPr>
          <a:xfrm>
            <a:off x="160132" y="507076"/>
            <a:ext cx="174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Question-Based Split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01B7BFED-F73F-4C44-97C5-5403B799D3EC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3392012" y="1066800"/>
            <a:ext cx="0" cy="672641"/>
          </a:xfrm>
          <a:prstGeom prst="straightConnector1">
            <a:avLst/>
          </a:prstGeom>
          <a:noFill/>
          <a:ln w="76200">
            <a:solidFill>
              <a:schemeClr val="tx1"/>
            </a:solidFill>
            <a:tailEnd type="triangle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CDB7FCC-B136-F344-A2C6-F9BF79AA3145}"/>
              </a:ext>
            </a:extLst>
          </p:cNvPr>
          <p:cNvGrpSpPr/>
          <p:nvPr/>
        </p:nvGrpSpPr>
        <p:grpSpPr>
          <a:xfrm>
            <a:off x="2569051" y="449116"/>
            <a:ext cx="3888899" cy="617684"/>
            <a:chOff x="3348669" y="90822"/>
            <a:chExt cx="5185198" cy="823578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2EF4B8D-D7E2-A348-B836-DE50E317F7A1}"/>
                </a:ext>
              </a:extLst>
            </p:cNvPr>
            <p:cNvSpPr/>
            <p:nvPr/>
          </p:nvSpPr>
          <p:spPr>
            <a:xfrm>
              <a:off x="3348669" y="91440"/>
              <a:ext cx="2194560" cy="822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Train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F6ED3C2C-1B95-E648-9F58-8F09F75C3C52}"/>
                </a:ext>
              </a:extLst>
            </p:cNvPr>
            <p:cNvSpPr/>
            <p:nvPr/>
          </p:nvSpPr>
          <p:spPr>
            <a:xfrm>
              <a:off x="6339307" y="90822"/>
              <a:ext cx="2194560" cy="822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D57C4E-5859-D141-8D75-65F7B2A12F74}"/>
              </a:ext>
            </a:extLst>
          </p:cNvPr>
          <p:cNvSpPr txBox="1"/>
          <p:nvPr/>
        </p:nvSpPr>
        <p:spPr>
          <a:xfrm>
            <a:off x="188422" y="3494540"/>
            <a:ext cx="174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Query-Based Split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8D4020B-B0BB-B544-AE01-12B79059CC98}"/>
              </a:ext>
            </a:extLst>
          </p:cNvPr>
          <p:cNvCxnSpPr>
            <a:cxnSpLocks/>
          </p:cNvCxnSpPr>
          <p:nvPr/>
        </p:nvCxnSpPr>
        <p:spPr>
          <a:xfrm flipH="1">
            <a:off x="5634579" y="3116321"/>
            <a:ext cx="411" cy="817382"/>
          </a:xfrm>
          <a:prstGeom prst="straightConnector1">
            <a:avLst/>
          </a:prstGeom>
          <a:noFill/>
          <a:ln w="76200">
            <a:solidFill>
              <a:schemeClr val="tx1"/>
            </a:solidFill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ED2C589-8EBC-B64E-853F-AD6D4D4D3D4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97224" y="3116321"/>
            <a:ext cx="1555847" cy="907772"/>
          </a:xfrm>
          <a:prstGeom prst="straightConnector1">
            <a:avLst/>
          </a:prstGeom>
          <a:noFill/>
          <a:ln w="76200">
            <a:solidFill>
              <a:schemeClr val="tx1"/>
            </a:solidFill>
            <a:tailEnd type="triangle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F4A01B7-29C4-3C46-9F31-77B0B5DB3302}"/>
              </a:ext>
            </a:extLst>
          </p:cNvPr>
          <p:cNvGrpSpPr/>
          <p:nvPr/>
        </p:nvGrpSpPr>
        <p:grpSpPr>
          <a:xfrm>
            <a:off x="2569053" y="3933703"/>
            <a:ext cx="3888899" cy="617684"/>
            <a:chOff x="3348669" y="90822"/>
            <a:chExt cx="5185198" cy="82357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20EE43AB-8B3D-204C-954F-F07829B7FE71}"/>
                </a:ext>
              </a:extLst>
            </p:cNvPr>
            <p:cNvSpPr/>
            <p:nvPr/>
          </p:nvSpPr>
          <p:spPr>
            <a:xfrm>
              <a:off x="3348669" y="91440"/>
              <a:ext cx="2194560" cy="822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Train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365AA200-E428-AB4C-BE10-7900C8E55A74}"/>
                </a:ext>
              </a:extLst>
            </p:cNvPr>
            <p:cNvSpPr/>
            <p:nvPr/>
          </p:nvSpPr>
          <p:spPr>
            <a:xfrm>
              <a:off x="6339307" y="90822"/>
              <a:ext cx="2194560" cy="822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txBody>
            <a:bodyPr anchor="ctr"/>
            <a:lstStyle/>
            <a:p>
              <a:pPr algn="ctr" defTabSz="6858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Test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AB024EB-4B87-C341-92D1-80506330ABA4}"/>
              </a:ext>
            </a:extLst>
          </p:cNvPr>
          <p:cNvSpPr txBox="1"/>
          <p:nvPr/>
        </p:nvSpPr>
        <p:spPr>
          <a:xfrm>
            <a:off x="88342" y="1651774"/>
            <a:ext cx="4479634" cy="14427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250" i="1" dirty="0">
                <a:solidFill>
                  <a:prstClr val="black"/>
                </a:solidFill>
                <a:latin typeface="Calibri" panose="020F0502020204030204"/>
              </a:rPr>
              <a:t>how many people are there in </a:t>
            </a:r>
            <a:r>
              <a:rPr lang="en-US" sz="2250" i="1" dirty="0" err="1">
                <a:solidFill>
                  <a:prstClr val="black"/>
                </a:solidFill>
                <a:latin typeface="Calibri" panose="020F0502020204030204"/>
              </a:rPr>
              <a:t>iowa</a:t>
            </a:r>
            <a:r>
              <a:rPr lang="en-US" sz="2250" i="1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select population 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from state </a:t>
            </a:r>
          </a:p>
          <a:p>
            <a:pPr defTabSz="685800">
              <a:defRPr/>
            </a:pP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where </a:t>
            </a:r>
            <a:r>
              <a:rPr lang="en-US" sz="2175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state_name</a:t>
            </a: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“</a:t>
            </a:r>
            <a:r>
              <a:rPr lang="en-US" sz="2175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iowa</a:t>
            </a:r>
            <a:r>
              <a:rPr lang="en-US" sz="2175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0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idx="1"/>
          </p:nvPr>
        </p:nvSpPr>
        <p:spPr>
          <a:xfrm>
            <a:off x="0" y="1279650"/>
            <a:ext cx="9144000" cy="30663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892">
              <a:lnSpc>
                <a:spcPct val="114000"/>
              </a:lnSpc>
              <a:buSzPts val="1800"/>
            </a:pPr>
            <a:r>
              <a:rPr lang="en" sz="2400" b="1" dirty="0">
                <a:solidFill>
                  <a:schemeClr val="tx1"/>
                </a:solidFill>
              </a:rPr>
              <a:t>Why Question-based split -&gt; query-based split matters?</a:t>
            </a:r>
            <a:endParaRPr sz="2400" b="1" dirty="0">
              <a:solidFill>
                <a:schemeClr val="tx1"/>
              </a:solidFill>
            </a:endParaRPr>
          </a:p>
          <a:p>
            <a:pPr lvl="1" indent="-342892">
              <a:spcBef>
                <a:spcPts val="0"/>
              </a:spcBef>
              <a:buSzPts val="1800"/>
            </a:pPr>
            <a:r>
              <a:rPr lang="en" sz="2400" dirty="0">
                <a:solidFill>
                  <a:schemeClr val="tx1"/>
                </a:solidFill>
              </a:rPr>
              <a:t>The text-to-SQL </a:t>
            </a:r>
            <a:r>
              <a:rPr lang="en" sz="2400" dirty="0">
                <a:solidFill>
                  <a:schemeClr val="tx1"/>
                </a:solidFill>
              </a:rPr>
              <a:t>translation </a:t>
            </a:r>
            <a:r>
              <a:rPr lang="en" sz="2400" dirty="0">
                <a:solidFill>
                  <a:schemeClr val="tx1"/>
                </a:solidFill>
              </a:rPr>
              <a:t>problem becomes a simpler classification problem if you have exactly the same SQL labels in the train and test splits.</a:t>
            </a:r>
            <a:endParaRPr sz="2400" dirty="0">
              <a:solidFill>
                <a:schemeClr val="tx1"/>
              </a:solidFill>
            </a:endParaRPr>
          </a:p>
          <a:p>
            <a:pPr lvl="1" indent="-342892">
              <a:spcBef>
                <a:spcPts val="0"/>
              </a:spcBef>
              <a:buSzPts val="1800"/>
            </a:pPr>
            <a:r>
              <a:rPr lang="en" sz="2400" b="1" dirty="0">
                <a:solidFill>
                  <a:schemeClr val="tx1"/>
                </a:solidFill>
              </a:rPr>
              <a:t>Simpler classification problem: </a:t>
            </a:r>
            <a:endParaRPr sz="2400" dirty="0">
              <a:solidFill>
                <a:schemeClr val="tx1"/>
              </a:solidFill>
            </a:endParaRPr>
          </a:p>
          <a:p>
            <a:pPr lvl="2" indent="-342892">
              <a:spcBef>
                <a:spcPts val="0"/>
              </a:spcBef>
              <a:buSzPts val="1800"/>
            </a:pPr>
            <a:r>
              <a:rPr lang="en" sz="2400" dirty="0">
                <a:solidFill>
                  <a:schemeClr val="tx1"/>
                </a:solidFill>
              </a:rPr>
              <a:t>input is natural language questions, </a:t>
            </a:r>
            <a:endParaRPr sz="2400" dirty="0">
              <a:solidFill>
                <a:schemeClr val="tx1"/>
              </a:solidFill>
            </a:endParaRPr>
          </a:p>
          <a:p>
            <a:pPr lvl="2" indent="-342892">
              <a:spcBef>
                <a:spcPts val="0"/>
              </a:spcBef>
              <a:buSzPts val="1800"/>
            </a:pPr>
            <a:r>
              <a:rPr lang="en" sz="2400" dirty="0">
                <a:solidFill>
                  <a:schemeClr val="tx1"/>
                </a:solidFill>
              </a:rPr>
              <a:t>output classes are all unique SQL queries </a:t>
            </a:r>
            <a:r>
              <a:rPr lang="en" sz="2400" dirty="0">
                <a:solidFill>
                  <a:schemeClr val="tx1"/>
                </a:solidFill>
              </a:rPr>
              <a:t>appearing </a:t>
            </a:r>
            <a:r>
              <a:rPr lang="en" sz="2400" dirty="0">
                <a:solidFill>
                  <a:schemeClr val="tx1"/>
                </a:solidFill>
              </a:rPr>
              <a:t>in your train/test</a:t>
            </a:r>
            <a:endParaRPr sz="2400" b="1" dirty="0">
              <a:solidFill>
                <a:schemeClr val="tx1"/>
              </a:solidFill>
            </a:endParaRPr>
          </a:p>
          <a:p>
            <a:pPr lvl="1" indent="-342892">
              <a:spcBef>
                <a:spcPts val="0"/>
              </a:spcBef>
              <a:buSzPts val="1800"/>
            </a:pPr>
            <a:r>
              <a:rPr lang="en" sz="2400" dirty="0">
                <a:solidFill>
                  <a:schemeClr val="tx1"/>
                </a:solidFill>
              </a:rPr>
              <a:t>Query-based split </a:t>
            </a:r>
            <a:r>
              <a:rPr lang="en" sz="2400" dirty="0">
                <a:solidFill>
                  <a:schemeClr val="tx1"/>
                </a:solidFill>
              </a:rPr>
              <a:t>avoids </a:t>
            </a:r>
            <a:r>
              <a:rPr lang="en" sz="2400" dirty="0">
                <a:solidFill>
                  <a:schemeClr val="tx1"/>
                </a:solidFill>
              </a:rPr>
              <a:t>this kind of </a:t>
            </a:r>
            <a:r>
              <a:rPr lang="en" sz="2400" dirty="0" smtClean="0">
                <a:solidFill>
                  <a:schemeClr val="tx1"/>
                </a:solidFill>
              </a:rPr>
              <a:t>cheating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6484550" y="4764296"/>
            <a:ext cx="2312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>
                <a:srgbClr val="000000"/>
              </a:buClr>
              <a:defRPr/>
            </a:pPr>
            <a:r>
              <a:rPr lang="en" sz="1000" i="1" kern="0" dirty="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https://arxiv.org/abs/1806.09029</a:t>
            </a:r>
            <a:endParaRPr sz="1000" kern="0" dirty="0">
              <a:solidFill>
                <a:srgbClr val="1155CC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" y="182337"/>
            <a:ext cx="8432800" cy="701843"/>
          </a:xfrm>
        </p:spPr>
        <p:txBody>
          <a:bodyPr/>
          <a:lstStyle/>
          <a:p>
            <a:r>
              <a:rPr lang="en-US" dirty="0"/>
              <a:t>Prior Work: Improving Text-to-SQL Evaluation Methodology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6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Seq2SQL data </a:t>
            </a:r>
            <a:r>
              <a:rPr lang="en" dirty="0" smtClean="0"/>
              <a:t>– WikiSQL </a:t>
            </a:r>
            <a:r>
              <a:rPr lang="en" dirty="0" smtClean="0"/>
              <a:t>(Salesforce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227" name="Google Shape;227;p35"/>
          <p:cNvSpPr txBox="1">
            <a:spLocks noGrp="1"/>
          </p:cNvSpPr>
          <p:nvPr>
            <p:ph idx="1"/>
          </p:nvPr>
        </p:nvSpPr>
        <p:spPr>
          <a:xfrm>
            <a:off x="131864" y="1736851"/>
            <a:ext cx="8739762" cy="27029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892">
              <a:lnSpc>
                <a:spcPct val="114000"/>
              </a:lnSpc>
              <a:buSzPts val="1800"/>
            </a:pPr>
            <a:r>
              <a:rPr lang="en" sz="2400" b="1" dirty="0">
                <a:solidFill>
                  <a:schemeClr val="tx1"/>
                </a:solidFill>
              </a:rPr>
              <a:t>The first realistic seq2SQL task definition on the top of WikiSQL makes it the most popular seq2SQL dataset</a:t>
            </a:r>
            <a:endParaRPr sz="2400" b="1" dirty="0">
              <a:solidFill>
                <a:schemeClr val="tx1"/>
              </a:solidFill>
            </a:endParaRPr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sz="2400" dirty="0">
                <a:solidFill>
                  <a:schemeClr val="tx1"/>
                </a:solidFill>
              </a:rPr>
              <a:t>Databases in the test set do not appear in the train/dev set, which requires model to generalize to new databases</a:t>
            </a:r>
            <a:endParaRPr sz="2400" dirty="0">
              <a:solidFill>
                <a:schemeClr val="tx1"/>
              </a:solidFill>
            </a:endParaRPr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sz="2400" u="sng" dirty="0">
                <a:solidFill>
                  <a:schemeClr val="tx1"/>
                </a:solidFill>
                <a:hlinkClick r:id="rId3"/>
              </a:rPr>
              <a:t>https://github.com/salesforce/WikiSQL</a:t>
            </a:r>
            <a:r>
              <a:rPr lang="en" sz="2400" dirty="0">
                <a:solidFill>
                  <a:schemeClr val="tx1"/>
                </a:solidFill>
              </a:rPr>
              <a:t> 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4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Seq2SQL data </a:t>
            </a:r>
            <a:r>
              <a:rPr lang="en" dirty="0" smtClean="0"/>
              <a:t>– WikiSQL (Salesforce paper)</a:t>
            </a:r>
            <a:endParaRPr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idx="1"/>
          </p:nvPr>
        </p:nvSpPr>
        <p:spPr>
          <a:xfrm>
            <a:off x="77821" y="1561753"/>
            <a:ext cx="8959175" cy="27029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892">
              <a:lnSpc>
                <a:spcPct val="114000"/>
              </a:lnSpc>
              <a:buSzPts val="1800"/>
            </a:pPr>
            <a:r>
              <a:rPr lang="en" sz="2000" b="1" dirty="0">
                <a:solidFill>
                  <a:schemeClr val="tx1"/>
                </a:solidFill>
              </a:rPr>
              <a:t>WikiSQL - Pros</a:t>
            </a:r>
            <a:endParaRPr sz="2000" b="1" dirty="0">
              <a:solidFill>
                <a:schemeClr val="tx1"/>
              </a:solidFill>
            </a:endParaRPr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dirty="0">
                <a:solidFill>
                  <a:schemeClr val="tx1"/>
                </a:solidFill>
              </a:rPr>
              <a:t>The number of SQL queries and databases is huge (&gt;</a:t>
            </a:r>
            <a:r>
              <a:rPr lang="en" dirty="0">
                <a:solidFill>
                  <a:schemeClr val="tx1"/>
                </a:solidFill>
              </a:rPr>
              <a:t>20,000</a:t>
            </a:r>
            <a:r>
              <a:rPr lang="en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dirty="0">
                <a:solidFill>
                  <a:schemeClr val="tx1"/>
                </a:solidFill>
              </a:rPr>
              <a:t>Databases in the test set do not appear in the train/dev set, which requires model to generalize to new </a:t>
            </a:r>
            <a:r>
              <a:rPr lang="en" dirty="0" smtClean="0">
                <a:solidFill>
                  <a:schemeClr val="tx1"/>
                </a:solidFill>
              </a:rPr>
              <a:t>databases</a:t>
            </a:r>
            <a:endParaRPr dirty="0">
              <a:solidFill>
                <a:schemeClr val="tx1"/>
              </a:solidFill>
            </a:endParaRPr>
          </a:p>
          <a:p>
            <a:pPr indent="-342892">
              <a:lnSpc>
                <a:spcPct val="114000"/>
              </a:lnSpc>
              <a:buSzPts val="1800"/>
            </a:pPr>
            <a:r>
              <a:rPr lang="en" sz="2000" b="1" dirty="0">
                <a:solidFill>
                  <a:schemeClr val="tx1"/>
                </a:solidFill>
              </a:rPr>
              <a:t>WikiSQL - Cons</a:t>
            </a:r>
            <a:endParaRPr sz="2000" b="1" dirty="0">
              <a:solidFill>
                <a:schemeClr val="tx1"/>
              </a:solidFill>
            </a:endParaRPr>
          </a:p>
          <a:p>
            <a:pPr lvl="1" indent="-342892">
              <a:spcBef>
                <a:spcPts val="0"/>
              </a:spcBef>
              <a:buSzPts val="1800"/>
            </a:pPr>
            <a:r>
              <a:rPr lang="en" dirty="0">
                <a:solidFill>
                  <a:schemeClr val="tx1"/>
                </a:solidFill>
              </a:rPr>
              <a:t>SQL queries are generated by templates and paraphrased by Turkers</a:t>
            </a:r>
            <a:endParaRPr dirty="0">
              <a:solidFill>
                <a:schemeClr val="tx1"/>
              </a:solidFill>
            </a:endParaRPr>
          </a:p>
          <a:p>
            <a:pPr lvl="1" indent="-342892">
              <a:spcBef>
                <a:spcPts val="0"/>
              </a:spcBef>
              <a:buSzPts val="1800"/>
            </a:pPr>
            <a:r>
              <a:rPr lang="en" dirty="0">
                <a:solidFill>
                  <a:schemeClr val="tx1"/>
                </a:solidFill>
              </a:rPr>
              <a:t>All databases have only one table - not </a:t>
            </a:r>
            <a:r>
              <a:rPr lang="en" dirty="0">
                <a:solidFill>
                  <a:schemeClr val="tx1"/>
                </a:solidFill>
              </a:rPr>
              <a:t>a full relational </a:t>
            </a:r>
            <a:r>
              <a:rPr lang="en" dirty="0">
                <a:solidFill>
                  <a:schemeClr val="tx1"/>
                </a:solidFill>
              </a:rPr>
              <a:t>database</a:t>
            </a:r>
            <a:endParaRPr dirty="0">
              <a:solidFill>
                <a:schemeClr val="tx1"/>
              </a:solidFill>
            </a:endParaRPr>
          </a:p>
          <a:p>
            <a:pPr lvl="1" indent="-342892">
              <a:spcBef>
                <a:spcPts val="0"/>
              </a:spcBef>
              <a:buSzPts val="1800"/>
            </a:pPr>
            <a:r>
              <a:rPr lang="en" dirty="0">
                <a:solidFill>
                  <a:schemeClr val="tx1"/>
                </a:solidFill>
              </a:rPr>
              <a:t>SQL only contains SELECT and WHERE. </a:t>
            </a:r>
            <a:r>
              <a:rPr lang="en" dirty="0">
                <a:solidFill>
                  <a:schemeClr val="tx1"/>
                </a:solidFill>
              </a:rPr>
              <a:t>No GROUP BY/Nested </a:t>
            </a:r>
            <a:r>
              <a:rPr lang="en" dirty="0">
                <a:solidFill>
                  <a:schemeClr val="tx1"/>
                </a:solidFill>
              </a:rPr>
              <a:t>queries etc</a:t>
            </a:r>
            <a:r>
              <a:rPr lang="en" dirty="0" smtClean="0">
                <a:solidFill>
                  <a:schemeClr val="tx1"/>
                </a:solidFill>
              </a:rPr>
              <a:t>.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0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Seq2SQL data - Spider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892">
              <a:lnSpc>
                <a:spcPct val="114000"/>
              </a:lnSpc>
              <a:buSzPts val="1800"/>
            </a:pPr>
            <a:r>
              <a:rPr lang="en" sz="1800" dirty="0">
                <a:solidFill>
                  <a:schemeClr val="tx1"/>
                </a:solidFill>
              </a:rPr>
              <a:t>WikiSQL is great. But </a:t>
            </a:r>
            <a:r>
              <a:rPr lang="en-US" sz="1800" dirty="0">
                <a:solidFill>
                  <a:schemeClr val="tx1"/>
                </a:solidFill>
              </a:rPr>
              <a:t>it has limited</a:t>
            </a:r>
          </a:p>
          <a:p>
            <a:pPr indent="0">
              <a:lnSpc>
                <a:spcPct val="114000"/>
              </a:lnSpc>
              <a:buNone/>
            </a:pPr>
            <a:r>
              <a:rPr lang="en" sz="1800" dirty="0">
                <a:solidFill>
                  <a:schemeClr val="tx1"/>
                </a:solidFill>
              </a:rPr>
              <a:t>SQL coverage</a:t>
            </a:r>
            <a:r>
              <a:rPr lang="en-US" sz="1800" dirty="0">
                <a:solidFill>
                  <a:schemeClr val="tx1"/>
                </a:solidFill>
              </a:rPr>
              <a:t> and a very simple</a:t>
            </a:r>
          </a:p>
          <a:p>
            <a:pPr indent="0">
              <a:lnSpc>
                <a:spcPct val="114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schema</a:t>
            </a:r>
            <a:r>
              <a:rPr lang="en" sz="1800" dirty="0">
                <a:solidFill>
                  <a:schemeClr val="tx1"/>
                </a:solidFill>
              </a:rPr>
              <a:t>, </a:t>
            </a:r>
            <a:r>
              <a:rPr lang="en" sz="1800" dirty="0">
                <a:solidFill>
                  <a:schemeClr val="tx1"/>
                </a:solidFill>
              </a:rPr>
              <a:t>which makes the </a:t>
            </a:r>
            <a:endParaRPr sz="1800" dirty="0">
              <a:solidFill>
                <a:schemeClr val="tx1"/>
              </a:solidFill>
            </a:endParaRPr>
          </a:p>
          <a:p>
            <a:pPr indent="0">
              <a:lnSpc>
                <a:spcPct val="114000"/>
              </a:lnSpc>
              <a:buNone/>
            </a:pPr>
            <a:r>
              <a:rPr lang="en" sz="1800" dirty="0">
                <a:solidFill>
                  <a:schemeClr val="tx1"/>
                </a:solidFill>
              </a:rPr>
              <a:t>task simple and less interesting</a:t>
            </a:r>
            <a:endParaRPr sz="1800" dirty="0">
              <a:solidFill>
                <a:schemeClr val="tx1"/>
              </a:solidFill>
            </a:endParaRPr>
          </a:p>
          <a:p>
            <a:pPr indent="0">
              <a:lnSpc>
                <a:spcPct val="114000"/>
              </a:lnSpc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900" y="942401"/>
            <a:ext cx="4384302" cy="40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31132" y="4464996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[Yu et al. 2018]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Seq2SQL data - Yale Spider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idx="1"/>
          </p:nvPr>
        </p:nvSpPr>
        <p:spPr>
          <a:xfrm>
            <a:off x="457200" y="1322962"/>
            <a:ext cx="8229600" cy="33308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892">
              <a:lnSpc>
                <a:spcPct val="114000"/>
              </a:lnSpc>
              <a:buSzPts val="1800"/>
            </a:pPr>
            <a:r>
              <a:rPr lang="en" sz="2000" dirty="0">
                <a:solidFill>
                  <a:schemeClr val="tx1"/>
                </a:solidFill>
              </a:rPr>
              <a:t>SQL labels cover almost all important SQL components</a:t>
            </a:r>
            <a:endParaRPr sz="2000" dirty="0">
              <a:solidFill>
                <a:schemeClr val="tx1"/>
              </a:solidFill>
            </a:endParaRPr>
          </a:p>
          <a:p>
            <a:pPr indent="-342892">
              <a:lnSpc>
                <a:spcPct val="114000"/>
              </a:lnSpc>
              <a:buSzPts val="1800"/>
            </a:pPr>
            <a:r>
              <a:rPr lang="en" sz="2000" dirty="0">
                <a:solidFill>
                  <a:schemeClr val="tx1"/>
                </a:solidFill>
              </a:rPr>
              <a:t>Each database has multiple tables and several foreign keys</a:t>
            </a:r>
            <a:endParaRPr sz="2000" dirty="0">
              <a:solidFill>
                <a:schemeClr val="tx1"/>
              </a:solidFill>
            </a:endParaRPr>
          </a:p>
          <a:p>
            <a:pPr indent="-342892">
              <a:lnSpc>
                <a:spcPct val="114000"/>
              </a:lnSpc>
              <a:buSzPts val="1800"/>
            </a:pPr>
            <a:r>
              <a:rPr lang="en" sz="2000" dirty="0">
                <a:solidFill>
                  <a:schemeClr val="tx1"/>
                </a:solidFill>
              </a:rPr>
              <a:t>It is currently </a:t>
            </a:r>
            <a:r>
              <a:rPr lang="en" sz="2000" b="1" dirty="0">
                <a:solidFill>
                  <a:schemeClr val="tx1"/>
                </a:solidFill>
              </a:rPr>
              <a:t>the only </a:t>
            </a:r>
            <a:r>
              <a:rPr lang="en" sz="2000" dirty="0">
                <a:solidFill>
                  <a:schemeClr val="tx1"/>
                </a:solidFill>
              </a:rPr>
              <a:t>large-scale </a:t>
            </a:r>
            <a:r>
              <a:rPr lang="en" sz="2000" b="1" i="1" dirty="0">
                <a:solidFill>
                  <a:schemeClr val="tx1"/>
                </a:solidFill>
              </a:rPr>
              <a:t>complex and cross-domain</a:t>
            </a:r>
            <a:r>
              <a:rPr lang="en" sz="2000" dirty="0">
                <a:solidFill>
                  <a:schemeClr val="tx1"/>
                </a:solidFill>
              </a:rPr>
              <a:t> semantic parsing and text-to-SQL dataset! </a:t>
            </a:r>
            <a:endParaRPr sz="2000" dirty="0">
              <a:solidFill>
                <a:schemeClr val="tx1"/>
              </a:solidFill>
            </a:endParaRPr>
          </a:p>
          <a:p>
            <a:pPr indent="-342892">
              <a:lnSpc>
                <a:spcPct val="114000"/>
              </a:lnSpc>
              <a:buSzPts val="1800"/>
            </a:pPr>
            <a:r>
              <a:rPr lang="en" sz="2000" b="1" dirty="0">
                <a:solidFill>
                  <a:schemeClr val="tx1"/>
                </a:solidFill>
              </a:rPr>
              <a:t>Check it out!!!</a:t>
            </a:r>
            <a:endParaRPr sz="2000" b="1" dirty="0">
              <a:solidFill>
                <a:schemeClr val="tx1"/>
              </a:solidFill>
            </a:endParaRPr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u="sng" dirty="0">
                <a:solidFill>
                  <a:schemeClr val="tx1"/>
                </a:solidFill>
                <a:hlinkClick r:id="rId3"/>
              </a:rPr>
              <a:t>Our Blog</a:t>
            </a:r>
            <a:endParaRPr dirty="0">
              <a:solidFill>
                <a:schemeClr val="tx1"/>
              </a:solidFill>
            </a:endParaRPr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u="sng" dirty="0">
                <a:solidFill>
                  <a:schemeClr val="tx1"/>
                </a:solidFill>
                <a:hlinkClick r:id="rId4"/>
              </a:rPr>
              <a:t>Project Page</a:t>
            </a:r>
            <a:r>
              <a:rPr lang="en" dirty="0">
                <a:solidFill>
                  <a:schemeClr val="tx1"/>
                </a:solidFill>
              </a:rPr>
              <a:t>: </a:t>
            </a:r>
            <a:r>
              <a:rPr lang="en" u="sng" dirty="0">
                <a:solidFill>
                  <a:schemeClr val="tx1"/>
                </a:solidFill>
                <a:hlinkClick r:id="rId4"/>
              </a:rPr>
              <a:t>https://yale-lily.github.io/spider</a:t>
            </a:r>
            <a:endParaRPr dirty="0">
              <a:solidFill>
                <a:schemeClr val="tx1"/>
              </a:solidFill>
            </a:endParaRPr>
          </a:p>
          <a:p>
            <a:pPr lvl="1" indent="-342892">
              <a:lnSpc>
                <a:spcPct val="114000"/>
              </a:lnSpc>
              <a:spcBef>
                <a:spcPts val="0"/>
              </a:spcBef>
              <a:buSzPts val="1800"/>
            </a:pPr>
            <a:r>
              <a:rPr lang="en" u="sng" dirty="0">
                <a:solidFill>
                  <a:schemeClr val="tx1"/>
                </a:solidFill>
                <a:hlinkClick r:id="rId5"/>
              </a:rPr>
              <a:t>Github Page</a:t>
            </a:r>
            <a:r>
              <a:rPr lang="en" dirty="0">
                <a:solidFill>
                  <a:schemeClr val="tx1"/>
                </a:solidFill>
              </a:rPr>
              <a:t>:</a:t>
            </a:r>
            <a:r>
              <a:rPr lang="en" u="sng" dirty="0">
                <a:solidFill>
                  <a:schemeClr val="tx1"/>
                </a:solidFill>
              </a:rPr>
              <a:t> </a:t>
            </a:r>
            <a:r>
              <a:rPr lang="en" u="sng" dirty="0">
                <a:solidFill>
                  <a:schemeClr val="tx1"/>
                </a:solidFill>
                <a:hlinkClick r:id="rId5"/>
              </a:rPr>
              <a:t>https://github.com/taoyds/spider</a:t>
            </a:r>
            <a:endParaRPr u="sng" dirty="0">
              <a:solidFill>
                <a:schemeClr val="tx1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1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5" y="1768023"/>
            <a:ext cx="2900363" cy="2071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79" y="1896611"/>
            <a:ext cx="3157538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872" y="1768024"/>
            <a:ext cx="2964656" cy="19931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Javier likes pizza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i="1" dirty="0" smtClean="0"/>
              <a:t>like(Javier</a:t>
            </a:r>
            <a:r>
              <a:rPr lang="en-US" i="1" dirty="0"/>
              <a:t>, pizza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05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594" y="1486638"/>
            <a:ext cx="7120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 -&gt; NP VP   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    t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-&gt; V NP    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-&gt; N       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-&gt;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l-G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&lt;e,&lt;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-&gt; Javier  {Javier}            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-&gt; pizza   {pizza}             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Parsing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23780"/>
            <a:ext cx="8229600" cy="2702991"/>
          </a:xfrm>
        </p:spPr>
        <p:txBody>
          <a:bodyPr/>
          <a:lstStyle/>
          <a:p>
            <a:r>
              <a:rPr lang="en-US" dirty="0" smtClean="0"/>
              <a:t>Associate a semantic expression with each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7873" y="36469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Javier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0699" y="43834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likes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999" y="43511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pizza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339" y="3646976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V: </a:t>
            </a:r>
            <a:r>
              <a:rPr lang="el-GR" i="1" dirty="0" smtClean="0">
                <a:solidFill>
                  <a:prstClr val="black"/>
                </a:solidFill>
              </a:rPr>
              <a:t>λ </a:t>
            </a:r>
            <a:r>
              <a:rPr lang="en-US" i="1" dirty="0" smtClean="0">
                <a:solidFill>
                  <a:prstClr val="black"/>
                </a:solidFill>
              </a:rPr>
              <a:t>x,y likes(x,y)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7729" y="36469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N: </a:t>
            </a:r>
            <a:r>
              <a:rPr lang="en-US" i="1" dirty="0" smtClean="0">
                <a:solidFill>
                  <a:prstClr val="black"/>
                </a:solidFill>
              </a:rPr>
              <a:t>pizza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8217" y="278574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VP: </a:t>
            </a:r>
            <a:r>
              <a:rPr lang="el-GR" i="1" dirty="0" smtClean="0">
                <a:solidFill>
                  <a:prstClr val="black"/>
                </a:solidFill>
              </a:rPr>
              <a:t>λ</a:t>
            </a:r>
            <a:r>
              <a:rPr lang="en-US" i="1" dirty="0" smtClean="0">
                <a:solidFill>
                  <a:prstClr val="black"/>
                </a:solidFill>
              </a:rPr>
              <a:t>x likes(</a:t>
            </a:r>
            <a:r>
              <a:rPr lang="en-US" i="1" dirty="0" err="1" smtClean="0">
                <a:solidFill>
                  <a:prstClr val="black"/>
                </a:solidFill>
              </a:rPr>
              <a:t>x,pizza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777" y="27857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N: </a:t>
            </a:r>
            <a:r>
              <a:rPr lang="en-US" i="1" dirty="0" smtClean="0">
                <a:solidFill>
                  <a:prstClr val="black"/>
                </a:solidFill>
              </a:rPr>
              <a:t>Javier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5376" y="2030828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S: </a:t>
            </a:r>
            <a:r>
              <a:rPr lang="en-US" i="1" dirty="0" smtClean="0">
                <a:solidFill>
                  <a:prstClr val="black"/>
                </a:solidFill>
              </a:rPr>
              <a:t>likes(Javier, pizza)</a:t>
            </a:r>
            <a:endParaRPr lang="en-US" i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>
            <a:stCxn id="11" idx="0"/>
            <a:endCxn id="12" idx="2"/>
          </p:cNvCxnSpPr>
          <p:nvPr/>
        </p:nvCxnSpPr>
        <p:spPr>
          <a:xfrm flipV="1">
            <a:off x="1965921" y="2400160"/>
            <a:ext cx="1986064" cy="38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2" idx="2"/>
          </p:cNvCxnSpPr>
          <p:nvPr/>
        </p:nvCxnSpPr>
        <p:spPr>
          <a:xfrm flipH="1" flipV="1">
            <a:off x="3951985" y="2400160"/>
            <a:ext cx="1491588" cy="38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10" idx="2"/>
          </p:cNvCxnSpPr>
          <p:nvPr/>
        </p:nvCxnSpPr>
        <p:spPr>
          <a:xfrm flipV="1">
            <a:off x="4378217" y="3155072"/>
            <a:ext cx="1065356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10" idx="2"/>
          </p:cNvCxnSpPr>
          <p:nvPr/>
        </p:nvCxnSpPr>
        <p:spPr>
          <a:xfrm flipH="1" flipV="1">
            <a:off x="5443573" y="3155072"/>
            <a:ext cx="768004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11" idx="2"/>
          </p:cNvCxnSpPr>
          <p:nvPr/>
        </p:nvCxnSpPr>
        <p:spPr>
          <a:xfrm flipH="1" flipV="1">
            <a:off x="1965921" y="3155072"/>
            <a:ext cx="2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8" idx="2"/>
          </p:cNvCxnSpPr>
          <p:nvPr/>
        </p:nvCxnSpPr>
        <p:spPr>
          <a:xfrm flipH="1" flipV="1">
            <a:off x="4378217" y="4016308"/>
            <a:ext cx="12824" cy="367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9" idx="2"/>
          </p:cNvCxnSpPr>
          <p:nvPr/>
        </p:nvCxnSpPr>
        <p:spPr>
          <a:xfrm flipH="1" flipV="1">
            <a:off x="6211577" y="4016308"/>
            <a:ext cx="6412" cy="334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4" y="214500"/>
            <a:ext cx="8849428" cy="701843"/>
          </a:xfrm>
        </p:spPr>
        <p:txBody>
          <a:bodyPr/>
          <a:lstStyle/>
          <a:p>
            <a:r>
              <a:rPr lang="en-US" dirty="0" smtClean="0"/>
              <a:t>Grammar with Semantic Attachments</a:t>
            </a:r>
            <a:endParaRPr lang="en-US" dirty="0"/>
          </a:p>
        </p:txBody>
      </p:sp>
      <p:pic>
        <p:nvPicPr>
          <p:cNvPr id="72707" name="fig 18.4.jpg" descr="fig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60" y="977674"/>
            <a:ext cx="7151547" cy="374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40654</TotalTime>
  <Words>1702</Words>
  <Application>Microsoft Office PowerPoint</Application>
  <PresentationFormat>On-screen Show (16:9)</PresentationFormat>
  <Paragraphs>451</Paragraphs>
  <Slides>57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3" baseType="lpstr">
      <vt:lpstr>Arial</vt:lpstr>
      <vt:lpstr>Calibri</vt:lpstr>
      <vt:lpstr>Courier</vt:lpstr>
      <vt:lpstr>Courier New</vt:lpstr>
      <vt:lpstr>Georgia</vt:lpstr>
      <vt:lpstr>Helvetica</vt:lpstr>
      <vt:lpstr>Helvetica Light</vt:lpstr>
      <vt:lpstr>Lato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Semantic Parsing</vt:lpstr>
      <vt:lpstr>Stages of Semantic Parsing</vt:lpstr>
      <vt:lpstr>Compositional Semantics</vt:lpstr>
      <vt:lpstr>Example</vt:lpstr>
      <vt:lpstr>Example</vt:lpstr>
      <vt:lpstr>Semantic Parsing</vt:lpstr>
      <vt:lpstr>Grammar with Semantic Attachments</vt:lpstr>
      <vt:lpstr>Using CCG (Steedman 1996)</vt:lpstr>
      <vt:lpstr>CCG Parsing</vt:lpstr>
      <vt:lpstr>GeoQuery (Zelle and Mooney 1996) </vt:lpstr>
      <vt:lpstr>Zettlemoyer and Collins (2005)</vt:lpstr>
      <vt:lpstr>Zettlemoyer and Collins (2005)</vt:lpstr>
      <vt:lpstr>Zettlemoyer and Collins (2005)</vt:lpstr>
      <vt:lpstr>PowerPoint Presentation</vt:lpstr>
      <vt:lpstr>PowerPoint Presentation</vt:lpstr>
      <vt:lpstr>Dong and Lapata (2016)</vt:lpstr>
      <vt:lpstr>Dong and Lapata (2016)</vt:lpstr>
      <vt:lpstr>Dong and Lapata (2016)</vt:lpstr>
      <vt:lpstr>Dong and Lapata (2018)</vt:lpstr>
      <vt:lpstr>Dong and Lapata 2018</vt:lpstr>
      <vt:lpstr>Dong and Lapata 2018</vt:lpstr>
      <vt:lpstr>Introduction to NLP</vt:lpstr>
      <vt:lpstr>Abstract Meaning Representation (AMR)</vt:lpstr>
      <vt:lpstr>Example</vt:lpstr>
      <vt:lpstr>Example</vt:lpstr>
      <vt:lpstr>Status of AMR</vt:lpstr>
      <vt:lpstr>AMR Parsing (Wang et al. 2015,16)</vt:lpstr>
      <vt:lpstr>AMR Parsing (Wang et al. 2015,16)</vt:lpstr>
      <vt:lpstr>AMR Parsing (Wang et al. 2015,16)</vt:lpstr>
      <vt:lpstr>Introduction to NLP</vt:lpstr>
      <vt:lpstr>NL to SQL</vt:lpstr>
      <vt:lpstr>Example: Text-to-SQL</vt:lpstr>
      <vt:lpstr>All About SQL</vt:lpstr>
      <vt:lpstr>All About SQL</vt:lpstr>
      <vt:lpstr>All About SQL</vt:lpstr>
      <vt:lpstr>More Complicated SQL</vt:lpstr>
      <vt:lpstr>PowerPoint Presentation</vt:lpstr>
      <vt:lpstr>NLIDB Early Work</vt:lpstr>
      <vt:lpstr>Limitations of Early Work</vt:lpstr>
      <vt:lpstr>PowerPoint Presentation</vt:lpstr>
      <vt:lpstr>Seq2SQL datasets are scarce!</vt:lpstr>
      <vt:lpstr>Traditional Seq2SQL datasets</vt:lpstr>
      <vt:lpstr>PowerPoint Presentation</vt:lpstr>
      <vt:lpstr>PowerPoint Presentation</vt:lpstr>
      <vt:lpstr>PowerPoint Presentation</vt:lpstr>
      <vt:lpstr>Standard Practice in ML</vt:lpstr>
      <vt:lpstr>How Do We Define an Example?</vt:lpstr>
      <vt:lpstr>PowerPoint Presentation</vt:lpstr>
      <vt:lpstr>Prior Work: Improving Text-to-SQL Evaluation Methodology  </vt:lpstr>
      <vt:lpstr>Seq2SQL data – WikiSQL (Salesforce)</vt:lpstr>
      <vt:lpstr>Seq2SQL data – WikiSQL (Salesforce paper)</vt:lpstr>
      <vt:lpstr>Seq2SQL data - Spider</vt:lpstr>
      <vt:lpstr>Seq2SQL data - Yale Spider</vt:lpstr>
      <vt:lpstr>Query Difficulty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493</cp:revision>
  <dcterms:created xsi:type="dcterms:W3CDTF">2014-05-29T18:54:38Z</dcterms:created>
  <dcterms:modified xsi:type="dcterms:W3CDTF">2019-04-09T01:53:38Z</dcterms:modified>
</cp:coreProperties>
</file>