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2"/>
  </p:notesMasterIdLst>
  <p:sldIdLst>
    <p:sldId id="616" r:id="rId3"/>
    <p:sldId id="799" r:id="rId4"/>
    <p:sldId id="800" r:id="rId5"/>
    <p:sldId id="801" r:id="rId6"/>
    <p:sldId id="890" r:id="rId7"/>
    <p:sldId id="802" r:id="rId8"/>
    <p:sldId id="889" r:id="rId9"/>
    <p:sldId id="803" r:id="rId10"/>
    <p:sldId id="804" r:id="rId11"/>
    <p:sldId id="884" r:id="rId12"/>
    <p:sldId id="805" r:id="rId13"/>
    <p:sldId id="806" r:id="rId14"/>
    <p:sldId id="807" r:id="rId15"/>
    <p:sldId id="885" r:id="rId16"/>
    <p:sldId id="886" r:id="rId17"/>
    <p:sldId id="808" r:id="rId18"/>
    <p:sldId id="809" r:id="rId19"/>
    <p:sldId id="810" r:id="rId20"/>
    <p:sldId id="816" r:id="rId21"/>
    <p:sldId id="811" r:id="rId22"/>
    <p:sldId id="812" r:id="rId23"/>
    <p:sldId id="813" r:id="rId24"/>
    <p:sldId id="891" r:id="rId25"/>
    <p:sldId id="814" r:id="rId26"/>
    <p:sldId id="892" r:id="rId27"/>
    <p:sldId id="815" r:id="rId28"/>
    <p:sldId id="887" r:id="rId29"/>
    <p:sldId id="888" r:id="rId30"/>
    <p:sldId id="79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53" d="100"/>
          <a:sy n="153" d="100"/>
        </p:scale>
        <p:origin x="1962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gcomp.cs.illinois.edu/page/demo_view/SR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ramenet.icsi.berkeley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aacl.org/naacl-hlt-2015/tutorial-framenet.html" TargetMode="External"/><Relationship Id="rId2" Type="http://schemas.openxmlformats.org/officeDocument/2006/relationships/hyperlink" Target="https://framenet.icsi.berkeley.edu/fndrupa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verbs.colorado.edu/~mpalmer/projects/ac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7" y="1468877"/>
            <a:ext cx="8870207" cy="17190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76753" y="4293705"/>
            <a:ext cx="402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http://www.cs.cmu.edu/~ark/SEMAFOR/</a:t>
            </a:r>
          </a:p>
        </p:txBody>
      </p:sp>
    </p:spTree>
    <p:extLst>
      <p:ext uri="{BB962C8B-B14F-4D97-AF65-F5344CB8AC3E}">
        <p14:creationId xmlns:p14="http://schemas.microsoft.com/office/powerpoint/2010/main" val="647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000" y="246766"/>
            <a:ext cx="8432800" cy="701843"/>
          </a:xfrm>
        </p:spPr>
        <p:txBody>
          <a:bodyPr/>
          <a:lstStyle/>
          <a:p>
            <a:r>
              <a:rPr lang="en-US" dirty="0" smtClean="0"/>
              <a:t>Illinois Demo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582" y="844953"/>
            <a:ext cx="6088284" cy="398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016414" y="4774168"/>
            <a:ext cx="51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cogcomp.cs.illinois.edu/page/demo_view/SRL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3104"/>
            <a:ext cx="8432800" cy="701843"/>
          </a:xfrm>
        </p:spPr>
        <p:txBody>
          <a:bodyPr/>
          <a:lstStyle/>
          <a:p>
            <a:r>
              <a:rPr lang="en-US" dirty="0" smtClean="0"/>
              <a:t>Formatted Output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8" y="685123"/>
            <a:ext cx="7423953" cy="40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47772" y="4763585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[Carreras and Marquez 2005]</a:t>
            </a:r>
          </a:p>
        </p:txBody>
      </p:sp>
    </p:spTree>
    <p:extLst>
      <p:ext uri="{BB962C8B-B14F-4D97-AF65-F5344CB8AC3E}">
        <p14:creationId xmlns:p14="http://schemas.microsoft.com/office/powerpoint/2010/main" val="41367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FrameNet</a:t>
            </a:r>
          </a:p>
          <a:p>
            <a:pPr lvl="1"/>
            <a:r>
              <a:rPr lang="en-US" dirty="0" smtClean="0"/>
              <a:t>Berkeley</a:t>
            </a:r>
          </a:p>
          <a:p>
            <a:pPr lvl="1"/>
            <a:r>
              <a:rPr lang="en-US" dirty="0" smtClean="0"/>
              <a:t>Chuck Fillmore</a:t>
            </a:r>
          </a:p>
          <a:p>
            <a:pPr lvl="1"/>
            <a:r>
              <a:rPr lang="en-US" dirty="0" smtClean="0">
                <a:hlinkClick r:id="rId2"/>
              </a:rPr>
              <a:t>https://framenet.icsi.berkeley.edu/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FrameNet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094314"/>
            <a:ext cx="8488405" cy="3775587"/>
          </a:xfrm>
        </p:spPr>
        <p:txBody>
          <a:bodyPr>
            <a:noAutofit/>
          </a:bodyPr>
          <a:lstStyle/>
          <a:p>
            <a:r>
              <a:rPr lang="en-US" sz="2000" dirty="0" smtClean="0"/>
              <a:t>Represents</a:t>
            </a:r>
          </a:p>
          <a:p>
            <a:pPr lvl="1"/>
            <a:r>
              <a:rPr lang="en-US" sz="1600" dirty="0" smtClean="0"/>
              <a:t>Events, relations, states, entities</a:t>
            </a:r>
          </a:p>
          <a:p>
            <a:pPr lvl="1"/>
            <a:r>
              <a:rPr lang="en-US" sz="1600" dirty="0" smtClean="0"/>
              <a:t>1,195 semantic frames</a:t>
            </a:r>
          </a:p>
          <a:p>
            <a:pPr lvl="1"/>
            <a:r>
              <a:rPr lang="en-US" sz="1600" dirty="0"/>
              <a:t>1,774 frame-to-frame </a:t>
            </a:r>
            <a:r>
              <a:rPr lang="en-US" sz="1600" dirty="0" smtClean="0"/>
              <a:t>relations</a:t>
            </a:r>
          </a:p>
          <a:p>
            <a:r>
              <a:rPr lang="en-US" sz="2000" dirty="0" smtClean="0"/>
              <a:t>Example: </a:t>
            </a:r>
            <a:r>
              <a:rPr lang="en-US" sz="2000" dirty="0" err="1" smtClean="0"/>
              <a:t>Absorb_heat</a:t>
            </a:r>
            <a:endParaRPr lang="en-US" sz="2000" dirty="0" smtClean="0"/>
          </a:p>
          <a:p>
            <a:pPr lvl="1"/>
            <a:r>
              <a:rPr lang="en-US" sz="1600" dirty="0" smtClean="0"/>
              <a:t>An </a:t>
            </a:r>
            <a:r>
              <a:rPr lang="en-US" sz="1600" dirty="0"/>
              <a:t>Entity (generally food) is exposed to a </a:t>
            </a:r>
            <a:r>
              <a:rPr lang="en-US" sz="1600" dirty="0" err="1"/>
              <a:t>Heat_source</a:t>
            </a:r>
            <a:r>
              <a:rPr lang="en-US" sz="1600" dirty="0"/>
              <a:t> whose Temperature may also be specified. Generally, the Entity undergoes some sort of change as a result of this process.</a:t>
            </a:r>
          </a:p>
          <a:p>
            <a:pPr lvl="2"/>
            <a:r>
              <a:rPr lang="en-US" sz="1400" dirty="0"/>
              <a:t>Bacon was frying in the pan, and a great heap of eggs already lay steaming on a </a:t>
            </a:r>
            <a:r>
              <a:rPr lang="en-US" sz="1400" dirty="0" smtClean="0"/>
              <a:t>plate.</a:t>
            </a:r>
          </a:p>
          <a:p>
            <a:pPr lvl="2"/>
            <a:r>
              <a:rPr lang="en-US" sz="1400" dirty="0"/>
              <a:t>I</a:t>
            </a:r>
            <a:r>
              <a:rPr lang="en-US" sz="1400" dirty="0" smtClean="0"/>
              <a:t>f </a:t>
            </a:r>
            <a:r>
              <a:rPr lang="en-US" sz="1400" dirty="0"/>
              <a:t>it cooks at 400 for an hour, it 'll be nothing but a pile of ash</a:t>
            </a:r>
            <a:r>
              <a:rPr lang="en-US" sz="1400" dirty="0" smtClean="0"/>
              <a:t>!</a:t>
            </a:r>
          </a:p>
          <a:p>
            <a:r>
              <a:rPr lang="en-US" sz="2000" dirty="0" smtClean="0"/>
              <a:t>Links</a:t>
            </a: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://framenet.icsi.berkeley.edu/fndrupal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naacl.org/naacl-hlt-2015/tutorial-framenet.html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08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78" y="67516"/>
            <a:ext cx="4874143" cy="502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04" y="58992"/>
            <a:ext cx="2159536" cy="503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3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19" y="599846"/>
            <a:ext cx="4503193" cy="4441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6917" y="599847"/>
            <a:ext cx="4503192" cy="444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9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PropBank</a:t>
            </a:r>
          </a:p>
          <a:p>
            <a:pPr lvl="1"/>
            <a:r>
              <a:rPr lang="en-US" dirty="0" smtClean="0"/>
              <a:t>U. Colorado</a:t>
            </a:r>
          </a:p>
          <a:p>
            <a:pPr lvl="1"/>
            <a:r>
              <a:rPr lang="en-US" dirty="0" smtClean="0"/>
              <a:t>Martha Palmer and others</a:t>
            </a:r>
          </a:p>
          <a:p>
            <a:pPr lvl="1"/>
            <a:r>
              <a:rPr lang="en-US" dirty="0" smtClean="0">
                <a:hlinkClick r:id="rId2"/>
              </a:rPr>
              <a:t>http://verbs.colorado.edu/~mpalmer/projects/ace.html</a:t>
            </a:r>
            <a:endParaRPr lang="en-US" dirty="0" smtClean="0"/>
          </a:p>
          <a:p>
            <a:pPr lvl="1"/>
            <a:r>
              <a:rPr lang="en-US" dirty="0" smtClean="0"/>
              <a:t>Arg0 usually agent</a:t>
            </a:r>
          </a:p>
          <a:p>
            <a:pPr lvl="1"/>
            <a:r>
              <a:rPr lang="en-US" dirty="0" smtClean="0"/>
              <a:t>Arg1 usually patient/theme</a:t>
            </a:r>
          </a:p>
          <a:p>
            <a:pPr lvl="1"/>
            <a:r>
              <a:rPr lang="en-US" dirty="0" smtClean="0"/>
              <a:t>13 labels for Adjuncts (Time, Location, Manner)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19602"/>
            <a:ext cx="8432800" cy="701843"/>
          </a:xfrm>
        </p:spPr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37" y="1224660"/>
            <a:ext cx="8567702" cy="3738171"/>
          </a:xfrm>
        </p:spPr>
        <p:txBody>
          <a:bodyPr>
            <a:noAutofit/>
          </a:bodyPr>
          <a:lstStyle/>
          <a:p>
            <a:r>
              <a:rPr lang="en-US" sz="1800" b="1" i="1" dirty="0"/>
              <a:t>Roleset id: break.01 , </a:t>
            </a:r>
            <a:r>
              <a:rPr lang="en-US" sz="1800" b="1" dirty="0"/>
              <a:t>break, cause to not be </a:t>
            </a:r>
            <a:r>
              <a:rPr lang="en-US" sz="1800" b="1" dirty="0" smtClean="0"/>
              <a:t>whole</a:t>
            </a:r>
            <a:endParaRPr lang="en-US" sz="1800" b="1" i="1" dirty="0" smtClean="0"/>
          </a:p>
          <a:p>
            <a:r>
              <a:rPr lang="en-US" sz="1800" b="1" i="1" dirty="0" smtClean="0"/>
              <a:t>Roles+</a:t>
            </a:r>
            <a:br>
              <a:rPr lang="en-US" sz="1800" b="1" i="1" dirty="0" smtClean="0"/>
            </a:br>
            <a:r>
              <a:rPr lang="en-US" sz="1800" b="1" i="1" dirty="0" smtClean="0"/>
              <a:t>	      </a:t>
            </a:r>
            <a:r>
              <a:rPr lang="en-US" sz="1800" b="1" dirty="0" smtClean="0"/>
              <a:t>Arg0</a:t>
            </a:r>
            <a:r>
              <a:rPr lang="en-US" sz="1800" dirty="0"/>
              <a:t>: </a:t>
            </a:r>
            <a:r>
              <a:rPr lang="en-US" sz="1800" i="1" dirty="0"/>
              <a:t>breaker</a:t>
            </a:r>
            <a:r>
              <a:rPr lang="en-US" sz="1800" dirty="0"/>
              <a:t> (</a:t>
            </a:r>
            <a:r>
              <a:rPr lang="en-US" sz="1800" dirty="0" err="1"/>
              <a:t>vnrole</a:t>
            </a:r>
            <a:r>
              <a:rPr lang="en-US" sz="1800" dirty="0"/>
              <a:t>: 23.2-agent, 40.8.3-1-experiencer, 45.1-agent) 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Arg1</a:t>
            </a:r>
            <a:r>
              <a:rPr lang="en-US" sz="1800" dirty="0"/>
              <a:t>: </a:t>
            </a:r>
            <a:r>
              <a:rPr lang="en-US" sz="1800" i="1" dirty="0"/>
              <a:t>thing broken</a:t>
            </a:r>
            <a:r>
              <a:rPr lang="en-US" sz="1800" dirty="0"/>
              <a:t> (</a:t>
            </a:r>
            <a:r>
              <a:rPr lang="en-US" sz="1800" dirty="0" err="1"/>
              <a:t>vnrole</a:t>
            </a:r>
            <a:r>
              <a:rPr lang="en-US" sz="1800" dirty="0"/>
              <a:t>: 23.2-patient1, 40.8.3-1-patient, 45.1-patient) 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Arg2</a:t>
            </a:r>
            <a:r>
              <a:rPr lang="en-US" sz="1800" dirty="0"/>
              <a:t>: </a:t>
            </a:r>
            <a:r>
              <a:rPr lang="en-US" sz="1800" i="1" dirty="0"/>
              <a:t>instrument</a:t>
            </a:r>
            <a:r>
              <a:rPr lang="en-US" sz="1800" dirty="0"/>
              <a:t> (</a:t>
            </a:r>
            <a:r>
              <a:rPr lang="en-US" sz="1800" dirty="0" err="1"/>
              <a:t>vnrole</a:t>
            </a:r>
            <a:r>
              <a:rPr lang="en-US" sz="1800" dirty="0"/>
              <a:t>: 45.1-instrument) 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Arg3</a:t>
            </a:r>
            <a:r>
              <a:rPr lang="en-US" sz="1800" dirty="0"/>
              <a:t>: </a:t>
            </a:r>
            <a:r>
              <a:rPr lang="en-US" sz="1800" i="1" dirty="0"/>
              <a:t>pieces</a:t>
            </a:r>
            <a:r>
              <a:rPr lang="en-US" sz="1800" dirty="0"/>
              <a:t> (</a:t>
            </a:r>
            <a:r>
              <a:rPr lang="en-US" sz="1800" dirty="0" err="1"/>
              <a:t>vnrole</a:t>
            </a:r>
            <a:r>
              <a:rPr lang="en-US" sz="1800" dirty="0"/>
              <a:t>: 23.2-patient2) </a:t>
            </a:r>
          </a:p>
          <a:p>
            <a:r>
              <a:rPr lang="en-US" sz="1800" b="1" i="1" dirty="0"/>
              <a:t>Example: just </a:t>
            </a:r>
            <a:r>
              <a:rPr lang="en-US" sz="1800" b="1" i="1" dirty="0" smtClean="0"/>
              <a:t>transitive</a:t>
            </a:r>
            <a:br>
              <a:rPr lang="en-US" sz="1800" b="1" i="1" dirty="0" smtClean="0"/>
            </a:br>
            <a:r>
              <a:rPr lang="en-US" sz="1800" dirty="0" smtClean="0"/>
              <a:t>Stock </a:t>
            </a:r>
            <a:r>
              <a:rPr lang="en-US" sz="1800" dirty="0"/>
              <a:t>prices rallied as the Georgia-Pacific bid broke the </a:t>
            </a:r>
            <a:r>
              <a:rPr lang="en-US" sz="1800" dirty="0" smtClean="0"/>
              <a:t>market's recent </a:t>
            </a:r>
            <a:r>
              <a:rPr lang="en-US" sz="1800" dirty="0"/>
              <a:t>gloom.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Arg0</a:t>
            </a:r>
            <a:r>
              <a:rPr lang="en-US" sz="1800" dirty="0"/>
              <a:t>: the Georgia-Pacific bid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 err="1"/>
              <a:t>Rel</a:t>
            </a:r>
            <a:r>
              <a:rPr lang="en-US" sz="1800" dirty="0"/>
              <a:t>: broke</a:t>
            </a:r>
            <a:br>
              <a:rPr lang="en-US" sz="1800" dirty="0"/>
            </a:br>
            <a:r>
              <a:rPr lang="en-US" sz="1800" dirty="0"/>
              <a:t>        </a:t>
            </a:r>
            <a:r>
              <a:rPr lang="en-US" sz="1800" b="1" dirty="0"/>
              <a:t>Arg1</a:t>
            </a:r>
            <a:r>
              <a:rPr lang="en-US" sz="1800" dirty="0"/>
              <a:t>: the market's recent gloom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85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4888"/>
            <a:ext cx="8432800" cy="701843"/>
          </a:xfrm>
        </p:spPr>
        <p:txBody>
          <a:bodyPr/>
          <a:lstStyle/>
          <a:p>
            <a:r>
              <a:rPr lang="en-US" dirty="0" err="1" smtClean="0"/>
              <a:t>PropBank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731"/>
            <a:ext cx="8229600" cy="4039052"/>
          </a:xfrm>
        </p:spPr>
        <p:txBody>
          <a:bodyPr>
            <a:noAutofit/>
          </a:bodyPr>
          <a:lstStyle/>
          <a:p>
            <a:r>
              <a:rPr lang="en-US" sz="1400" b="1" i="1" dirty="0" smtClean="0"/>
              <a:t>Example</a:t>
            </a:r>
            <a:r>
              <a:rPr lang="en-US" sz="1400" b="1" i="1" dirty="0"/>
              <a:t>: with </a:t>
            </a:r>
            <a:r>
              <a:rPr lang="en-US" sz="1400" b="1" i="1" dirty="0" smtClean="0"/>
              <a:t>instrument</a:t>
            </a:r>
          </a:p>
          <a:p>
            <a:pPr marL="0" indent="0">
              <a:buNone/>
            </a:pPr>
            <a:r>
              <a:rPr lang="en-US" sz="1400" dirty="0" smtClean="0"/>
              <a:t>        John broke the window with a rock.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Arg0</a:t>
            </a:r>
            <a:r>
              <a:rPr lang="en-US" sz="1400" dirty="0" smtClean="0"/>
              <a:t>: John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err="1" smtClean="0"/>
              <a:t>Rel</a:t>
            </a:r>
            <a:r>
              <a:rPr lang="en-US" sz="1400" dirty="0" smtClean="0"/>
              <a:t>: broke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Arg1</a:t>
            </a:r>
            <a:r>
              <a:rPr lang="en-US" sz="1400" dirty="0" smtClean="0"/>
              <a:t>: the window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Arg2</a:t>
            </a:r>
            <a:r>
              <a:rPr lang="en-US" sz="1400" dirty="0" smtClean="0"/>
              <a:t>: with a rock</a:t>
            </a:r>
          </a:p>
          <a:p>
            <a:r>
              <a:rPr lang="en-US" sz="1400" b="1" i="1" dirty="0" smtClean="0"/>
              <a:t>Example</a:t>
            </a:r>
            <a:r>
              <a:rPr lang="en-US" sz="1400" b="1" i="1" dirty="0"/>
              <a:t>: with </a:t>
            </a:r>
            <a:r>
              <a:rPr lang="en-US" sz="1400" b="1" i="1" dirty="0" smtClean="0"/>
              <a:t>pieces</a:t>
            </a:r>
          </a:p>
          <a:p>
            <a:pPr marL="0" indent="0">
              <a:buNone/>
            </a:pPr>
            <a:r>
              <a:rPr lang="en-US" sz="1400" dirty="0" smtClean="0"/>
              <a:t>        John broke the window into a million pieces.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Arg0</a:t>
            </a:r>
            <a:r>
              <a:rPr lang="en-US" sz="1400" dirty="0" smtClean="0"/>
              <a:t>: John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err="1" smtClean="0"/>
              <a:t>Rel</a:t>
            </a:r>
            <a:r>
              <a:rPr lang="en-US" sz="1400" dirty="0" smtClean="0"/>
              <a:t>: broke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Arg1</a:t>
            </a:r>
            <a:r>
              <a:rPr lang="en-US" sz="1400" dirty="0" smtClean="0"/>
              <a:t>: the window</a:t>
            </a:r>
            <a:br>
              <a:rPr lang="en-US" sz="1400" dirty="0" smtClean="0"/>
            </a:br>
            <a:r>
              <a:rPr lang="en-US" sz="1400" dirty="0" smtClean="0"/>
              <a:t>        </a:t>
            </a:r>
            <a:r>
              <a:rPr lang="en-US" sz="1400" b="1" dirty="0" smtClean="0"/>
              <a:t>Arg3</a:t>
            </a:r>
            <a:r>
              <a:rPr lang="en-US" sz="1400" dirty="0" smtClean="0"/>
              <a:t>: into a million pieces</a:t>
            </a:r>
          </a:p>
          <a:p>
            <a:r>
              <a:rPr lang="en-US" sz="1400" b="1" i="1" dirty="0" smtClean="0"/>
              <a:t>Example</a:t>
            </a:r>
            <a:r>
              <a:rPr lang="en-US" sz="1400" b="1" i="1" dirty="0"/>
              <a:t>: </a:t>
            </a:r>
            <a:r>
              <a:rPr lang="en-US" sz="1400" b="1" i="1" dirty="0" smtClean="0"/>
              <a:t>inchoative</a:t>
            </a:r>
            <a:br>
              <a:rPr lang="en-US" sz="1400" b="1" i="1" dirty="0" smtClean="0"/>
            </a:br>
            <a:r>
              <a:rPr lang="en-US" sz="1400" dirty="0" smtClean="0"/>
              <a:t>The </a:t>
            </a:r>
            <a:r>
              <a:rPr lang="en-US" sz="1400" dirty="0"/>
              <a:t>window broke into a million pieces.</a:t>
            </a:r>
            <a:br>
              <a:rPr lang="en-US" sz="1400" dirty="0"/>
            </a:br>
            <a:r>
              <a:rPr lang="en-US" sz="1400" b="1" dirty="0" smtClean="0"/>
              <a:t>Arg1</a:t>
            </a:r>
            <a:r>
              <a:rPr lang="en-US" sz="1400" dirty="0"/>
              <a:t>: The window</a:t>
            </a:r>
            <a:br>
              <a:rPr lang="en-US" sz="1400" dirty="0"/>
            </a:br>
            <a:r>
              <a:rPr lang="en-US" sz="1400" b="1" dirty="0" err="1" smtClean="0"/>
              <a:t>Rel</a:t>
            </a:r>
            <a:r>
              <a:rPr lang="en-US" sz="1400" dirty="0"/>
              <a:t>: broke</a:t>
            </a:r>
            <a:br>
              <a:rPr lang="en-US" sz="1400" dirty="0"/>
            </a:br>
            <a:r>
              <a:rPr lang="en-US" sz="1400" b="1" dirty="0" smtClean="0"/>
              <a:t>Arg3</a:t>
            </a:r>
            <a:r>
              <a:rPr lang="en-US" sz="1400" dirty="0"/>
              <a:t>: into a million pieces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87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1282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 smtClean="0"/>
              <a:t>Gildea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Jurafsky</a:t>
            </a:r>
            <a:r>
              <a:rPr lang="en-US" sz="2000" dirty="0" smtClean="0"/>
              <a:t> 2002</a:t>
            </a:r>
          </a:p>
          <a:p>
            <a:pPr>
              <a:lnSpc>
                <a:spcPct val="120000"/>
              </a:lnSpc>
            </a:pPr>
            <a:r>
              <a:rPr lang="en-US" sz="2000" dirty="0" err="1" smtClean="0"/>
              <a:t>Xue</a:t>
            </a:r>
            <a:r>
              <a:rPr lang="en-US" sz="2000" dirty="0" smtClean="0"/>
              <a:t> and Palmer </a:t>
            </a:r>
            <a:r>
              <a:rPr lang="en-US" sz="2000" dirty="0"/>
              <a:t>2004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err="1"/>
              <a:t>Punakyanok</a:t>
            </a:r>
            <a:r>
              <a:rPr lang="en-US" sz="2000" dirty="0"/>
              <a:t> et al. 20</a:t>
            </a:r>
            <a:r>
              <a:rPr lang="en-US" sz="2000" dirty="0" smtClean="0"/>
              <a:t>04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Pradhan et </a:t>
            </a:r>
            <a:r>
              <a:rPr lang="en-US" sz="2000" dirty="0" smtClean="0"/>
              <a:t>al. </a:t>
            </a:r>
            <a:r>
              <a:rPr lang="en-US" sz="2000" dirty="0"/>
              <a:t>20</a:t>
            </a:r>
            <a:r>
              <a:rPr lang="en-US" sz="2000" dirty="0" smtClean="0"/>
              <a:t>04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/>
              <a:t>Yi and </a:t>
            </a:r>
            <a:r>
              <a:rPr lang="en-US" sz="2000" dirty="0"/>
              <a:t>Palmer 2005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Marquez et al. </a:t>
            </a:r>
            <a:r>
              <a:rPr lang="en-US" sz="2000" dirty="0"/>
              <a:t>2005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err="1" smtClean="0"/>
              <a:t>Haghighi</a:t>
            </a:r>
            <a:r>
              <a:rPr lang="en-US" sz="2000" dirty="0" smtClean="0"/>
              <a:t> et al</a:t>
            </a:r>
            <a:r>
              <a:rPr lang="en-US" sz="2000" dirty="0"/>
              <a:t>. 2005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60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35"/>
            <a:ext cx="8229600" cy="3503220"/>
          </a:xfrm>
        </p:spPr>
        <p:txBody>
          <a:bodyPr>
            <a:normAutofit/>
          </a:bodyPr>
          <a:lstStyle/>
          <a:p>
            <a:r>
              <a:rPr lang="en-US" dirty="0" smtClean="0"/>
              <a:t>Selectional restrictions</a:t>
            </a:r>
          </a:p>
          <a:p>
            <a:pPr lvl="1"/>
            <a:r>
              <a:rPr lang="en-US" dirty="0" smtClean="0"/>
              <a:t>instruments should be tools (e.g., *not* “with pleasure”)</a:t>
            </a:r>
          </a:p>
          <a:p>
            <a:pPr lvl="1"/>
            <a:r>
              <a:rPr lang="en-US" dirty="0" smtClean="0"/>
              <a:t>agents and beneficiaries should be animate (e.g., not “for a reason”)</a:t>
            </a:r>
          </a:p>
          <a:p>
            <a:r>
              <a:rPr lang="en-US" dirty="0" smtClean="0"/>
              <a:t>Use WordNet</a:t>
            </a:r>
          </a:p>
          <a:p>
            <a:pPr lvl="1"/>
            <a:r>
              <a:rPr lang="en-US" dirty="0" smtClean="0"/>
              <a:t>“the teacher” is a person is animate</a:t>
            </a:r>
          </a:p>
          <a:p>
            <a:r>
              <a:rPr lang="en-US" dirty="0" smtClean="0"/>
              <a:t>Parse node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845"/>
            <a:ext cx="8229600" cy="372871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Phrase type</a:t>
            </a:r>
          </a:p>
          <a:p>
            <a:r>
              <a:rPr lang="en-US" sz="2000" dirty="0" smtClean="0"/>
              <a:t>Governing </a:t>
            </a:r>
            <a:r>
              <a:rPr lang="en-US" sz="2000" dirty="0" smtClean="0"/>
              <a:t>category</a:t>
            </a:r>
          </a:p>
          <a:p>
            <a:r>
              <a:rPr lang="en-US" sz="2000" dirty="0" smtClean="0"/>
              <a:t>Parse tree path (e.g., N</a:t>
            </a:r>
            <a:r>
              <a:rPr lang="en-US" sz="2000" dirty="0" smtClean="0">
                <a:latin typeface="Times New Roman"/>
                <a:cs typeface="Times New Roman"/>
              </a:rPr>
              <a:t>↑</a:t>
            </a:r>
            <a:r>
              <a:rPr lang="en-US" sz="2000" dirty="0" smtClean="0"/>
              <a:t>NP</a:t>
            </a:r>
            <a:r>
              <a:rPr lang="en-US" sz="2000" dirty="0" smtClean="0">
                <a:latin typeface="Times New Roman"/>
                <a:cs typeface="Times New Roman"/>
              </a:rPr>
              <a:t>↑</a:t>
            </a:r>
            <a:r>
              <a:rPr lang="en-US" sz="2000" dirty="0" smtClean="0"/>
              <a:t>S</a:t>
            </a:r>
            <a:r>
              <a:rPr lang="en-US" sz="2000" dirty="0" smtClean="0">
                <a:latin typeface="Times New Roman"/>
                <a:cs typeface="Times New Roman"/>
              </a:rPr>
              <a:t>↓</a:t>
            </a:r>
            <a:r>
              <a:rPr lang="en-US" sz="2000" dirty="0" smtClean="0"/>
              <a:t>VP</a:t>
            </a:r>
            <a:r>
              <a:rPr lang="en-US" sz="2000" dirty="0" smtClean="0">
                <a:latin typeface="Times New Roman"/>
                <a:cs typeface="Times New Roman"/>
              </a:rPr>
              <a:t>↓</a:t>
            </a:r>
            <a:r>
              <a:rPr lang="en-US" sz="2000" dirty="0" smtClean="0"/>
              <a:t>V) – SEE NEXT SLIDE</a:t>
            </a:r>
          </a:p>
          <a:p>
            <a:r>
              <a:rPr lang="en-US" sz="2000" dirty="0" smtClean="0"/>
              <a:t>Position </a:t>
            </a:r>
            <a:r>
              <a:rPr lang="en-US" sz="2000" dirty="0" smtClean="0"/>
              <a:t>(e.g., does the phrase precede or follow the predicate)</a:t>
            </a:r>
          </a:p>
          <a:p>
            <a:r>
              <a:rPr lang="en-US" sz="2000" dirty="0" smtClean="0"/>
              <a:t>Voice</a:t>
            </a:r>
          </a:p>
          <a:p>
            <a:r>
              <a:rPr lang="en-US" sz="2000" dirty="0" smtClean="0"/>
              <a:t>Head word</a:t>
            </a:r>
          </a:p>
          <a:p>
            <a:r>
              <a:rPr lang="en-US" sz="2000" dirty="0" smtClean="0"/>
              <a:t>Subcategorization</a:t>
            </a:r>
          </a:p>
          <a:p>
            <a:r>
              <a:rPr lang="en-US" sz="2000" dirty="0" smtClean="0"/>
              <a:t>Argument Set</a:t>
            </a:r>
          </a:p>
          <a:p>
            <a:r>
              <a:rPr lang="en-US" sz="2000" dirty="0" smtClean="0"/>
              <a:t>Argument </a:t>
            </a:r>
            <a:r>
              <a:rPr lang="en-US" sz="2000" dirty="0"/>
              <a:t>Order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46741" y="4774168"/>
            <a:ext cx="389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List from Palmer, </a:t>
            </a:r>
            <a:r>
              <a:rPr lang="en-US" dirty="0" err="1" smtClean="0">
                <a:solidFill>
                  <a:prstClr val="black"/>
                </a:solidFill>
              </a:rPr>
              <a:t>Gildea</a:t>
            </a:r>
            <a:r>
              <a:rPr lang="en-US" dirty="0" smtClean="0">
                <a:solidFill>
                  <a:prstClr val="black"/>
                </a:solidFill>
              </a:rPr>
              <a:t>, and </a:t>
            </a:r>
            <a:r>
              <a:rPr lang="en-US" dirty="0" err="1" smtClean="0">
                <a:solidFill>
                  <a:prstClr val="black"/>
                </a:solidFill>
              </a:rPr>
              <a:t>Xue</a:t>
            </a:r>
            <a:r>
              <a:rPr lang="en-US" dirty="0" smtClean="0">
                <a:solidFill>
                  <a:prstClr val="black"/>
                </a:solidFill>
              </a:rPr>
              <a:t> 2010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99" y="1094883"/>
            <a:ext cx="7677001" cy="3427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6571" y="4763394"/>
            <a:ext cx="31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smtClean="0">
                <a:solidFill>
                  <a:prstClr val="black"/>
                </a:solidFill>
              </a:rPr>
              <a:t>Palmer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Gildea</a:t>
            </a:r>
            <a:r>
              <a:rPr lang="en-US" dirty="0" smtClean="0">
                <a:solidFill>
                  <a:prstClr val="black"/>
                </a:solidFill>
              </a:rPr>
              <a:t>, and </a:t>
            </a:r>
            <a:r>
              <a:rPr lang="en-US" dirty="0" err="1" smtClean="0">
                <a:solidFill>
                  <a:prstClr val="black"/>
                </a:solidFill>
              </a:rPr>
              <a:t>Xue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2010]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9"/>
            <a:ext cx="8229600" cy="36633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Previous Role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Head Word Part of Speech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Named Entities in Constituents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Verb Clustering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Head Words of Objects of PPs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First/Last Word/POS in Constituent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Constituent Order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Constituent Tree Distance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Temporal Cue Words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46741" y="4774168"/>
            <a:ext cx="389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List from Palmer, </a:t>
            </a:r>
            <a:r>
              <a:rPr lang="en-US" dirty="0" err="1" smtClean="0">
                <a:solidFill>
                  <a:prstClr val="black"/>
                </a:solidFill>
              </a:rPr>
              <a:t>Gildea</a:t>
            </a:r>
            <a:r>
              <a:rPr lang="en-US" dirty="0" smtClean="0">
                <a:solidFill>
                  <a:prstClr val="black"/>
                </a:solidFill>
              </a:rPr>
              <a:t>, and </a:t>
            </a:r>
            <a:r>
              <a:rPr lang="en-US" dirty="0" err="1" smtClean="0">
                <a:solidFill>
                  <a:prstClr val="black"/>
                </a:solidFill>
              </a:rPr>
              <a:t>Xue</a:t>
            </a:r>
            <a:r>
              <a:rPr lang="en-US" dirty="0" smtClean="0">
                <a:solidFill>
                  <a:prstClr val="black"/>
                </a:solidFill>
              </a:rPr>
              <a:t> 2010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SRL for Question Answering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75" y="1094314"/>
            <a:ext cx="3334965" cy="38168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8794" y="472653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[Shen and </a:t>
            </a:r>
            <a:r>
              <a:rPr lang="en-US" dirty="0" err="1" smtClean="0"/>
              <a:t>Lapata</a:t>
            </a:r>
            <a:r>
              <a:rPr lang="en-US" dirty="0" smtClean="0"/>
              <a:t> 2007]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CONLL Shared task (since 2004)</a:t>
            </a:r>
          </a:p>
          <a:p>
            <a:r>
              <a:rPr lang="en-US" dirty="0" smtClean="0"/>
              <a:t>Best performance over 80% F1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SRL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094313"/>
            <a:ext cx="8286765" cy="2989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1531" y="46596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[He et al. 2018]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SRL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1531" y="46596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[He et al. 2018]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4" y="1459282"/>
            <a:ext cx="8996992" cy="24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19" y="1094314"/>
            <a:ext cx="8148181" cy="38284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Last week, Min broke the window with a hammer.</a:t>
            </a:r>
          </a:p>
          <a:p>
            <a:r>
              <a:rPr lang="en-US" dirty="0" smtClean="0"/>
              <a:t>The window was broken with a hammer by Min last week</a:t>
            </a:r>
          </a:p>
          <a:p>
            <a:r>
              <a:rPr lang="en-US" dirty="0" smtClean="0"/>
              <a:t>With a hammer, Min broke the window last week</a:t>
            </a:r>
          </a:p>
          <a:p>
            <a:r>
              <a:rPr lang="en-US" dirty="0" smtClean="0"/>
              <a:t>Last week, the window was broken by Min with a hammer</a:t>
            </a:r>
          </a:p>
          <a:p>
            <a:r>
              <a:rPr lang="en-US" dirty="0" smtClean="0"/>
              <a:t>Min broke the window</a:t>
            </a:r>
          </a:p>
          <a:p>
            <a:r>
              <a:rPr lang="en-US" dirty="0" smtClean="0"/>
              <a:t>The window broke</a:t>
            </a:r>
          </a:p>
          <a:p>
            <a:r>
              <a:rPr lang="en-US" dirty="0" smtClean="0"/>
              <a:t>The window was broken with a </a:t>
            </a:r>
            <a:r>
              <a:rPr lang="en-US" dirty="0" smtClean="0"/>
              <a:t>hammer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		SAME DEEP ROLES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42"/>
            <a:ext cx="8229600" cy="36826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Determining </a:t>
            </a:r>
          </a:p>
          <a:p>
            <a:pPr lvl="1"/>
            <a:r>
              <a:rPr lang="en-US" dirty="0" smtClean="0"/>
              <a:t>who </a:t>
            </a:r>
          </a:p>
          <a:p>
            <a:pPr lvl="1"/>
            <a:r>
              <a:rPr lang="en-US" dirty="0" smtClean="0"/>
              <a:t>did what</a:t>
            </a:r>
          </a:p>
          <a:p>
            <a:pPr lvl="1"/>
            <a:r>
              <a:rPr lang="en-US" dirty="0" smtClean="0"/>
              <a:t>to whom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why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Text 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10843"/>
            <a:ext cx="8432800" cy="701843"/>
          </a:xfrm>
        </p:spPr>
        <p:txBody>
          <a:bodyPr/>
          <a:lstStyle/>
          <a:p>
            <a:r>
              <a:rPr lang="en-US" dirty="0" smtClean="0"/>
              <a:t>Grammatical Case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0400" y="4485194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http://expressrussian.com/russian-cases/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25" y="978873"/>
            <a:ext cx="5595350" cy="35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Theory (Fillmore 1968)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6271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900" dirty="0" smtClean="0"/>
              <a:t>Agent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Actor of an action</a:t>
            </a:r>
          </a:p>
          <a:p>
            <a:pPr lvl="1">
              <a:lnSpc>
                <a:spcPct val="120000"/>
              </a:lnSpc>
            </a:pPr>
            <a:r>
              <a:rPr lang="en-US" altLang="en-US" sz="2400" b="1" dirty="0" smtClean="0"/>
              <a:t>The musician </a:t>
            </a:r>
            <a:r>
              <a:rPr lang="en-US" altLang="en-US" sz="2400" dirty="0" smtClean="0"/>
              <a:t>performed a new piece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Patient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Entity affected by the action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Samantha hurt </a:t>
            </a:r>
            <a:r>
              <a:rPr lang="en-US" altLang="en-US" sz="2400" b="1" dirty="0" smtClean="0"/>
              <a:t>her hand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Instrument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Tool used in performing action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Min broke the window </a:t>
            </a:r>
            <a:r>
              <a:rPr lang="en-US" altLang="en-US" sz="2400" b="1" dirty="0" smtClean="0"/>
              <a:t>with a hammer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Beneficiary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Entity for whom action is performed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The mother bought ice cream </a:t>
            </a:r>
            <a:r>
              <a:rPr lang="en-US" altLang="en-US" sz="2400" b="1" dirty="0" smtClean="0"/>
              <a:t>for the children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Source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Origin of the affected entity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I got the book </a:t>
            </a:r>
            <a:r>
              <a:rPr lang="en-US" altLang="en-US" sz="2400" b="1" dirty="0" smtClean="0"/>
              <a:t>from my friend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Destination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Destination of the affected entity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2" y="1828983"/>
            <a:ext cx="8647112" cy="2062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0383" y="4703523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Jurafsky</a:t>
            </a:r>
            <a:r>
              <a:rPr lang="en-US" dirty="0" smtClean="0"/>
              <a:t> and Martin book]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Thematic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syntactic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 information</a:t>
            </a:r>
          </a:p>
          <a:p>
            <a:pPr lvl="1"/>
            <a:r>
              <a:rPr lang="en-US" dirty="0" smtClean="0"/>
              <a:t>“by X” for agent</a:t>
            </a:r>
          </a:p>
          <a:p>
            <a:pPr lvl="1"/>
            <a:r>
              <a:rPr lang="en-US" dirty="0" smtClean="0"/>
              <a:t>“with X” for instrument</a:t>
            </a:r>
          </a:p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“by car”</a:t>
            </a:r>
          </a:p>
          <a:p>
            <a:pPr lvl="1"/>
            <a:r>
              <a:rPr lang="en-US" dirty="0" smtClean="0"/>
              <a:t>“with pleasure”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 (SRL)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675868" cy="28597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</a:t>
            </a:r>
          </a:p>
          <a:p>
            <a:pPr marL="457200" lvl="1" indent="0">
              <a:buNone/>
            </a:pPr>
            <a:r>
              <a:rPr lang="en-US" sz="1800" dirty="0" smtClean="0"/>
              <a:t>The teacher gave the test to the students in the morning.</a:t>
            </a:r>
          </a:p>
          <a:p>
            <a:r>
              <a:rPr lang="en-US" sz="2800" dirty="0" smtClean="0"/>
              <a:t>Output</a:t>
            </a:r>
          </a:p>
          <a:p>
            <a:pPr marL="457200" lvl="1" indent="0">
              <a:buNone/>
            </a:pPr>
            <a:r>
              <a:rPr lang="en-US" sz="1800" dirty="0" smtClean="0"/>
              <a:t>[The teacher]</a:t>
            </a:r>
            <a:r>
              <a:rPr lang="en-US" sz="1800" baseline="-25000" dirty="0" smtClean="0"/>
              <a:t>AGENT</a:t>
            </a:r>
            <a:r>
              <a:rPr lang="en-US" sz="1800" dirty="0" smtClean="0"/>
              <a:t> gave [the test]</a:t>
            </a:r>
            <a:r>
              <a:rPr lang="en-US" sz="1800" baseline="-25000" dirty="0" smtClean="0"/>
              <a:t>OBJ</a:t>
            </a:r>
            <a:r>
              <a:rPr lang="en-US" sz="1800" dirty="0" smtClean="0"/>
              <a:t> to [the students]</a:t>
            </a:r>
            <a:r>
              <a:rPr lang="en-US" sz="1800" baseline="-25000" dirty="0" smtClean="0"/>
              <a:t>RECIP</a:t>
            </a:r>
            <a:r>
              <a:rPr lang="en-US" sz="1800" dirty="0" smtClean="0"/>
              <a:t> [in the morning]</a:t>
            </a:r>
            <a:r>
              <a:rPr lang="en-US" sz="1800" baseline="-25000" dirty="0" smtClean="0"/>
              <a:t>TMP</a:t>
            </a:r>
            <a:r>
              <a:rPr lang="en-US" sz="1800" dirty="0" smtClean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1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41482</TotalTime>
  <Words>669</Words>
  <Application>Microsoft Office PowerPoint</Application>
  <PresentationFormat>On-screen Show (16:9)</PresentationFormat>
  <Paragraphs>150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Syntactic Variation</vt:lpstr>
      <vt:lpstr>Semantic Role Labeling</vt:lpstr>
      <vt:lpstr>Grammatical Case</vt:lpstr>
      <vt:lpstr>Case Theory (Fillmore 1968)</vt:lpstr>
      <vt:lpstr>Thematic Roles</vt:lpstr>
      <vt:lpstr>Using syntactic information</vt:lpstr>
      <vt:lpstr>Semantic Role Labeling (SRL) Task</vt:lpstr>
      <vt:lpstr>Semantic Role Labeling</vt:lpstr>
      <vt:lpstr>Illinois Demo</vt:lpstr>
      <vt:lpstr>Formatted Output</vt:lpstr>
      <vt:lpstr>FrameNet</vt:lpstr>
      <vt:lpstr>FrameNet</vt:lpstr>
      <vt:lpstr>PowerPoint Presentation</vt:lpstr>
      <vt:lpstr>PowerPoint Presentation</vt:lpstr>
      <vt:lpstr>PropBank</vt:lpstr>
      <vt:lpstr>PropBank Examples</vt:lpstr>
      <vt:lpstr>PropBank Examples</vt:lpstr>
      <vt:lpstr>Classic Papers</vt:lpstr>
      <vt:lpstr>Approaches</vt:lpstr>
      <vt:lpstr>Features Used (1)</vt:lpstr>
      <vt:lpstr>Example</vt:lpstr>
      <vt:lpstr>Features Used (2)</vt:lpstr>
      <vt:lpstr>Using SRL for Question Answering</vt:lpstr>
      <vt:lpstr>Results</vt:lpstr>
      <vt:lpstr>Neural SRL</vt:lpstr>
      <vt:lpstr>Neural SRL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469</cp:revision>
  <dcterms:created xsi:type="dcterms:W3CDTF">2014-05-29T18:54:38Z</dcterms:created>
  <dcterms:modified xsi:type="dcterms:W3CDTF">2019-04-09T01:22:56Z</dcterms:modified>
</cp:coreProperties>
</file>