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29"/>
  </p:notesMasterIdLst>
  <p:sldIdLst>
    <p:sldId id="616" r:id="rId3"/>
    <p:sldId id="799" r:id="rId4"/>
    <p:sldId id="802" r:id="rId5"/>
    <p:sldId id="881" r:id="rId6"/>
    <p:sldId id="803" r:id="rId7"/>
    <p:sldId id="873" r:id="rId8"/>
    <p:sldId id="872" r:id="rId9"/>
    <p:sldId id="804" r:id="rId10"/>
    <p:sldId id="805" r:id="rId11"/>
    <p:sldId id="874" r:id="rId12"/>
    <p:sldId id="806" r:id="rId13"/>
    <p:sldId id="882" r:id="rId14"/>
    <p:sldId id="883" r:id="rId15"/>
    <p:sldId id="884" r:id="rId16"/>
    <p:sldId id="807" r:id="rId17"/>
    <p:sldId id="885" r:id="rId18"/>
    <p:sldId id="886" r:id="rId19"/>
    <p:sldId id="887" r:id="rId20"/>
    <p:sldId id="888" r:id="rId21"/>
    <p:sldId id="891" r:id="rId22"/>
    <p:sldId id="892" r:id="rId23"/>
    <p:sldId id="893" r:id="rId24"/>
    <p:sldId id="894" r:id="rId25"/>
    <p:sldId id="895" r:id="rId26"/>
    <p:sldId id="896" r:id="rId27"/>
    <p:sldId id="798" r:id="rId2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35" autoAdjust="0"/>
    <p:restoredTop sz="94399" autoAdjust="0"/>
  </p:normalViewPr>
  <p:slideViewPr>
    <p:cSldViewPr snapToGrid="0" snapToObjects="1">
      <p:cViewPr varScale="1">
        <p:scale>
          <a:sx n="137" d="100"/>
          <a:sy n="137" d="100"/>
        </p:scale>
        <p:origin x="126" y="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5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26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48" charset="0"/>
              </a:defRPr>
            </a:lvl1pPr>
            <a:lvl2pPr marL="727942" indent="-279978" defTabSz="90526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48" charset="0"/>
              </a:defRPr>
            </a:lvl2pPr>
            <a:lvl3pPr marL="1119911" indent="-223982" defTabSz="90526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48" charset="0"/>
              </a:defRPr>
            </a:lvl3pPr>
            <a:lvl4pPr marL="1567876" indent="-223982" defTabSz="90526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48" charset="0"/>
              </a:defRPr>
            </a:lvl4pPr>
            <a:lvl5pPr marL="2015841" indent="-223982" defTabSz="90526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48" charset="0"/>
              </a:defRPr>
            </a:lvl5pPr>
            <a:lvl6pPr marL="2463805" indent="-223982" defTabSz="90526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-48" charset="0"/>
              </a:defRPr>
            </a:lvl6pPr>
            <a:lvl7pPr marL="2911770" indent="-223982" defTabSz="90526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-48" charset="0"/>
              </a:defRPr>
            </a:lvl7pPr>
            <a:lvl8pPr marL="3359734" indent="-223982" defTabSz="90526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-48" charset="0"/>
              </a:defRPr>
            </a:lvl8pPr>
            <a:lvl9pPr marL="3807699" indent="-223982" defTabSz="90526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-4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092D1E6-CF6B-4714-9F3D-C750C2815A7B}" type="slidenum">
              <a:rPr lang="en-US" altLang="en-US" smtClean="0"/>
              <a:pPr eaLnBrk="1" hangingPunct="1">
                <a:spcBef>
                  <a:spcPct val="0"/>
                </a:spcBef>
              </a:pPr>
              <a:t>3</a:t>
            </a:fld>
            <a:endParaRPr lang="en-US" alt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065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A9CF67-2FBA-4A12-ABFA-2EBF4575F62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19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26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48" charset="0"/>
              </a:defRPr>
            </a:lvl1pPr>
            <a:lvl2pPr marL="727942" indent="-279978" defTabSz="90526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48" charset="0"/>
              </a:defRPr>
            </a:lvl2pPr>
            <a:lvl3pPr marL="1119911" indent="-223982" defTabSz="90526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48" charset="0"/>
              </a:defRPr>
            </a:lvl3pPr>
            <a:lvl4pPr marL="1567876" indent="-223982" defTabSz="90526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48" charset="0"/>
              </a:defRPr>
            </a:lvl4pPr>
            <a:lvl5pPr marL="2015841" indent="-223982" defTabSz="90526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48" charset="0"/>
              </a:defRPr>
            </a:lvl5pPr>
            <a:lvl6pPr marL="2463805" indent="-223982" defTabSz="90526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-48" charset="0"/>
              </a:defRPr>
            </a:lvl6pPr>
            <a:lvl7pPr marL="2911770" indent="-223982" defTabSz="90526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-48" charset="0"/>
              </a:defRPr>
            </a:lvl7pPr>
            <a:lvl8pPr marL="3359734" indent="-223982" defTabSz="90526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-48" charset="0"/>
              </a:defRPr>
            </a:lvl8pPr>
            <a:lvl9pPr marL="3807699" indent="-223982" defTabSz="90526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-4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8E37C11-FF19-47C2-AABA-B4D9A520B008}" type="slidenum">
              <a:rPr lang="en-US" altLang="en-US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469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26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48" charset="0"/>
              </a:defRPr>
            </a:lvl1pPr>
            <a:lvl2pPr marL="727942" indent="-279978" defTabSz="90526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48" charset="0"/>
              </a:defRPr>
            </a:lvl2pPr>
            <a:lvl3pPr marL="1119911" indent="-223982" defTabSz="90526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48" charset="0"/>
              </a:defRPr>
            </a:lvl3pPr>
            <a:lvl4pPr marL="1567876" indent="-223982" defTabSz="90526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48" charset="0"/>
              </a:defRPr>
            </a:lvl4pPr>
            <a:lvl5pPr marL="2015841" indent="-223982" defTabSz="90526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48" charset="0"/>
              </a:defRPr>
            </a:lvl5pPr>
            <a:lvl6pPr marL="2463805" indent="-223982" defTabSz="90526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-48" charset="0"/>
              </a:defRPr>
            </a:lvl6pPr>
            <a:lvl7pPr marL="2911770" indent="-223982" defTabSz="90526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-48" charset="0"/>
              </a:defRPr>
            </a:lvl7pPr>
            <a:lvl8pPr marL="3359734" indent="-223982" defTabSz="90526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-48" charset="0"/>
              </a:defRPr>
            </a:lvl8pPr>
            <a:lvl9pPr marL="3807699" indent="-223982" defTabSz="90526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-4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8E37C11-FF19-47C2-AABA-B4D9A520B008}" type="slidenum">
              <a:rPr lang="en-US" altLang="en-US" smtClean="0"/>
              <a:pPr eaLnBrk="1" hangingPunct="1">
                <a:spcBef>
                  <a:spcPct val="0"/>
                </a:spcBef>
              </a:pPr>
              <a:t>9</a:t>
            </a:fld>
            <a:endParaRPr lang="en-US" alt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985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26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48" charset="0"/>
              </a:defRPr>
            </a:lvl1pPr>
            <a:lvl2pPr marL="727942" indent="-279978" defTabSz="90526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48" charset="0"/>
              </a:defRPr>
            </a:lvl2pPr>
            <a:lvl3pPr marL="1119911" indent="-223982" defTabSz="90526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48" charset="0"/>
              </a:defRPr>
            </a:lvl3pPr>
            <a:lvl4pPr marL="1567876" indent="-223982" defTabSz="90526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48" charset="0"/>
              </a:defRPr>
            </a:lvl4pPr>
            <a:lvl5pPr marL="2015841" indent="-223982" defTabSz="90526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48" charset="0"/>
              </a:defRPr>
            </a:lvl5pPr>
            <a:lvl6pPr marL="2463805" indent="-223982" defTabSz="90526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-48" charset="0"/>
              </a:defRPr>
            </a:lvl6pPr>
            <a:lvl7pPr marL="2911770" indent="-223982" defTabSz="90526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-48" charset="0"/>
              </a:defRPr>
            </a:lvl7pPr>
            <a:lvl8pPr marL="3359734" indent="-223982" defTabSz="90526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-48" charset="0"/>
              </a:defRPr>
            </a:lvl8pPr>
            <a:lvl9pPr marL="3807699" indent="-223982" defTabSz="90526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-4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32B6B4C-A37E-4D27-9B6F-E887874ABC2A}" type="slidenum">
              <a:rPr lang="en-US" altLang="en-US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090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26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48" charset="0"/>
              </a:defRPr>
            </a:lvl1pPr>
            <a:lvl2pPr marL="727942" indent="-279978" defTabSz="90526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48" charset="0"/>
              </a:defRPr>
            </a:lvl2pPr>
            <a:lvl3pPr marL="1119911" indent="-223982" defTabSz="90526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48" charset="0"/>
              </a:defRPr>
            </a:lvl3pPr>
            <a:lvl4pPr marL="1567876" indent="-223982" defTabSz="90526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48" charset="0"/>
              </a:defRPr>
            </a:lvl4pPr>
            <a:lvl5pPr marL="2015841" indent="-223982" defTabSz="90526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48" charset="0"/>
              </a:defRPr>
            </a:lvl5pPr>
            <a:lvl6pPr marL="2463805" indent="-223982" defTabSz="90526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-48" charset="0"/>
              </a:defRPr>
            </a:lvl6pPr>
            <a:lvl7pPr marL="2911770" indent="-223982" defTabSz="90526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-48" charset="0"/>
              </a:defRPr>
            </a:lvl7pPr>
            <a:lvl8pPr marL="3359734" indent="-223982" defTabSz="90526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-48" charset="0"/>
              </a:defRPr>
            </a:lvl8pPr>
            <a:lvl9pPr marL="3807699" indent="-223982" defTabSz="90526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-4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99D25E0-EF8A-49F1-9BEF-C1B22C8A6871}" type="slidenum">
              <a:rPr lang="en-US" altLang="en-US" smtClean="0"/>
              <a:pPr eaLnBrk="1" hangingPunct="1">
                <a:spcBef>
                  <a:spcPct val="0"/>
                </a:spcBef>
              </a:pPr>
              <a:t>15</a:t>
            </a:fld>
            <a:endParaRPr lang="en-US" alt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817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68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29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800" b="0" i="0">
                <a:latin typeface="Lucida Grande"/>
                <a:cs typeface="Lucida Grande"/>
              </a:defRPr>
            </a:lvl2pPr>
            <a:lvl3pPr>
              <a:defRPr sz="2400" b="0" i="0">
                <a:latin typeface="Lucida Grande"/>
                <a:cs typeface="Lucida Grande"/>
              </a:defRPr>
            </a:lvl3pPr>
            <a:lvl4pPr>
              <a:defRPr sz="2000" b="0" i="0">
                <a:latin typeface="Lucida Grande"/>
                <a:cs typeface="Lucida Grande"/>
              </a:defRPr>
            </a:lvl4pPr>
            <a:lvl5pPr>
              <a:defRPr sz="2000" b="0" i="0">
                <a:latin typeface="Lucida Grande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85858"/>
                </a:solidFill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2pPr>
      <a:lvl3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3pPr>
      <a:lvl4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4pPr>
      <a:lvl5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5pPr>
      <a:lvl6pPr marL="8048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6pPr>
      <a:lvl7pPr marL="12620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7pPr>
      <a:lvl8pPr marL="17192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8pPr>
      <a:lvl9pPr marL="21764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 smtClean="0">
                <a:latin typeface="Rockwell Extra Bold" panose="02060903040505020403" pitchFamily="18" charset="0"/>
              </a:rPr>
              <a:t>NLP</a:t>
            </a:r>
            <a:endParaRPr lang="en-US" sz="18000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62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63288"/>
            <a:ext cx="8432800" cy="701843"/>
          </a:xfrm>
        </p:spPr>
        <p:txBody>
          <a:bodyPr/>
          <a:lstStyle/>
          <a:p>
            <a:r>
              <a:rPr lang="en-US" dirty="0" smtClean="0"/>
              <a:t>Example in NLTK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6842" y="765131"/>
            <a:ext cx="8286495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fs2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FeatStruct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(type='NP',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=fs1)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(fs2)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agr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= [ number = 'singular' ] ]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       [ person = 3          ] ]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                               ]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type = 'NP'                    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fs3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FeatStruct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FeatStruct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(number=Variable('?n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')), subj=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FeatStruct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(number=Variable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('?n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')))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print(fs3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agr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[ number = ?n ] ] </a:t>
            </a: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                       ] 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 = [ number = ?n ] ] </a:t>
            </a: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print(fs2.unify(fs3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agr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number = 'singular' ] ] </a:t>
            </a: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       [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= 3 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]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                               ] 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 = [ number = 'singular' ] ] </a:t>
            </a: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                               ] 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= 'NP' 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] 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78538" y="4737049"/>
            <a:ext cx="4044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http://www.nltk.org/howto/featstruct.html</a:t>
            </a:r>
          </a:p>
        </p:txBody>
      </p:sp>
    </p:spTree>
    <p:extLst>
      <p:ext uri="{BB962C8B-B14F-4D97-AF65-F5344CB8AC3E}">
        <p14:creationId xmlns:p14="http://schemas.microsoft.com/office/powerpoint/2010/main" val="63452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Agreement with Features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01733"/>
            <a:ext cx="8229600" cy="332266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dirty="0" smtClean="0"/>
              <a:t>S </a:t>
            </a:r>
            <a:r>
              <a:rPr lang="en-US" altLang="en-US" sz="2400" dirty="0" smtClean="0">
                <a:sym typeface="Symbol" pitchFamily="18" charset="2"/>
              </a:rPr>
              <a:t> NP VP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en-US" sz="1900" dirty="0">
                <a:sym typeface="Symbol" pitchFamily="18" charset="2"/>
              </a:rPr>
              <a:t>	</a:t>
            </a:r>
            <a:r>
              <a:rPr lang="en-US" altLang="en-US" sz="1900" dirty="0" smtClean="0">
                <a:sym typeface="Symbol" pitchFamily="18" charset="2"/>
              </a:rPr>
              <a:t>{NP PERSON} = {VP PERSON}</a:t>
            </a:r>
            <a:r>
              <a:rPr lang="en-US" altLang="en-US" sz="1900" dirty="0" smtClean="0"/>
              <a:t>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 smtClean="0"/>
              <a:t>S </a:t>
            </a:r>
            <a:r>
              <a:rPr lang="en-US" altLang="en-US" sz="2400" dirty="0" smtClean="0">
                <a:sym typeface="Symbol" pitchFamily="18" charset="2"/>
              </a:rPr>
              <a:t> Aux NP VP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en-US" sz="1900" dirty="0" smtClean="0">
                <a:sym typeface="Symbol" pitchFamily="18" charset="2"/>
              </a:rPr>
              <a:t>	{Aux PERSON} = {NP PERSON}</a:t>
            </a:r>
          </a:p>
          <a:p>
            <a:pPr>
              <a:lnSpc>
                <a:spcPct val="110000"/>
              </a:lnSpc>
            </a:pPr>
            <a:r>
              <a:rPr lang="en-US" altLang="en-US" sz="2400" dirty="0" smtClean="0">
                <a:sym typeface="Symbol" pitchFamily="18" charset="2"/>
              </a:rPr>
              <a:t>Verb  bites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en-US" sz="1900" dirty="0">
                <a:sym typeface="Symbol" pitchFamily="18" charset="2"/>
              </a:rPr>
              <a:t>	</a:t>
            </a:r>
            <a:r>
              <a:rPr lang="en-US" altLang="en-US" sz="1900" dirty="0" smtClean="0">
                <a:sym typeface="Symbol" pitchFamily="18" charset="2"/>
              </a:rPr>
              <a:t>{Verb PERSON} = 3</a:t>
            </a:r>
          </a:p>
          <a:p>
            <a:pPr>
              <a:lnSpc>
                <a:spcPct val="110000"/>
              </a:lnSpc>
            </a:pPr>
            <a:r>
              <a:rPr lang="en-US" altLang="en-US" sz="2400" dirty="0" smtClean="0">
                <a:sym typeface="Symbol" pitchFamily="18" charset="2"/>
              </a:rPr>
              <a:t>Verb  bite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altLang="en-US" sz="1700" dirty="0" smtClean="0">
                <a:sym typeface="Symbol" pitchFamily="18" charset="2"/>
              </a:rPr>
              <a:t>{Verb PERSON} = 1 </a:t>
            </a:r>
          </a:p>
          <a:p>
            <a:pPr eaLnBrk="1" hangingPunct="1">
              <a:lnSpc>
                <a:spcPct val="110000"/>
              </a:lnSpc>
            </a:pPr>
            <a:endParaRPr lang="en-US" altLang="en-US" sz="2400" dirty="0" smtClean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5705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in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15"/>
            <a:ext cx="8229600" cy="3719088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 smtClean="0"/>
              <a:t>e</a:t>
            </a:r>
            <a:r>
              <a:rPr lang="en-US" i="1" dirty="0" smtClean="0"/>
              <a:t> </a:t>
            </a:r>
            <a:r>
              <a:rPr lang="en-US" dirty="0" smtClean="0"/>
              <a:t>– entities, </a:t>
            </a:r>
            <a:r>
              <a:rPr lang="en-US" b="1" i="1" dirty="0" smtClean="0"/>
              <a:t>t</a:t>
            </a:r>
            <a:r>
              <a:rPr lang="en-US" dirty="0" smtClean="0"/>
              <a:t> – facts </a:t>
            </a:r>
          </a:p>
          <a:p>
            <a:r>
              <a:rPr lang="en-US" b="1" dirty="0" smtClean="0"/>
              <a:t>&lt;</a:t>
            </a:r>
            <a:r>
              <a:rPr lang="en-US" b="1" dirty="0" err="1" smtClean="0"/>
              <a:t>e,t</a:t>
            </a:r>
            <a:r>
              <a:rPr lang="en-US" b="1" dirty="0" smtClean="0"/>
              <a:t>&gt; </a:t>
            </a:r>
            <a:r>
              <a:rPr lang="en-US" dirty="0" smtClean="0"/>
              <a:t>: unary predicates – maps entities to facts</a:t>
            </a:r>
          </a:p>
          <a:p>
            <a:r>
              <a:rPr lang="en-US" b="1" dirty="0" smtClean="0"/>
              <a:t>&lt;e,&lt;</a:t>
            </a:r>
            <a:r>
              <a:rPr lang="en-US" b="1" dirty="0" err="1" smtClean="0"/>
              <a:t>e,t</a:t>
            </a:r>
            <a:r>
              <a:rPr lang="en-US" b="1" dirty="0" smtClean="0"/>
              <a:t>&gt;&gt; </a:t>
            </a:r>
            <a:r>
              <a:rPr lang="en-US" dirty="0" smtClean="0"/>
              <a:t>: binary predicates</a:t>
            </a:r>
          </a:p>
          <a:p>
            <a:r>
              <a:rPr lang="en-US" b="1" dirty="0" smtClean="0"/>
              <a:t>&lt;&lt;</a:t>
            </a:r>
            <a:r>
              <a:rPr lang="en-US" b="1" dirty="0" err="1" smtClean="0"/>
              <a:t>e,t</a:t>
            </a:r>
            <a:r>
              <a:rPr lang="en-US" b="1" dirty="0" smtClean="0"/>
              <a:t>&gt;,t&gt; </a:t>
            </a:r>
            <a:r>
              <a:rPr lang="en-US" dirty="0" smtClean="0"/>
              <a:t>: type-raised entities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“Jorge”, “he”, A123: e</a:t>
            </a:r>
          </a:p>
          <a:p>
            <a:pPr lvl="1"/>
            <a:r>
              <a:rPr lang="en-US" dirty="0" smtClean="0"/>
              <a:t>“Janice likes cats”: t</a:t>
            </a:r>
          </a:p>
          <a:p>
            <a:pPr lvl="1"/>
            <a:r>
              <a:rPr lang="en-US" dirty="0" smtClean="0"/>
              <a:t>“likes”: &lt;e,&lt;</a:t>
            </a:r>
            <a:r>
              <a:rPr lang="en-US" dirty="0" err="1" smtClean="0"/>
              <a:t>e,t</a:t>
            </a:r>
            <a:r>
              <a:rPr lang="en-US" dirty="0" smtClean="0"/>
              <a:t>&gt;&gt;</a:t>
            </a:r>
          </a:p>
          <a:p>
            <a:pPr lvl="1"/>
            <a:r>
              <a:rPr lang="en-US" dirty="0" smtClean="0"/>
              <a:t>“likes cats”: &lt;</a:t>
            </a:r>
            <a:r>
              <a:rPr lang="en-US" dirty="0" err="1" smtClean="0"/>
              <a:t>e,t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“every person”: &lt;&lt;</a:t>
            </a:r>
            <a:r>
              <a:rPr lang="en-US" dirty="0" err="1" smtClean="0"/>
              <a:t>e,t</a:t>
            </a:r>
            <a:r>
              <a:rPr lang="en-US" dirty="0" smtClean="0"/>
              <a:t>&gt;,t&gt;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67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Coercion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6360"/>
            <a:ext cx="8229600" cy="3427781"/>
          </a:xfrm>
        </p:spPr>
        <p:txBody>
          <a:bodyPr/>
          <a:lstStyle/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How is it done in your favorite programming language?</a:t>
            </a:r>
          </a:p>
          <a:p>
            <a:r>
              <a:rPr lang="en-US" dirty="0" smtClean="0"/>
              <a:t>Examples in natural language</a:t>
            </a:r>
          </a:p>
          <a:p>
            <a:pPr lvl="1"/>
            <a:r>
              <a:rPr lang="en-US" dirty="0" smtClean="0"/>
              <a:t>I had a coffee this morning (-&gt; one cup of coffee)</a:t>
            </a:r>
          </a:p>
          <a:p>
            <a:pPr lvl="1"/>
            <a:r>
              <a:rPr lang="en-US" dirty="0" smtClean="0"/>
              <a:t>I tried two wines last night (-&gt; two types of wine)</a:t>
            </a:r>
          </a:p>
          <a:p>
            <a:pPr lvl="1"/>
            <a:r>
              <a:rPr lang="en-US" dirty="0" smtClean="0"/>
              <a:t>I had fish for dinner (-&gt; some fish, not “a fish”)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57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" y="392471"/>
            <a:ext cx="8792870" cy="701843"/>
          </a:xfrm>
        </p:spPr>
        <p:txBody>
          <a:bodyPr/>
          <a:lstStyle/>
          <a:p>
            <a:r>
              <a:rPr lang="en-US" dirty="0" smtClean="0"/>
              <a:t>Subtypes and </a:t>
            </a:r>
            <a:r>
              <a:rPr lang="en-US" dirty="0" err="1" smtClean="0"/>
              <a:t>Selectional</a:t>
            </a:r>
            <a:r>
              <a:rPr lang="en-US" dirty="0" smtClean="0"/>
              <a:t> Restrictions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379"/>
            <a:ext cx="8229600" cy="370880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Type hierarchy</a:t>
            </a:r>
          </a:p>
          <a:p>
            <a:pPr lvl="1"/>
            <a:r>
              <a:rPr lang="en-US" dirty="0" smtClean="0"/>
              <a:t>object &gt; edible object &gt; fruit &gt; banana</a:t>
            </a:r>
          </a:p>
          <a:p>
            <a:pPr lvl="1"/>
            <a:r>
              <a:rPr lang="en-US" dirty="0" smtClean="0"/>
              <a:t>noun &gt; count noun</a:t>
            </a:r>
          </a:p>
          <a:p>
            <a:pPr lvl="1"/>
            <a:r>
              <a:rPr lang="en-US" dirty="0" smtClean="0"/>
              <a:t>noun &gt; mass noun</a:t>
            </a:r>
          </a:p>
          <a:p>
            <a:r>
              <a:rPr lang="en-US" dirty="0" err="1" smtClean="0"/>
              <a:t>Selectional</a:t>
            </a:r>
            <a:r>
              <a:rPr lang="en-US" dirty="0" smtClean="0"/>
              <a:t> restrictions</a:t>
            </a:r>
          </a:p>
          <a:p>
            <a:pPr lvl="1"/>
            <a:r>
              <a:rPr lang="en-US" dirty="0" smtClean="0"/>
              <a:t>Some verbs can only take arguments of certain types</a:t>
            </a:r>
          </a:p>
          <a:p>
            <a:pPr lvl="1"/>
            <a:r>
              <a:rPr lang="en-US" dirty="0" smtClean="0"/>
              <a:t>Example: eat + “edible object”, believe + “idea“</a:t>
            </a:r>
          </a:p>
          <a:p>
            <a:r>
              <a:rPr lang="en-US" dirty="0" err="1" smtClean="0"/>
              <a:t>Selectional</a:t>
            </a:r>
            <a:r>
              <a:rPr lang="en-US" dirty="0" smtClean="0"/>
              <a:t> restrictions and type coercion (metonymy)</a:t>
            </a:r>
          </a:p>
          <a:p>
            <a:pPr lvl="1"/>
            <a:r>
              <a:rPr lang="en-US" dirty="0" smtClean="0"/>
              <a:t>I have read this title (“title” -&gt; “book”)</a:t>
            </a:r>
          </a:p>
          <a:p>
            <a:pPr lvl="1"/>
            <a:r>
              <a:rPr lang="en-US" dirty="0" smtClean="0"/>
              <a:t>I like Shakespeare (“Shakespeare” -&gt; “works by Shakespeare”)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81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Subcategorization with Features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94314"/>
            <a:ext cx="8229600" cy="37977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2800" dirty="0" smtClean="0"/>
              <a:t>VP </a:t>
            </a:r>
            <a:r>
              <a:rPr lang="en-US" altLang="en-US" sz="2800" dirty="0" smtClean="0">
                <a:sym typeface="Symbol" pitchFamily="18" charset="2"/>
              </a:rPr>
              <a:t> Verb</a:t>
            </a:r>
            <a:endParaRPr lang="en-US" altLang="en-US" sz="2800" dirty="0">
              <a:sym typeface="Symbol" pitchFamily="18" charset="2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en-US" sz="2300" dirty="0" smtClean="0">
                <a:sym typeface="Symbol" pitchFamily="18" charset="2"/>
              </a:rPr>
              <a:t>	{VP SUBCAT} = {Verb SUBCAT}</a:t>
            </a:r>
            <a:br>
              <a:rPr lang="en-US" altLang="en-US" sz="2300" dirty="0" smtClean="0">
                <a:sym typeface="Symbol" pitchFamily="18" charset="2"/>
              </a:rPr>
            </a:br>
            <a:r>
              <a:rPr lang="en-US" altLang="en-US" sz="2300" dirty="0" smtClean="0">
                <a:sym typeface="Symbol" pitchFamily="18" charset="2"/>
              </a:rPr>
              <a:t>	{VP SUBCAT} = INTRANS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800" dirty="0" smtClean="0">
                <a:sym typeface="Symbol" pitchFamily="18" charset="2"/>
              </a:rPr>
              <a:t>VP  Verb NP</a:t>
            </a:r>
            <a:endParaRPr lang="en-US" altLang="en-US" sz="2800" dirty="0">
              <a:sym typeface="Symbol" pitchFamily="18" charset="2"/>
            </a:endParaRPr>
          </a:p>
          <a:p>
            <a:pPr marL="914400" lvl="2" indent="0">
              <a:lnSpc>
                <a:spcPct val="120000"/>
              </a:lnSpc>
              <a:buNone/>
            </a:pPr>
            <a:r>
              <a:rPr lang="en-US" altLang="en-US" sz="2100" dirty="0" smtClean="0">
                <a:sym typeface="Symbol" pitchFamily="18" charset="2"/>
              </a:rPr>
              <a:t>{VP SUBCAT} = {Verb SUBCAT}</a:t>
            </a:r>
            <a:br>
              <a:rPr lang="en-US" altLang="en-US" sz="2100" dirty="0" smtClean="0">
                <a:sym typeface="Symbol" pitchFamily="18" charset="2"/>
              </a:rPr>
            </a:br>
            <a:r>
              <a:rPr lang="en-US" altLang="en-US" sz="2100" dirty="0" smtClean="0">
                <a:sym typeface="Symbol" pitchFamily="18" charset="2"/>
              </a:rPr>
              <a:t>{VP SUBCAT} = TRANS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800" dirty="0" smtClean="0">
                <a:sym typeface="Symbol" pitchFamily="18" charset="2"/>
              </a:rPr>
              <a:t>VP  Verb NP </a:t>
            </a:r>
            <a:r>
              <a:rPr lang="en-US" altLang="en-US" sz="2800" dirty="0" err="1" smtClean="0">
                <a:sym typeface="Symbol" pitchFamily="18" charset="2"/>
              </a:rPr>
              <a:t>NP</a:t>
            </a:r>
            <a:endParaRPr lang="en-US" altLang="en-US" sz="2800" dirty="0">
              <a:sym typeface="Symbol" pitchFamily="18" charset="2"/>
            </a:endParaRPr>
          </a:p>
          <a:p>
            <a:pPr marL="914400" lvl="2" indent="0">
              <a:lnSpc>
                <a:spcPct val="120000"/>
              </a:lnSpc>
              <a:buNone/>
            </a:pPr>
            <a:r>
              <a:rPr lang="en-US" altLang="en-US" sz="2100" dirty="0" smtClean="0">
                <a:sym typeface="Symbol" pitchFamily="18" charset="2"/>
              </a:rPr>
              <a:t>{VP SUBCAT} = {Verb SUBCAT}</a:t>
            </a:r>
            <a:br>
              <a:rPr lang="en-US" altLang="en-US" sz="2100" dirty="0" smtClean="0">
                <a:sym typeface="Symbol" pitchFamily="18" charset="2"/>
              </a:rPr>
            </a:br>
            <a:r>
              <a:rPr lang="en-US" altLang="en-US" sz="2100" dirty="0" smtClean="0">
                <a:sym typeface="Symbol" pitchFamily="18" charset="2"/>
              </a:rPr>
              <a:t>{VP SUBCAT} = DITRANS</a:t>
            </a:r>
          </a:p>
        </p:txBody>
      </p:sp>
    </p:spTree>
    <p:extLst>
      <p:ext uri="{BB962C8B-B14F-4D97-AF65-F5344CB8AC3E}">
        <p14:creationId xmlns:p14="http://schemas.microsoft.com/office/powerpoint/2010/main" val="11277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FSs as DAGs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137"/>
            <a:ext cx="8229600" cy="2702991"/>
          </a:xfrm>
        </p:spPr>
        <p:txBody>
          <a:bodyPr/>
          <a:lstStyle/>
          <a:p>
            <a:r>
              <a:rPr lang="en-US" dirty="0" smtClean="0"/>
              <a:t>FS = feature structure</a:t>
            </a:r>
          </a:p>
          <a:p>
            <a:r>
              <a:rPr lang="en-US" dirty="0" smtClean="0"/>
              <a:t>DAG = directed acyclic graph (not a tree and not an arbitrary graph)</a:t>
            </a:r>
          </a:p>
          <a:p>
            <a:endParaRPr lang="en-US" dirty="0"/>
          </a:p>
        </p:txBody>
      </p:sp>
      <p:pic>
        <p:nvPicPr>
          <p:cNvPr id="4" name="fig 15.1.jpg" descr="fig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33" y="2954096"/>
            <a:ext cx="4117300" cy="1544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fig 15.2.jpg" descr="fig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107" y="2954095"/>
            <a:ext cx="3346129" cy="1544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442508" y="4718304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[Example from </a:t>
            </a:r>
            <a:r>
              <a:rPr lang="en-US" dirty="0" err="1" smtClean="0"/>
              <a:t>Jurafsky</a:t>
            </a:r>
            <a:r>
              <a:rPr lang="en-US" dirty="0" smtClean="0"/>
              <a:t> and Martin]</a:t>
            </a:r>
          </a:p>
        </p:txBody>
      </p:sp>
    </p:spTree>
    <p:extLst>
      <p:ext uri="{BB962C8B-B14F-4D97-AF65-F5344CB8AC3E}">
        <p14:creationId xmlns:p14="http://schemas.microsoft.com/office/powerpoint/2010/main" val="65228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55686"/>
            <a:ext cx="8432800" cy="701843"/>
          </a:xfrm>
        </p:spPr>
        <p:txBody>
          <a:bodyPr/>
          <a:lstStyle/>
          <a:p>
            <a:r>
              <a:rPr lang="en-US" dirty="0" smtClean="0"/>
              <a:t>FS Unification</a:t>
            </a:r>
            <a:endParaRPr lang="en-US" dirty="0"/>
          </a:p>
        </p:txBody>
      </p:sp>
      <p:pic>
        <p:nvPicPr>
          <p:cNvPr id="4" name="fig 15.5.jpg" descr="fig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6080"/>
            <a:ext cx="3319956" cy="178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fig 15.6.jpg" descr="fig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956" y="1716077"/>
            <a:ext cx="3230868" cy="2336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fig 15.7.jpg" descr="fig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824" y="1716080"/>
            <a:ext cx="2593176" cy="1860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442508" y="4718304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[Example from </a:t>
            </a:r>
            <a:r>
              <a:rPr lang="en-US" dirty="0" err="1" smtClean="0"/>
              <a:t>Jurafsky</a:t>
            </a:r>
            <a:r>
              <a:rPr lang="en-US" dirty="0" smtClean="0"/>
              <a:t> and Martin]</a:t>
            </a:r>
          </a:p>
        </p:txBody>
      </p:sp>
    </p:spTree>
    <p:extLst>
      <p:ext uri="{BB962C8B-B14F-4D97-AF65-F5344CB8AC3E}">
        <p14:creationId xmlns:p14="http://schemas.microsoft.com/office/powerpoint/2010/main" val="3651059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232537"/>
            <a:ext cx="8432800" cy="701843"/>
          </a:xfrm>
        </p:spPr>
        <p:txBody>
          <a:bodyPr/>
          <a:lstStyle/>
          <a:p>
            <a:r>
              <a:rPr lang="en-US" dirty="0" smtClean="0"/>
              <a:t>Unification Procedure</a:t>
            </a:r>
            <a:endParaRPr lang="en-US" dirty="0"/>
          </a:p>
        </p:txBody>
      </p:sp>
      <p:pic>
        <p:nvPicPr>
          <p:cNvPr id="4" name="fig 15.8.jpg" descr="fig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901" y="936930"/>
            <a:ext cx="5289123" cy="3781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42508" y="4718304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[Example from </a:t>
            </a:r>
            <a:r>
              <a:rPr lang="en-US" dirty="0" err="1" smtClean="0"/>
              <a:t>Jurafsky</a:t>
            </a:r>
            <a:r>
              <a:rPr lang="en-US" dirty="0" smtClean="0"/>
              <a:t> and Martin]</a:t>
            </a:r>
          </a:p>
        </p:txBody>
      </p:sp>
    </p:spTree>
    <p:extLst>
      <p:ext uri="{BB962C8B-B14F-4D97-AF65-F5344CB8AC3E}">
        <p14:creationId xmlns:p14="http://schemas.microsoft.com/office/powerpoint/2010/main" val="1258010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 Unification</a:t>
            </a:r>
            <a:endParaRPr lang="en-US" dirty="0"/>
          </a:p>
        </p:txBody>
      </p:sp>
      <p:pic>
        <p:nvPicPr>
          <p:cNvPr id="4" name="fig 15.9.jpg" descr="fig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50" y="1094314"/>
            <a:ext cx="4491533" cy="2921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fig 15.10.jpg" descr="fig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715" y="1094314"/>
            <a:ext cx="4294015" cy="2921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442508" y="4718304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[Example from </a:t>
            </a:r>
            <a:r>
              <a:rPr lang="en-US" dirty="0" err="1" smtClean="0"/>
              <a:t>Jurafsky</a:t>
            </a:r>
            <a:r>
              <a:rPr lang="en-US" dirty="0" smtClean="0"/>
              <a:t> and Martin]</a:t>
            </a:r>
          </a:p>
        </p:txBody>
      </p:sp>
    </p:spTree>
    <p:extLst>
      <p:ext uri="{BB962C8B-B14F-4D97-AF65-F5344CB8AC3E}">
        <p14:creationId xmlns:p14="http://schemas.microsoft.com/office/powerpoint/2010/main" val="206013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NLP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Features and Unification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8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3124547"/>
          </a:xfrm>
        </p:spPr>
        <p:txBody>
          <a:bodyPr/>
          <a:lstStyle/>
          <a:p>
            <a:r>
              <a:rPr lang="en-US" dirty="0" smtClean="0"/>
              <a:t>Unification of a more general concept with a more specific concept</a:t>
            </a:r>
          </a:p>
          <a:p>
            <a:r>
              <a:rPr lang="en-US" dirty="0" smtClean="0"/>
              <a:t>“undefined” is the most general concept</a:t>
            </a:r>
          </a:p>
          <a:p>
            <a:r>
              <a:rPr lang="en-US" dirty="0" smtClean="0"/>
              <a:t>“fail” is the least general concept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80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Subcategorization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42508" y="4718304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[Example from </a:t>
            </a:r>
            <a:r>
              <a:rPr lang="en-US" dirty="0" err="1" smtClean="0"/>
              <a:t>Jurafsky</a:t>
            </a:r>
            <a:r>
              <a:rPr lang="en-US" dirty="0" smtClean="0"/>
              <a:t> and Martin]</a:t>
            </a:r>
          </a:p>
        </p:txBody>
      </p:sp>
      <p:pic>
        <p:nvPicPr>
          <p:cNvPr id="5" name="fig 15.3.jpg" descr="fig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491" y="1051603"/>
            <a:ext cx="4308796" cy="3666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068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Subcategorization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42508" y="4718304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[Example from </a:t>
            </a:r>
            <a:r>
              <a:rPr lang="en-US" dirty="0" err="1" smtClean="0"/>
              <a:t>Jurafsky</a:t>
            </a:r>
            <a:r>
              <a:rPr lang="en-US" dirty="0" smtClean="0"/>
              <a:t> and Martin]</a:t>
            </a:r>
          </a:p>
        </p:txBody>
      </p:sp>
      <p:pic>
        <p:nvPicPr>
          <p:cNvPr id="6" name="fig 15.4.jpg" descr="fig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49045"/>
            <a:ext cx="8610600" cy="304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489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3506419"/>
          </a:xfrm>
        </p:spPr>
        <p:txBody>
          <a:bodyPr>
            <a:normAutofit/>
          </a:bodyPr>
          <a:lstStyle/>
          <a:p>
            <a:r>
              <a:rPr lang="en-US" dirty="0" smtClean="0"/>
              <a:t>FSs can have a special, “head” feature</a:t>
            </a:r>
          </a:p>
          <a:p>
            <a:r>
              <a:rPr lang="en-US" dirty="0" smtClean="0"/>
              <a:t>If all features have a finite domain, attribute-value grammars can be converted into a CFG</a:t>
            </a:r>
          </a:p>
          <a:p>
            <a:r>
              <a:rPr lang="en-US" dirty="0" smtClean="0"/>
              <a:t>The power-of-2 language doesn’t have the “constant growth property”. </a:t>
            </a:r>
          </a:p>
          <a:p>
            <a:pPr lvl="1"/>
            <a:r>
              <a:rPr lang="en-US" dirty="0" smtClean="0"/>
              <a:t>It is a CSL and cannot be recognized by a CFG. </a:t>
            </a:r>
          </a:p>
          <a:p>
            <a:pPr lvl="1"/>
            <a:r>
              <a:rPr lang="en-US" dirty="0" smtClean="0"/>
              <a:t>It can, however, be recognized by a mildly-context-sensitive grammar.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82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“Power-of-2 Language”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561753"/>
            <a:ext cx="3514954" cy="2702991"/>
          </a:xfrm>
        </p:spPr>
        <p:txBody>
          <a:bodyPr/>
          <a:lstStyle/>
          <a:p>
            <a:r>
              <a:rPr lang="en-US" dirty="0" smtClean="0"/>
              <a:t>Can be generated by an LFG (Bresnan 82)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260" y="1094314"/>
            <a:ext cx="3183479" cy="1538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27" y="2776158"/>
            <a:ext cx="4020541" cy="1698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2" y="2776158"/>
            <a:ext cx="3880104" cy="1956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071616" y="4718304"/>
            <a:ext cx="294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[Example from Bob Berwick]</a:t>
            </a:r>
          </a:p>
        </p:txBody>
      </p:sp>
    </p:spTree>
    <p:extLst>
      <p:ext uri="{BB962C8B-B14F-4D97-AF65-F5344CB8AC3E}">
        <p14:creationId xmlns:p14="http://schemas.microsoft.com/office/powerpoint/2010/main" val="204043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72"/>
            <a:ext cx="8229600" cy="3406487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Feature structures define constraints</a:t>
            </a:r>
          </a:p>
          <a:p>
            <a:pPr>
              <a:lnSpc>
                <a:spcPct val="110000"/>
              </a:lnSpc>
            </a:pPr>
            <a:r>
              <a:rPr lang="en-US" dirty="0" err="1" smtClean="0"/>
              <a:t>Subsumption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Nested features structures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Cycles are allowed (DAG)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Unification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Types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Type </a:t>
            </a:r>
            <a:r>
              <a:rPr lang="en-US" dirty="0" err="1" smtClean="0"/>
              <a:t>subsumption</a:t>
            </a:r>
            <a:endParaRPr lang="en-US" dirty="0" smtClean="0"/>
          </a:p>
          <a:p>
            <a:pPr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59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 smtClean="0">
                <a:latin typeface="Rockwell Extra Bold" panose="02060903040505020403" pitchFamily="18" charset="0"/>
              </a:rPr>
              <a:t>NLP</a:t>
            </a:r>
            <a:endParaRPr lang="en-US" sz="18000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55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Need for Feature-based Grammars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74782"/>
            <a:ext cx="8452714" cy="3858076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2800" dirty="0" smtClean="0"/>
              <a:t>Example (number agreement)</a:t>
            </a:r>
          </a:p>
          <a:p>
            <a:pPr lvl="1">
              <a:lnSpc>
                <a:spcPct val="120000"/>
              </a:lnSpc>
            </a:pPr>
            <a:r>
              <a:rPr lang="en-US" altLang="en-US" sz="2300" i="1" dirty="0" smtClean="0"/>
              <a:t>The dogs bites</a:t>
            </a:r>
            <a:endParaRPr lang="en-US" altLang="en-US" sz="2300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en-US" sz="2800" dirty="0" smtClean="0"/>
              <a:t>Example (count/mass nouns)</a:t>
            </a:r>
          </a:p>
          <a:p>
            <a:pPr lvl="1">
              <a:lnSpc>
                <a:spcPct val="120000"/>
              </a:lnSpc>
            </a:pPr>
            <a:r>
              <a:rPr lang="en-US" altLang="en-US" sz="2300" i="1" dirty="0" smtClean="0"/>
              <a:t>many water</a:t>
            </a:r>
            <a:endParaRPr lang="en-US" altLang="en-US" sz="2300" dirty="0" smtClean="0"/>
          </a:p>
          <a:p>
            <a:pPr>
              <a:lnSpc>
                <a:spcPct val="120000"/>
              </a:lnSpc>
            </a:pPr>
            <a:r>
              <a:rPr lang="en-US" altLang="en-US" sz="2800" dirty="0" smtClean="0"/>
              <a:t>Example in French (number and person agreement w/subject)</a:t>
            </a:r>
          </a:p>
          <a:p>
            <a:pPr lvl="1">
              <a:lnSpc>
                <a:spcPct val="120000"/>
              </a:lnSpc>
            </a:pPr>
            <a:r>
              <a:rPr lang="en-US" altLang="en-US" sz="2300" dirty="0" smtClean="0"/>
              <a:t>Paul </a:t>
            </a:r>
            <a:r>
              <a:rPr lang="en-US" altLang="en-US" sz="2300" dirty="0" err="1" smtClean="0"/>
              <a:t>est</a:t>
            </a:r>
            <a:r>
              <a:rPr lang="en-US" altLang="en-US" sz="2300" dirty="0" smtClean="0"/>
              <a:t> </a:t>
            </a:r>
            <a:r>
              <a:rPr lang="en-US" altLang="en-US" sz="2300" dirty="0" err="1" smtClean="0"/>
              <a:t>parti</a:t>
            </a:r>
            <a:r>
              <a:rPr lang="en-US" altLang="en-US" sz="2300" dirty="0" smtClean="0"/>
              <a:t>, Michelle </a:t>
            </a:r>
            <a:r>
              <a:rPr lang="en-US" altLang="en-US" sz="2300" dirty="0" err="1" smtClean="0"/>
              <a:t>est</a:t>
            </a:r>
            <a:r>
              <a:rPr lang="en-US" altLang="en-US" sz="2300" dirty="0" smtClean="0"/>
              <a:t> </a:t>
            </a:r>
            <a:r>
              <a:rPr lang="en-US" altLang="en-US" sz="2300" dirty="0" err="1" smtClean="0"/>
              <a:t>partie</a:t>
            </a:r>
            <a:r>
              <a:rPr lang="en-US" altLang="en-US" sz="2300" dirty="0" smtClean="0"/>
              <a:t>, </a:t>
            </a:r>
            <a:r>
              <a:rPr lang="en-US" altLang="en-US" sz="2300" dirty="0" err="1" smtClean="0"/>
              <a:t>Ils</a:t>
            </a:r>
            <a:r>
              <a:rPr lang="en-US" altLang="en-US" sz="2300" dirty="0" smtClean="0"/>
              <a:t> </a:t>
            </a:r>
            <a:r>
              <a:rPr lang="en-US" altLang="en-US" sz="2300" dirty="0" err="1" smtClean="0"/>
              <a:t>sont</a:t>
            </a:r>
            <a:r>
              <a:rPr lang="en-US" altLang="en-US" sz="2300" dirty="0" smtClean="0"/>
              <a:t> </a:t>
            </a:r>
            <a:r>
              <a:rPr lang="en-US" altLang="en-US" sz="2300" dirty="0" err="1" smtClean="0"/>
              <a:t>partis</a:t>
            </a:r>
            <a:r>
              <a:rPr lang="en-US" altLang="en-US" sz="2300" dirty="0" smtClean="0"/>
              <a:t>, </a:t>
            </a:r>
            <a:r>
              <a:rPr lang="en-US" altLang="en-US" sz="2300" dirty="0" err="1" smtClean="0"/>
              <a:t>Elles</a:t>
            </a:r>
            <a:r>
              <a:rPr lang="en-US" altLang="en-US" sz="2300" dirty="0" smtClean="0"/>
              <a:t> </a:t>
            </a:r>
            <a:r>
              <a:rPr lang="en-US" altLang="en-US" sz="2300" dirty="0" err="1" smtClean="0"/>
              <a:t>sont</a:t>
            </a:r>
            <a:r>
              <a:rPr lang="en-US" altLang="en-US" sz="2300" dirty="0" smtClean="0"/>
              <a:t> parties</a:t>
            </a:r>
          </a:p>
          <a:p>
            <a:pPr>
              <a:lnSpc>
                <a:spcPct val="120000"/>
              </a:lnSpc>
            </a:pPr>
            <a:r>
              <a:rPr lang="en-US" altLang="en-US" sz="2800" dirty="0" smtClean="0"/>
              <a:t>Example in French (number and person agreement w/direct object)</a:t>
            </a:r>
          </a:p>
          <a:p>
            <a:pPr lvl="1">
              <a:lnSpc>
                <a:spcPct val="120000"/>
              </a:lnSpc>
            </a:pPr>
            <a:r>
              <a:rPr lang="en-US" altLang="en-US" sz="2300" dirty="0" smtClean="0"/>
              <a:t>Je </a:t>
            </a:r>
            <a:r>
              <a:rPr lang="en-US" altLang="en-US" sz="2300" dirty="0" err="1" smtClean="0"/>
              <a:t>l’ai</a:t>
            </a:r>
            <a:r>
              <a:rPr lang="en-US" altLang="en-US" sz="2300" dirty="0" smtClean="0"/>
              <a:t> vu (I saw him), Je </a:t>
            </a:r>
            <a:r>
              <a:rPr lang="en-US" altLang="en-US" sz="2300" dirty="0" err="1" smtClean="0"/>
              <a:t>l’ai</a:t>
            </a:r>
            <a:r>
              <a:rPr lang="en-US" altLang="en-US" sz="2300" dirty="0" smtClean="0"/>
              <a:t> </a:t>
            </a:r>
            <a:r>
              <a:rPr lang="en-US" altLang="en-US" sz="2300" dirty="0" err="1" smtClean="0"/>
              <a:t>vue</a:t>
            </a:r>
            <a:r>
              <a:rPr lang="en-US" altLang="en-US" sz="2300" dirty="0" smtClean="0"/>
              <a:t> (I saw her)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800" dirty="0" smtClean="0"/>
              <a:t>Idea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i="1" dirty="0" smtClean="0"/>
              <a:t>S </a:t>
            </a:r>
            <a:r>
              <a:rPr lang="en-US" altLang="en-US" sz="2400" dirty="0" smtClean="0">
                <a:sym typeface="Symbol" pitchFamily="18" charset="2"/>
              </a:rPr>
              <a:t> NP VP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altLang="en-US" sz="2200" dirty="0" smtClean="0">
                <a:sym typeface="Symbol" pitchFamily="18" charset="2"/>
              </a:rPr>
              <a:t>(but only if the person of the NP is equal to the person of the VP)</a:t>
            </a:r>
          </a:p>
        </p:txBody>
      </p:sp>
    </p:spTree>
    <p:extLst>
      <p:ext uri="{BB962C8B-B14F-4D97-AF65-F5344CB8AC3E}">
        <p14:creationId xmlns:p14="http://schemas.microsoft.com/office/powerpoint/2010/main" val="16899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Parameterized Grammars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" y="1561753"/>
            <a:ext cx="8557260" cy="2702991"/>
          </a:xfrm>
        </p:spPr>
        <p:txBody>
          <a:bodyPr>
            <a:noAutofit/>
          </a:bodyPr>
          <a:lstStyle/>
          <a:p>
            <a:r>
              <a:rPr lang="en-US" sz="2800" dirty="0" smtClean="0"/>
              <a:t>Parameterized rules, e.g.,</a:t>
            </a:r>
          </a:p>
          <a:p>
            <a:pPr lvl="1"/>
            <a:r>
              <a:rPr lang="en-US" sz="1800" dirty="0" smtClean="0"/>
              <a:t>S → NP[</a:t>
            </a:r>
            <a:r>
              <a:rPr lang="en-US" sz="1800" dirty="0" err="1" smtClean="0"/>
              <a:t>person,number,”nominative</a:t>
            </a:r>
            <a:r>
              <a:rPr lang="en-US" sz="1800" dirty="0" smtClean="0"/>
              <a:t>” VP[</a:t>
            </a:r>
            <a:r>
              <a:rPr lang="en-US" sz="1800" dirty="0" err="1" smtClean="0"/>
              <a:t>person,number</a:t>
            </a:r>
            <a:r>
              <a:rPr lang="en-US" sz="1800" dirty="0" smtClean="0"/>
              <a:t>]</a:t>
            </a:r>
          </a:p>
          <a:p>
            <a:pPr lvl="1"/>
            <a:r>
              <a:rPr lang="en-US" sz="1800" dirty="0" smtClean="0"/>
              <a:t>VP[</a:t>
            </a:r>
            <a:r>
              <a:rPr lang="en-US" sz="1800" dirty="0" err="1" smtClean="0"/>
              <a:t>person,number</a:t>
            </a:r>
            <a:r>
              <a:rPr lang="en-US" sz="1800" dirty="0" smtClean="0"/>
              <a:t>] </a:t>
            </a:r>
            <a:r>
              <a:rPr lang="en-US" sz="1800" dirty="0"/>
              <a:t>→ </a:t>
            </a:r>
            <a:r>
              <a:rPr lang="en-US" sz="1800" dirty="0" smtClean="0"/>
              <a:t>V[</a:t>
            </a:r>
            <a:r>
              <a:rPr lang="en-US" sz="1800" dirty="0" err="1" smtClean="0"/>
              <a:t>person,number</a:t>
            </a:r>
            <a:r>
              <a:rPr lang="en-US" sz="1800" dirty="0" smtClean="0"/>
              <a:t>] NP[</a:t>
            </a:r>
            <a:r>
              <a:rPr lang="en-US" sz="1800" dirty="0" err="1" smtClean="0"/>
              <a:t>person,number,”accusative</a:t>
            </a:r>
            <a:r>
              <a:rPr lang="en-US" sz="1800" dirty="0" smtClean="0"/>
              <a:t>”</a:t>
            </a:r>
          </a:p>
          <a:p>
            <a:pPr lvl="1"/>
            <a:r>
              <a:rPr lang="en-US" sz="1800" dirty="0" smtClean="0"/>
              <a:t>NP[“</a:t>
            </a:r>
            <a:r>
              <a:rPr lang="en-US" sz="1800" dirty="0" err="1" smtClean="0"/>
              <a:t>first”,number,”nominative</a:t>
            </a:r>
            <a:r>
              <a:rPr lang="en-US" sz="1800" dirty="0" smtClean="0"/>
              <a:t>”] </a:t>
            </a:r>
            <a:r>
              <a:rPr lang="en-US" sz="1800" dirty="0"/>
              <a:t>→ </a:t>
            </a:r>
            <a:r>
              <a:rPr lang="en-US" sz="1800" dirty="0" smtClean="0"/>
              <a:t>DET[number]N[number]</a:t>
            </a:r>
          </a:p>
          <a:p>
            <a:r>
              <a:rPr lang="en-US" sz="2800" dirty="0" smtClean="0"/>
              <a:t>Appropriate modifications are needed to the parser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1618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Unification Grammars</a:t>
            </a:r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>
          <a:xfrm>
            <a:off x="190195" y="1094314"/>
            <a:ext cx="8748979" cy="393854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800" dirty="0" smtClean="0"/>
              <a:t>Various unification grammar formalisms</a:t>
            </a:r>
            <a:endParaRPr lang="en-US" sz="2800" dirty="0"/>
          </a:p>
          <a:p>
            <a:pPr lvl="1">
              <a:lnSpc>
                <a:spcPct val="120000"/>
              </a:lnSpc>
            </a:pPr>
            <a:r>
              <a:rPr lang="en-US" sz="2300" dirty="0"/>
              <a:t>LFG, HPSG, FUG</a:t>
            </a:r>
          </a:p>
          <a:p>
            <a:pPr>
              <a:lnSpc>
                <a:spcPct val="120000"/>
              </a:lnSpc>
            </a:pPr>
            <a:r>
              <a:rPr lang="en-US" sz="2800" dirty="0" smtClean="0"/>
              <a:t>Handle agreement</a:t>
            </a:r>
          </a:p>
          <a:p>
            <a:pPr lvl="1">
              <a:lnSpc>
                <a:spcPct val="120000"/>
              </a:lnSpc>
            </a:pPr>
            <a:r>
              <a:rPr lang="en-US" sz="2300" dirty="0" smtClean="0"/>
              <a:t>e.g., number, gender, person</a:t>
            </a:r>
          </a:p>
          <a:p>
            <a:pPr>
              <a:lnSpc>
                <a:spcPct val="120000"/>
              </a:lnSpc>
            </a:pPr>
            <a:r>
              <a:rPr lang="en-US" sz="2800" dirty="0" smtClean="0"/>
              <a:t>Unification</a:t>
            </a:r>
          </a:p>
          <a:p>
            <a:pPr lvl="1">
              <a:lnSpc>
                <a:spcPct val="120000"/>
              </a:lnSpc>
            </a:pPr>
            <a:r>
              <a:rPr lang="en-US" sz="2300" dirty="0" smtClean="0"/>
              <a:t>Two constituents can be combined only if their features can ‘unify’</a:t>
            </a:r>
          </a:p>
          <a:p>
            <a:pPr>
              <a:lnSpc>
                <a:spcPct val="120000"/>
              </a:lnSpc>
            </a:pPr>
            <a:r>
              <a:rPr lang="en-US" sz="2800" dirty="0" smtClean="0"/>
              <a:t>Feature structures (FS or FD)</a:t>
            </a:r>
          </a:p>
          <a:p>
            <a:pPr lvl="1">
              <a:lnSpc>
                <a:spcPct val="120000"/>
              </a:lnSpc>
            </a:pPr>
            <a:r>
              <a:rPr lang="en-US" sz="2300" dirty="0" smtClean="0"/>
              <a:t>Nested structures that represent all features in an attribute-value matrix</a:t>
            </a:r>
          </a:p>
          <a:p>
            <a:pPr lvl="1">
              <a:lnSpc>
                <a:spcPct val="120000"/>
              </a:lnSpc>
            </a:pPr>
            <a:r>
              <a:rPr lang="en-US" sz="2300" dirty="0" smtClean="0"/>
              <a:t>Values are typed, so GENDER=PLURAL is not allowed</a:t>
            </a:r>
          </a:p>
          <a:p>
            <a:pPr lvl="1">
              <a:lnSpc>
                <a:spcPct val="120000"/>
              </a:lnSpc>
            </a:pPr>
            <a:r>
              <a:rPr lang="en-US" sz="2300" dirty="0" smtClean="0"/>
              <a:t>FSs can also be represented as graphs (DAG)</a:t>
            </a:r>
          </a:p>
          <a:p>
            <a:pPr lvl="1">
              <a:lnSpc>
                <a:spcPct val="120000"/>
              </a:lnSpc>
            </a:pPr>
            <a:r>
              <a:rPr lang="en-US" sz="2300" dirty="0" smtClean="0"/>
              <a:t>Feature paths (from root to a node in the graph)</a:t>
            </a:r>
          </a:p>
        </p:txBody>
      </p:sp>
    </p:spTree>
    <p:extLst>
      <p:ext uri="{BB962C8B-B14F-4D97-AF65-F5344CB8AC3E}">
        <p14:creationId xmlns:p14="http://schemas.microsoft.com/office/powerpoint/2010/main" val="196886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63288"/>
            <a:ext cx="8432800" cy="701843"/>
          </a:xfrm>
        </p:spPr>
        <p:txBody>
          <a:bodyPr/>
          <a:lstStyle/>
          <a:p>
            <a:r>
              <a:rPr lang="en-US" dirty="0" smtClean="0"/>
              <a:t>Example in NLTK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5280" y="765131"/>
            <a:ext cx="8538057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nltk.featstruct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FeatStruct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nltk.sem.logic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 Variable,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VariableExpression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Expression</a:t>
            </a:r>
          </a:p>
          <a:p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fs1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FeatStruct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(number='singular', person=3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(fs1)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 = 'singular' ]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person = 3          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fs2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FeatStruct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(type='NP',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=fs1)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(fs2)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agr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= [ number = 'singular' ] ]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       [ person = 3          ] ]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                               ]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type = 'NP'                    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6" name="Rectangle 5"/>
          <p:cNvSpPr/>
          <p:nvPr/>
        </p:nvSpPr>
        <p:spPr>
          <a:xfrm>
            <a:off x="4909855" y="4612338"/>
            <a:ext cx="4044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http://www.nltk.org/howto/featstruct.html</a:t>
            </a:r>
          </a:p>
        </p:txBody>
      </p:sp>
    </p:spTree>
    <p:extLst>
      <p:ext uri="{BB962C8B-B14F-4D97-AF65-F5344CB8AC3E}">
        <p14:creationId xmlns:p14="http://schemas.microsoft.com/office/powerpoint/2010/main" val="233656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Unification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Graph-matching</a:t>
            </a:r>
          </a:p>
          <a:p>
            <a:r>
              <a:rPr lang="en-US" dirty="0" smtClean="0"/>
              <a:t>Recursive definition</a:t>
            </a:r>
          </a:p>
          <a:p>
            <a:pPr lvl="1"/>
            <a:r>
              <a:rPr lang="en-US" dirty="0" smtClean="0"/>
              <a:t>Two FSs unify if they can be merged into a consistent FS</a:t>
            </a:r>
          </a:p>
          <a:p>
            <a:pPr lvl="1"/>
            <a:r>
              <a:rPr lang="en-US" dirty="0" smtClean="0"/>
              <a:t>Leaf nodes unify if:</a:t>
            </a:r>
          </a:p>
          <a:p>
            <a:pPr lvl="2"/>
            <a:r>
              <a:rPr lang="en-US" dirty="0" smtClean="0"/>
              <a:t>They are the same</a:t>
            </a:r>
          </a:p>
          <a:p>
            <a:pPr lvl="2"/>
            <a:r>
              <a:rPr lang="en-US" dirty="0" smtClean="0"/>
              <a:t>One can “subsume” the other</a:t>
            </a:r>
          </a:p>
          <a:p>
            <a:pPr lvl="2"/>
            <a:r>
              <a:rPr lang="en-US" dirty="0" smtClean="0"/>
              <a:t>Special case: One or both are blank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74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Feature Unification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881330" y="1616360"/>
            <a:ext cx="2529421" cy="923330"/>
            <a:chOff x="881330" y="1616360"/>
            <a:chExt cx="2529421" cy="923330"/>
          </a:xfrm>
        </p:grpSpPr>
        <p:sp>
          <p:nvSpPr>
            <p:cNvPr id="46083" name="Text Box 3"/>
            <p:cNvSpPr txBox="1">
              <a:spLocks noChangeArrowheads="1"/>
            </p:cNvSpPr>
            <p:nvPr/>
          </p:nvSpPr>
          <p:spPr bwMode="auto">
            <a:xfrm>
              <a:off x="898525" y="1616360"/>
              <a:ext cx="2512226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-4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-4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-4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-4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-4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4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4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4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4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CAT            NP</a:t>
              </a:r>
            </a:p>
            <a:p>
              <a:pPr>
                <a:spcBef>
                  <a:spcPct val="0"/>
                </a:spcBef>
                <a:buNone/>
              </a:pPr>
              <a:r>
                <a:rPr lang="en-US" altLang="en-US" sz="1800" dirty="0" smtClean="0"/>
                <a:t>PERSON     3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 smtClean="0">
                  <a:solidFill>
                    <a:schemeClr val="bg2"/>
                  </a:solidFill>
                </a:rPr>
                <a:t>NUMBER   SINGULAR</a:t>
              </a:r>
            </a:p>
          </p:txBody>
        </p:sp>
        <p:sp>
          <p:nvSpPr>
            <p:cNvPr id="46084" name="Line 4"/>
            <p:cNvSpPr>
              <a:spLocks noChangeShapeType="1"/>
            </p:cNvSpPr>
            <p:nvPr/>
          </p:nvSpPr>
          <p:spPr bwMode="auto">
            <a:xfrm>
              <a:off x="881330" y="1659490"/>
              <a:ext cx="0" cy="581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5" name="Line 5"/>
            <p:cNvSpPr>
              <a:spLocks noChangeShapeType="1"/>
            </p:cNvSpPr>
            <p:nvPr/>
          </p:nvSpPr>
          <p:spPr bwMode="auto">
            <a:xfrm>
              <a:off x="881330" y="2240708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6" name="Line 6"/>
            <p:cNvSpPr>
              <a:spLocks noChangeShapeType="1"/>
            </p:cNvSpPr>
            <p:nvPr/>
          </p:nvSpPr>
          <p:spPr bwMode="auto">
            <a:xfrm>
              <a:off x="881330" y="165949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4"/>
            <p:cNvSpPr>
              <a:spLocks noChangeShapeType="1"/>
            </p:cNvSpPr>
            <p:nvPr/>
          </p:nvSpPr>
          <p:spPr bwMode="auto">
            <a:xfrm>
              <a:off x="3382005" y="1685542"/>
              <a:ext cx="0" cy="578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5"/>
            <p:cNvSpPr>
              <a:spLocks noChangeShapeType="1"/>
            </p:cNvSpPr>
            <p:nvPr/>
          </p:nvSpPr>
          <p:spPr bwMode="auto">
            <a:xfrm>
              <a:off x="3229605" y="2263658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6"/>
            <p:cNvSpPr>
              <a:spLocks noChangeShapeType="1"/>
            </p:cNvSpPr>
            <p:nvPr/>
          </p:nvSpPr>
          <p:spPr bwMode="auto">
            <a:xfrm>
              <a:off x="3229605" y="168244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398254" y="1647639"/>
            <a:ext cx="2529421" cy="923330"/>
            <a:chOff x="5398254" y="1647639"/>
            <a:chExt cx="2529421" cy="923330"/>
          </a:xfrm>
        </p:grpSpPr>
        <p:sp>
          <p:nvSpPr>
            <p:cNvPr id="25" name="Text Box 3"/>
            <p:cNvSpPr txBox="1">
              <a:spLocks noChangeArrowheads="1"/>
            </p:cNvSpPr>
            <p:nvPr/>
          </p:nvSpPr>
          <p:spPr bwMode="auto">
            <a:xfrm>
              <a:off x="5415449" y="1647639"/>
              <a:ext cx="2512226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-4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-4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-4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-4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-4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4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4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4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4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CAT            NP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 smtClean="0"/>
                <a:t>NUMBER   SINGULAR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 smtClean="0">
                  <a:solidFill>
                    <a:schemeClr val="bg2"/>
                  </a:solidFill>
                </a:rPr>
                <a:t>PERSON     </a:t>
              </a:r>
              <a:r>
                <a:rPr lang="en-US" altLang="en-US" sz="1800" dirty="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26" name="Line 4"/>
            <p:cNvSpPr>
              <a:spLocks noChangeShapeType="1"/>
            </p:cNvSpPr>
            <p:nvPr/>
          </p:nvSpPr>
          <p:spPr bwMode="auto">
            <a:xfrm>
              <a:off x="5398254" y="1690769"/>
              <a:ext cx="0" cy="529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5"/>
            <p:cNvSpPr>
              <a:spLocks noChangeShapeType="1"/>
            </p:cNvSpPr>
            <p:nvPr/>
          </p:nvSpPr>
          <p:spPr bwMode="auto">
            <a:xfrm>
              <a:off x="5398254" y="2220231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6"/>
            <p:cNvSpPr>
              <a:spLocks noChangeShapeType="1"/>
            </p:cNvSpPr>
            <p:nvPr/>
          </p:nvSpPr>
          <p:spPr bwMode="auto">
            <a:xfrm>
              <a:off x="5398254" y="1690769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4"/>
            <p:cNvSpPr>
              <a:spLocks noChangeShapeType="1"/>
            </p:cNvSpPr>
            <p:nvPr/>
          </p:nvSpPr>
          <p:spPr bwMode="auto">
            <a:xfrm>
              <a:off x="7898929" y="1716821"/>
              <a:ext cx="0" cy="526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5"/>
            <p:cNvSpPr>
              <a:spLocks noChangeShapeType="1"/>
            </p:cNvSpPr>
            <p:nvPr/>
          </p:nvSpPr>
          <p:spPr bwMode="auto">
            <a:xfrm>
              <a:off x="7746529" y="2243181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6"/>
            <p:cNvSpPr>
              <a:spLocks noChangeShapeType="1"/>
            </p:cNvSpPr>
            <p:nvPr/>
          </p:nvSpPr>
          <p:spPr bwMode="auto">
            <a:xfrm>
              <a:off x="7746529" y="1713719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173633" y="3088257"/>
            <a:ext cx="2529421" cy="931956"/>
            <a:chOff x="3173633" y="3088257"/>
            <a:chExt cx="2529421" cy="931956"/>
          </a:xfrm>
        </p:grpSpPr>
        <p:sp>
          <p:nvSpPr>
            <p:cNvPr id="32" name="Text Box 3"/>
            <p:cNvSpPr txBox="1">
              <a:spLocks noChangeArrowheads="1"/>
            </p:cNvSpPr>
            <p:nvPr/>
          </p:nvSpPr>
          <p:spPr bwMode="auto">
            <a:xfrm>
              <a:off x="3190828" y="3088257"/>
              <a:ext cx="2512226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-4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-4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-4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-4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-4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4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4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4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4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CAT            NP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 smtClean="0"/>
                <a:t>NUMBER   SINGULAR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 smtClean="0"/>
                <a:t>PERSON     </a:t>
              </a:r>
              <a:r>
                <a:rPr lang="en-US" altLang="en-US" sz="1800" dirty="0"/>
                <a:t>3</a:t>
              </a:r>
            </a:p>
          </p:txBody>
        </p:sp>
        <p:sp>
          <p:nvSpPr>
            <p:cNvPr id="33" name="Line 4"/>
            <p:cNvSpPr>
              <a:spLocks noChangeShapeType="1"/>
            </p:cNvSpPr>
            <p:nvPr/>
          </p:nvSpPr>
          <p:spPr bwMode="auto">
            <a:xfrm>
              <a:off x="3173633" y="3131387"/>
              <a:ext cx="0" cy="8658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5"/>
            <p:cNvSpPr>
              <a:spLocks noChangeShapeType="1"/>
            </p:cNvSpPr>
            <p:nvPr/>
          </p:nvSpPr>
          <p:spPr bwMode="auto">
            <a:xfrm>
              <a:off x="3173633" y="3997263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6"/>
            <p:cNvSpPr>
              <a:spLocks noChangeShapeType="1"/>
            </p:cNvSpPr>
            <p:nvPr/>
          </p:nvSpPr>
          <p:spPr bwMode="auto">
            <a:xfrm>
              <a:off x="3173633" y="3131387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4"/>
            <p:cNvSpPr>
              <a:spLocks noChangeShapeType="1"/>
            </p:cNvSpPr>
            <p:nvPr/>
          </p:nvSpPr>
          <p:spPr bwMode="auto">
            <a:xfrm>
              <a:off x="5674308" y="3157439"/>
              <a:ext cx="0" cy="8627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5"/>
            <p:cNvSpPr>
              <a:spLocks noChangeShapeType="1"/>
            </p:cNvSpPr>
            <p:nvPr/>
          </p:nvSpPr>
          <p:spPr bwMode="auto">
            <a:xfrm>
              <a:off x="5521908" y="4020213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6"/>
            <p:cNvSpPr>
              <a:spLocks noChangeShapeType="1"/>
            </p:cNvSpPr>
            <p:nvPr/>
          </p:nvSpPr>
          <p:spPr bwMode="auto">
            <a:xfrm>
              <a:off x="5521908" y="3154337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270076" y="1473740"/>
            <a:ext cx="543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rial Unicode MS"/>
                <a:cs typeface="Arial Unicode MS"/>
              </a:rPr>
              <a:t>U</a:t>
            </a:r>
            <a:endParaRPr lang="en-US" sz="4400" dirty="0">
              <a:latin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62541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Feature Unification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881330" y="1616360"/>
            <a:ext cx="2529421" cy="923330"/>
            <a:chOff x="881330" y="1616360"/>
            <a:chExt cx="2529421" cy="923330"/>
          </a:xfrm>
        </p:grpSpPr>
        <p:sp>
          <p:nvSpPr>
            <p:cNvPr id="46083" name="Text Box 3"/>
            <p:cNvSpPr txBox="1">
              <a:spLocks noChangeArrowheads="1"/>
            </p:cNvSpPr>
            <p:nvPr/>
          </p:nvSpPr>
          <p:spPr bwMode="auto">
            <a:xfrm>
              <a:off x="898525" y="1616360"/>
              <a:ext cx="2512226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-4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-4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-4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-4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-4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4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4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4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4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CAT            NP</a:t>
              </a:r>
            </a:p>
            <a:p>
              <a:pPr>
                <a:spcBef>
                  <a:spcPct val="0"/>
                </a:spcBef>
                <a:buNone/>
              </a:pPr>
              <a:r>
                <a:rPr lang="en-US" altLang="en-US" sz="1800" dirty="0" smtClean="0"/>
                <a:t>PERSON     3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 smtClean="0">
                  <a:solidFill>
                    <a:schemeClr val="bg2"/>
                  </a:solidFill>
                </a:rPr>
                <a:t>NUMBER   SINGULAR</a:t>
              </a:r>
            </a:p>
          </p:txBody>
        </p:sp>
        <p:sp>
          <p:nvSpPr>
            <p:cNvPr id="46084" name="Line 4"/>
            <p:cNvSpPr>
              <a:spLocks noChangeShapeType="1"/>
            </p:cNvSpPr>
            <p:nvPr/>
          </p:nvSpPr>
          <p:spPr bwMode="auto">
            <a:xfrm>
              <a:off x="881330" y="1659490"/>
              <a:ext cx="0" cy="581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5" name="Line 5"/>
            <p:cNvSpPr>
              <a:spLocks noChangeShapeType="1"/>
            </p:cNvSpPr>
            <p:nvPr/>
          </p:nvSpPr>
          <p:spPr bwMode="auto">
            <a:xfrm>
              <a:off x="881330" y="2240708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6" name="Line 6"/>
            <p:cNvSpPr>
              <a:spLocks noChangeShapeType="1"/>
            </p:cNvSpPr>
            <p:nvPr/>
          </p:nvSpPr>
          <p:spPr bwMode="auto">
            <a:xfrm>
              <a:off x="881330" y="165949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4"/>
            <p:cNvSpPr>
              <a:spLocks noChangeShapeType="1"/>
            </p:cNvSpPr>
            <p:nvPr/>
          </p:nvSpPr>
          <p:spPr bwMode="auto">
            <a:xfrm>
              <a:off x="3382005" y="1685542"/>
              <a:ext cx="0" cy="578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5"/>
            <p:cNvSpPr>
              <a:spLocks noChangeShapeType="1"/>
            </p:cNvSpPr>
            <p:nvPr/>
          </p:nvSpPr>
          <p:spPr bwMode="auto">
            <a:xfrm>
              <a:off x="3229605" y="2263658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6"/>
            <p:cNvSpPr>
              <a:spLocks noChangeShapeType="1"/>
            </p:cNvSpPr>
            <p:nvPr/>
          </p:nvSpPr>
          <p:spPr bwMode="auto">
            <a:xfrm>
              <a:off x="3229605" y="168244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398254" y="1647639"/>
            <a:ext cx="1722753" cy="923330"/>
            <a:chOff x="5398254" y="1647639"/>
            <a:chExt cx="1722753" cy="923330"/>
          </a:xfrm>
        </p:grpSpPr>
        <p:sp>
          <p:nvSpPr>
            <p:cNvPr id="25" name="Text Box 3"/>
            <p:cNvSpPr txBox="1">
              <a:spLocks noChangeArrowheads="1"/>
            </p:cNvSpPr>
            <p:nvPr/>
          </p:nvSpPr>
          <p:spPr bwMode="auto">
            <a:xfrm>
              <a:off x="5415449" y="1647639"/>
              <a:ext cx="1604029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-4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-4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-4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-4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-4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4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4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4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4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CAT            NP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 smtClean="0"/>
                <a:t>PERSON    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 smtClean="0">
                  <a:solidFill>
                    <a:schemeClr val="bg2"/>
                  </a:solidFill>
                </a:rPr>
                <a:t>PERSON     </a:t>
              </a:r>
              <a:r>
                <a:rPr lang="en-US" altLang="en-US" sz="1800" dirty="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26" name="Line 4"/>
            <p:cNvSpPr>
              <a:spLocks noChangeShapeType="1"/>
            </p:cNvSpPr>
            <p:nvPr/>
          </p:nvSpPr>
          <p:spPr bwMode="auto">
            <a:xfrm>
              <a:off x="5398254" y="1690769"/>
              <a:ext cx="0" cy="529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5"/>
            <p:cNvSpPr>
              <a:spLocks noChangeShapeType="1"/>
            </p:cNvSpPr>
            <p:nvPr/>
          </p:nvSpPr>
          <p:spPr bwMode="auto">
            <a:xfrm>
              <a:off x="5398254" y="2220231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6"/>
            <p:cNvSpPr>
              <a:spLocks noChangeShapeType="1"/>
            </p:cNvSpPr>
            <p:nvPr/>
          </p:nvSpPr>
          <p:spPr bwMode="auto">
            <a:xfrm>
              <a:off x="5398254" y="1690769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4"/>
            <p:cNvSpPr>
              <a:spLocks noChangeShapeType="1"/>
            </p:cNvSpPr>
            <p:nvPr/>
          </p:nvSpPr>
          <p:spPr bwMode="auto">
            <a:xfrm>
              <a:off x="7121007" y="1708466"/>
              <a:ext cx="0" cy="526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5"/>
            <p:cNvSpPr>
              <a:spLocks noChangeShapeType="1"/>
            </p:cNvSpPr>
            <p:nvPr/>
          </p:nvSpPr>
          <p:spPr bwMode="auto">
            <a:xfrm>
              <a:off x="6968607" y="2234826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6"/>
            <p:cNvSpPr>
              <a:spLocks noChangeShapeType="1"/>
            </p:cNvSpPr>
            <p:nvPr/>
          </p:nvSpPr>
          <p:spPr bwMode="auto">
            <a:xfrm>
              <a:off x="6968607" y="1705364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270076" y="1473740"/>
            <a:ext cx="543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rial Unicode MS"/>
                <a:cs typeface="Arial Unicode MS"/>
              </a:rPr>
              <a:t>U</a:t>
            </a:r>
            <a:endParaRPr lang="en-US" sz="4400" dirty="0">
              <a:latin typeface="Arial Unicode MS"/>
              <a:cs typeface="Arial Unicode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48669" y="3207224"/>
            <a:ext cx="1296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FAILURE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12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41491</TotalTime>
  <Words>940</Words>
  <Application>Microsoft Office PowerPoint</Application>
  <PresentationFormat>On-screen Show (16:9)</PresentationFormat>
  <Paragraphs>186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9" baseType="lpstr">
      <vt:lpstr>Arial</vt:lpstr>
      <vt:lpstr>Arial Unicode MS</vt:lpstr>
      <vt:lpstr>Calibri</vt:lpstr>
      <vt:lpstr>Courier New</vt:lpstr>
      <vt:lpstr>Georgia</vt:lpstr>
      <vt:lpstr>Lucida Grande</vt:lpstr>
      <vt:lpstr>Microsoft Sans Serif</vt:lpstr>
      <vt:lpstr>Rockwell Extra Bold</vt:lpstr>
      <vt:lpstr>Symbol</vt:lpstr>
      <vt:lpstr>Times New Roman</vt:lpstr>
      <vt:lpstr>Wingdings</vt:lpstr>
      <vt:lpstr>UM-coursera-052814</vt:lpstr>
      <vt:lpstr>Custom Design</vt:lpstr>
      <vt:lpstr>NLP</vt:lpstr>
      <vt:lpstr>Introduction to NLP</vt:lpstr>
      <vt:lpstr>Need for Feature-based Grammars</vt:lpstr>
      <vt:lpstr>Parameterized Grammars</vt:lpstr>
      <vt:lpstr>Unification Grammars</vt:lpstr>
      <vt:lpstr>Example in NLTK</vt:lpstr>
      <vt:lpstr>Feature Unification</vt:lpstr>
      <vt:lpstr>Feature Unification</vt:lpstr>
      <vt:lpstr>Feature Unification</vt:lpstr>
      <vt:lpstr>Example in NLTK</vt:lpstr>
      <vt:lpstr>Agreement with Features</vt:lpstr>
      <vt:lpstr>Types in Semantics</vt:lpstr>
      <vt:lpstr>Type Coercion</vt:lpstr>
      <vt:lpstr>Subtypes and Selectional Restrictions</vt:lpstr>
      <vt:lpstr>Subcategorization with Features</vt:lpstr>
      <vt:lpstr>Representing FSs as DAGs</vt:lpstr>
      <vt:lpstr>FS Unification</vt:lpstr>
      <vt:lpstr>Unification Procedure</vt:lpstr>
      <vt:lpstr>FS Unification</vt:lpstr>
      <vt:lpstr>Subsumption</vt:lpstr>
      <vt:lpstr>Subcategorization</vt:lpstr>
      <vt:lpstr>Subcategorization</vt:lpstr>
      <vt:lpstr>Notes</vt:lpstr>
      <vt:lpstr>“Power-of-2 Language”</vt:lpstr>
      <vt:lpstr>Summary</vt:lpstr>
      <vt:lpstr>NLP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Dragomir Radev</cp:lastModifiedBy>
  <cp:revision>482</cp:revision>
  <dcterms:created xsi:type="dcterms:W3CDTF">2014-05-29T18:54:38Z</dcterms:created>
  <dcterms:modified xsi:type="dcterms:W3CDTF">2019-03-06T21:50:05Z</dcterms:modified>
</cp:coreProperties>
</file>