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84" r:id="rId2"/>
  </p:sldMasterIdLst>
  <p:notesMasterIdLst>
    <p:notesMasterId r:id="rId103"/>
  </p:notesMasterIdLst>
  <p:sldIdLst>
    <p:sldId id="616" r:id="rId3"/>
    <p:sldId id="799" r:id="rId4"/>
    <p:sldId id="800" r:id="rId5"/>
    <p:sldId id="801" r:id="rId6"/>
    <p:sldId id="802" r:id="rId7"/>
    <p:sldId id="803" r:id="rId8"/>
    <p:sldId id="804" r:id="rId9"/>
    <p:sldId id="805" r:id="rId10"/>
    <p:sldId id="806" r:id="rId11"/>
    <p:sldId id="807" r:id="rId12"/>
    <p:sldId id="808" r:id="rId13"/>
    <p:sldId id="809" r:id="rId14"/>
    <p:sldId id="810" r:id="rId15"/>
    <p:sldId id="811" r:id="rId16"/>
    <p:sldId id="812" r:id="rId17"/>
    <p:sldId id="988" r:id="rId18"/>
    <p:sldId id="989" r:id="rId19"/>
    <p:sldId id="990" r:id="rId20"/>
    <p:sldId id="991" r:id="rId21"/>
    <p:sldId id="992" r:id="rId22"/>
    <p:sldId id="993" r:id="rId23"/>
    <p:sldId id="994" r:id="rId24"/>
    <p:sldId id="995" r:id="rId25"/>
    <p:sldId id="996" r:id="rId26"/>
    <p:sldId id="997" r:id="rId27"/>
    <p:sldId id="998" r:id="rId28"/>
    <p:sldId id="999" r:id="rId29"/>
    <p:sldId id="1000" r:id="rId30"/>
    <p:sldId id="1001" r:id="rId31"/>
    <p:sldId id="1002" r:id="rId32"/>
    <p:sldId id="1003" r:id="rId33"/>
    <p:sldId id="1006" r:id="rId34"/>
    <p:sldId id="1007" r:id="rId35"/>
    <p:sldId id="1008" r:id="rId36"/>
    <p:sldId id="1009" r:id="rId37"/>
    <p:sldId id="1351" r:id="rId38"/>
    <p:sldId id="1352" r:id="rId39"/>
    <p:sldId id="1353" r:id="rId40"/>
    <p:sldId id="1010" r:id="rId41"/>
    <p:sldId id="1011" r:id="rId42"/>
    <p:sldId id="1012" r:id="rId43"/>
    <p:sldId id="1013" r:id="rId44"/>
    <p:sldId id="1014" r:id="rId45"/>
    <p:sldId id="1015" r:id="rId46"/>
    <p:sldId id="1016" r:id="rId47"/>
    <p:sldId id="1348" r:id="rId48"/>
    <p:sldId id="1349" r:id="rId49"/>
    <p:sldId id="1350" r:id="rId50"/>
    <p:sldId id="1022" r:id="rId51"/>
    <p:sldId id="1050" r:id="rId52"/>
    <p:sldId id="1052" r:id="rId53"/>
    <p:sldId id="1054" r:id="rId54"/>
    <p:sldId id="1055" r:id="rId55"/>
    <p:sldId id="1056" r:id="rId56"/>
    <p:sldId id="1057" r:id="rId57"/>
    <p:sldId id="1058" r:id="rId58"/>
    <p:sldId id="1059" r:id="rId59"/>
    <p:sldId id="1060" r:id="rId60"/>
    <p:sldId id="1061" r:id="rId61"/>
    <p:sldId id="1062" r:id="rId62"/>
    <p:sldId id="1063" r:id="rId63"/>
    <p:sldId id="1064" r:id="rId64"/>
    <p:sldId id="1065" r:id="rId65"/>
    <p:sldId id="1066" r:id="rId66"/>
    <p:sldId id="1067" r:id="rId67"/>
    <p:sldId id="1068" r:id="rId68"/>
    <p:sldId id="1069" r:id="rId69"/>
    <p:sldId id="1070" r:id="rId70"/>
    <p:sldId id="1071" r:id="rId71"/>
    <p:sldId id="1072" r:id="rId72"/>
    <p:sldId id="1073" r:id="rId73"/>
    <p:sldId id="1074" r:id="rId74"/>
    <p:sldId id="1076" r:id="rId75"/>
    <p:sldId id="1077" r:id="rId76"/>
    <p:sldId id="1078" r:id="rId77"/>
    <p:sldId id="938" r:id="rId78"/>
    <p:sldId id="940" r:id="rId79"/>
    <p:sldId id="941" r:id="rId80"/>
    <p:sldId id="942" r:id="rId81"/>
    <p:sldId id="943" r:id="rId82"/>
    <p:sldId id="944" r:id="rId83"/>
    <p:sldId id="945" r:id="rId84"/>
    <p:sldId id="946" r:id="rId85"/>
    <p:sldId id="947" r:id="rId86"/>
    <p:sldId id="948" r:id="rId87"/>
    <p:sldId id="949" r:id="rId88"/>
    <p:sldId id="950" r:id="rId89"/>
    <p:sldId id="951" r:id="rId90"/>
    <p:sldId id="952" r:id="rId91"/>
    <p:sldId id="953" r:id="rId92"/>
    <p:sldId id="954" r:id="rId93"/>
    <p:sldId id="955" r:id="rId94"/>
    <p:sldId id="957" r:id="rId95"/>
    <p:sldId id="959" r:id="rId96"/>
    <p:sldId id="960" r:id="rId97"/>
    <p:sldId id="961" r:id="rId98"/>
    <p:sldId id="966" r:id="rId99"/>
    <p:sldId id="967" r:id="rId100"/>
    <p:sldId id="968" r:id="rId101"/>
    <p:sldId id="1253" r:id="rId10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74C"/>
    <a:srgbClr val="00194C"/>
    <a:srgbClr val="9565E8"/>
    <a:srgbClr val="FDC227"/>
    <a:srgbClr val="5C8900"/>
    <a:srgbClr val="011C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399" autoAdjust="0"/>
  </p:normalViewPr>
  <p:slideViewPr>
    <p:cSldViewPr snapToGrid="0" snapToObjects="1">
      <p:cViewPr varScale="1">
        <p:scale>
          <a:sx n="153" d="100"/>
          <a:sy n="153" d="100"/>
        </p:scale>
        <p:origin x="2088" y="10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1182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6" Type="http://schemas.openxmlformats.org/officeDocument/2006/relationships/slide" Target="slides/slide14.xml"/><Relationship Id="rId107" Type="http://schemas.openxmlformats.org/officeDocument/2006/relationships/tableStyles" Target="tableStyles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6" Type="http://schemas.openxmlformats.org/officeDocument/2006/relationships/theme" Target="theme/theme1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presProps" Target="presProps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781D3C-003D-4837-A496-9A32CDA8003A}" type="datetimeFigureOut">
              <a:rPr lang="en-US" smtClean="0"/>
              <a:pPr/>
              <a:t>4/15/2019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9D11D-5857-48CF-ABB8-89B8AC9FD0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354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B965297-6D08-496A-B5C4-F0C499AC7034}" type="slidenum">
              <a:rPr lang="en-US" altLang="en-US" smtClean="0">
                <a:solidFill>
                  <a:prstClr val="black"/>
                </a:solidFill>
              </a:rPr>
              <a:pPr eaLnBrk="1" hangingPunct="1">
                <a:spcBef>
                  <a:spcPct val="0"/>
                </a:spcBef>
              </a:pPr>
              <a:t>37</a:t>
            </a:fld>
            <a:endParaRPr lang="en-US" altLang="en-US" smtClean="0">
              <a:solidFill>
                <a:prstClr val="black"/>
              </a:solidFill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6000" cy="3429000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4025"/>
            <a:ext cx="5029200" cy="41144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578" tIns="44788" rIns="89578" bIns="44788"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87783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63A9B24F-CB7E-427F-9353-D3DAA2031476}" type="slidenum">
              <a:rPr lang="en-US" altLang="en-US" smtClean="0">
                <a:solidFill>
                  <a:prstClr val="black"/>
                </a:solidFill>
              </a:rPr>
              <a:pPr eaLnBrk="1" hangingPunct="1">
                <a:spcBef>
                  <a:spcPct val="0"/>
                </a:spcBef>
              </a:pPr>
              <a:t>38</a:t>
            </a:fld>
            <a:endParaRPr lang="en-US" altLang="en-US" smtClean="0">
              <a:solidFill>
                <a:prstClr val="black"/>
              </a:solidFill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6000" cy="3429000"/>
          </a:xfrm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4025"/>
            <a:ext cx="5029200" cy="41144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578" tIns="44788" rIns="89578" bIns="44788"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15587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7457" y="1163102"/>
            <a:ext cx="8535737" cy="1537285"/>
          </a:xfrm>
          <a:prstGeom prst="rect">
            <a:avLst/>
          </a:prstGeom>
          <a:effectLst>
            <a:innerShdw blurRad="482600" dist="50800" dir="13500000">
              <a:srgbClr val="000000">
                <a:alpha val="37000"/>
              </a:srgbClr>
            </a:inn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/>
          <a:lstStyle>
            <a:lvl1pPr>
              <a:defRPr sz="4000" b="0" i="0" cap="none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5352" y="2914650"/>
            <a:ext cx="7533105" cy="1314450"/>
          </a:xfrm>
        </p:spPr>
        <p:txBody>
          <a:bodyPr>
            <a:normAutofit/>
          </a:bodyPr>
          <a:lstStyle>
            <a:lvl1pPr marL="0" indent="0" algn="ctr">
              <a:buNone/>
              <a:defRPr sz="3100" b="1" i="1">
                <a:solidFill>
                  <a:srgbClr val="FF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027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000" b="0" i="0" u="none" strike="noStrike" kern="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Lato"/>
                <a:sym typeface="Lato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‹#›</a:t>
            </a:fld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1831287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1_Section 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sym typeface="Lato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‹#›</a:t>
            </a:fld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8940934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200151"/>
            <a:ext cx="8229600" cy="3394472"/>
          </a:xfrm>
        </p:spPr>
        <p:txBody>
          <a:bodyPr/>
          <a:lstStyle/>
          <a:p>
            <a:pPr lvl="0"/>
            <a:r>
              <a:rPr lang="en-US" noProof="0" smtClean="0"/>
              <a:t>Click icon to add table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4683919"/>
            <a:ext cx="2133600" cy="35718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4683919"/>
            <a:ext cx="2895600" cy="35718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4683919"/>
            <a:ext cx="2133600" cy="35718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B93012-AFEF-4CEB-8C9F-4F4517EA7B37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63135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0684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 bwMode="auto">
          <a:xfrm>
            <a:off x="6934200" y="4914901"/>
            <a:ext cx="2133600" cy="183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585858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9pPr>
          </a:lstStyle>
          <a:p>
            <a:pPr defTabSz="914400"/>
            <a:fld id="{68E5426F-3220-4789-9DBA-7F03363D73F4}" type="slidenum">
              <a:rPr lang="en-US" smtClean="0"/>
              <a:pPr defTabSz="91440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6295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0" y="392471"/>
            <a:ext cx="8432800" cy="701843"/>
          </a:xfrm>
          <a:prstGeom prst="rect">
            <a:avLst/>
          </a:prstGeom>
        </p:spPr>
        <p:txBody>
          <a:bodyPr/>
          <a:lstStyle>
            <a:lvl1pPr>
              <a:defRPr sz="3500" b="1" i="0" cap="none">
                <a:solidFill>
                  <a:srgbClr val="FF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Georgia"/>
                <a:cs typeface="Georgia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1753"/>
            <a:ext cx="8229600" cy="270299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553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967" y="768685"/>
            <a:ext cx="8662737" cy="1021556"/>
          </a:xfrm>
          <a:prstGeom prst="rect">
            <a:avLst/>
          </a:prstGeom>
        </p:spPr>
        <p:txBody>
          <a:bodyPr anchor="t"/>
          <a:lstStyle>
            <a:lvl1pPr algn="ctr">
              <a:defRPr sz="3500" b="0" cap="none">
                <a:solidFill>
                  <a:srgbClr val="011C3C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767263"/>
            <a:ext cx="7772400" cy="537912"/>
          </a:xfrm>
        </p:spPr>
        <p:txBody>
          <a:bodyPr anchor="b">
            <a:normAutofit/>
          </a:bodyPr>
          <a:lstStyle>
            <a:lvl1pPr marL="0" indent="0" algn="ctr">
              <a:buNone/>
              <a:defRPr sz="2400">
                <a:solidFill>
                  <a:srgbClr val="FDC227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85538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97979"/>
            <a:ext cx="8229600" cy="702172"/>
          </a:xfrm>
          <a:prstGeom prst="rect">
            <a:avLst/>
          </a:prstGeom>
        </p:spPr>
        <p:txBody>
          <a:bodyPr/>
          <a:lstStyle>
            <a:lvl1pPr>
              <a:defRPr sz="3200" b="0" i="0" cap="none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1800" b="0" i="0">
                <a:solidFill>
                  <a:srgbClr val="FDC227"/>
                </a:solidFill>
                <a:latin typeface="Lucida Grande"/>
                <a:cs typeface="Lucida Grande"/>
              </a:defRPr>
            </a:lvl1pPr>
            <a:lvl2pPr>
              <a:defRPr sz="1600" b="0" i="0">
                <a:latin typeface="Lucida Grande"/>
                <a:cs typeface="Lucida Grande"/>
              </a:defRPr>
            </a:lvl2pPr>
            <a:lvl3pPr>
              <a:defRPr sz="1600" b="0" i="0">
                <a:latin typeface="Lucida Grande"/>
                <a:cs typeface="Lucida Grande"/>
              </a:defRPr>
            </a:lvl3pPr>
            <a:lvl4pPr>
              <a:defRPr sz="1600" b="0" i="0">
                <a:latin typeface="Lucida Grande"/>
                <a:cs typeface="Lucida Grande"/>
              </a:defRPr>
            </a:lvl4pPr>
            <a:lvl5pPr>
              <a:defRPr sz="1600" b="0" i="0">
                <a:latin typeface="Lucida Grande"/>
                <a:cs typeface="Lucida Grande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1800" b="0" i="0">
                <a:solidFill>
                  <a:srgbClr val="FDC227"/>
                </a:solidFill>
                <a:latin typeface="Lucida Grande"/>
                <a:cs typeface="Lucida Grande"/>
              </a:defRPr>
            </a:lvl1pPr>
            <a:lvl2pPr>
              <a:defRPr sz="1600" b="0" i="0">
                <a:latin typeface="Lucida Grande"/>
                <a:cs typeface="Lucida Grande"/>
              </a:defRPr>
            </a:lvl2pPr>
            <a:lvl3pPr>
              <a:defRPr sz="1600" b="0" i="0">
                <a:latin typeface="Lucida Grande"/>
                <a:cs typeface="Lucida Grande"/>
              </a:defRPr>
            </a:lvl3pPr>
            <a:lvl4pPr>
              <a:defRPr sz="1600" b="0" i="0">
                <a:latin typeface="Lucida Grande"/>
                <a:cs typeface="Lucida Grande"/>
              </a:defRPr>
            </a:lvl4pPr>
            <a:lvl5pPr>
              <a:defRPr sz="1600" b="0" i="0">
                <a:latin typeface="Lucida Grande"/>
                <a:cs typeface="Lucida Grande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17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1613"/>
            <a:ext cx="8229600" cy="689722"/>
          </a:xfrm>
          <a:prstGeom prst="rect">
            <a:avLst/>
          </a:prstGeom>
        </p:spPr>
        <p:txBody>
          <a:bodyPr/>
          <a:lstStyle>
            <a:lvl1pPr>
              <a:defRPr sz="3200" b="0" i="0" cap="none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0" i="0">
                <a:solidFill>
                  <a:srgbClr val="FDC227"/>
                </a:solidFill>
                <a:effectLst/>
                <a:latin typeface="Lucida Grande"/>
                <a:cs typeface="Lucida Grande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8105"/>
            <a:ext cx="4040188" cy="2963466"/>
          </a:xfrm>
        </p:spPr>
        <p:txBody>
          <a:bodyPr/>
          <a:lstStyle>
            <a:lvl1pPr>
              <a:defRPr sz="1800">
                <a:latin typeface="Lucida Grande"/>
                <a:cs typeface="Lucida Grande"/>
              </a:defRPr>
            </a:lvl1pPr>
            <a:lvl2pPr>
              <a:defRPr sz="1600">
                <a:latin typeface="Lucida Grande"/>
                <a:cs typeface="Lucida Grande"/>
              </a:defRPr>
            </a:lvl2pPr>
            <a:lvl3pPr>
              <a:defRPr sz="1600">
                <a:latin typeface="Lucida Grande"/>
                <a:cs typeface="Lucida Grande"/>
              </a:defRPr>
            </a:lvl3pPr>
            <a:lvl4pPr>
              <a:defRPr sz="1600">
                <a:latin typeface="Lucida Grande"/>
                <a:cs typeface="Lucida Grande"/>
              </a:defRPr>
            </a:lvl4pPr>
            <a:lvl5pPr>
              <a:defRPr sz="1600">
                <a:latin typeface="Lucida Grande"/>
                <a:cs typeface="Lucida Grande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0">
                <a:solidFill>
                  <a:srgbClr val="FDC227"/>
                </a:solidFill>
                <a:effectLst/>
                <a:latin typeface="Lucida Grande"/>
                <a:cs typeface="Lucida Grande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818105"/>
            <a:ext cx="4041775" cy="2963466"/>
          </a:xfrm>
        </p:spPr>
        <p:txBody>
          <a:bodyPr/>
          <a:lstStyle>
            <a:lvl1pPr>
              <a:defRPr sz="1800">
                <a:latin typeface="Lucida Grande"/>
                <a:cs typeface="Lucida Grande"/>
              </a:defRPr>
            </a:lvl1pPr>
            <a:lvl2pPr>
              <a:defRPr sz="1600">
                <a:latin typeface="Lucida Grande"/>
                <a:cs typeface="Lucida Grande"/>
              </a:defRPr>
            </a:lvl2pPr>
            <a:lvl3pPr>
              <a:defRPr sz="1600">
                <a:latin typeface="Lucida Grande"/>
                <a:cs typeface="Lucida Grande"/>
              </a:defRPr>
            </a:lvl3pPr>
            <a:lvl4pPr>
              <a:defRPr sz="1600">
                <a:latin typeface="Lucida Grande"/>
                <a:cs typeface="Lucida Grande"/>
              </a:defRPr>
            </a:lvl4pPr>
            <a:lvl5pPr>
              <a:defRPr sz="1600">
                <a:latin typeface="Lucida Grande"/>
                <a:cs typeface="Lucida Grande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834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8368"/>
            <a:ext cx="8229600" cy="689722"/>
          </a:xfrm>
          <a:prstGeom prst="rect">
            <a:avLst/>
          </a:prstGeom>
        </p:spPr>
        <p:txBody>
          <a:bodyPr/>
          <a:lstStyle>
            <a:lvl1pPr>
              <a:defRPr sz="3000" b="0" i="0" cap="none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947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5682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9" y="500094"/>
            <a:ext cx="3008313" cy="696593"/>
          </a:xfrm>
          <a:prstGeom prst="rect">
            <a:avLst/>
          </a:prstGeom>
        </p:spPr>
        <p:txBody>
          <a:bodyPr anchor="b"/>
          <a:lstStyle>
            <a:lvl1pPr algn="l">
              <a:defRPr sz="2000" b="0" i="0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00076"/>
            <a:ext cx="5111750" cy="4214891"/>
          </a:xfrm>
        </p:spPr>
        <p:txBody>
          <a:bodyPr/>
          <a:lstStyle>
            <a:lvl1pPr>
              <a:defRPr sz="2800" b="0" i="0">
                <a:solidFill>
                  <a:srgbClr val="FDC227"/>
                </a:solidFill>
                <a:latin typeface="Lucida Grande"/>
                <a:cs typeface="Lucida Grande"/>
              </a:defRPr>
            </a:lvl1pPr>
            <a:lvl2pPr>
              <a:defRPr sz="2800" b="0" i="0">
                <a:latin typeface="Lucida Grande"/>
                <a:cs typeface="Lucida Grande"/>
              </a:defRPr>
            </a:lvl2pPr>
            <a:lvl3pPr>
              <a:defRPr sz="2400" b="0" i="0">
                <a:latin typeface="Lucida Grande"/>
                <a:cs typeface="Lucida Grande"/>
              </a:defRPr>
            </a:lvl3pPr>
            <a:lvl4pPr>
              <a:defRPr sz="2000" b="0" i="0">
                <a:latin typeface="Lucida Grande"/>
                <a:cs typeface="Lucida Grande"/>
              </a:defRPr>
            </a:lvl4pPr>
            <a:lvl5pPr>
              <a:defRPr sz="2000" b="0" i="0">
                <a:latin typeface="Lucida Grande"/>
                <a:cs typeface="Lucida Grande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9" y="1196652"/>
            <a:ext cx="3008313" cy="3518297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27951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0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52"/>
            <a:ext cx="5486400" cy="603647"/>
          </a:xfrm>
        </p:spPr>
        <p:txBody>
          <a:bodyPr/>
          <a:lstStyle>
            <a:lvl1pPr marL="0" indent="0">
              <a:buNone/>
              <a:defRPr sz="1400" b="0" i="0">
                <a:solidFill>
                  <a:srgbClr val="7F7F7F"/>
                </a:solidFill>
                <a:latin typeface="Lucida Grande"/>
                <a:cs typeface="Lucida Grande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7502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049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701" r:id="rId10"/>
    <p:sldLayoutId id="2147483702" r:id="rId11"/>
    <p:sldLayoutId id="2147483703" r:id="rId12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500" kern="1200">
          <a:solidFill>
            <a:srgbClr val="011C3C"/>
          </a:solidFill>
          <a:latin typeface="Lucida Grande"/>
          <a:ea typeface="+mn-ea"/>
          <a:cs typeface="Lucida Grand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bg2">
              <a:lumMod val="50000"/>
            </a:schemeClr>
          </a:solidFill>
          <a:latin typeface="Lucida Grande"/>
          <a:ea typeface="+mn-ea"/>
          <a:cs typeface="Lucida Grand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bg2">
              <a:lumMod val="50000"/>
            </a:schemeClr>
          </a:solidFill>
          <a:latin typeface="Lucida Grande"/>
          <a:ea typeface="+mn-ea"/>
          <a:cs typeface="Lucida Grand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bg2">
              <a:lumMod val="50000"/>
            </a:schemeClr>
          </a:solidFill>
          <a:latin typeface="Lucida Grande"/>
          <a:ea typeface="+mn-ea"/>
          <a:cs typeface="Lucida Grand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200" kern="1200">
          <a:solidFill>
            <a:schemeClr val="bg2">
              <a:lumMod val="50000"/>
            </a:schemeClr>
          </a:solidFill>
          <a:latin typeface="Lucida Grande"/>
          <a:ea typeface="+mn-ea"/>
          <a:cs typeface="Lucida Grand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7" name="Rectangle 7"/>
          <p:cNvSpPr>
            <a:spLocks noChangeArrowheads="1"/>
          </p:cNvSpPr>
          <p:nvPr userDrawn="1"/>
        </p:nvSpPr>
        <p:spPr bwMode="auto">
          <a:xfrm>
            <a:off x="0" y="4857750"/>
            <a:ext cx="9144000" cy="285750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176" y="228601"/>
            <a:ext cx="9140825" cy="802481"/>
          </a:xfrm>
          <a:prstGeom prst="rect">
            <a:avLst/>
          </a:prstGeom>
          <a:solidFill>
            <a:srgbClr val="005594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143000"/>
            <a:ext cx="7848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4800" y="4629150"/>
            <a:ext cx="1981200" cy="12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  <a:cs typeface="Arial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cs typeface="Arial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4902994"/>
            <a:ext cx="2133600" cy="183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585858"/>
                </a:solidFill>
                <a:latin typeface="Arial" charset="0"/>
                <a:cs typeface="Arial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101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</p:sldLayoutIdLst>
  <p:txStyles>
    <p:titleStyle>
      <a:lvl1pPr marL="347663" indent="-347663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itchFamily="34" charset="0"/>
          <a:ea typeface="+mj-ea"/>
          <a:cs typeface="Arial" pitchFamily="34" charset="0"/>
        </a:defRPr>
      </a:lvl1pPr>
      <a:lvl2pPr marL="347663" indent="-347663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2pPr>
      <a:lvl3pPr marL="347663" indent="-347663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3pPr>
      <a:lvl4pPr marL="347663" indent="-347663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4pPr>
      <a:lvl5pPr marL="347663" indent="-347663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5pPr>
      <a:lvl6pPr marL="804863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6pPr>
      <a:lvl7pPr marL="1262063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7pPr>
      <a:lvl8pPr marL="1719263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8pPr>
      <a:lvl9pPr marL="2176463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9pPr>
    </p:titleStyle>
    <p:bodyStyle>
      <a:lvl1pPr marL="342900" indent="-342900" algn="l" rtl="0" eaLnBrk="0" fontAlgn="base" hangingPunct="0">
        <a:spcBef>
          <a:spcPct val="100000"/>
        </a:spcBef>
        <a:spcAft>
          <a:spcPct val="0"/>
        </a:spcAft>
        <a:buClr>
          <a:srgbClr val="FF6600"/>
        </a:buClr>
        <a:buSzPct val="125000"/>
        <a:buFont typeface="Wingdings" pitchFamily="2" charset="2"/>
        <a:buChar char="§"/>
        <a:defRPr sz="24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SzPct val="125000"/>
        <a:buFont typeface="Wingdings" pitchFamily="2" charset="2"/>
        <a:buChar char="§"/>
        <a:defRPr sz="2000">
          <a:solidFill>
            <a:schemeClr val="tx1"/>
          </a:solidFill>
          <a:latin typeface="Arial" pitchFamily="34" charset="0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CC00"/>
        </a:buClr>
        <a:buSzPct val="125000"/>
        <a:buFont typeface="Wingdings" pitchFamily="2" charset="2"/>
        <a:buChar char="§"/>
        <a:defRPr>
          <a:solidFill>
            <a:schemeClr val="tx1"/>
          </a:solidFill>
          <a:latin typeface="Arial" pitchFamily="34" charset="0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FF66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Arial" pitchFamily="34" charset="0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e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w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3.bin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4.bin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://trec.nist.gov/presentations/presentations.html" TargetMode="External"/><Relationship Id="rId2" Type="http://schemas.openxmlformats.org/officeDocument/2006/relationships/hyperlink" Target="http://trec.nist.gov/tracks.html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on.hum.uva.nl/Service/Statistics/Sign_Test.html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ocialresearchmethods.net/kb/stat_t.php" TargetMode="External"/><Relationship Id="rId2" Type="http://schemas.openxmlformats.org/officeDocument/2006/relationships/hyperlink" Target="http://www.fon.hum.uva.nl/Service/Statistics/Student_t_Test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fon.hum.uva.nl/Service/Statistics/Signed_Rank_Test.html" TargetMode="Externa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8.wmf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oogle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5.emf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orldwidewebsize.com/" TargetMode="Externa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0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2429" y="1163097"/>
            <a:ext cx="8535737" cy="3302621"/>
          </a:xfrm>
        </p:spPr>
        <p:txBody>
          <a:bodyPr/>
          <a:lstStyle/>
          <a:p>
            <a:r>
              <a:rPr lang="en-US" sz="18000" dirty="0" smtClean="0">
                <a:latin typeface="Rockwell Extra Bold" panose="02060903040505020403" pitchFamily="18" charset="0"/>
              </a:rPr>
              <a:t>NLP</a:t>
            </a:r>
            <a:endParaRPr lang="en-US" sz="18000" dirty="0">
              <a:latin typeface="Rockwell Extra Bold" panose="020609030405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1624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Statistics</a:t>
            </a:r>
            <a:endParaRPr lang="en-US" dirty="0"/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</a:pPr>
            <a:r>
              <a:rPr lang="en-US" altLang="en-US" dirty="0" smtClean="0"/>
              <a:t>Twitter hits 400 million tweets per day</a:t>
            </a:r>
          </a:p>
          <a:p>
            <a:pPr lvl="1">
              <a:lnSpc>
                <a:spcPct val="120000"/>
              </a:lnSpc>
            </a:pPr>
            <a:r>
              <a:rPr lang="en-US" altLang="en-US" dirty="0" smtClean="0"/>
              <a:t>June, 2012. Dick </a:t>
            </a:r>
            <a:r>
              <a:rPr lang="en-US" altLang="en-US" dirty="0" err="1" smtClean="0"/>
              <a:t>Costolo</a:t>
            </a:r>
            <a:r>
              <a:rPr lang="en-US" altLang="en-US" dirty="0" smtClean="0"/>
              <a:t>, CEO at Twitter</a:t>
            </a:r>
          </a:p>
          <a:p>
            <a:pPr>
              <a:lnSpc>
                <a:spcPct val="120000"/>
              </a:lnSpc>
            </a:pPr>
            <a:r>
              <a:rPr lang="en-US" altLang="en-US" dirty="0" smtClean="0"/>
              <a:t>Over 2.5 billion photos uploaded to Facebook each month (2010)</a:t>
            </a:r>
          </a:p>
          <a:p>
            <a:pPr lvl="1">
              <a:lnSpc>
                <a:spcPct val="120000"/>
              </a:lnSpc>
            </a:pPr>
            <a:r>
              <a:rPr lang="en-US" altLang="en-US" dirty="0" smtClean="0"/>
              <a:t>blog.facebook.com</a:t>
            </a:r>
          </a:p>
          <a:p>
            <a:pPr>
              <a:lnSpc>
                <a:spcPct val="120000"/>
              </a:lnSpc>
            </a:pPr>
            <a:r>
              <a:rPr lang="en-US" altLang="en-US" dirty="0" smtClean="0"/>
              <a:t>Google’s clusters process a total of more than 20 petabytes of data per day. </a:t>
            </a:r>
          </a:p>
          <a:p>
            <a:pPr lvl="1">
              <a:lnSpc>
                <a:spcPct val="120000"/>
              </a:lnSpc>
            </a:pPr>
            <a:r>
              <a:rPr lang="en-US" altLang="en-US" dirty="0" smtClean="0"/>
              <a:t>2008. Jeffrey Dean from Google</a:t>
            </a:r>
          </a:p>
          <a:p>
            <a:pPr>
              <a:lnSpc>
                <a:spcPct val="120000"/>
              </a:lnSpc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498146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2429" y="1163097"/>
            <a:ext cx="8535737" cy="3302621"/>
          </a:xfrm>
        </p:spPr>
        <p:txBody>
          <a:bodyPr/>
          <a:lstStyle/>
          <a:p>
            <a:r>
              <a:rPr lang="en-US" sz="18000" dirty="0" smtClean="0">
                <a:latin typeface="Rockwell Extra Bold" panose="02060903040505020403" pitchFamily="18" charset="0"/>
              </a:rPr>
              <a:t>NLP</a:t>
            </a:r>
            <a:endParaRPr lang="en-US" sz="18000" dirty="0">
              <a:latin typeface="Rockwell Extra Bold" panose="020609030405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8647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072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Dynamically generated content</a:t>
            </a:r>
          </a:p>
          <a:p>
            <a:r>
              <a:rPr lang="en-US" altLang="en-US" dirty="0" smtClean="0"/>
              <a:t>New pages get added all the time</a:t>
            </a:r>
          </a:p>
          <a:p>
            <a:r>
              <a:rPr lang="en-US" altLang="en-US" dirty="0" smtClean="0"/>
              <a:t>The size of the blogosphere doubles every 6 months</a:t>
            </a:r>
          </a:p>
        </p:txBody>
      </p:sp>
    </p:spTree>
    <p:extLst>
      <p:ext uri="{BB962C8B-B14F-4D97-AF65-F5344CB8AC3E}">
        <p14:creationId xmlns:p14="http://schemas.microsoft.com/office/powerpoint/2010/main" val="3191335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Characteristics of User Queries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44278"/>
            <a:ext cx="8229600" cy="3512917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altLang="en-US" dirty="0" smtClean="0"/>
              <a:t>Sessions</a:t>
            </a:r>
          </a:p>
          <a:p>
            <a:pPr lvl="1"/>
            <a:r>
              <a:rPr lang="en-US" altLang="en-US" dirty="0" smtClean="0"/>
              <a:t>users revisit their queries</a:t>
            </a:r>
          </a:p>
          <a:p>
            <a:pPr eaLnBrk="1" hangingPunct="1"/>
            <a:r>
              <a:rPr lang="en-US" altLang="en-US" dirty="0" smtClean="0"/>
              <a:t>Very short queries</a:t>
            </a:r>
          </a:p>
          <a:p>
            <a:pPr lvl="1"/>
            <a:r>
              <a:rPr lang="en-US" altLang="en-US" dirty="0" smtClean="0"/>
              <a:t>typically 2 words long</a:t>
            </a:r>
          </a:p>
          <a:p>
            <a:pPr eaLnBrk="1" hangingPunct="1"/>
            <a:r>
              <a:rPr lang="en-US" altLang="en-US" dirty="0" smtClean="0"/>
              <a:t>A large number of typos</a:t>
            </a:r>
          </a:p>
          <a:p>
            <a:pPr eaLnBrk="1" hangingPunct="1"/>
            <a:r>
              <a:rPr lang="en-US" altLang="en-US" dirty="0" smtClean="0"/>
              <a:t>A small number of popular queries</a:t>
            </a:r>
          </a:p>
          <a:p>
            <a:pPr lvl="1"/>
            <a:r>
              <a:rPr lang="en-US" altLang="en-US" dirty="0" smtClean="0"/>
              <a:t>A long tail of infrequent ones</a:t>
            </a:r>
          </a:p>
          <a:p>
            <a:pPr eaLnBrk="1" hangingPunct="1"/>
            <a:r>
              <a:rPr lang="en-US" altLang="en-US" dirty="0" smtClean="0"/>
              <a:t>Almost no use of advanced query operators</a:t>
            </a:r>
          </a:p>
          <a:p>
            <a:pPr lvl="1"/>
            <a:r>
              <a:rPr lang="en-US" altLang="en-US" dirty="0" smtClean="0"/>
              <a:t>with the exception of double quotes</a:t>
            </a:r>
          </a:p>
        </p:txBody>
      </p:sp>
    </p:spTree>
    <p:extLst>
      <p:ext uri="{BB962C8B-B14F-4D97-AF65-F5344CB8AC3E}">
        <p14:creationId xmlns:p14="http://schemas.microsoft.com/office/powerpoint/2010/main" val="1382535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 Retrieval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Baseline Process</a:t>
            </a:r>
          </a:p>
          <a:p>
            <a:pPr lvl="1"/>
            <a:r>
              <a:rPr lang="en-US" dirty="0" smtClean="0"/>
              <a:t>Given a collection of documents</a:t>
            </a:r>
          </a:p>
          <a:p>
            <a:pPr lvl="1"/>
            <a:r>
              <a:rPr lang="en-US" dirty="0" smtClean="0"/>
              <a:t>And a user’s query</a:t>
            </a:r>
          </a:p>
          <a:p>
            <a:pPr lvl="1"/>
            <a:r>
              <a:rPr lang="en-US" dirty="0" smtClean="0"/>
              <a:t>Find the most relevant documents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354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Key Terms Used in IR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45894"/>
            <a:ext cx="8229600" cy="3651811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altLang="en-US" sz="2400" dirty="0" smtClean="0"/>
              <a:t>Query</a:t>
            </a:r>
          </a:p>
          <a:p>
            <a:pPr lvl="1"/>
            <a:r>
              <a:rPr lang="en-US" altLang="en-US" sz="1900" dirty="0" smtClean="0"/>
              <a:t>a representation of what the user is looking for - can be a list of words or a phrase.</a:t>
            </a:r>
          </a:p>
          <a:p>
            <a:pPr eaLnBrk="1" hangingPunct="1"/>
            <a:r>
              <a:rPr lang="en-US" altLang="en-US" sz="2400" dirty="0" smtClean="0"/>
              <a:t>Document</a:t>
            </a:r>
          </a:p>
          <a:p>
            <a:pPr lvl="1"/>
            <a:r>
              <a:rPr lang="en-US" altLang="en-US" sz="1900" dirty="0" smtClean="0"/>
              <a:t>an information entity that the user wants to retrieve</a:t>
            </a:r>
          </a:p>
          <a:p>
            <a:pPr eaLnBrk="1" hangingPunct="1"/>
            <a:r>
              <a:rPr lang="en-US" altLang="en-US" sz="2400" dirty="0" smtClean="0"/>
              <a:t>Collection</a:t>
            </a:r>
          </a:p>
          <a:p>
            <a:pPr lvl="1"/>
            <a:r>
              <a:rPr lang="en-US" altLang="en-US" sz="1900" dirty="0" smtClean="0"/>
              <a:t>a set of documents</a:t>
            </a:r>
          </a:p>
          <a:p>
            <a:pPr eaLnBrk="1" hangingPunct="1"/>
            <a:r>
              <a:rPr lang="en-US" altLang="en-US" sz="2400" dirty="0" smtClean="0"/>
              <a:t>Index</a:t>
            </a:r>
          </a:p>
          <a:p>
            <a:pPr lvl="1"/>
            <a:r>
              <a:rPr lang="en-US" altLang="en-US" sz="1900" dirty="0" smtClean="0"/>
              <a:t>a representation of information that makes querying easier</a:t>
            </a:r>
          </a:p>
          <a:p>
            <a:pPr eaLnBrk="1" hangingPunct="1"/>
            <a:r>
              <a:rPr lang="en-US" altLang="en-US" sz="2400" dirty="0" smtClean="0"/>
              <a:t>Term</a:t>
            </a:r>
          </a:p>
          <a:p>
            <a:pPr lvl="1"/>
            <a:r>
              <a:rPr lang="en-US" altLang="en-US" sz="1900" dirty="0" smtClean="0"/>
              <a:t>word or concept that appears in a document or a query</a:t>
            </a:r>
          </a:p>
        </p:txBody>
      </p:sp>
    </p:spTree>
    <p:extLst>
      <p:ext uri="{BB962C8B-B14F-4D97-AF65-F5344CB8AC3E}">
        <p14:creationId xmlns:p14="http://schemas.microsoft.com/office/powerpoint/2010/main" val="3448168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Documents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altLang="en-US" dirty="0" smtClean="0"/>
              <a:t>Not just printed paper</a:t>
            </a:r>
          </a:p>
          <a:p>
            <a:pPr eaLnBrk="1" hangingPunct="1"/>
            <a:r>
              <a:rPr lang="en-US" altLang="en-US" dirty="0" smtClean="0"/>
              <a:t>Can be records, pages, sites, images, people, movies</a:t>
            </a:r>
          </a:p>
          <a:p>
            <a:pPr eaLnBrk="1" hangingPunct="1"/>
            <a:r>
              <a:rPr lang="en-US" altLang="en-US" dirty="0" smtClean="0"/>
              <a:t>Document encoding (Unicode)</a:t>
            </a:r>
          </a:p>
          <a:p>
            <a:pPr eaLnBrk="1" hangingPunct="1"/>
            <a:r>
              <a:rPr lang="en-US" altLang="en-US" dirty="0" smtClean="0"/>
              <a:t>Document representation</a:t>
            </a:r>
          </a:p>
          <a:p>
            <a:pPr eaLnBrk="1" hangingPunct="1"/>
            <a:r>
              <a:rPr lang="en-US" altLang="en-US" dirty="0" smtClean="0"/>
              <a:t>Document preprocessing (e.g., removing metadata)</a:t>
            </a:r>
          </a:p>
          <a:p>
            <a:pPr eaLnBrk="1" hangingPunct="1"/>
            <a:r>
              <a:rPr lang="en-US" altLang="en-US" dirty="0" smtClean="0"/>
              <a:t>Words, terms, types, tokens</a:t>
            </a:r>
          </a:p>
        </p:txBody>
      </p:sp>
    </p:spTree>
    <p:extLst>
      <p:ext uri="{BB962C8B-B14F-4D97-AF65-F5344CB8AC3E}">
        <p14:creationId xmlns:p14="http://schemas.microsoft.com/office/powerpoint/2010/main" val="1584565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NLP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Search Engine Architecture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077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dirty="0" smtClean="0"/>
              <a:t>Search Engine Architecture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Decide what to index</a:t>
            </a:r>
          </a:p>
          <a:p>
            <a:pPr eaLnBrk="1" hangingPunct="1"/>
            <a:r>
              <a:rPr lang="en-US" altLang="en-US" dirty="0" smtClean="0"/>
              <a:t>Collect it</a:t>
            </a:r>
          </a:p>
          <a:p>
            <a:pPr eaLnBrk="1" hangingPunct="1"/>
            <a:r>
              <a:rPr lang="en-US" altLang="en-US" dirty="0" smtClean="0"/>
              <a:t>Index it (efficiently)</a:t>
            </a:r>
          </a:p>
          <a:p>
            <a:pPr eaLnBrk="1" hangingPunct="1"/>
            <a:r>
              <a:rPr lang="en-US" altLang="en-US" dirty="0" smtClean="0"/>
              <a:t>Keep the index up to date</a:t>
            </a:r>
          </a:p>
          <a:p>
            <a:pPr eaLnBrk="1" hangingPunct="1"/>
            <a:r>
              <a:rPr lang="en-US" altLang="en-US" dirty="0" smtClean="0"/>
              <a:t>Provide user-friendly query facilities</a:t>
            </a:r>
          </a:p>
        </p:txBody>
      </p:sp>
    </p:spTree>
    <p:extLst>
      <p:ext uri="{BB962C8B-B14F-4D97-AF65-F5344CB8AC3E}">
        <p14:creationId xmlns:p14="http://schemas.microsoft.com/office/powerpoint/2010/main" val="1373929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Engine Architecture</a:t>
            </a:r>
            <a:endParaRPr lang="en-US" dirty="0"/>
          </a:p>
        </p:txBody>
      </p:sp>
      <p:pic>
        <p:nvPicPr>
          <p:cNvPr id="19793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1898" y="1311965"/>
            <a:ext cx="5930680" cy="36496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22428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Document Representations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45326"/>
            <a:ext cx="8229600" cy="3579223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120000"/>
              </a:lnSpc>
            </a:pPr>
            <a:r>
              <a:rPr lang="en-US" altLang="en-US" dirty="0" smtClean="0"/>
              <a:t>Term-document matrix (m </a:t>
            </a:r>
            <a:r>
              <a:rPr lang="en-US" altLang="en-US" sz="2400" dirty="0" smtClean="0"/>
              <a:t>x</a:t>
            </a:r>
            <a:r>
              <a:rPr lang="en-US" altLang="en-US" dirty="0" smtClean="0"/>
              <a:t> n)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dirty="0" smtClean="0"/>
              <a:t>Document-document matrix (n </a:t>
            </a:r>
            <a:r>
              <a:rPr lang="en-US" altLang="en-US" sz="2400" dirty="0" smtClean="0"/>
              <a:t>x</a:t>
            </a:r>
            <a:r>
              <a:rPr lang="en-US" altLang="en-US" dirty="0" smtClean="0"/>
              <a:t> n)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dirty="0" smtClean="0"/>
              <a:t>Typical example in a medium-sized collection</a:t>
            </a:r>
          </a:p>
          <a:p>
            <a:pPr lvl="1">
              <a:lnSpc>
                <a:spcPct val="120000"/>
              </a:lnSpc>
            </a:pPr>
            <a:r>
              <a:rPr lang="en-US" altLang="en-US" dirty="0" smtClean="0"/>
              <a:t>n=3,000,000 documents</a:t>
            </a:r>
          </a:p>
          <a:p>
            <a:pPr lvl="1">
              <a:lnSpc>
                <a:spcPct val="120000"/>
              </a:lnSpc>
            </a:pPr>
            <a:r>
              <a:rPr lang="en-US" altLang="en-US" dirty="0" smtClean="0"/>
              <a:t>m=50,000 terms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dirty="0" smtClean="0"/>
              <a:t>Typical example on the Web</a:t>
            </a:r>
          </a:p>
          <a:p>
            <a:pPr lvl="1">
              <a:lnSpc>
                <a:spcPct val="120000"/>
              </a:lnSpc>
            </a:pPr>
            <a:r>
              <a:rPr lang="en-US" altLang="en-US" dirty="0" smtClean="0"/>
              <a:t>n=30,000,000,000</a:t>
            </a:r>
          </a:p>
          <a:p>
            <a:pPr lvl="1">
              <a:lnSpc>
                <a:spcPct val="120000"/>
              </a:lnSpc>
            </a:pPr>
            <a:r>
              <a:rPr lang="en-US" altLang="en-US" dirty="0" smtClean="0"/>
              <a:t>m=1,000,000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dirty="0" smtClean="0"/>
              <a:t>Boolean vs. integer-valued matrices</a:t>
            </a:r>
          </a:p>
        </p:txBody>
      </p:sp>
    </p:spTree>
    <p:extLst>
      <p:ext uri="{BB962C8B-B14F-4D97-AF65-F5344CB8AC3E}">
        <p14:creationId xmlns:p14="http://schemas.microsoft.com/office/powerpoint/2010/main" val="1895315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NLP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Information Retrieval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678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Storage Issues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>
          <a:xfrm>
            <a:off x="254000" y="1561753"/>
            <a:ext cx="8680994" cy="2702991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Example</a:t>
            </a:r>
          </a:p>
          <a:p>
            <a:pPr lvl="1"/>
            <a:r>
              <a:rPr lang="en-US" altLang="en-US" dirty="0" smtClean="0"/>
              <a:t>Imagine a medium-sized collection with n=3,000,000 and m=50,000</a:t>
            </a:r>
          </a:p>
          <a:p>
            <a:pPr lvl="1"/>
            <a:r>
              <a:rPr lang="en-US" altLang="en-US" dirty="0" smtClean="0"/>
              <a:t>How large a term-document matrix will be needed?</a:t>
            </a:r>
          </a:p>
          <a:p>
            <a:pPr lvl="1"/>
            <a:r>
              <a:rPr lang="en-US" altLang="en-US" dirty="0" smtClean="0"/>
              <a:t>Is there any way to do better? </a:t>
            </a:r>
          </a:p>
          <a:p>
            <a:pPr lvl="1"/>
            <a:r>
              <a:rPr lang="en-US" altLang="en-US" dirty="0" smtClean="0"/>
              <a:t>Any heuristic?</a:t>
            </a:r>
          </a:p>
          <a:p>
            <a:pPr eaLnBrk="1" hangingPunct="1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28596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Inverted Index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04275"/>
            <a:ext cx="8229600" cy="3691818"/>
          </a:xfrm>
        </p:spPr>
        <p:txBody>
          <a:bodyPr>
            <a:normAutofit fontScale="92500"/>
          </a:bodyPr>
          <a:lstStyle/>
          <a:p>
            <a:pPr eaLnBrk="1" hangingPunct="1"/>
            <a:r>
              <a:rPr lang="en-US" altLang="en-US" sz="2800" dirty="0" smtClean="0"/>
              <a:t>Instead of an incidence vector, use a posting table</a:t>
            </a:r>
          </a:p>
          <a:p>
            <a:pPr lvl="1"/>
            <a:r>
              <a:rPr lang="en-US" altLang="en-US" sz="2300" dirty="0" smtClean="0"/>
              <a:t>VERMONT:  D1, D2, D6</a:t>
            </a:r>
          </a:p>
          <a:p>
            <a:pPr lvl="1"/>
            <a:r>
              <a:rPr lang="en-US" altLang="en-US" sz="2300" dirty="0" smtClean="0"/>
              <a:t>CONNECTICUT: D1, D5, D6, D7</a:t>
            </a:r>
          </a:p>
          <a:p>
            <a:pPr eaLnBrk="1" hangingPunct="1"/>
            <a:r>
              <a:rPr lang="en-US" altLang="en-US" sz="2800" dirty="0" smtClean="0"/>
              <a:t>Use linked lists to be able to insert new document postings in order and to remove existing postings.</a:t>
            </a:r>
          </a:p>
          <a:p>
            <a:pPr eaLnBrk="1" hangingPunct="1"/>
            <a:r>
              <a:rPr lang="en-US" altLang="en-US" sz="2800" dirty="0" smtClean="0"/>
              <a:t>Can be used to compute document frequency</a:t>
            </a:r>
          </a:p>
          <a:p>
            <a:pPr eaLnBrk="1" hangingPunct="1"/>
            <a:r>
              <a:rPr lang="en-US" altLang="en-US" sz="2800" dirty="0" smtClean="0"/>
              <a:t>Keep everything sorted! This gives you a logarithmic improvement in access.</a:t>
            </a:r>
          </a:p>
        </p:txBody>
      </p:sp>
    </p:spTree>
    <p:extLst>
      <p:ext uri="{BB962C8B-B14F-4D97-AF65-F5344CB8AC3E}">
        <p14:creationId xmlns:p14="http://schemas.microsoft.com/office/powerpoint/2010/main" val="1666818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254000" y="247787"/>
            <a:ext cx="8432800" cy="701843"/>
          </a:xfrm>
        </p:spPr>
        <p:txBody>
          <a:bodyPr/>
          <a:lstStyle/>
          <a:p>
            <a:pPr eaLnBrk="1" hangingPunct="1"/>
            <a:r>
              <a:rPr lang="en-US" altLang="en-US" sz="4000" dirty="0" smtClean="0"/>
              <a:t>Basic operations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61753"/>
            <a:ext cx="8229600" cy="3432723"/>
          </a:xfrm>
        </p:spPr>
        <p:txBody>
          <a:bodyPr>
            <a:normAutofit fontScale="70000" lnSpcReduction="20000"/>
          </a:bodyPr>
          <a:lstStyle/>
          <a:p>
            <a:pPr eaLnBrk="1" hangingPunct="1">
              <a:lnSpc>
                <a:spcPct val="120000"/>
              </a:lnSpc>
            </a:pPr>
            <a:r>
              <a:rPr lang="en-US" altLang="en-US" dirty="0" smtClean="0"/>
              <a:t>Conjunction (AND)</a:t>
            </a:r>
          </a:p>
          <a:p>
            <a:pPr lvl="1">
              <a:lnSpc>
                <a:spcPct val="120000"/>
              </a:lnSpc>
            </a:pPr>
            <a:r>
              <a:rPr lang="en-US" altLang="en-US" dirty="0" smtClean="0"/>
              <a:t>iterative merge of the two postings: O(</a:t>
            </a:r>
            <a:r>
              <a:rPr lang="en-US" altLang="en-US" dirty="0" err="1" smtClean="0"/>
              <a:t>x+y</a:t>
            </a:r>
            <a:r>
              <a:rPr lang="en-US" altLang="en-US" dirty="0" smtClean="0"/>
              <a:t>)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dirty="0" smtClean="0"/>
              <a:t>Disjunction (OR)</a:t>
            </a:r>
          </a:p>
          <a:p>
            <a:pPr lvl="1">
              <a:lnSpc>
                <a:spcPct val="120000"/>
              </a:lnSpc>
            </a:pPr>
            <a:r>
              <a:rPr lang="en-US" altLang="en-US" dirty="0" smtClean="0"/>
              <a:t>very similar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dirty="0" smtClean="0"/>
              <a:t>Negation (NOT)</a:t>
            </a:r>
          </a:p>
          <a:p>
            <a:pPr lvl="1">
              <a:lnSpc>
                <a:spcPct val="120000"/>
              </a:lnSpc>
            </a:pPr>
            <a:r>
              <a:rPr lang="en-US" altLang="en-US" dirty="0" smtClean="0"/>
              <a:t>can we still do it in O(</a:t>
            </a:r>
            <a:r>
              <a:rPr lang="en-US" altLang="en-US" dirty="0" err="1" smtClean="0"/>
              <a:t>x+y</a:t>
            </a:r>
            <a:r>
              <a:rPr lang="en-US" altLang="en-US" dirty="0" smtClean="0"/>
              <a:t>)? 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dirty="0" smtClean="0"/>
              <a:t>Example: VERMONT AND NOT MASSACHUSETTS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dirty="0" smtClean="0"/>
              <a:t>Example: MASSACHUSETTS OR NOT VERMONT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dirty="0" smtClean="0"/>
              <a:t>Recursive operations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dirty="0" smtClean="0"/>
              <a:t>Optimization</a:t>
            </a:r>
          </a:p>
          <a:p>
            <a:pPr lvl="1">
              <a:lnSpc>
                <a:spcPct val="120000"/>
              </a:lnSpc>
            </a:pPr>
            <a:r>
              <a:rPr lang="en-US" altLang="en-US" dirty="0" smtClean="0"/>
              <a:t>start with the smallest sets</a:t>
            </a:r>
          </a:p>
        </p:txBody>
      </p:sp>
    </p:spTree>
    <p:extLst>
      <p:ext uri="{BB962C8B-B14F-4D97-AF65-F5344CB8AC3E}">
        <p14:creationId xmlns:p14="http://schemas.microsoft.com/office/powerpoint/2010/main" val="292309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The Vector Model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667000" y="1255068"/>
            <a:ext cx="4723014" cy="3204865"/>
            <a:chOff x="2667000" y="1255068"/>
            <a:chExt cx="4723014" cy="3204865"/>
          </a:xfrm>
        </p:grpSpPr>
        <p:sp>
          <p:nvSpPr>
            <p:cNvPr id="20483" name="Line 3"/>
            <p:cNvSpPr>
              <a:spLocks noChangeShapeType="1"/>
            </p:cNvSpPr>
            <p:nvPr/>
          </p:nvSpPr>
          <p:spPr bwMode="auto">
            <a:xfrm flipV="1">
              <a:off x="3505200" y="1543050"/>
              <a:ext cx="0" cy="16573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0484" name="Line 4"/>
            <p:cNvSpPr>
              <a:spLocks noChangeShapeType="1"/>
            </p:cNvSpPr>
            <p:nvPr/>
          </p:nvSpPr>
          <p:spPr bwMode="auto">
            <a:xfrm flipH="1">
              <a:off x="2667000" y="3200400"/>
              <a:ext cx="838200" cy="9715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0485" name="Line 5"/>
            <p:cNvSpPr>
              <a:spLocks noChangeShapeType="1"/>
            </p:cNvSpPr>
            <p:nvPr/>
          </p:nvSpPr>
          <p:spPr bwMode="auto">
            <a:xfrm flipV="1">
              <a:off x="3505200" y="3200400"/>
              <a:ext cx="2819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0486" name="Text Box 6"/>
            <p:cNvSpPr txBox="1">
              <a:spLocks noChangeArrowheads="1"/>
            </p:cNvSpPr>
            <p:nvPr/>
          </p:nvSpPr>
          <p:spPr bwMode="auto">
            <a:xfrm>
              <a:off x="3587550" y="1255068"/>
              <a:ext cx="105926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2400">
                  <a:solidFill>
                    <a:srgbClr val="000000"/>
                  </a:solidFill>
                  <a:latin typeface="Times New Roman" pitchFamily="18" charset="0"/>
                </a:rPr>
                <a:t>Term 1</a:t>
              </a:r>
            </a:p>
          </p:txBody>
        </p:sp>
        <p:sp>
          <p:nvSpPr>
            <p:cNvPr id="20487" name="Text Box 7"/>
            <p:cNvSpPr txBox="1">
              <a:spLocks noChangeArrowheads="1"/>
            </p:cNvSpPr>
            <p:nvPr/>
          </p:nvSpPr>
          <p:spPr bwMode="auto">
            <a:xfrm>
              <a:off x="2825550" y="3998268"/>
              <a:ext cx="105926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2400">
                  <a:solidFill>
                    <a:srgbClr val="000000"/>
                  </a:solidFill>
                  <a:latin typeface="Times New Roman" pitchFamily="18" charset="0"/>
                </a:rPr>
                <a:t>Term 2</a:t>
              </a:r>
            </a:p>
          </p:txBody>
        </p:sp>
        <p:sp>
          <p:nvSpPr>
            <p:cNvPr id="20488" name="Text Box 8"/>
            <p:cNvSpPr txBox="1">
              <a:spLocks noChangeArrowheads="1"/>
            </p:cNvSpPr>
            <p:nvPr/>
          </p:nvSpPr>
          <p:spPr bwMode="auto">
            <a:xfrm>
              <a:off x="6330750" y="2855268"/>
              <a:ext cx="105926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2400">
                  <a:solidFill>
                    <a:srgbClr val="000000"/>
                  </a:solidFill>
                  <a:latin typeface="Times New Roman" pitchFamily="18" charset="0"/>
                </a:rPr>
                <a:t>Term 3</a:t>
              </a:r>
            </a:p>
          </p:txBody>
        </p:sp>
        <p:sp>
          <p:nvSpPr>
            <p:cNvPr id="20489" name="Line 9"/>
            <p:cNvSpPr>
              <a:spLocks noChangeShapeType="1"/>
            </p:cNvSpPr>
            <p:nvPr/>
          </p:nvSpPr>
          <p:spPr bwMode="auto">
            <a:xfrm flipV="1">
              <a:off x="3505200" y="2343150"/>
              <a:ext cx="1600200" cy="85725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0490" name="Line 10"/>
            <p:cNvSpPr>
              <a:spLocks noChangeShapeType="1"/>
            </p:cNvSpPr>
            <p:nvPr/>
          </p:nvSpPr>
          <p:spPr bwMode="auto">
            <a:xfrm>
              <a:off x="3505200" y="3200400"/>
              <a:ext cx="1371600" cy="97155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0491" name="Line 11"/>
            <p:cNvSpPr>
              <a:spLocks noChangeShapeType="1"/>
            </p:cNvSpPr>
            <p:nvPr/>
          </p:nvSpPr>
          <p:spPr bwMode="auto">
            <a:xfrm flipV="1">
              <a:off x="3505200" y="2800350"/>
              <a:ext cx="1828800" cy="40005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0492" name="Text Box 12"/>
            <p:cNvSpPr txBox="1">
              <a:spLocks noChangeArrowheads="1"/>
            </p:cNvSpPr>
            <p:nvPr/>
          </p:nvSpPr>
          <p:spPr bwMode="auto">
            <a:xfrm>
              <a:off x="5025346" y="1998018"/>
              <a:ext cx="92845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2400">
                  <a:solidFill>
                    <a:srgbClr val="000000"/>
                  </a:solidFill>
                  <a:latin typeface="Times New Roman" pitchFamily="18" charset="0"/>
                </a:rPr>
                <a:t>Doc 1</a:t>
              </a:r>
            </a:p>
          </p:txBody>
        </p:sp>
        <p:sp>
          <p:nvSpPr>
            <p:cNvPr id="20493" name="Text Box 13"/>
            <p:cNvSpPr txBox="1">
              <a:spLocks noChangeArrowheads="1"/>
            </p:cNvSpPr>
            <p:nvPr/>
          </p:nvSpPr>
          <p:spPr bwMode="auto">
            <a:xfrm>
              <a:off x="5253946" y="2512368"/>
              <a:ext cx="92845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2400">
                  <a:solidFill>
                    <a:srgbClr val="000000"/>
                  </a:solidFill>
                  <a:latin typeface="Times New Roman" pitchFamily="18" charset="0"/>
                </a:rPr>
                <a:t>Doc 2</a:t>
              </a:r>
            </a:p>
          </p:txBody>
        </p:sp>
        <p:sp>
          <p:nvSpPr>
            <p:cNvPr id="20494" name="Text Box 14"/>
            <p:cNvSpPr txBox="1">
              <a:spLocks noChangeArrowheads="1"/>
            </p:cNvSpPr>
            <p:nvPr/>
          </p:nvSpPr>
          <p:spPr bwMode="auto">
            <a:xfrm>
              <a:off x="4872946" y="3941118"/>
              <a:ext cx="92845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2400">
                  <a:solidFill>
                    <a:srgbClr val="000000"/>
                  </a:solidFill>
                  <a:latin typeface="Times New Roman" pitchFamily="18" charset="0"/>
                </a:rPr>
                <a:t>Doc 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98782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Queries as Documents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61753"/>
            <a:ext cx="8229600" cy="3027609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 smtClean="0"/>
              <a:t>Advantages:</a:t>
            </a:r>
          </a:p>
          <a:p>
            <a:pPr lvl="1" eaLnBrk="1" hangingPunct="1"/>
            <a:r>
              <a:rPr lang="en-US" altLang="en-US" dirty="0" smtClean="0"/>
              <a:t>Mathematically easier to manage</a:t>
            </a:r>
          </a:p>
          <a:p>
            <a:pPr eaLnBrk="1" hangingPunct="1"/>
            <a:r>
              <a:rPr lang="en-US" altLang="en-US" dirty="0" smtClean="0"/>
              <a:t>Problems:</a:t>
            </a:r>
          </a:p>
          <a:p>
            <a:pPr lvl="1" eaLnBrk="1" hangingPunct="1"/>
            <a:r>
              <a:rPr lang="en-US" altLang="en-US" dirty="0" smtClean="0"/>
              <a:t>Different lengths</a:t>
            </a:r>
          </a:p>
          <a:p>
            <a:pPr lvl="1" eaLnBrk="1" hangingPunct="1"/>
            <a:r>
              <a:rPr lang="en-US" altLang="en-US" dirty="0" smtClean="0"/>
              <a:t>Syntactic differences</a:t>
            </a:r>
          </a:p>
          <a:p>
            <a:pPr lvl="1" eaLnBrk="1" hangingPunct="1"/>
            <a:r>
              <a:rPr lang="en-US" altLang="en-US" dirty="0" smtClean="0"/>
              <a:t>Repetitions of words (or lack thereof)</a:t>
            </a:r>
          </a:p>
          <a:p>
            <a:pPr lvl="1" eaLnBrk="1" hangingPunct="1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201704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Vector queries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Each document is represented as a vector</a:t>
            </a:r>
          </a:p>
          <a:p>
            <a:pPr eaLnBrk="1" hangingPunct="1"/>
            <a:r>
              <a:rPr lang="en-US" altLang="en-US" dirty="0" smtClean="0"/>
              <a:t>Non-efficient representation</a:t>
            </a:r>
          </a:p>
          <a:p>
            <a:pPr eaLnBrk="1" hangingPunct="1"/>
            <a:r>
              <a:rPr lang="en-US" altLang="en-US" dirty="0" smtClean="0"/>
              <a:t>Dimensional compatibility</a:t>
            </a:r>
          </a:p>
        </p:txBody>
      </p:sp>
      <p:graphicFrame>
        <p:nvGraphicFramePr>
          <p:cNvPr id="2050" name="Object 4"/>
          <p:cNvGraphicFramePr>
            <a:graphicFrameLocks noChangeAspect="1"/>
          </p:cNvGraphicFramePr>
          <p:nvPr>
            <p:extLst/>
          </p:nvPr>
        </p:nvGraphicFramePr>
        <p:xfrm>
          <a:off x="1573213" y="3584575"/>
          <a:ext cx="6049962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5" name="Document" r:id="rId3" imgW="6111733" imgH="1305464" progId="Word.Document.8">
                  <p:embed/>
                </p:oleObj>
              </mc:Choice>
              <mc:Fallback>
                <p:oleObj name="Document" r:id="rId3" imgW="6111733" imgH="1305464" progId="Word.Document.8">
                  <p:embed/>
                  <p:pic>
                    <p:nvPicPr>
                      <p:cNvPr id="205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3213" y="3584575"/>
                        <a:ext cx="6049962" cy="1295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2440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matching process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67428"/>
            <a:ext cx="8229600" cy="3489767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 smtClean="0"/>
              <a:t>Document space</a:t>
            </a:r>
          </a:p>
          <a:p>
            <a:pPr eaLnBrk="1" hangingPunct="1"/>
            <a:r>
              <a:rPr lang="en-US" altLang="en-US" dirty="0" smtClean="0"/>
              <a:t>Matching is done between a document and a query (or between two documents)</a:t>
            </a:r>
          </a:p>
          <a:p>
            <a:pPr eaLnBrk="1" hangingPunct="1"/>
            <a:r>
              <a:rPr lang="en-US" altLang="en-US" dirty="0" smtClean="0"/>
              <a:t>Distance vs. similarity measures.</a:t>
            </a:r>
          </a:p>
          <a:p>
            <a:pPr lvl="1"/>
            <a:r>
              <a:rPr lang="en-US" altLang="en-US" dirty="0" smtClean="0"/>
              <a:t>Euclidean distance (define)</a:t>
            </a:r>
          </a:p>
          <a:p>
            <a:pPr lvl="1"/>
            <a:r>
              <a:rPr lang="en-US" altLang="en-US" dirty="0" smtClean="0"/>
              <a:t>Manhattan distance (define)</a:t>
            </a:r>
          </a:p>
          <a:p>
            <a:pPr lvl="1"/>
            <a:r>
              <a:rPr lang="en-US" altLang="en-US" dirty="0" smtClean="0"/>
              <a:t>Word overlap</a:t>
            </a:r>
          </a:p>
          <a:p>
            <a:pPr lvl="1"/>
            <a:r>
              <a:rPr lang="en-US" altLang="en-US" dirty="0" err="1" smtClean="0"/>
              <a:t>Jaccard</a:t>
            </a:r>
            <a:r>
              <a:rPr lang="en-US" altLang="en-US" dirty="0" smtClean="0"/>
              <a:t> coefficient</a:t>
            </a:r>
          </a:p>
        </p:txBody>
      </p:sp>
    </p:spTree>
    <p:extLst>
      <p:ext uri="{BB962C8B-B14F-4D97-AF65-F5344CB8AC3E}">
        <p14:creationId xmlns:p14="http://schemas.microsoft.com/office/powerpoint/2010/main" val="3727713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dirty="0"/>
              <a:t>S</a:t>
            </a:r>
            <a:r>
              <a:rPr lang="en-US" altLang="en-US" sz="4000" dirty="0" smtClean="0"/>
              <a:t>imilarity Measures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2400" dirty="0" smtClean="0"/>
              <a:t>The Cosine measure (normalized dot product)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685800" y="2206400"/>
            <a:ext cx="7315200" cy="1182795"/>
            <a:chOff x="685800" y="2206400"/>
            <a:chExt cx="7315200" cy="1182795"/>
          </a:xfrm>
        </p:grpSpPr>
        <p:sp>
          <p:nvSpPr>
            <p:cNvPr id="22532" name="Text Box 4"/>
            <p:cNvSpPr txBox="1">
              <a:spLocks noChangeArrowheads="1"/>
            </p:cNvSpPr>
            <p:nvPr/>
          </p:nvSpPr>
          <p:spPr bwMode="auto">
            <a:xfrm>
              <a:off x="685800" y="2585875"/>
              <a:ext cx="32766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2400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 (D,Q) </a:t>
              </a:r>
              <a:r>
                <a:rPr lang="en-US" altLang="en-US" sz="2000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=                           =</a:t>
              </a:r>
              <a:r>
                <a:rPr lang="en-US" altLang="en-US" sz="2400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 </a:t>
              </a:r>
            </a:p>
          </p:txBody>
        </p:sp>
        <p:sp>
          <p:nvSpPr>
            <p:cNvPr id="22533" name="Line 5"/>
            <p:cNvSpPr>
              <a:spLocks noChangeShapeType="1"/>
            </p:cNvSpPr>
            <p:nvPr/>
          </p:nvSpPr>
          <p:spPr bwMode="auto">
            <a:xfrm>
              <a:off x="4114800" y="2757325"/>
              <a:ext cx="3886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2534" name="Text Box 6"/>
            <p:cNvSpPr txBox="1">
              <a:spLocks noChangeArrowheads="1"/>
            </p:cNvSpPr>
            <p:nvPr/>
          </p:nvSpPr>
          <p:spPr bwMode="auto">
            <a:xfrm>
              <a:off x="5105400" y="2206400"/>
              <a:ext cx="2286000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3200" dirty="0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 (d</a:t>
              </a:r>
              <a:r>
                <a:rPr lang="en-US" altLang="en-US" sz="3200" baseline="-25000" dirty="0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i</a:t>
              </a:r>
              <a:r>
                <a:rPr lang="en-US" altLang="en-US" sz="3200" dirty="0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 </a:t>
              </a:r>
              <a:r>
                <a:rPr lang="en-US" altLang="en-US" sz="3200" dirty="0" smtClean="0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. </a:t>
              </a:r>
              <a:r>
                <a:rPr lang="en-US" altLang="en-US" sz="3200" dirty="0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q</a:t>
              </a:r>
              <a:r>
                <a:rPr lang="en-US" altLang="en-US" sz="3200" baseline="-25000" dirty="0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i</a:t>
              </a:r>
              <a:r>
                <a:rPr lang="en-US" altLang="en-US" sz="3200" dirty="0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) </a:t>
              </a:r>
            </a:p>
          </p:txBody>
        </p:sp>
        <p:sp>
          <p:nvSpPr>
            <p:cNvPr id="22535" name="Text Box 7"/>
            <p:cNvSpPr txBox="1">
              <a:spLocks noChangeArrowheads="1"/>
            </p:cNvSpPr>
            <p:nvPr/>
          </p:nvSpPr>
          <p:spPr bwMode="auto">
            <a:xfrm>
              <a:off x="4419600" y="2804420"/>
              <a:ext cx="15240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2400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 </a:t>
              </a:r>
            </a:p>
          </p:txBody>
        </p:sp>
        <p:sp>
          <p:nvSpPr>
            <p:cNvPr id="22536" name="Text Box 8"/>
            <p:cNvSpPr txBox="1">
              <a:spLocks noChangeArrowheads="1"/>
            </p:cNvSpPr>
            <p:nvPr/>
          </p:nvSpPr>
          <p:spPr bwMode="auto">
            <a:xfrm>
              <a:off x="4648200" y="2804420"/>
              <a:ext cx="1752600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3200" dirty="0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 (d</a:t>
              </a:r>
              <a:r>
                <a:rPr lang="en-US" altLang="en-US" sz="3200" baseline="-25000" dirty="0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i</a:t>
              </a:r>
              <a:r>
                <a:rPr lang="en-US" altLang="en-US" sz="3200" dirty="0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)</a:t>
              </a:r>
              <a:r>
                <a:rPr lang="en-US" altLang="en-US" sz="3200" baseline="30000" dirty="0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2</a:t>
              </a:r>
              <a:r>
                <a:rPr lang="en-US" altLang="en-US" sz="3200" dirty="0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  </a:t>
              </a:r>
              <a:r>
                <a:rPr lang="en-US" altLang="en-US" sz="3200" dirty="0" smtClean="0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.</a:t>
              </a:r>
              <a:endParaRPr lang="en-US" altLang="en-US" sz="32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endParaRPr>
            </a:p>
          </p:txBody>
        </p:sp>
        <p:sp>
          <p:nvSpPr>
            <p:cNvPr id="22537" name="Text Box 9"/>
            <p:cNvSpPr txBox="1">
              <a:spLocks noChangeArrowheads="1"/>
            </p:cNvSpPr>
            <p:nvPr/>
          </p:nvSpPr>
          <p:spPr bwMode="auto">
            <a:xfrm>
              <a:off x="6629400" y="2804420"/>
              <a:ext cx="1295400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3200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 (q</a:t>
              </a:r>
              <a:r>
                <a:rPr lang="en-US" altLang="en-US" sz="3200" baseline="-25000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i</a:t>
              </a:r>
              <a:r>
                <a:rPr lang="en-US" altLang="en-US" sz="3200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)</a:t>
              </a:r>
              <a:r>
                <a:rPr lang="en-US" altLang="en-US" sz="3200" baseline="30000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2</a:t>
              </a:r>
              <a:endParaRPr lang="en-US" altLang="en-US" sz="320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endParaRPr>
            </a:p>
          </p:txBody>
        </p:sp>
        <p:sp>
          <p:nvSpPr>
            <p:cNvPr id="22538" name="Line 10"/>
            <p:cNvSpPr>
              <a:spLocks noChangeShapeType="1"/>
            </p:cNvSpPr>
            <p:nvPr/>
          </p:nvSpPr>
          <p:spPr bwMode="auto">
            <a:xfrm>
              <a:off x="4343400" y="3013815"/>
              <a:ext cx="152400" cy="3429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2539" name="Line 11"/>
            <p:cNvSpPr>
              <a:spLocks noChangeShapeType="1"/>
            </p:cNvSpPr>
            <p:nvPr/>
          </p:nvSpPr>
          <p:spPr bwMode="auto">
            <a:xfrm flipV="1">
              <a:off x="4495800" y="2842365"/>
              <a:ext cx="152400" cy="5143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2540" name="Line 12"/>
            <p:cNvSpPr>
              <a:spLocks noChangeShapeType="1"/>
            </p:cNvSpPr>
            <p:nvPr/>
          </p:nvSpPr>
          <p:spPr bwMode="auto">
            <a:xfrm>
              <a:off x="4648200" y="2835049"/>
              <a:ext cx="1167384" cy="73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2541" name="Line 13"/>
            <p:cNvSpPr>
              <a:spLocks noChangeShapeType="1"/>
            </p:cNvSpPr>
            <p:nvPr/>
          </p:nvSpPr>
          <p:spPr bwMode="auto">
            <a:xfrm>
              <a:off x="6324600" y="3013815"/>
              <a:ext cx="152400" cy="3429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2542" name="Line 14"/>
            <p:cNvSpPr>
              <a:spLocks noChangeShapeType="1"/>
            </p:cNvSpPr>
            <p:nvPr/>
          </p:nvSpPr>
          <p:spPr bwMode="auto">
            <a:xfrm flipV="1">
              <a:off x="6477000" y="2842365"/>
              <a:ext cx="152400" cy="5143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2543" name="Line 15"/>
            <p:cNvSpPr>
              <a:spLocks noChangeShapeType="1"/>
            </p:cNvSpPr>
            <p:nvPr/>
          </p:nvSpPr>
          <p:spPr bwMode="auto">
            <a:xfrm>
              <a:off x="6629399" y="2835050"/>
              <a:ext cx="1153973" cy="36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2544" name="Line 16"/>
            <p:cNvSpPr>
              <a:spLocks noChangeShapeType="1"/>
            </p:cNvSpPr>
            <p:nvPr/>
          </p:nvSpPr>
          <p:spPr bwMode="auto">
            <a:xfrm>
              <a:off x="2057400" y="2757325"/>
              <a:ext cx="1524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2545" name="Text Box 17"/>
            <p:cNvSpPr txBox="1">
              <a:spLocks noChangeArrowheads="1"/>
            </p:cNvSpPr>
            <p:nvPr/>
          </p:nvSpPr>
          <p:spPr bwMode="auto">
            <a:xfrm>
              <a:off x="2209800" y="2274265"/>
              <a:ext cx="129540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2800" dirty="0" smtClean="0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|D </a:t>
              </a:r>
              <a:r>
                <a:rPr lang="en-US" altLang="en-US" sz="2800" dirty="0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 </a:t>
              </a:r>
              <a:r>
                <a:rPr lang="en-US" altLang="en-US" sz="2800" dirty="0" smtClean="0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Q|</a:t>
              </a:r>
              <a:endParaRPr lang="en-US" altLang="en-US" sz="2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endParaRPr>
            </a:p>
          </p:txBody>
        </p:sp>
        <p:sp>
          <p:nvSpPr>
            <p:cNvPr id="22546" name="Text Box 18"/>
            <p:cNvSpPr txBox="1">
              <a:spLocks noChangeArrowheads="1"/>
            </p:cNvSpPr>
            <p:nvPr/>
          </p:nvSpPr>
          <p:spPr bwMode="auto">
            <a:xfrm>
              <a:off x="2133600" y="2804420"/>
              <a:ext cx="15240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2400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 </a:t>
              </a:r>
            </a:p>
          </p:txBody>
        </p:sp>
        <p:sp>
          <p:nvSpPr>
            <p:cNvPr id="22547" name="Line 19"/>
            <p:cNvSpPr>
              <a:spLocks noChangeShapeType="1"/>
            </p:cNvSpPr>
            <p:nvPr/>
          </p:nvSpPr>
          <p:spPr bwMode="auto">
            <a:xfrm>
              <a:off x="2057400" y="3013815"/>
              <a:ext cx="152400" cy="3429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2548" name="Line 20"/>
            <p:cNvSpPr>
              <a:spLocks noChangeShapeType="1"/>
            </p:cNvSpPr>
            <p:nvPr/>
          </p:nvSpPr>
          <p:spPr bwMode="auto">
            <a:xfrm flipV="1">
              <a:off x="2209800" y="2842365"/>
              <a:ext cx="152400" cy="5143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2549" name="Line 21"/>
            <p:cNvSpPr>
              <a:spLocks noChangeShapeType="1"/>
            </p:cNvSpPr>
            <p:nvPr/>
          </p:nvSpPr>
          <p:spPr bwMode="auto">
            <a:xfrm>
              <a:off x="2362200" y="2835050"/>
              <a:ext cx="1066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2550" name="Rectangle 22"/>
            <p:cNvSpPr>
              <a:spLocks noChangeArrowheads="1"/>
            </p:cNvSpPr>
            <p:nvPr/>
          </p:nvSpPr>
          <p:spPr bwMode="auto">
            <a:xfrm>
              <a:off x="2362201" y="2829423"/>
              <a:ext cx="110649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2400" dirty="0" smtClean="0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|D| . |Q|</a:t>
              </a:r>
              <a:endParaRPr lang="en-US" altLang="en-US" sz="24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371600" y="4019436"/>
            <a:ext cx="3276600" cy="912554"/>
            <a:chOff x="1371600" y="4019436"/>
            <a:chExt cx="3276600" cy="912554"/>
          </a:xfrm>
        </p:grpSpPr>
        <p:sp>
          <p:nvSpPr>
            <p:cNvPr id="22551" name="Text Box 23"/>
            <p:cNvSpPr txBox="1">
              <a:spLocks noChangeArrowheads="1"/>
            </p:cNvSpPr>
            <p:nvPr/>
          </p:nvSpPr>
          <p:spPr bwMode="auto">
            <a:xfrm>
              <a:off x="1371600" y="4257895"/>
              <a:ext cx="32766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2400" dirty="0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 (D,Q) </a:t>
              </a:r>
              <a:r>
                <a:rPr lang="en-US" altLang="en-US" sz="2000" dirty="0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=</a:t>
              </a:r>
              <a:endParaRPr lang="en-US" altLang="en-US" sz="24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endParaRPr>
            </a:p>
          </p:txBody>
        </p:sp>
        <p:sp>
          <p:nvSpPr>
            <p:cNvPr id="22552" name="Line 24"/>
            <p:cNvSpPr>
              <a:spLocks noChangeShapeType="1"/>
            </p:cNvSpPr>
            <p:nvPr/>
          </p:nvSpPr>
          <p:spPr bwMode="auto">
            <a:xfrm>
              <a:off x="2743200" y="4465920"/>
              <a:ext cx="1524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2553" name="Text Box 25"/>
            <p:cNvSpPr txBox="1">
              <a:spLocks noChangeArrowheads="1"/>
            </p:cNvSpPr>
            <p:nvPr/>
          </p:nvSpPr>
          <p:spPr bwMode="auto">
            <a:xfrm>
              <a:off x="2895600" y="4019436"/>
              <a:ext cx="129540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2800" dirty="0" smtClean="0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|D </a:t>
              </a:r>
              <a:r>
                <a:rPr lang="en-US" altLang="en-US" sz="2800" dirty="0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 </a:t>
              </a:r>
              <a:r>
                <a:rPr lang="en-US" altLang="en-US" sz="2800" dirty="0" smtClean="0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Q|</a:t>
              </a:r>
              <a:endParaRPr lang="en-US" altLang="en-US" sz="2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endParaRPr>
            </a:p>
          </p:txBody>
        </p:sp>
        <p:sp>
          <p:nvSpPr>
            <p:cNvPr id="22554" name="Text Box 26"/>
            <p:cNvSpPr txBox="1">
              <a:spLocks noChangeArrowheads="1"/>
            </p:cNvSpPr>
            <p:nvPr/>
          </p:nvSpPr>
          <p:spPr bwMode="auto">
            <a:xfrm>
              <a:off x="2895600" y="4408770"/>
              <a:ext cx="129540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2800" dirty="0" smtClean="0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|D </a:t>
              </a:r>
              <a:r>
                <a:rPr lang="en-US" altLang="en-US" sz="2800" dirty="0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 </a:t>
              </a:r>
              <a:r>
                <a:rPr lang="en-US" altLang="en-US" sz="2800" dirty="0" smtClean="0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Q|</a:t>
              </a:r>
              <a:endParaRPr lang="en-US" altLang="en-US" sz="2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endParaRPr>
            </a:p>
          </p:txBody>
        </p:sp>
      </p:grpSp>
      <p:sp>
        <p:nvSpPr>
          <p:cNvPr id="22555" name="Rectangle 27"/>
          <p:cNvSpPr>
            <a:spLocks noChangeArrowheads="1"/>
          </p:cNvSpPr>
          <p:nvPr/>
        </p:nvSpPr>
        <p:spPr bwMode="auto">
          <a:xfrm>
            <a:off x="539750" y="3263504"/>
            <a:ext cx="777240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endParaRPr lang="en-US" altLang="en-US" sz="2400" dirty="0" smtClean="0">
              <a:solidFill>
                <a:srgbClr val="000000"/>
              </a:solidFill>
            </a:endParaRPr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en-US" sz="2400" dirty="0" smtClean="0">
                <a:solidFill>
                  <a:srgbClr val="000000"/>
                </a:solidFill>
              </a:rPr>
              <a:t>The </a:t>
            </a:r>
            <a:r>
              <a:rPr lang="en-US" altLang="en-US" sz="2400" dirty="0" err="1">
                <a:solidFill>
                  <a:srgbClr val="000000"/>
                </a:solidFill>
              </a:rPr>
              <a:t>Jaccard</a:t>
            </a:r>
            <a:r>
              <a:rPr lang="en-US" altLang="en-US" sz="2400" dirty="0">
                <a:solidFill>
                  <a:srgbClr val="000000"/>
                </a:solidFill>
              </a:rPr>
              <a:t> coefficient</a:t>
            </a:r>
          </a:p>
        </p:txBody>
      </p:sp>
    </p:spTree>
    <p:extLst>
      <p:ext uri="{BB962C8B-B14F-4D97-AF65-F5344CB8AC3E}">
        <p14:creationId xmlns:p14="http://schemas.microsoft.com/office/powerpoint/2010/main" val="2820075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Exercise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38491"/>
            <a:ext cx="8229600" cy="3420319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en-US" dirty="0" smtClean="0"/>
              <a:t>Compute the cosine scores </a:t>
            </a:r>
          </a:p>
          <a:p>
            <a:pPr lvl="1"/>
            <a:r>
              <a:rPr lang="en-US" altLang="en-US" dirty="0" smtClean="0">
                <a:sym typeface="Symbol" pitchFamily="18" charset="2"/>
              </a:rPr>
              <a:t> (D</a:t>
            </a:r>
            <a:r>
              <a:rPr lang="en-US" altLang="en-US" baseline="-25000" dirty="0" smtClean="0">
                <a:sym typeface="Symbol" pitchFamily="18" charset="2"/>
              </a:rPr>
              <a:t>1</a:t>
            </a:r>
            <a:r>
              <a:rPr lang="en-US" altLang="en-US" dirty="0" smtClean="0">
                <a:sym typeface="Symbol" pitchFamily="18" charset="2"/>
              </a:rPr>
              <a:t>,D</a:t>
            </a:r>
            <a:r>
              <a:rPr lang="en-US" altLang="en-US" baseline="-25000" dirty="0" smtClean="0">
                <a:sym typeface="Symbol" pitchFamily="18" charset="2"/>
              </a:rPr>
              <a:t>2</a:t>
            </a:r>
            <a:r>
              <a:rPr lang="en-US" altLang="en-US" dirty="0" smtClean="0">
                <a:sym typeface="Symbol" pitchFamily="18" charset="2"/>
              </a:rPr>
              <a:t>)</a:t>
            </a:r>
          </a:p>
          <a:p>
            <a:pPr lvl="1"/>
            <a:r>
              <a:rPr lang="en-US" altLang="en-US" dirty="0" smtClean="0">
                <a:sym typeface="Symbol" pitchFamily="18" charset="2"/>
              </a:rPr>
              <a:t> (D</a:t>
            </a:r>
            <a:r>
              <a:rPr lang="en-US" altLang="en-US" baseline="-25000" dirty="0" smtClean="0">
                <a:sym typeface="Symbol" pitchFamily="18" charset="2"/>
              </a:rPr>
              <a:t>1</a:t>
            </a:r>
            <a:r>
              <a:rPr lang="en-US" altLang="en-US" dirty="0" smtClean="0">
                <a:sym typeface="Symbol" pitchFamily="18" charset="2"/>
              </a:rPr>
              <a:t>,D</a:t>
            </a:r>
            <a:r>
              <a:rPr lang="en-US" altLang="en-US" baseline="-25000" dirty="0" smtClean="0">
                <a:sym typeface="Symbol" pitchFamily="18" charset="2"/>
              </a:rPr>
              <a:t>3</a:t>
            </a:r>
            <a:r>
              <a:rPr lang="en-US" altLang="en-US" dirty="0" smtClean="0">
                <a:sym typeface="Symbol" pitchFamily="18" charset="2"/>
              </a:rPr>
              <a:t>) </a:t>
            </a:r>
          </a:p>
          <a:p>
            <a:r>
              <a:rPr lang="en-US" altLang="en-US" dirty="0" smtClean="0">
                <a:sym typeface="Symbol" pitchFamily="18" charset="2"/>
              </a:rPr>
              <a:t>for the documents</a:t>
            </a:r>
          </a:p>
          <a:p>
            <a:pPr lvl="1"/>
            <a:r>
              <a:rPr lang="en-US" altLang="en-US" dirty="0" smtClean="0">
                <a:sym typeface="Symbol" pitchFamily="18" charset="2"/>
              </a:rPr>
              <a:t>D</a:t>
            </a:r>
            <a:r>
              <a:rPr lang="en-US" altLang="en-US" baseline="-25000" dirty="0" smtClean="0">
                <a:sym typeface="Symbol" pitchFamily="18" charset="2"/>
              </a:rPr>
              <a:t>1</a:t>
            </a:r>
            <a:r>
              <a:rPr lang="en-US" altLang="en-US" dirty="0" smtClean="0">
                <a:sym typeface="Symbol" pitchFamily="18" charset="2"/>
              </a:rPr>
              <a:t> = &lt;1,3&gt;</a:t>
            </a:r>
          </a:p>
          <a:p>
            <a:pPr lvl="1"/>
            <a:r>
              <a:rPr lang="en-US" altLang="en-US" dirty="0" smtClean="0">
                <a:sym typeface="Symbol" pitchFamily="18" charset="2"/>
              </a:rPr>
              <a:t>D</a:t>
            </a:r>
            <a:r>
              <a:rPr lang="en-US" altLang="en-US" baseline="-25000" dirty="0" smtClean="0">
                <a:sym typeface="Symbol" pitchFamily="18" charset="2"/>
              </a:rPr>
              <a:t>2</a:t>
            </a:r>
            <a:r>
              <a:rPr lang="en-US" altLang="en-US" dirty="0" smtClean="0">
                <a:sym typeface="Symbol" pitchFamily="18" charset="2"/>
              </a:rPr>
              <a:t> = &lt;100,300&gt;</a:t>
            </a:r>
          </a:p>
          <a:p>
            <a:pPr lvl="1"/>
            <a:r>
              <a:rPr lang="en-US" altLang="en-US" dirty="0" smtClean="0">
                <a:sym typeface="Symbol" pitchFamily="18" charset="2"/>
              </a:rPr>
              <a:t>D</a:t>
            </a:r>
            <a:r>
              <a:rPr lang="en-US" altLang="en-US" baseline="-25000" dirty="0" smtClean="0">
                <a:sym typeface="Symbol" pitchFamily="18" charset="2"/>
              </a:rPr>
              <a:t>3</a:t>
            </a:r>
            <a:r>
              <a:rPr lang="en-US" altLang="en-US" dirty="0" smtClean="0">
                <a:sym typeface="Symbol" pitchFamily="18" charset="2"/>
              </a:rPr>
              <a:t> = &lt;3,1&gt;</a:t>
            </a:r>
          </a:p>
          <a:p>
            <a:pPr eaLnBrk="1" hangingPunct="1"/>
            <a:r>
              <a:rPr lang="en-US" altLang="en-US" dirty="0" smtClean="0">
                <a:sym typeface="Symbol" pitchFamily="18" charset="2"/>
              </a:rPr>
              <a:t>Compute the corresponding Euclidean distances, Manhattan distances, and </a:t>
            </a:r>
            <a:r>
              <a:rPr lang="en-US" altLang="en-US" dirty="0" err="1" smtClean="0">
                <a:sym typeface="Symbol" pitchFamily="18" charset="2"/>
              </a:rPr>
              <a:t>Jaccard</a:t>
            </a:r>
            <a:r>
              <a:rPr lang="en-US" altLang="en-US" dirty="0" smtClean="0">
                <a:sym typeface="Symbol" pitchFamily="18" charset="2"/>
              </a:rPr>
              <a:t> coefficients.</a:t>
            </a:r>
          </a:p>
          <a:p>
            <a:pPr eaLnBrk="1" hangingPunct="1"/>
            <a:endParaRPr lang="en-US" altLang="en-US" dirty="0" smtClean="0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536836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Phrase-based 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</a:p>
          <a:p>
            <a:pPr lvl="1"/>
            <a:r>
              <a:rPr lang="en-US" dirty="0" smtClean="0"/>
              <a:t>“</a:t>
            </a:r>
            <a:r>
              <a:rPr lang="en-US" b="1" dirty="0" smtClean="0"/>
              <a:t>New</a:t>
            </a:r>
            <a:r>
              <a:rPr lang="en-US" dirty="0" smtClean="0"/>
              <a:t> </a:t>
            </a:r>
            <a:r>
              <a:rPr lang="en-US" b="1" dirty="0" smtClean="0"/>
              <a:t>York</a:t>
            </a:r>
            <a:r>
              <a:rPr lang="en-US" dirty="0" smtClean="0"/>
              <a:t> </a:t>
            </a:r>
            <a:r>
              <a:rPr lang="en-US" b="1" dirty="0" smtClean="0"/>
              <a:t>City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“Ann Arbor”</a:t>
            </a:r>
          </a:p>
          <a:p>
            <a:pPr lvl="1"/>
            <a:r>
              <a:rPr lang="en-US" dirty="0" smtClean="0"/>
              <a:t>“Barack Obama”</a:t>
            </a:r>
          </a:p>
          <a:p>
            <a:r>
              <a:rPr lang="en-US" dirty="0" smtClean="0"/>
              <a:t>We don’t want to match</a:t>
            </a:r>
          </a:p>
          <a:p>
            <a:pPr lvl="1"/>
            <a:r>
              <a:rPr lang="en-US" b="1" dirty="0" smtClean="0"/>
              <a:t>York</a:t>
            </a:r>
            <a:r>
              <a:rPr lang="en-US" dirty="0" smtClean="0"/>
              <a:t> is a </a:t>
            </a:r>
            <a:r>
              <a:rPr lang="en-US" b="1" dirty="0" smtClean="0"/>
              <a:t>city</a:t>
            </a:r>
            <a:r>
              <a:rPr lang="en-US" dirty="0" smtClean="0"/>
              <a:t> in </a:t>
            </a:r>
            <a:r>
              <a:rPr lang="en-US" b="1" dirty="0" smtClean="0"/>
              <a:t>New</a:t>
            </a:r>
            <a:r>
              <a:rPr lang="en-US" dirty="0" smtClean="0"/>
              <a:t> Hampshire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609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People search the Web daily</a:t>
            </a:r>
          </a:p>
          <a:p>
            <a:r>
              <a:rPr lang="en-US" dirty="0" smtClean="0"/>
              <a:t>Search engines</a:t>
            </a:r>
          </a:p>
          <a:p>
            <a:pPr lvl="1"/>
            <a:r>
              <a:rPr lang="en-US" dirty="0" smtClean="0"/>
              <a:t>Google</a:t>
            </a:r>
          </a:p>
          <a:p>
            <a:pPr lvl="1"/>
            <a:r>
              <a:rPr lang="en-US" dirty="0" smtClean="0"/>
              <a:t>Bing</a:t>
            </a:r>
          </a:p>
          <a:p>
            <a:pPr lvl="1"/>
            <a:r>
              <a:rPr lang="en-US" dirty="0" smtClean="0"/>
              <a:t>Baidu</a:t>
            </a:r>
          </a:p>
          <a:p>
            <a:pPr lvl="1"/>
            <a:r>
              <a:rPr lang="en-US" dirty="0" err="1" smtClean="0"/>
              <a:t>Yandex</a:t>
            </a:r>
            <a:endParaRPr lang="en-US" dirty="0" smtClean="0"/>
          </a:p>
          <a:p>
            <a:r>
              <a:rPr lang="en-US" dirty="0" smtClean="0"/>
              <a:t>Information Retrieval is about search engines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606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Positional Indexing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Keep track of all words and their positions in the documents</a:t>
            </a:r>
          </a:p>
          <a:p>
            <a:r>
              <a:rPr lang="en-US" dirty="0" smtClean="0"/>
              <a:t>To find a multi-word phrase, look for the matching words appearing next to each other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707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 Ranking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the similarity between the query and each of the documents</a:t>
            </a:r>
          </a:p>
          <a:p>
            <a:r>
              <a:rPr lang="en-US" dirty="0" smtClean="0"/>
              <a:t>Use cosine similarity</a:t>
            </a:r>
          </a:p>
          <a:p>
            <a:r>
              <a:rPr lang="en-US" dirty="0" smtClean="0"/>
              <a:t>Use TF*IDF weighting</a:t>
            </a:r>
          </a:p>
          <a:p>
            <a:r>
              <a:rPr lang="en-US" dirty="0" smtClean="0"/>
              <a:t>Return the top K matches to the user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556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2193"/>
            <a:ext cx="8229600" cy="3507130"/>
          </a:xfrm>
        </p:spPr>
        <p:txBody>
          <a:bodyPr>
            <a:normAutofit/>
          </a:bodyPr>
          <a:lstStyle/>
          <a:p>
            <a:r>
              <a:rPr lang="en-US" dirty="0" smtClean="0"/>
              <a:t>Different criteria</a:t>
            </a:r>
          </a:p>
          <a:p>
            <a:pPr lvl="1"/>
            <a:r>
              <a:rPr lang="en-US" dirty="0" smtClean="0"/>
              <a:t>Size of index</a:t>
            </a:r>
          </a:p>
          <a:p>
            <a:pPr lvl="1"/>
            <a:r>
              <a:rPr lang="en-US" dirty="0" smtClean="0"/>
              <a:t>Speed of indexing</a:t>
            </a:r>
          </a:p>
          <a:p>
            <a:pPr lvl="1"/>
            <a:r>
              <a:rPr lang="en-US" dirty="0" smtClean="0"/>
              <a:t>Speed of retrieval</a:t>
            </a:r>
          </a:p>
          <a:p>
            <a:pPr lvl="1"/>
            <a:r>
              <a:rPr lang="en-US" dirty="0" smtClean="0"/>
              <a:t>Accuracy</a:t>
            </a:r>
          </a:p>
          <a:p>
            <a:pPr lvl="1"/>
            <a:r>
              <a:rPr lang="en-US" dirty="0" smtClean="0"/>
              <a:t>Timeliness</a:t>
            </a:r>
          </a:p>
          <a:p>
            <a:pPr lvl="1"/>
            <a:r>
              <a:rPr lang="en-US" dirty="0" smtClean="0"/>
              <a:t>Ease of use</a:t>
            </a:r>
          </a:p>
          <a:p>
            <a:pPr lvl="1"/>
            <a:r>
              <a:rPr lang="en-US" dirty="0" smtClean="0"/>
              <a:t>Expressiveness of search language</a:t>
            </a:r>
          </a:p>
        </p:txBody>
      </p:sp>
    </p:spTree>
    <p:extLst>
      <p:ext uri="{BB962C8B-B14F-4D97-AF65-F5344CB8AC3E}">
        <p14:creationId xmlns:p14="http://schemas.microsoft.com/office/powerpoint/2010/main" val="2164359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Contingency Table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819400" y="2457450"/>
            <a:ext cx="4419600" cy="1543050"/>
            <a:chOff x="2819400" y="2457450"/>
            <a:chExt cx="4419600" cy="1543050"/>
          </a:xfrm>
        </p:grpSpPr>
        <p:sp>
          <p:nvSpPr>
            <p:cNvPr id="5123" name="Rectangle 3"/>
            <p:cNvSpPr>
              <a:spLocks noChangeArrowheads="1"/>
            </p:cNvSpPr>
            <p:nvPr/>
          </p:nvSpPr>
          <p:spPr bwMode="auto">
            <a:xfrm>
              <a:off x="2819400" y="2457450"/>
              <a:ext cx="4419600" cy="15430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5124" name="Line 4"/>
            <p:cNvSpPr>
              <a:spLocks noChangeShapeType="1"/>
            </p:cNvSpPr>
            <p:nvPr/>
          </p:nvSpPr>
          <p:spPr bwMode="auto">
            <a:xfrm>
              <a:off x="2819400" y="3200400"/>
              <a:ext cx="441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5125" name="Line 5"/>
            <p:cNvSpPr>
              <a:spLocks noChangeShapeType="1"/>
            </p:cNvSpPr>
            <p:nvPr/>
          </p:nvSpPr>
          <p:spPr bwMode="auto">
            <a:xfrm>
              <a:off x="5105400" y="2457450"/>
              <a:ext cx="0" cy="15430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</p:grpSp>
      <p:sp>
        <p:nvSpPr>
          <p:cNvPr id="5126" name="Text Box 6"/>
          <p:cNvSpPr txBox="1">
            <a:spLocks noChangeArrowheads="1"/>
          </p:cNvSpPr>
          <p:nvPr/>
        </p:nvSpPr>
        <p:spPr bwMode="auto">
          <a:xfrm>
            <a:off x="3509725" y="2569518"/>
            <a:ext cx="83708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400" i="1" dirty="0">
                <a:solidFill>
                  <a:srgbClr val="000000"/>
                </a:solidFill>
                <a:latin typeface="Times New Roman" pitchFamily="18" charset="0"/>
              </a:rPr>
              <a:t>w=</a:t>
            </a:r>
            <a:r>
              <a:rPr lang="en-US" altLang="en-US" sz="2400" i="1" dirty="0" err="1">
                <a:solidFill>
                  <a:srgbClr val="000000"/>
                </a:solidFill>
                <a:latin typeface="Times New Roman" pitchFamily="18" charset="0"/>
              </a:rPr>
              <a:t>tp</a:t>
            </a:r>
            <a:endParaRPr lang="en-US" altLang="en-US" sz="2400" i="1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127" name="Text Box 7"/>
          <p:cNvSpPr txBox="1">
            <a:spLocks noChangeArrowheads="1"/>
          </p:cNvSpPr>
          <p:nvPr/>
        </p:nvSpPr>
        <p:spPr bwMode="auto">
          <a:xfrm>
            <a:off x="5829396" y="2569518"/>
            <a:ext cx="7681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400" i="1" dirty="0">
                <a:solidFill>
                  <a:srgbClr val="000000"/>
                </a:solidFill>
                <a:latin typeface="Times New Roman" pitchFamily="18" charset="0"/>
              </a:rPr>
              <a:t>x=</a:t>
            </a:r>
            <a:r>
              <a:rPr lang="en-US" altLang="en-US" sz="2400" i="1" dirty="0" err="1">
                <a:solidFill>
                  <a:srgbClr val="000000"/>
                </a:solidFill>
                <a:latin typeface="Times New Roman" pitchFamily="18" charset="0"/>
              </a:rPr>
              <a:t>fn</a:t>
            </a:r>
            <a:endParaRPr lang="en-US" altLang="en-US" sz="2400" i="1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128" name="Text Box 8"/>
          <p:cNvSpPr txBox="1">
            <a:spLocks noChangeArrowheads="1"/>
          </p:cNvSpPr>
          <p:nvPr/>
        </p:nvSpPr>
        <p:spPr bwMode="auto">
          <a:xfrm>
            <a:off x="3543396" y="3369618"/>
            <a:ext cx="7681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400" i="1" dirty="0">
                <a:solidFill>
                  <a:srgbClr val="000000"/>
                </a:solidFill>
                <a:latin typeface="Times New Roman" pitchFamily="18" charset="0"/>
              </a:rPr>
              <a:t>y=</a:t>
            </a:r>
            <a:r>
              <a:rPr lang="en-US" altLang="en-US" sz="2400" i="1" dirty="0" err="1">
                <a:solidFill>
                  <a:srgbClr val="000000"/>
                </a:solidFill>
                <a:latin typeface="Times New Roman" pitchFamily="18" charset="0"/>
              </a:rPr>
              <a:t>fp</a:t>
            </a:r>
            <a:endParaRPr lang="en-US" altLang="en-US" sz="2400" i="1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129" name="Text Box 9"/>
          <p:cNvSpPr txBox="1">
            <a:spLocks noChangeArrowheads="1"/>
          </p:cNvSpPr>
          <p:nvPr/>
        </p:nvSpPr>
        <p:spPr bwMode="auto">
          <a:xfrm>
            <a:off x="5837412" y="3369618"/>
            <a:ext cx="75212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400" i="1" dirty="0">
                <a:solidFill>
                  <a:srgbClr val="000000"/>
                </a:solidFill>
                <a:latin typeface="Times New Roman" pitchFamily="18" charset="0"/>
              </a:rPr>
              <a:t>z=</a:t>
            </a:r>
            <a:r>
              <a:rPr lang="en-US" altLang="en-US" sz="2400" i="1" dirty="0" err="1">
                <a:solidFill>
                  <a:srgbClr val="000000"/>
                </a:solidFill>
                <a:latin typeface="Times New Roman" pitchFamily="18" charset="0"/>
              </a:rPr>
              <a:t>tn</a:t>
            </a:r>
            <a:endParaRPr lang="en-US" altLang="en-US" sz="2400" i="1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130" name="Text Box 10"/>
          <p:cNvSpPr txBox="1">
            <a:spLocks noChangeArrowheads="1"/>
          </p:cNvSpPr>
          <p:nvPr/>
        </p:nvSpPr>
        <p:spPr bwMode="auto">
          <a:xfrm>
            <a:off x="3231971" y="4169718"/>
            <a:ext cx="148149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400" i="1" dirty="0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en-US" altLang="en-US" sz="2400" i="1" baseline="-25000" dirty="0">
                <a:solidFill>
                  <a:srgbClr val="000000"/>
                </a:solidFill>
                <a:latin typeface="Times New Roman" pitchFamily="18" charset="0"/>
              </a:rPr>
              <a:t>2 </a:t>
            </a:r>
            <a:r>
              <a:rPr lang="en-US" altLang="en-US" sz="2400" i="1" dirty="0">
                <a:solidFill>
                  <a:srgbClr val="000000"/>
                </a:solidFill>
                <a:latin typeface="Times New Roman" pitchFamily="18" charset="0"/>
              </a:rPr>
              <a:t>= w + y</a:t>
            </a:r>
          </a:p>
        </p:txBody>
      </p:sp>
      <p:sp>
        <p:nvSpPr>
          <p:cNvPr id="5131" name="Text Box 11"/>
          <p:cNvSpPr txBox="1">
            <a:spLocks noChangeArrowheads="1"/>
          </p:cNvSpPr>
          <p:nvPr/>
        </p:nvSpPr>
        <p:spPr bwMode="auto">
          <a:xfrm>
            <a:off x="7460947" y="2569518"/>
            <a:ext cx="150714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400" i="1" dirty="0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en-US" altLang="en-US" sz="2400" i="1" baseline="-25000" dirty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US" altLang="en-US" sz="2400" i="1" dirty="0">
                <a:solidFill>
                  <a:srgbClr val="000000"/>
                </a:solidFill>
                <a:latin typeface="Times New Roman" pitchFamily="18" charset="0"/>
              </a:rPr>
              <a:t> = w + x</a:t>
            </a:r>
          </a:p>
        </p:txBody>
      </p:sp>
      <p:sp>
        <p:nvSpPr>
          <p:cNvPr id="5132" name="Text Box 12"/>
          <p:cNvSpPr txBox="1">
            <a:spLocks noChangeArrowheads="1"/>
          </p:cNvSpPr>
          <p:nvPr/>
        </p:nvSpPr>
        <p:spPr bwMode="auto">
          <a:xfrm>
            <a:off x="7771150" y="4112568"/>
            <a:ext cx="3898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400" i="1" dirty="0">
                <a:solidFill>
                  <a:srgbClr val="000000"/>
                </a:solidFill>
                <a:latin typeface="Times New Roman" pitchFamily="18" charset="0"/>
              </a:rPr>
              <a:t>N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857877" y="2512368"/>
            <a:ext cx="1643399" cy="1318915"/>
            <a:chOff x="857877" y="2512368"/>
            <a:chExt cx="1643399" cy="1318915"/>
          </a:xfrm>
        </p:grpSpPr>
        <p:sp>
          <p:nvSpPr>
            <p:cNvPr id="5133" name="Text Box 13"/>
            <p:cNvSpPr txBox="1">
              <a:spLocks noChangeArrowheads="1"/>
            </p:cNvSpPr>
            <p:nvPr/>
          </p:nvSpPr>
          <p:spPr bwMode="auto">
            <a:xfrm>
              <a:off x="1069698" y="2512368"/>
              <a:ext cx="117371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2400" dirty="0">
                  <a:solidFill>
                    <a:srgbClr val="000000"/>
                  </a:solidFill>
                  <a:latin typeface="Times New Roman" pitchFamily="18" charset="0"/>
                </a:rPr>
                <a:t>relevant</a:t>
              </a:r>
            </a:p>
          </p:txBody>
        </p:sp>
        <p:sp>
          <p:nvSpPr>
            <p:cNvPr id="5134" name="Text Box 14"/>
            <p:cNvSpPr txBox="1">
              <a:spLocks noChangeArrowheads="1"/>
            </p:cNvSpPr>
            <p:nvPr/>
          </p:nvSpPr>
          <p:spPr bwMode="auto">
            <a:xfrm>
              <a:off x="857877" y="3369618"/>
              <a:ext cx="164339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2400">
                  <a:solidFill>
                    <a:srgbClr val="000000"/>
                  </a:solidFill>
                  <a:latin typeface="Times New Roman" pitchFamily="18" charset="0"/>
                </a:rPr>
                <a:t>not relevant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3188514" y="1826568"/>
            <a:ext cx="3797945" cy="461665"/>
            <a:chOff x="3188514" y="1826568"/>
            <a:chExt cx="3797945" cy="461665"/>
          </a:xfrm>
        </p:grpSpPr>
        <p:sp>
          <p:nvSpPr>
            <p:cNvPr id="5135" name="Text Box 15"/>
            <p:cNvSpPr txBox="1">
              <a:spLocks noChangeArrowheads="1"/>
            </p:cNvSpPr>
            <p:nvPr/>
          </p:nvSpPr>
          <p:spPr bwMode="auto">
            <a:xfrm>
              <a:off x="3188514" y="1826568"/>
              <a:ext cx="1276311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2400" dirty="0">
                  <a:solidFill>
                    <a:srgbClr val="000000"/>
                  </a:solidFill>
                  <a:latin typeface="Times New Roman" pitchFamily="18" charset="0"/>
                </a:rPr>
                <a:t>retrieved</a:t>
              </a:r>
            </a:p>
          </p:txBody>
        </p:sp>
        <p:sp>
          <p:nvSpPr>
            <p:cNvPr id="5136" name="Text Box 16"/>
            <p:cNvSpPr txBox="1">
              <a:spLocks noChangeArrowheads="1"/>
            </p:cNvSpPr>
            <p:nvPr/>
          </p:nvSpPr>
          <p:spPr bwMode="auto">
            <a:xfrm>
              <a:off x="5240468" y="1826568"/>
              <a:ext cx="1745991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2400">
                  <a:solidFill>
                    <a:srgbClr val="000000"/>
                  </a:solidFill>
                  <a:latin typeface="Times New Roman" pitchFamily="18" charset="0"/>
                </a:rPr>
                <a:t>not retrieved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67973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Precision and Recall</a:t>
            </a:r>
          </a:p>
        </p:txBody>
      </p:sp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1443342" y="2055168"/>
            <a:ext cx="105349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400" u="sng" dirty="0">
                <a:solidFill>
                  <a:srgbClr val="000000"/>
                </a:solidFill>
                <a:latin typeface="Times New Roman" pitchFamily="18" charset="0"/>
              </a:rPr>
              <a:t>Recall:</a:t>
            </a:r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1190773" y="3369618"/>
            <a:ext cx="141417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400" u="sng" dirty="0">
                <a:solidFill>
                  <a:srgbClr val="000000"/>
                </a:solidFill>
                <a:latin typeface="Times New Roman" pitchFamily="18" charset="0"/>
              </a:rPr>
              <a:t>Precision: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505200" y="3052436"/>
            <a:ext cx="1447800" cy="1222236"/>
            <a:chOff x="3505200" y="3052436"/>
            <a:chExt cx="1447800" cy="1222236"/>
          </a:xfrm>
        </p:grpSpPr>
        <p:grpSp>
          <p:nvGrpSpPr>
            <p:cNvPr id="3" name="Group 2"/>
            <p:cNvGrpSpPr/>
            <p:nvPr/>
          </p:nvGrpSpPr>
          <p:grpSpPr>
            <a:xfrm>
              <a:off x="3505200" y="3566786"/>
              <a:ext cx="1447800" cy="707886"/>
              <a:chOff x="3505200" y="3566786"/>
              <a:chExt cx="1447800" cy="707886"/>
            </a:xfrm>
          </p:grpSpPr>
          <p:sp>
            <p:nvSpPr>
              <p:cNvPr id="6149" name="Line 5"/>
              <p:cNvSpPr>
                <a:spLocks noChangeShapeType="1"/>
              </p:cNvSpPr>
              <p:nvPr/>
            </p:nvSpPr>
            <p:spPr bwMode="auto">
              <a:xfrm>
                <a:off x="3505200" y="3657600"/>
                <a:ext cx="14478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151" name="Text Box 7"/>
              <p:cNvSpPr txBox="1">
                <a:spLocks noChangeArrowheads="1"/>
              </p:cNvSpPr>
              <p:nvPr/>
            </p:nvSpPr>
            <p:spPr bwMode="auto">
              <a:xfrm>
                <a:off x="3694192" y="3566786"/>
                <a:ext cx="1099981" cy="7078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en-US" sz="4000" dirty="0" err="1">
                    <a:solidFill>
                      <a:srgbClr val="000000"/>
                    </a:solidFill>
                    <a:latin typeface="Times New Roman" pitchFamily="18" charset="0"/>
                  </a:rPr>
                  <a:t>w+y</a:t>
                </a:r>
                <a:endParaRPr lang="en-US" altLang="en-US" sz="2400" u="sng" dirty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</p:grpSp>
        <p:sp>
          <p:nvSpPr>
            <p:cNvPr id="6153" name="Text Box 9"/>
            <p:cNvSpPr txBox="1">
              <a:spLocks noChangeArrowheads="1"/>
            </p:cNvSpPr>
            <p:nvPr/>
          </p:nvSpPr>
          <p:spPr bwMode="auto">
            <a:xfrm>
              <a:off x="3960353" y="3052436"/>
              <a:ext cx="554960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4000">
                  <a:solidFill>
                    <a:srgbClr val="000000"/>
                  </a:solidFill>
                  <a:latin typeface="Times New Roman" pitchFamily="18" charset="0"/>
                </a:rPr>
                <a:t>w</a:t>
              </a:r>
              <a:endParaRPr lang="en-US" altLang="en-US" sz="2400" u="sng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3505200" y="1680836"/>
            <a:ext cx="1447800" cy="1222236"/>
            <a:chOff x="3505200" y="1680836"/>
            <a:chExt cx="1447800" cy="1222236"/>
          </a:xfrm>
        </p:grpSpPr>
        <p:sp>
          <p:nvSpPr>
            <p:cNvPr id="6150" name="Text Box 6"/>
            <p:cNvSpPr txBox="1">
              <a:spLocks noChangeArrowheads="1"/>
            </p:cNvSpPr>
            <p:nvPr/>
          </p:nvSpPr>
          <p:spPr bwMode="auto">
            <a:xfrm>
              <a:off x="3960353" y="1680836"/>
              <a:ext cx="554960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4000" dirty="0">
                  <a:solidFill>
                    <a:srgbClr val="000000"/>
                  </a:solidFill>
                  <a:latin typeface="Times New Roman" pitchFamily="18" charset="0"/>
                </a:rPr>
                <a:t>w</a:t>
              </a:r>
              <a:endParaRPr lang="en-US" altLang="en-US" sz="2400" u="sng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6152" name="Text Box 8"/>
            <p:cNvSpPr txBox="1">
              <a:spLocks noChangeArrowheads="1"/>
            </p:cNvSpPr>
            <p:nvPr/>
          </p:nvSpPr>
          <p:spPr bwMode="auto">
            <a:xfrm>
              <a:off x="3694192" y="2195186"/>
              <a:ext cx="1099981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4000" dirty="0" err="1">
                  <a:solidFill>
                    <a:srgbClr val="000000"/>
                  </a:solidFill>
                  <a:latin typeface="Times New Roman" pitchFamily="18" charset="0"/>
                </a:rPr>
                <a:t>w+x</a:t>
              </a:r>
              <a:endParaRPr lang="en-US" altLang="en-US" sz="2400" u="sng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6154" name="Line 10"/>
            <p:cNvSpPr>
              <a:spLocks noChangeShapeType="1"/>
            </p:cNvSpPr>
            <p:nvPr/>
          </p:nvSpPr>
          <p:spPr bwMode="auto">
            <a:xfrm>
              <a:off x="3505200" y="2286000"/>
              <a:ext cx="1447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80070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Issues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92192"/>
            <a:ext cx="8229600" cy="3703899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 smtClean="0"/>
              <a:t>Why not use accuracy A=(</a:t>
            </a:r>
            <a:r>
              <a:rPr lang="en-US" altLang="en-US" dirty="0" err="1" smtClean="0"/>
              <a:t>w+z</a:t>
            </a:r>
            <a:r>
              <a:rPr lang="en-US" altLang="en-US" dirty="0" smtClean="0"/>
              <a:t>)/N?</a:t>
            </a:r>
          </a:p>
          <a:p>
            <a:pPr eaLnBrk="1" hangingPunct="1"/>
            <a:r>
              <a:rPr lang="en-US" altLang="en-US" dirty="0" smtClean="0"/>
              <a:t>Average precision</a:t>
            </a:r>
          </a:p>
          <a:p>
            <a:pPr eaLnBrk="1" hangingPunct="1"/>
            <a:r>
              <a:rPr lang="en-US" altLang="en-US" dirty="0" smtClean="0"/>
              <a:t>Report when P=R</a:t>
            </a:r>
          </a:p>
          <a:p>
            <a:pPr eaLnBrk="1" hangingPunct="1"/>
            <a:r>
              <a:rPr lang="en-US" altLang="en-US" dirty="0" smtClean="0"/>
              <a:t>F measure: </a:t>
            </a:r>
          </a:p>
          <a:p>
            <a:pPr lvl="1"/>
            <a:r>
              <a:rPr lang="en-US" altLang="en-US" dirty="0" smtClean="0"/>
              <a:t>F=(</a:t>
            </a:r>
            <a:r>
              <a:rPr lang="en-US" altLang="en-US" dirty="0" smtClean="0">
                <a:latin typeface="Symbol" pitchFamily="18" charset="2"/>
              </a:rPr>
              <a:t>b</a:t>
            </a:r>
            <a:r>
              <a:rPr lang="en-US" altLang="en-US" baseline="30000" dirty="0" smtClean="0"/>
              <a:t>2</a:t>
            </a:r>
            <a:r>
              <a:rPr lang="en-US" altLang="en-US" dirty="0" smtClean="0"/>
              <a:t>+1)PR/(</a:t>
            </a:r>
            <a:r>
              <a:rPr lang="en-US" altLang="en-US" dirty="0" smtClean="0">
                <a:latin typeface="Symbol" pitchFamily="18" charset="2"/>
              </a:rPr>
              <a:t>b</a:t>
            </a:r>
            <a:r>
              <a:rPr lang="en-US" altLang="en-US" baseline="30000" dirty="0" smtClean="0"/>
              <a:t>2</a:t>
            </a:r>
            <a:r>
              <a:rPr lang="en-US" altLang="en-US" dirty="0" smtClean="0"/>
              <a:t>P+R)</a:t>
            </a:r>
          </a:p>
          <a:p>
            <a:pPr eaLnBrk="1" hangingPunct="1"/>
            <a:r>
              <a:rPr lang="en-US" altLang="en-US" dirty="0" smtClean="0"/>
              <a:t>F1 measure: </a:t>
            </a:r>
          </a:p>
          <a:p>
            <a:pPr lvl="1"/>
            <a:r>
              <a:rPr lang="en-US" altLang="en-US" dirty="0" smtClean="0"/>
              <a:t>F1 = 2/(1/R+1/P)</a:t>
            </a:r>
          </a:p>
          <a:p>
            <a:pPr lvl="1"/>
            <a:r>
              <a:rPr lang="en-US" altLang="en-US" dirty="0" smtClean="0"/>
              <a:t>harmonic mean of P and R</a:t>
            </a:r>
          </a:p>
        </p:txBody>
      </p:sp>
    </p:spTree>
    <p:extLst>
      <p:ext uri="{BB962C8B-B14F-4D97-AF65-F5344CB8AC3E}">
        <p14:creationId xmlns:p14="http://schemas.microsoft.com/office/powerpoint/2010/main" val="3367196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4" name="Object 2"/>
          <p:cNvGraphicFramePr>
            <a:graphicFrameLocks noChangeAspect="1"/>
          </p:cNvGraphicFramePr>
          <p:nvPr/>
        </p:nvGraphicFramePr>
        <p:xfrm>
          <a:off x="1670051" y="516731"/>
          <a:ext cx="6037263" cy="3967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0" name="Document" r:id="rId3" imgW="6179820" imgH="5372100" progId="Word.Document.8">
                  <p:embed/>
                </p:oleObj>
              </mc:Choice>
              <mc:Fallback>
                <p:oleObj name="Document" r:id="rId3" imgW="6179820" imgH="53721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0051" y="516731"/>
                        <a:ext cx="6037263" cy="3967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5927726" y="4525567"/>
            <a:ext cx="23746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prstClr val="black"/>
                </a:solidFill>
                <a:latin typeface="Times New Roman" pitchFamily="18" charset="0"/>
              </a:rPr>
              <a:t>[From Salton’s book]</a:t>
            </a:r>
          </a:p>
        </p:txBody>
      </p:sp>
    </p:spTree>
    <p:extLst>
      <p:ext uri="{BB962C8B-B14F-4D97-AF65-F5344CB8AC3E}">
        <p14:creationId xmlns:p14="http://schemas.microsoft.com/office/powerpoint/2010/main" val="1890148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18" name="Object 2"/>
          <p:cNvGraphicFramePr>
            <a:graphicFrameLocks noChangeAspect="1"/>
          </p:cNvGraphicFramePr>
          <p:nvPr/>
        </p:nvGraphicFramePr>
        <p:xfrm>
          <a:off x="1128714" y="236935"/>
          <a:ext cx="7158037" cy="3852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4" name="Worksheet" r:id="rId4" imgW="7839172" imgH="5629351" progId="Excel.Sheet.8">
                  <p:embed/>
                </p:oleObj>
              </mc:Choice>
              <mc:Fallback>
                <p:oleObj name="Worksheet" r:id="rId4" imgW="7839172" imgH="5629351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8714" y="236935"/>
                        <a:ext cx="7158037" cy="3852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55353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2" name="Object 2"/>
          <p:cNvGraphicFramePr>
            <a:graphicFrameLocks noChangeAspect="1"/>
          </p:cNvGraphicFramePr>
          <p:nvPr/>
        </p:nvGraphicFramePr>
        <p:xfrm>
          <a:off x="1128714" y="236935"/>
          <a:ext cx="7158037" cy="3852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8" name="Worksheet" r:id="rId4" imgW="7839172" imgH="5629351" progId="Excel.Sheet.8">
                  <p:embed/>
                </p:oleObj>
              </mc:Choice>
              <mc:Fallback>
                <p:oleObj name="Worksheet" r:id="rId4" imgW="7839172" imgH="5629351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8714" y="236935"/>
                        <a:ext cx="7158037" cy="3852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2362200" y="4000501"/>
            <a:ext cx="495520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prstClr val="black"/>
                </a:solidFill>
                <a:latin typeface="Times New Roman" pitchFamily="18" charset="0"/>
              </a:rPr>
              <a:t>Interpolated average precision (e.g., 11pt)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prstClr val="black"/>
                </a:solidFill>
                <a:latin typeface="Times New Roman" pitchFamily="18" charset="0"/>
              </a:rPr>
              <a:t>Interpolation – what is precision at recall=0.5?</a:t>
            </a:r>
          </a:p>
        </p:txBody>
      </p:sp>
      <p:sp>
        <p:nvSpPr>
          <p:cNvPr id="10244" name="Line 4"/>
          <p:cNvSpPr>
            <a:spLocks noChangeShapeType="1"/>
          </p:cNvSpPr>
          <p:nvPr/>
        </p:nvSpPr>
        <p:spPr bwMode="auto">
          <a:xfrm flipH="1">
            <a:off x="4225926" y="1448991"/>
            <a:ext cx="126682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0245" name="Line 5"/>
          <p:cNvSpPr>
            <a:spLocks noChangeShapeType="1"/>
          </p:cNvSpPr>
          <p:nvPr/>
        </p:nvSpPr>
        <p:spPr bwMode="auto">
          <a:xfrm flipH="1">
            <a:off x="5532439" y="1664494"/>
            <a:ext cx="126682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0246" name="Line 6"/>
          <p:cNvSpPr>
            <a:spLocks noChangeShapeType="1"/>
          </p:cNvSpPr>
          <p:nvPr/>
        </p:nvSpPr>
        <p:spPr bwMode="auto">
          <a:xfrm flipH="1">
            <a:off x="6789739" y="2499122"/>
            <a:ext cx="126682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6659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Sample TREC query</a:t>
            </a: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446590" y="1295800"/>
            <a:ext cx="4572000" cy="360098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200" dirty="0">
                <a:solidFill>
                  <a:srgbClr val="000000"/>
                </a:solidFill>
                <a:latin typeface="Times New Roman" pitchFamily="18" charset="0"/>
              </a:rPr>
              <a:t>&lt;top&gt;</a:t>
            </a:r>
          </a:p>
          <a:p>
            <a:r>
              <a:rPr lang="en-US" altLang="en-US" sz="1200" dirty="0">
                <a:solidFill>
                  <a:srgbClr val="000000"/>
                </a:solidFill>
                <a:latin typeface="Times New Roman" pitchFamily="18" charset="0"/>
              </a:rPr>
              <a:t>&lt;</a:t>
            </a:r>
            <a:r>
              <a:rPr lang="en-US" altLang="en-US" sz="1200" dirty="0" err="1">
                <a:solidFill>
                  <a:srgbClr val="000000"/>
                </a:solidFill>
                <a:latin typeface="Times New Roman" pitchFamily="18" charset="0"/>
              </a:rPr>
              <a:t>num</a:t>
            </a:r>
            <a:r>
              <a:rPr lang="en-US" altLang="en-US" sz="1200" dirty="0">
                <a:solidFill>
                  <a:srgbClr val="000000"/>
                </a:solidFill>
                <a:latin typeface="Times New Roman" pitchFamily="18" charset="0"/>
              </a:rPr>
              <a:t>&gt; Number: 305</a:t>
            </a:r>
          </a:p>
          <a:p>
            <a:r>
              <a:rPr lang="en-US" altLang="en-US" sz="1200" dirty="0">
                <a:solidFill>
                  <a:srgbClr val="000000"/>
                </a:solidFill>
                <a:latin typeface="Times New Roman" pitchFamily="18" charset="0"/>
              </a:rPr>
              <a:t>&lt;title&gt; Most Dangerous Vehicles </a:t>
            </a:r>
          </a:p>
          <a:p>
            <a:endParaRPr lang="en-US" altLang="en-US" sz="1200" dirty="0">
              <a:solidFill>
                <a:srgbClr val="000000"/>
              </a:solidFill>
              <a:latin typeface="Times New Roman" pitchFamily="18" charset="0"/>
            </a:endParaRPr>
          </a:p>
          <a:p>
            <a:r>
              <a:rPr lang="en-US" altLang="en-US" sz="1200" dirty="0">
                <a:solidFill>
                  <a:srgbClr val="000000"/>
                </a:solidFill>
                <a:latin typeface="Times New Roman" pitchFamily="18" charset="0"/>
              </a:rPr>
              <a:t>&lt;</a:t>
            </a:r>
            <a:r>
              <a:rPr lang="en-US" altLang="en-US" sz="1200" dirty="0" err="1">
                <a:solidFill>
                  <a:srgbClr val="000000"/>
                </a:solidFill>
                <a:latin typeface="Times New Roman" pitchFamily="18" charset="0"/>
              </a:rPr>
              <a:t>desc</a:t>
            </a:r>
            <a:r>
              <a:rPr lang="en-US" altLang="en-US" sz="1200" dirty="0">
                <a:solidFill>
                  <a:srgbClr val="000000"/>
                </a:solidFill>
                <a:latin typeface="Times New Roman" pitchFamily="18" charset="0"/>
              </a:rPr>
              <a:t>&gt; Description: </a:t>
            </a:r>
          </a:p>
          <a:p>
            <a:r>
              <a:rPr lang="en-US" altLang="en-US" sz="1200" dirty="0">
                <a:solidFill>
                  <a:srgbClr val="000000"/>
                </a:solidFill>
                <a:latin typeface="Times New Roman" pitchFamily="18" charset="0"/>
              </a:rPr>
              <a:t>Which are the most crashworthy, and least crashworthy, </a:t>
            </a:r>
          </a:p>
          <a:p>
            <a:r>
              <a:rPr lang="en-US" altLang="en-US" sz="1200" dirty="0">
                <a:solidFill>
                  <a:srgbClr val="000000"/>
                </a:solidFill>
                <a:latin typeface="Times New Roman" pitchFamily="18" charset="0"/>
              </a:rPr>
              <a:t>passenger vehicles?</a:t>
            </a:r>
          </a:p>
          <a:p>
            <a:r>
              <a:rPr lang="en-US" altLang="en-US" sz="12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</a:p>
          <a:p>
            <a:r>
              <a:rPr lang="en-US" altLang="en-US" sz="1200" dirty="0">
                <a:solidFill>
                  <a:srgbClr val="000000"/>
                </a:solidFill>
                <a:latin typeface="Times New Roman" pitchFamily="18" charset="0"/>
              </a:rPr>
              <a:t>&lt;</a:t>
            </a:r>
            <a:r>
              <a:rPr lang="en-US" altLang="en-US" sz="1200" dirty="0" err="1">
                <a:solidFill>
                  <a:srgbClr val="000000"/>
                </a:solidFill>
                <a:latin typeface="Times New Roman" pitchFamily="18" charset="0"/>
              </a:rPr>
              <a:t>narr</a:t>
            </a:r>
            <a:r>
              <a:rPr lang="en-US" altLang="en-US" sz="1200" dirty="0">
                <a:solidFill>
                  <a:srgbClr val="000000"/>
                </a:solidFill>
                <a:latin typeface="Times New Roman" pitchFamily="18" charset="0"/>
              </a:rPr>
              <a:t>&gt; Narrative: </a:t>
            </a:r>
          </a:p>
          <a:p>
            <a:r>
              <a:rPr lang="en-US" altLang="en-US" sz="1200" dirty="0">
                <a:solidFill>
                  <a:srgbClr val="000000"/>
                </a:solidFill>
                <a:latin typeface="Times New Roman" pitchFamily="18" charset="0"/>
              </a:rPr>
              <a:t>A relevant document will contain information on the crashworthiness of a given vehicle or vehicles that can be used to draw a comparison with other vehicles.  The document will have to describe/compare vehicles, not drivers.  For instance, it should be expected that vehicles preferred by 16-25 year-olds would be involved in more crashes, because that age group is involved in more crashes.  I would view number of fatalities per 100 crashes to be more revealing of a vehicle's crashworthiness than the number of crashes per 100,000 miles, for example.</a:t>
            </a:r>
          </a:p>
          <a:p>
            <a:r>
              <a:rPr lang="en-US" altLang="en-US" sz="1200" dirty="0">
                <a:solidFill>
                  <a:srgbClr val="000000"/>
                </a:solidFill>
                <a:latin typeface="Times New Roman" pitchFamily="18" charset="0"/>
              </a:rPr>
              <a:t>&lt;/top&gt;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638800" y="1771650"/>
            <a:ext cx="2590800" cy="2492990"/>
            <a:chOff x="5638800" y="1771650"/>
            <a:chExt cx="2590800" cy="2492990"/>
          </a:xfrm>
        </p:grpSpPr>
        <p:sp>
          <p:nvSpPr>
            <p:cNvPr id="15364" name="Text Box 4"/>
            <p:cNvSpPr txBox="1">
              <a:spLocks noChangeArrowheads="1"/>
            </p:cNvSpPr>
            <p:nvPr/>
          </p:nvSpPr>
          <p:spPr bwMode="auto">
            <a:xfrm>
              <a:off x="5638800" y="1771650"/>
              <a:ext cx="1200150" cy="24929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200" dirty="0">
                  <a:solidFill>
                    <a:srgbClr val="000000"/>
                  </a:solidFill>
                  <a:latin typeface="Times New Roman" pitchFamily="18" charset="0"/>
                </a:rPr>
                <a:t>LA031689-0177</a:t>
              </a:r>
            </a:p>
            <a:p>
              <a:r>
                <a:rPr lang="en-US" altLang="en-US" sz="1200" dirty="0">
                  <a:solidFill>
                    <a:srgbClr val="000000"/>
                  </a:solidFill>
                  <a:latin typeface="Times New Roman" pitchFamily="18" charset="0"/>
                </a:rPr>
                <a:t>FT922-1008</a:t>
              </a:r>
            </a:p>
            <a:p>
              <a:r>
                <a:rPr lang="en-US" altLang="en-US" sz="1200" dirty="0">
                  <a:solidFill>
                    <a:srgbClr val="000000"/>
                  </a:solidFill>
                  <a:latin typeface="Times New Roman" pitchFamily="18" charset="0"/>
                </a:rPr>
                <a:t>LA090190-0126</a:t>
              </a:r>
            </a:p>
            <a:p>
              <a:r>
                <a:rPr lang="en-US" altLang="en-US" sz="1200" dirty="0">
                  <a:solidFill>
                    <a:srgbClr val="000000"/>
                  </a:solidFill>
                  <a:latin typeface="Times New Roman" pitchFamily="18" charset="0"/>
                </a:rPr>
                <a:t>LA101190-0218</a:t>
              </a:r>
            </a:p>
            <a:p>
              <a:r>
                <a:rPr lang="en-US" altLang="en-US" sz="1200" dirty="0">
                  <a:solidFill>
                    <a:srgbClr val="000000"/>
                  </a:solidFill>
                  <a:latin typeface="Times New Roman" pitchFamily="18" charset="0"/>
                </a:rPr>
                <a:t>LA082690-0158</a:t>
              </a:r>
            </a:p>
            <a:p>
              <a:r>
                <a:rPr lang="en-US" altLang="en-US" sz="1200" dirty="0">
                  <a:solidFill>
                    <a:srgbClr val="000000"/>
                  </a:solidFill>
                  <a:latin typeface="Times New Roman" pitchFamily="18" charset="0"/>
                </a:rPr>
                <a:t>LA112590-0109</a:t>
              </a:r>
            </a:p>
            <a:p>
              <a:r>
                <a:rPr lang="en-US" altLang="en-US" sz="1200" dirty="0">
                  <a:solidFill>
                    <a:srgbClr val="000000"/>
                  </a:solidFill>
                  <a:latin typeface="Times New Roman" pitchFamily="18" charset="0"/>
                </a:rPr>
                <a:t>FT944-136</a:t>
              </a:r>
            </a:p>
            <a:p>
              <a:r>
                <a:rPr lang="en-US" altLang="en-US" sz="1200" dirty="0">
                  <a:solidFill>
                    <a:srgbClr val="000000"/>
                  </a:solidFill>
                  <a:latin typeface="Times New Roman" pitchFamily="18" charset="0"/>
                </a:rPr>
                <a:t>LA020590-0119</a:t>
              </a:r>
            </a:p>
            <a:p>
              <a:r>
                <a:rPr lang="en-US" altLang="en-US" sz="1200" dirty="0">
                  <a:solidFill>
                    <a:srgbClr val="000000"/>
                  </a:solidFill>
                  <a:latin typeface="Times New Roman" pitchFamily="18" charset="0"/>
                </a:rPr>
                <a:t>FT944-5300</a:t>
              </a:r>
            </a:p>
            <a:p>
              <a:r>
                <a:rPr lang="en-US" altLang="en-US" sz="1200" dirty="0">
                  <a:solidFill>
                    <a:srgbClr val="000000"/>
                  </a:solidFill>
                  <a:latin typeface="Times New Roman" pitchFamily="18" charset="0"/>
                </a:rPr>
                <a:t>LA052190-0048</a:t>
              </a:r>
            </a:p>
            <a:p>
              <a:r>
                <a:rPr lang="en-US" altLang="en-US" sz="1200" dirty="0">
                  <a:solidFill>
                    <a:srgbClr val="000000"/>
                  </a:solidFill>
                  <a:latin typeface="Times New Roman" pitchFamily="18" charset="0"/>
                </a:rPr>
                <a:t>LA051689-0139</a:t>
              </a:r>
            </a:p>
            <a:p>
              <a:r>
                <a:rPr lang="en-US" altLang="en-US" sz="1200" dirty="0">
                  <a:solidFill>
                    <a:srgbClr val="000000"/>
                  </a:solidFill>
                  <a:latin typeface="Times New Roman" pitchFamily="18" charset="0"/>
                </a:rPr>
                <a:t>FT944-9371</a:t>
              </a:r>
            </a:p>
            <a:p>
              <a:r>
                <a:rPr lang="en-US" altLang="en-US" sz="1200" dirty="0">
                  <a:solidFill>
                    <a:srgbClr val="000000"/>
                  </a:solidFill>
                  <a:latin typeface="Times New Roman" pitchFamily="18" charset="0"/>
                </a:rPr>
                <a:t>LA032390-0172</a:t>
              </a:r>
            </a:p>
          </p:txBody>
        </p:sp>
        <p:sp>
          <p:nvSpPr>
            <p:cNvPr id="15365" name="Rectangle 5"/>
            <p:cNvSpPr>
              <a:spLocks noChangeArrowheads="1"/>
            </p:cNvSpPr>
            <p:nvPr/>
          </p:nvSpPr>
          <p:spPr bwMode="auto">
            <a:xfrm>
              <a:off x="6858000" y="1771650"/>
              <a:ext cx="1371600" cy="2308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200">
                  <a:solidFill>
                    <a:srgbClr val="000000"/>
                  </a:solidFill>
                  <a:latin typeface="Times New Roman" pitchFamily="18" charset="0"/>
                </a:rPr>
                <a:t>LA042790-0172</a:t>
              </a:r>
              <a:br>
                <a:rPr lang="en-US" altLang="en-US" sz="1200">
                  <a:solidFill>
                    <a:srgbClr val="000000"/>
                  </a:solidFill>
                  <a:latin typeface="Times New Roman" pitchFamily="18" charset="0"/>
                </a:rPr>
              </a:br>
              <a:r>
                <a:rPr lang="en-US" altLang="en-US" sz="1200">
                  <a:solidFill>
                    <a:srgbClr val="000000"/>
                  </a:solidFill>
                  <a:latin typeface="Times New Roman" pitchFamily="18" charset="0"/>
                </a:rPr>
                <a:t>LA021790-0136</a:t>
              </a:r>
              <a:br>
                <a:rPr lang="en-US" altLang="en-US" sz="1200">
                  <a:solidFill>
                    <a:srgbClr val="000000"/>
                  </a:solidFill>
                  <a:latin typeface="Times New Roman" pitchFamily="18" charset="0"/>
                </a:rPr>
              </a:br>
              <a:r>
                <a:rPr lang="en-US" altLang="en-US" sz="1200">
                  <a:solidFill>
                    <a:srgbClr val="000000"/>
                  </a:solidFill>
                  <a:latin typeface="Times New Roman" pitchFamily="18" charset="0"/>
                </a:rPr>
                <a:t>LA092289-0167</a:t>
              </a:r>
              <a:br>
                <a:rPr lang="en-US" altLang="en-US" sz="1200">
                  <a:solidFill>
                    <a:srgbClr val="000000"/>
                  </a:solidFill>
                  <a:latin typeface="Times New Roman" pitchFamily="18" charset="0"/>
                </a:rPr>
              </a:br>
              <a:r>
                <a:rPr lang="en-US" altLang="en-US" sz="1200">
                  <a:solidFill>
                    <a:srgbClr val="000000"/>
                  </a:solidFill>
                  <a:latin typeface="Times New Roman" pitchFamily="18" charset="0"/>
                </a:rPr>
                <a:t>LA111189-0013</a:t>
              </a:r>
              <a:br>
                <a:rPr lang="en-US" altLang="en-US" sz="1200">
                  <a:solidFill>
                    <a:srgbClr val="000000"/>
                  </a:solidFill>
                  <a:latin typeface="Times New Roman" pitchFamily="18" charset="0"/>
                </a:rPr>
              </a:br>
              <a:r>
                <a:rPr lang="en-US" altLang="en-US" sz="1200">
                  <a:solidFill>
                    <a:srgbClr val="000000"/>
                  </a:solidFill>
                  <a:latin typeface="Times New Roman" pitchFamily="18" charset="0"/>
                </a:rPr>
                <a:t>LA120189-0179</a:t>
              </a:r>
              <a:br>
                <a:rPr lang="en-US" altLang="en-US" sz="1200">
                  <a:solidFill>
                    <a:srgbClr val="000000"/>
                  </a:solidFill>
                  <a:latin typeface="Times New Roman" pitchFamily="18" charset="0"/>
                </a:rPr>
              </a:br>
              <a:r>
                <a:rPr lang="en-US" altLang="en-US" sz="1200">
                  <a:solidFill>
                    <a:srgbClr val="000000"/>
                  </a:solidFill>
                  <a:latin typeface="Times New Roman" pitchFamily="18" charset="0"/>
                </a:rPr>
                <a:t>LA020490-0021</a:t>
              </a:r>
              <a:br>
                <a:rPr lang="en-US" altLang="en-US" sz="1200">
                  <a:solidFill>
                    <a:srgbClr val="000000"/>
                  </a:solidFill>
                  <a:latin typeface="Times New Roman" pitchFamily="18" charset="0"/>
                </a:rPr>
              </a:br>
              <a:r>
                <a:rPr lang="en-US" altLang="en-US" sz="1200">
                  <a:solidFill>
                    <a:srgbClr val="000000"/>
                  </a:solidFill>
                  <a:latin typeface="Times New Roman" pitchFamily="18" charset="0"/>
                </a:rPr>
                <a:t>LA122989-0063</a:t>
              </a:r>
              <a:br>
                <a:rPr lang="en-US" altLang="en-US" sz="1200">
                  <a:solidFill>
                    <a:srgbClr val="000000"/>
                  </a:solidFill>
                  <a:latin typeface="Times New Roman" pitchFamily="18" charset="0"/>
                </a:rPr>
              </a:br>
              <a:r>
                <a:rPr lang="en-US" altLang="en-US" sz="1200">
                  <a:solidFill>
                    <a:srgbClr val="000000"/>
                  </a:solidFill>
                  <a:latin typeface="Times New Roman" pitchFamily="18" charset="0"/>
                </a:rPr>
                <a:t>LA091389-0119</a:t>
              </a:r>
              <a:br>
                <a:rPr lang="en-US" altLang="en-US" sz="1200">
                  <a:solidFill>
                    <a:srgbClr val="000000"/>
                  </a:solidFill>
                  <a:latin typeface="Times New Roman" pitchFamily="18" charset="0"/>
                </a:rPr>
              </a:br>
              <a:r>
                <a:rPr lang="en-US" altLang="en-US" sz="1200">
                  <a:solidFill>
                    <a:srgbClr val="000000"/>
                  </a:solidFill>
                  <a:latin typeface="Times New Roman" pitchFamily="18" charset="0"/>
                </a:rPr>
                <a:t>LA072189-0048</a:t>
              </a:r>
              <a:br>
                <a:rPr lang="en-US" altLang="en-US" sz="1200">
                  <a:solidFill>
                    <a:srgbClr val="000000"/>
                  </a:solidFill>
                  <a:latin typeface="Times New Roman" pitchFamily="18" charset="0"/>
                </a:rPr>
              </a:br>
              <a:r>
                <a:rPr lang="en-US" altLang="en-US" sz="1200">
                  <a:solidFill>
                    <a:srgbClr val="000000"/>
                  </a:solidFill>
                  <a:latin typeface="Times New Roman" pitchFamily="18" charset="0"/>
                </a:rPr>
                <a:t>FT944-15615</a:t>
              </a:r>
              <a:br>
                <a:rPr lang="en-US" altLang="en-US" sz="1200">
                  <a:solidFill>
                    <a:srgbClr val="000000"/>
                  </a:solidFill>
                  <a:latin typeface="Times New Roman" pitchFamily="18" charset="0"/>
                </a:rPr>
              </a:br>
              <a:r>
                <a:rPr lang="en-US" altLang="en-US" sz="1200">
                  <a:solidFill>
                    <a:srgbClr val="000000"/>
                  </a:solidFill>
                  <a:latin typeface="Times New Roman" pitchFamily="18" charset="0"/>
                </a:rPr>
                <a:t>LA091589-0101</a:t>
              </a:r>
              <a:br>
                <a:rPr lang="en-US" altLang="en-US" sz="1200">
                  <a:solidFill>
                    <a:srgbClr val="000000"/>
                  </a:solidFill>
                  <a:latin typeface="Times New Roman" pitchFamily="18" charset="0"/>
                </a:rPr>
              </a:br>
              <a:r>
                <a:rPr lang="en-US" altLang="en-US" sz="1200">
                  <a:solidFill>
                    <a:srgbClr val="000000"/>
                  </a:solidFill>
                  <a:latin typeface="Times New Roman" pitchFamily="18" charset="0"/>
                </a:rPr>
                <a:t>LA021289-0208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04520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0" y="282512"/>
            <a:ext cx="8432800" cy="701843"/>
          </a:xfrm>
        </p:spPr>
        <p:txBody>
          <a:bodyPr/>
          <a:lstStyle/>
          <a:p>
            <a:r>
              <a:rPr lang="en-US" dirty="0" smtClean="0"/>
              <a:t>Yahoo Search</a:t>
            </a:r>
            <a:endParaRPr lang="en-US" dirty="0"/>
          </a:p>
        </p:txBody>
      </p:sp>
      <p:pic>
        <p:nvPicPr>
          <p:cNvPr id="223641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79203" y="932268"/>
            <a:ext cx="6265887" cy="40622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6699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533400" y="690372"/>
            <a:ext cx="7391767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900" dirty="0">
                <a:solidFill>
                  <a:srgbClr val="000000"/>
                </a:solidFill>
                <a:latin typeface="Times New Roman" pitchFamily="18" charset="0"/>
              </a:rPr>
              <a:t>&lt;DOCNO&gt; LA031689-0177 &lt;/DOCNO&gt;</a:t>
            </a:r>
          </a:p>
          <a:p>
            <a:r>
              <a:rPr lang="en-US" altLang="en-US" sz="900" dirty="0">
                <a:solidFill>
                  <a:srgbClr val="000000"/>
                </a:solidFill>
                <a:latin typeface="Times New Roman" pitchFamily="18" charset="0"/>
              </a:rPr>
              <a:t>&lt;DOCID&gt; 31701 &lt;/DOCID&gt;</a:t>
            </a:r>
          </a:p>
          <a:p>
            <a:r>
              <a:rPr lang="en-US" altLang="en-US" sz="900" dirty="0">
                <a:solidFill>
                  <a:srgbClr val="000000"/>
                </a:solidFill>
                <a:latin typeface="Times New Roman" pitchFamily="18" charset="0"/>
              </a:rPr>
              <a:t>&lt;DATE&gt;&lt;P&gt;March 16, 1989, Thursday, Home Edition &lt;/P&gt;&lt;/DATE&gt;</a:t>
            </a:r>
          </a:p>
          <a:p>
            <a:r>
              <a:rPr lang="en-US" altLang="en-US" sz="900" dirty="0">
                <a:solidFill>
                  <a:srgbClr val="000000"/>
                </a:solidFill>
                <a:latin typeface="Times New Roman" pitchFamily="18" charset="0"/>
              </a:rPr>
              <a:t>&lt;SECTION&gt;&lt;P&gt;Business; Part 4; Page 1; Column 5; Financial Desk &lt;/P&gt;&lt;/SECTION&gt;</a:t>
            </a:r>
          </a:p>
          <a:p>
            <a:r>
              <a:rPr lang="en-US" altLang="en-US" sz="900" dirty="0">
                <a:solidFill>
                  <a:srgbClr val="000000"/>
                </a:solidFill>
                <a:latin typeface="Times New Roman" pitchFamily="18" charset="0"/>
              </a:rPr>
              <a:t>&lt;LENGTH&gt;&lt;P&gt;586 words &lt;/P&gt;&lt;/LENGTH&gt;</a:t>
            </a:r>
          </a:p>
          <a:p>
            <a:r>
              <a:rPr lang="en-US" altLang="en-US" sz="900" dirty="0">
                <a:solidFill>
                  <a:srgbClr val="000000"/>
                </a:solidFill>
                <a:latin typeface="Times New Roman" pitchFamily="18" charset="0"/>
              </a:rPr>
              <a:t>&lt;HEADLINE&gt;&lt;P&gt;AGENCY TO LAUNCH STUDY OF FORD BRONCO II AFTER HIGH RATE OF ROLL-OVER ACCIDENTS &lt;/P&gt;&lt;/HEADLINE&gt;</a:t>
            </a:r>
          </a:p>
          <a:p>
            <a:r>
              <a:rPr lang="en-US" altLang="en-US" sz="900" dirty="0">
                <a:solidFill>
                  <a:srgbClr val="000000"/>
                </a:solidFill>
                <a:latin typeface="Times New Roman" pitchFamily="18" charset="0"/>
              </a:rPr>
              <a:t>&lt;BYLINE&gt;&lt;P&gt;By LINDA WILLIAMS, Times Staff Writer &lt;/P&gt;&lt;/BYLINE&gt;</a:t>
            </a:r>
          </a:p>
          <a:p>
            <a:r>
              <a:rPr lang="en-US" altLang="en-US" sz="900" dirty="0">
                <a:solidFill>
                  <a:srgbClr val="000000"/>
                </a:solidFill>
                <a:latin typeface="Times New Roman" pitchFamily="18" charset="0"/>
              </a:rPr>
              <a:t>&lt;TEXT&gt;</a:t>
            </a:r>
          </a:p>
          <a:p>
            <a:r>
              <a:rPr lang="en-US" altLang="en-US" sz="900" dirty="0">
                <a:solidFill>
                  <a:srgbClr val="000000"/>
                </a:solidFill>
                <a:latin typeface="Times New Roman" pitchFamily="18" charset="0"/>
              </a:rPr>
              <a:t>&lt;P&gt;The federal government's highway safety watchdog said Wednesday that the Ford Bronco II appears to be involved in more fatal roll-over</a:t>
            </a:r>
          </a:p>
          <a:p>
            <a:r>
              <a:rPr lang="en-US" altLang="en-US" sz="900" dirty="0">
                <a:solidFill>
                  <a:srgbClr val="000000"/>
                </a:solidFill>
                <a:latin typeface="Times New Roman" pitchFamily="18" charset="0"/>
              </a:rPr>
              <a:t>accidents than other vehicles in its class and that it will seek to determine if the vehicle itself contributes to the accidents. &lt;/P&gt;</a:t>
            </a:r>
          </a:p>
          <a:p>
            <a:r>
              <a:rPr lang="en-US" altLang="en-US" sz="900" dirty="0">
                <a:solidFill>
                  <a:srgbClr val="000000"/>
                </a:solidFill>
                <a:latin typeface="Times New Roman" pitchFamily="18" charset="0"/>
              </a:rPr>
              <a:t>&lt;P&gt;The decision to do an engineering analysis of the Ford Motor Co. utility-sport vehicle grew out of a federal accident study of the</a:t>
            </a:r>
          </a:p>
          <a:p>
            <a:r>
              <a:rPr lang="en-US" altLang="en-US" sz="900" dirty="0">
                <a:solidFill>
                  <a:srgbClr val="000000"/>
                </a:solidFill>
                <a:latin typeface="Times New Roman" pitchFamily="18" charset="0"/>
              </a:rPr>
              <a:t>Suzuki Samurai, said Tim Hurd, a spokesman for the National Highway Traffic Safety Administration. NHTSA looked at Samurai accidents after</a:t>
            </a:r>
          </a:p>
          <a:p>
            <a:r>
              <a:rPr lang="en-US" altLang="en-US" sz="900" dirty="0">
                <a:solidFill>
                  <a:srgbClr val="000000"/>
                </a:solidFill>
                <a:latin typeface="Times New Roman" pitchFamily="18" charset="0"/>
              </a:rPr>
              <a:t>Consumer Reports magazine charged that the vehicle had basic design flaws. &lt;/P&gt;</a:t>
            </a:r>
          </a:p>
          <a:p>
            <a:r>
              <a:rPr lang="en-US" altLang="en-US" sz="900" dirty="0">
                <a:solidFill>
                  <a:srgbClr val="000000"/>
                </a:solidFill>
                <a:latin typeface="Times New Roman" pitchFamily="18" charset="0"/>
              </a:rPr>
              <a:t>&lt;P&gt;Several Fatalities &lt;/P&gt;</a:t>
            </a:r>
          </a:p>
          <a:p>
            <a:r>
              <a:rPr lang="en-US" altLang="en-US" sz="900" dirty="0">
                <a:solidFill>
                  <a:srgbClr val="000000"/>
                </a:solidFill>
                <a:latin typeface="Times New Roman" pitchFamily="18" charset="0"/>
              </a:rPr>
              <a:t>&lt;P&gt;However, the accident study showed that the "Ford Bronco II appears to have a higher number of single-vehicle, first event roll-overs,</a:t>
            </a:r>
          </a:p>
          <a:p>
            <a:r>
              <a:rPr lang="en-US" altLang="en-US" sz="900" dirty="0">
                <a:solidFill>
                  <a:srgbClr val="000000"/>
                </a:solidFill>
                <a:latin typeface="Times New Roman" pitchFamily="18" charset="0"/>
              </a:rPr>
              <a:t>particularly those involving fatalities," Hurd said. The engineering analysis of the Bronco, the second of three levels of investigation</a:t>
            </a:r>
          </a:p>
          <a:p>
            <a:r>
              <a:rPr lang="en-US" altLang="en-US" sz="900" dirty="0">
                <a:solidFill>
                  <a:srgbClr val="000000"/>
                </a:solidFill>
                <a:latin typeface="Times New Roman" pitchFamily="18" charset="0"/>
              </a:rPr>
              <a:t>conducted by NHTSA, will cover the 1984-1989 Bronco II models, the agency said. &lt;/P&gt;</a:t>
            </a:r>
          </a:p>
          <a:p>
            <a:r>
              <a:rPr lang="en-US" altLang="en-US" sz="900" dirty="0">
                <a:solidFill>
                  <a:srgbClr val="000000"/>
                </a:solidFill>
                <a:latin typeface="Times New Roman" pitchFamily="18" charset="0"/>
              </a:rPr>
              <a:t>&lt;P&gt;According to a Fatal Accident Reporting System study included in the September report on the Samurai, 43 Bronco II single-vehicle</a:t>
            </a:r>
          </a:p>
          <a:p>
            <a:r>
              <a:rPr lang="en-US" altLang="en-US" sz="900" dirty="0">
                <a:solidFill>
                  <a:srgbClr val="000000"/>
                </a:solidFill>
                <a:latin typeface="Times New Roman" pitchFamily="18" charset="0"/>
              </a:rPr>
              <a:t>roll-overs caused fatalities, or 19 of every 100,000 vehicles. There were eight Samurai fatal roll-overs, or 6 per 100,000; 13 involving</a:t>
            </a:r>
          </a:p>
          <a:p>
            <a:r>
              <a:rPr lang="en-US" altLang="en-US" sz="900" dirty="0">
                <a:solidFill>
                  <a:srgbClr val="000000"/>
                </a:solidFill>
                <a:latin typeface="Times New Roman" pitchFamily="18" charset="0"/>
              </a:rPr>
              <a:t>the Chevrolet S10 Blazers or GMC Jimmy, or 6 per 100,000, and six fatal Jeep Cherokee roll-overs, for 2.5 per 100,000. After the</a:t>
            </a:r>
          </a:p>
          <a:p>
            <a:r>
              <a:rPr lang="en-US" altLang="en-US" sz="900" dirty="0">
                <a:solidFill>
                  <a:srgbClr val="000000"/>
                </a:solidFill>
                <a:latin typeface="Times New Roman" pitchFamily="18" charset="0"/>
              </a:rPr>
              <a:t>accident report, NHTSA declined to investigate the Samurai. &lt;/P&gt;</a:t>
            </a:r>
          </a:p>
          <a:p>
            <a:r>
              <a:rPr lang="en-US" altLang="en-US" sz="900" dirty="0">
                <a:solidFill>
                  <a:srgbClr val="000000"/>
                </a:solidFill>
                <a:latin typeface="Times New Roman" pitchFamily="18" charset="0"/>
              </a:rPr>
              <a:t>...</a:t>
            </a:r>
          </a:p>
          <a:p>
            <a:r>
              <a:rPr lang="en-US" altLang="en-US" sz="900" dirty="0">
                <a:solidFill>
                  <a:srgbClr val="000000"/>
                </a:solidFill>
                <a:latin typeface="Times New Roman" pitchFamily="18" charset="0"/>
              </a:rPr>
              <a:t>&lt;/TEXT&gt;</a:t>
            </a:r>
          </a:p>
          <a:p>
            <a:r>
              <a:rPr lang="en-US" altLang="en-US" sz="900" dirty="0">
                <a:solidFill>
                  <a:srgbClr val="000000"/>
                </a:solidFill>
                <a:latin typeface="Times New Roman" pitchFamily="18" charset="0"/>
              </a:rPr>
              <a:t>&lt;GRAPHIC&gt;&lt;P&gt; Photo, The Ford Bronco II "appears to have a higher</a:t>
            </a:r>
          </a:p>
          <a:p>
            <a:r>
              <a:rPr lang="en-US" altLang="en-US" sz="900" dirty="0">
                <a:solidFill>
                  <a:srgbClr val="000000"/>
                </a:solidFill>
                <a:latin typeface="Times New Roman" pitchFamily="18" charset="0"/>
              </a:rPr>
              <a:t>number of single-vehicle, first event roll-overs," a federal official</a:t>
            </a:r>
          </a:p>
          <a:p>
            <a:r>
              <a:rPr lang="en-US" altLang="en-US" sz="900" dirty="0">
                <a:solidFill>
                  <a:srgbClr val="000000"/>
                </a:solidFill>
                <a:latin typeface="Times New Roman" pitchFamily="18" charset="0"/>
              </a:rPr>
              <a:t>said. &lt;/P&gt;&lt;/GRAPHIC&gt;</a:t>
            </a:r>
          </a:p>
          <a:p>
            <a:r>
              <a:rPr lang="en-US" altLang="en-US" sz="900" dirty="0">
                <a:solidFill>
                  <a:srgbClr val="000000"/>
                </a:solidFill>
                <a:latin typeface="Times New Roman" pitchFamily="18" charset="0"/>
              </a:rPr>
              <a:t>&lt;SUBJECT&gt;</a:t>
            </a:r>
          </a:p>
          <a:p>
            <a:r>
              <a:rPr lang="en-US" altLang="en-US" sz="900" dirty="0">
                <a:solidFill>
                  <a:srgbClr val="000000"/>
                </a:solidFill>
                <a:latin typeface="Times New Roman" pitchFamily="18" charset="0"/>
              </a:rPr>
              <a:t>&lt;P&gt;TRAFFIC ACCIDENTS; FORD MOTOR CORP; NATIONAL HIGHWAY TRAFFIC SAFETY ADMINISTRATION; VEHICLE INSPECTIONS;</a:t>
            </a:r>
          </a:p>
          <a:p>
            <a:r>
              <a:rPr lang="en-US" altLang="en-US" sz="900" dirty="0">
                <a:solidFill>
                  <a:srgbClr val="000000"/>
                </a:solidFill>
                <a:latin typeface="Times New Roman" pitchFamily="18" charset="0"/>
              </a:rPr>
              <a:t>RECREATIONAL VEHICLES; SUZUKI MOTOR CO; AUTOMOBILE SAFETY &lt;/P&gt;</a:t>
            </a:r>
          </a:p>
          <a:p>
            <a:r>
              <a:rPr lang="en-US" altLang="en-US" sz="900" dirty="0">
                <a:solidFill>
                  <a:srgbClr val="000000"/>
                </a:solidFill>
                <a:latin typeface="Times New Roman" pitchFamily="18" charset="0"/>
              </a:rPr>
              <a:t>&lt;/SUBJECT&gt;</a:t>
            </a:r>
          </a:p>
          <a:p>
            <a:r>
              <a:rPr lang="en-US" altLang="en-US" sz="900" dirty="0">
                <a:solidFill>
                  <a:srgbClr val="000000"/>
                </a:solidFill>
                <a:latin typeface="Times New Roman" pitchFamily="18" charset="0"/>
              </a:rPr>
              <a:t>&lt;/DOC</a:t>
            </a:r>
            <a:r>
              <a:rPr lang="en-US" altLang="en-US" sz="900" dirty="0" smtClean="0">
                <a:solidFill>
                  <a:srgbClr val="000000"/>
                </a:solidFill>
                <a:latin typeface="Times New Roman" pitchFamily="18" charset="0"/>
              </a:rPr>
              <a:t>&gt;</a:t>
            </a:r>
            <a:endParaRPr lang="en-US" altLang="en-US" sz="900" dirty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1647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TREC (cont’d)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 smtClean="0">
                <a:hlinkClick r:id="rId2"/>
              </a:rPr>
              <a:t>http://trec.nist.gov/tracks.html</a:t>
            </a:r>
            <a:endParaRPr lang="en-US" altLang="en-US" sz="2800" dirty="0" smtClean="0"/>
          </a:p>
          <a:p>
            <a:pPr eaLnBrk="1" hangingPunct="1"/>
            <a:r>
              <a:rPr lang="en-US" altLang="en-US" sz="2800" dirty="0" smtClean="0">
                <a:solidFill>
                  <a:schemeClr val="accent2"/>
                </a:solidFill>
                <a:hlinkClick r:id="rId3"/>
              </a:rPr>
              <a:t>http://trec.nist.gov/presentations/presentations.html</a:t>
            </a:r>
            <a:endParaRPr lang="en-US" altLang="en-US" sz="2800" dirty="0" smtClean="0">
              <a:solidFill>
                <a:schemeClr val="accent2"/>
              </a:solidFill>
            </a:endParaRPr>
          </a:p>
          <a:p>
            <a:pPr eaLnBrk="1" hangingPunct="1"/>
            <a:endParaRPr lang="en-US" altLang="en-US" sz="2800" dirty="0" smtClean="0">
              <a:solidFill>
                <a:schemeClr val="accent2"/>
              </a:solidFill>
            </a:endParaRPr>
          </a:p>
          <a:p>
            <a:pPr eaLnBrk="1" hangingPunct="1"/>
            <a:endParaRPr lang="en-US" altLang="en-US" sz="2800" dirty="0" smtClean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5238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254000" y="143615"/>
            <a:ext cx="8432800" cy="701843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Classic Reference Collections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80619"/>
            <a:ext cx="8229600" cy="3757138"/>
          </a:xfrm>
        </p:spPr>
        <p:txBody>
          <a:bodyPr>
            <a:normAutofit fontScale="62500" lnSpcReduction="20000"/>
          </a:bodyPr>
          <a:lstStyle/>
          <a:p>
            <a:pPr eaLnBrk="1" hangingPunct="1">
              <a:lnSpc>
                <a:spcPct val="120000"/>
              </a:lnSpc>
            </a:pPr>
            <a:r>
              <a:rPr lang="en-US" altLang="en-US" sz="2800" dirty="0" smtClean="0"/>
              <a:t>Generic retrieval</a:t>
            </a:r>
          </a:p>
          <a:p>
            <a:pPr lvl="1">
              <a:lnSpc>
                <a:spcPct val="120000"/>
              </a:lnSpc>
            </a:pPr>
            <a:r>
              <a:rPr lang="en-US" altLang="en-US" sz="2300" dirty="0" smtClean="0"/>
              <a:t>OHSUMED, CRANFIELD, CACM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800" dirty="0" smtClean="0"/>
              <a:t>Text classification</a:t>
            </a:r>
          </a:p>
          <a:p>
            <a:pPr lvl="1">
              <a:lnSpc>
                <a:spcPct val="120000"/>
              </a:lnSpc>
            </a:pPr>
            <a:r>
              <a:rPr lang="en-US" altLang="en-US" sz="2300" dirty="0" smtClean="0"/>
              <a:t>Reuters, 20newsgroups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800" dirty="0" smtClean="0"/>
              <a:t>Question answering</a:t>
            </a:r>
          </a:p>
          <a:p>
            <a:pPr lvl="1">
              <a:lnSpc>
                <a:spcPct val="120000"/>
              </a:lnSpc>
            </a:pPr>
            <a:r>
              <a:rPr lang="en-US" altLang="en-US" sz="2300" dirty="0" smtClean="0"/>
              <a:t>TREC-QA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800" dirty="0" smtClean="0"/>
              <a:t>Web</a:t>
            </a:r>
          </a:p>
          <a:p>
            <a:pPr lvl="1">
              <a:lnSpc>
                <a:spcPct val="120000"/>
              </a:lnSpc>
            </a:pPr>
            <a:r>
              <a:rPr lang="en-US" altLang="en-US" sz="2300" dirty="0" smtClean="0"/>
              <a:t>DOTGOV, wt100g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800" dirty="0" smtClean="0"/>
              <a:t>Blogs</a:t>
            </a:r>
          </a:p>
          <a:p>
            <a:pPr lvl="1">
              <a:lnSpc>
                <a:spcPct val="120000"/>
              </a:lnSpc>
            </a:pPr>
            <a:r>
              <a:rPr lang="en-US" altLang="en-US" sz="2300" dirty="0" err="1" smtClean="0"/>
              <a:t>Buzzmetrics</a:t>
            </a:r>
            <a:r>
              <a:rPr lang="en-US" altLang="en-US" sz="2300" dirty="0" smtClean="0"/>
              <a:t> datasets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800" dirty="0" smtClean="0"/>
              <a:t>TREC ad hoc collections, 2-6 GB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800" dirty="0" smtClean="0"/>
              <a:t>TREC Web collections, 2-100GB</a:t>
            </a:r>
          </a:p>
          <a:p>
            <a:pPr eaLnBrk="1" hangingPunct="1">
              <a:lnSpc>
                <a:spcPct val="120000"/>
              </a:lnSpc>
            </a:pPr>
            <a:endParaRPr lang="en-US" alt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4007660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Comparing two systems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Comparing A and B</a:t>
            </a:r>
          </a:p>
          <a:p>
            <a:pPr eaLnBrk="1" hangingPunct="1"/>
            <a:r>
              <a:rPr lang="en-US" altLang="en-US" dirty="0" smtClean="0"/>
              <a:t>One query?</a:t>
            </a:r>
          </a:p>
          <a:p>
            <a:pPr eaLnBrk="1" hangingPunct="1"/>
            <a:r>
              <a:rPr lang="en-US" altLang="en-US" dirty="0" smtClean="0"/>
              <a:t>Average performance?</a:t>
            </a:r>
          </a:p>
          <a:p>
            <a:pPr eaLnBrk="1" hangingPunct="1"/>
            <a:r>
              <a:rPr lang="en-US" altLang="en-US" dirty="0" smtClean="0"/>
              <a:t>Need: A to consistently outperform B</a:t>
            </a:r>
          </a:p>
          <a:p>
            <a:pPr eaLnBrk="1" hangingPunct="1"/>
            <a:endParaRPr lang="en-US" altLang="en-US" dirty="0" smtClean="0"/>
          </a:p>
          <a:p>
            <a:pPr eaLnBrk="1" hangingPunct="1">
              <a:buFontTx/>
              <a:buNone/>
            </a:pPr>
            <a:endParaRPr lang="en-US" altLang="en-US" dirty="0" smtClean="0"/>
          </a:p>
          <a:p>
            <a:pPr eaLnBrk="1" hangingPunct="1"/>
            <a:endParaRPr lang="en-US" altLang="en-US" dirty="0" smtClean="0"/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4419600" y="4514851"/>
            <a:ext cx="35814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000" dirty="0" smtClean="0">
                <a:solidFill>
                  <a:srgbClr val="000000"/>
                </a:solidFill>
                <a:latin typeface="Times New Roman" pitchFamily="18" charset="0"/>
              </a:rPr>
              <a:t>[Example from James </a:t>
            </a:r>
            <a:r>
              <a:rPr lang="en-US" altLang="en-US" sz="2000" dirty="0">
                <a:solidFill>
                  <a:srgbClr val="000000"/>
                </a:solidFill>
                <a:latin typeface="Times New Roman" pitchFamily="18" charset="0"/>
              </a:rPr>
              <a:t>Allan]</a:t>
            </a:r>
          </a:p>
        </p:txBody>
      </p:sp>
    </p:spTree>
    <p:extLst>
      <p:ext uri="{BB962C8B-B14F-4D97-AF65-F5344CB8AC3E}">
        <p14:creationId xmlns:p14="http://schemas.microsoft.com/office/powerpoint/2010/main" val="335224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The Sign Test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97980"/>
            <a:ext cx="8229600" cy="3588152"/>
          </a:xfrm>
        </p:spPr>
        <p:txBody>
          <a:bodyPr>
            <a:normAutofit fontScale="70000" lnSpcReduction="20000"/>
          </a:bodyPr>
          <a:lstStyle/>
          <a:p>
            <a:pPr eaLnBrk="1" hangingPunct="1">
              <a:lnSpc>
                <a:spcPct val="110000"/>
              </a:lnSpc>
            </a:pPr>
            <a:r>
              <a:rPr lang="en-US" altLang="en-US" sz="2800" dirty="0" smtClean="0"/>
              <a:t>Example 1: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400" dirty="0" smtClean="0"/>
              <a:t>A &gt; B (12 times)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400" dirty="0" smtClean="0"/>
              <a:t>A = B (25 times)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400" dirty="0" smtClean="0"/>
              <a:t>A &lt; B (3 times)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400" dirty="0" smtClean="0"/>
              <a:t>p &lt; 0.035 (significant at the 5% level)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800" dirty="0" smtClean="0"/>
              <a:t>Example 2: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400" dirty="0" smtClean="0"/>
              <a:t>A &gt; B (18 times)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400" dirty="0" smtClean="0"/>
              <a:t>A &lt; B (9 times)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400" dirty="0" smtClean="0"/>
              <a:t>p &lt; 0.122 (not significant at the 5% level)</a:t>
            </a:r>
          </a:p>
          <a:p>
            <a:pPr>
              <a:lnSpc>
                <a:spcPct val="110000"/>
              </a:lnSpc>
            </a:pPr>
            <a:r>
              <a:rPr lang="en-US" altLang="en-US" sz="2900" dirty="0" smtClean="0"/>
              <a:t>External link:</a:t>
            </a:r>
          </a:p>
          <a:p>
            <a:pPr lvl="1">
              <a:lnSpc>
                <a:spcPct val="110000"/>
              </a:lnSpc>
            </a:pPr>
            <a:r>
              <a:rPr lang="en-US" altLang="en-US" sz="2400" dirty="0" smtClean="0">
                <a:hlinkClick r:id="rId2"/>
              </a:rPr>
              <a:t>http://www.fon.hum.uva.nl/Service/Statistics/Sign_Test.html</a:t>
            </a:r>
            <a:r>
              <a:rPr lang="en-US" altLang="en-US" sz="2400" dirty="0" smtClean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1109458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Other Tests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254000" y="1302152"/>
            <a:ext cx="8612208" cy="3292997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110000"/>
              </a:lnSpc>
            </a:pPr>
            <a:r>
              <a:rPr lang="en-US" altLang="en-US" sz="2800" dirty="0" smtClean="0"/>
              <a:t>Student t-test</a:t>
            </a:r>
          </a:p>
          <a:p>
            <a:pPr lvl="1">
              <a:lnSpc>
                <a:spcPct val="110000"/>
              </a:lnSpc>
            </a:pPr>
            <a:r>
              <a:rPr lang="en-US" altLang="en-US" sz="2300" dirty="0" smtClean="0"/>
              <a:t>takes into account the actual performances, not just which system is better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400" dirty="0" smtClean="0">
                <a:hlinkClick r:id="rId2"/>
              </a:rPr>
              <a:t>http://www.fon.hum.uva.nl/Service/Statistics/Student_t_Test.html</a:t>
            </a:r>
            <a:r>
              <a:rPr lang="en-US" altLang="en-US" sz="2400" dirty="0" smtClean="0"/>
              <a:t> 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400" dirty="0" smtClean="0">
                <a:hlinkClick r:id="rId3"/>
              </a:rPr>
              <a:t>http://www.socialresearchmethods.net/kb/stat_t.php</a:t>
            </a:r>
            <a:endParaRPr lang="en-US" altLang="en-US" sz="2400" dirty="0" smtClean="0"/>
          </a:p>
          <a:p>
            <a:pPr eaLnBrk="1" hangingPunct="1">
              <a:lnSpc>
                <a:spcPct val="110000"/>
              </a:lnSpc>
            </a:pPr>
            <a:r>
              <a:rPr lang="en-US" altLang="en-US" sz="2800" dirty="0" smtClean="0"/>
              <a:t>Wilcoxon Matched-Pairs Signed-Ranks Test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400" dirty="0" smtClean="0">
                <a:hlinkClick r:id="rId4"/>
              </a:rPr>
              <a:t>http://www.fon.hum.uva.nl/Service/Statistics/Signed_Rank_Test.html</a:t>
            </a:r>
            <a:r>
              <a:rPr lang="en-US" altLang="en-US" sz="24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95139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dirty="0" smtClean="0"/>
              <a:t>Kappa – </a:t>
            </a:r>
            <a:r>
              <a:rPr lang="en-US" altLang="en-US" dirty="0" err="1" smtClean="0"/>
              <a:t>interannotator</a:t>
            </a:r>
            <a:r>
              <a:rPr lang="en-US" altLang="en-US" dirty="0" smtClean="0"/>
              <a:t> agreement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N: number of items  (index i)</a:t>
            </a:r>
          </a:p>
          <a:p>
            <a:pPr eaLnBrk="1" hangingPunct="1"/>
            <a:r>
              <a:rPr lang="en-US" altLang="en-US" smtClean="0"/>
              <a:t>n: number of categories (index j)</a:t>
            </a:r>
          </a:p>
          <a:p>
            <a:pPr eaLnBrk="1" hangingPunct="1"/>
            <a:r>
              <a:rPr lang="en-US" altLang="en-US" smtClean="0"/>
              <a:t>k: number of annotators</a:t>
            </a:r>
          </a:p>
          <a:p>
            <a:pPr eaLnBrk="1" hangingPunct="1"/>
            <a:endParaRPr lang="en-US" altLang="en-US" smtClean="0"/>
          </a:p>
        </p:txBody>
      </p:sp>
      <p:graphicFrame>
        <p:nvGraphicFramePr>
          <p:cNvPr id="12292" name="Object 4"/>
          <p:cNvGraphicFramePr>
            <a:graphicFrameLocks noChangeAspect="1"/>
          </p:cNvGraphicFramePr>
          <p:nvPr>
            <p:extLst/>
          </p:nvPr>
        </p:nvGraphicFramePr>
        <p:xfrm>
          <a:off x="5379395" y="1249455"/>
          <a:ext cx="2362200" cy="10989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6" name="Equation" r:id="rId3" imgW="1079032" imgH="660113" progId="Equation.3">
                  <p:embed/>
                </p:oleObj>
              </mc:Choice>
              <mc:Fallback>
                <p:oleObj name="Equation" r:id="rId3" imgW="1079032" imgH="6601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9395" y="1249455"/>
                        <a:ext cx="2362200" cy="10989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3" name="Object 5"/>
          <p:cNvGraphicFramePr>
            <a:graphicFrameLocks noChangeAspect="1"/>
          </p:cNvGraphicFramePr>
          <p:nvPr/>
        </p:nvGraphicFramePr>
        <p:xfrm>
          <a:off x="533400" y="3579019"/>
          <a:ext cx="4724400" cy="7643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7" name="Equation" r:id="rId5" imgW="2082800" imgH="444500" progId="Equation.3">
                  <p:embed/>
                </p:oleObj>
              </mc:Choice>
              <mc:Fallback>
                <p:oleObj name="Equation" r:id="rId5" imgW="2082800" imgH="444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579019"/>
                        <a:ext cx="4724400" cy="7643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4" name="Object 6"/>
          <p:cNvGraphicFramePr>
            <a:graphicFrameLocks noChangeAspect="1"/>
          </p:cNvGraphicFramePr>
          <p:nvPr/>
        </p:nvGraphicFramePr>
        <p:xfrm>
          <a:off x="5892800" y="3278981"/>
          <a:ext cx="2565400" cy="127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8" name="Equation" r:id="rId7" imgW="1346200" imgH="889000" progId="Equation.3">
                  <p:embed/>
                </p:oleObj>
              </mc:Choice>
              <mc:Fallback>
                <p:oleObj name="Equation" r:id="rId7" imgW="1346200" imgH="889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92800" y="3278981"/>
                        <a:ext cx="2565400" cy="1271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52612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smtClean="0"/>
              <a:t>Kappa example</a:t>
            </a:r>
          </a:p>
        </p:txBody>
      </p:sp>
      <p:graphicFrame>
        <p:nvGraphicFramePr>
          <p:cNvPr id="258077" name="Group 29"/>
          <p:cNvGraphicFramePr>
            <a:graphicFrameLocks noGrp="1"/>
          </p:cNvGraphicFramePr>
          <p:nvPr>
            <p:ph idx="1"/>
          </p:nvPr>
        </p:nvGraphicFramePr>
        <p:xfrm>
          <a:off x="1749425" y="1628775"/>
          <a:ext cx="5394324" cy="2188369"/>
        </p:xfrm>
        <a:graphic>
          <a:graphicData uri="http://schemas.openxmlformats.org/drawingml/2006/table">
            <a:tbl>
              <a:tblPr/>
              <a:tblGrid>
                <a:gridCol w="141927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3184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60019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5464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J1+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J1-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</a:rPr>
                        <a:t>TOTAL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488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J2+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300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</a:rPr>
                        <a:t>310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464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J2-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20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70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</a:rPr>
                        <a:t>90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464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</a:rPr>
                        <a:t>TOTAL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</a:rPr>
                        <a:t>320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</a:rPr>
                        <a:t>80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</a:rPr>
                        <a:t>400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9863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Kappa (cont’d)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P(A) = 370/400 = 0.925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P (-) = (10+20+70+70)/800 = 0.2125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P (+) = (10+20+300+300)/800 = 0.7875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P (E) = 0.2125 * 0.2125 + 0.7875 * 0.7875 = 0.665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K = (0.925-0.665)/(1-0.665) = 0.776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Kappa higher than 0.67 is tentatively acceptable; higher than 0.8 is good </a:t>
            </a:r>
          </a:p>
        </p:txBody>
      </p:sp>
    </p:spTree>
    <p:extLst>
      <p:ext uri="{BB962C8B-B14F-4D97-AF65-F5344CB8AC3E}">
        <p14:creationId xmlns:p14="http://schemas.microsoft.com/office/powerpoint/2010/main" val="1270198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Exercise</a:t>
            </a: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609600" y="1371600"/>
            <a:ext cx="8001000" cy="3016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000" dirty="0">
                <a:solidFill>
                  <a:prstClr val="black"/>
                </a:solidFill>
                <a:latin typeface="Times New Roman" pitchFamily="18" charset="0"/>
              </a:rPr>
              <a:t>Go to </a:t>
            </a:r>
            <a:r>
              <a:rPr lang="en-US" altLang="en-US" sz="2000" dirty="0" smtClean="0">
                <a:solidFill>
                  <a:prstClr val="black"/>
                </a:solidFill>
                <a:latin typeface="Times New Roman" pitchFamily="18" charset="0"/>
                <a:hlinkClick r:id="rId2"/>
              </a:rPr>
              <a:t>http://www.google.com</a:t>
            </a:r>
            <a:r>
              <a:rPr lang="en-US" altLang="en-US" sz="2000" dirty="0" smtClean="0">
                <a:solidFill>
                  <a:prstClr val="black"/>
                </a:solidFill>
                <a:latin typeface="Times New Roman" pitchFamily="18" charset="0"/>
              </a:rPr>
              <a:t>  </a:t>
            </a:r>
            <a:r>
              <a:rPr lang="en-US" altLang="en-US" sz="2000" dirty="0">
                <a:solidFill>
                  <a:prstClr val="black"/>
                </a:solidFill>
                <a:latin typeface="Times New Roman" pitchFamily="18" charset="0"/>
              </a:rPr>
              <a:t>and search for documents on Tolkien’s “Lord of the Rings”. </a:t>
            </a:r>
            <a:endParaRPr lang="en-US" altLang="en-US" sz="2000" dirty="0" smtClean="0">
              <a:solidFill>
                <a:prstClr val="black"/>
              </a:solidFill>
              <a:latin typeface="Times New Roman" pitchFamily="18" charset="0"/>
            </a:endParaRP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2000" dirty="0">
                <a:solidFill>
                  <a:prstClr val="black"/>
                </a:solidFill>
                <a:latin typeface="Times New Roman" pitchFamily="18" charset="0"/>
              </a:rPr>
              <a:t>Note! Before starting the exercise, have a clear idea of what a relevant document for your query should look like. Try different information needs.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2000" dirty="0" smtClean="0">
                <a:solidFill>
                  <a:prstClr val="black"/>
                </a:solidFill>
                <a:latin typeface="Times New Roman" pitchFamily="18" charset="0"/>
              </a:rPr>
              <a:t>Try </a:t>
            </a:r>
            <a:r>
              <a:rPr lang="en-US" altLang="en-US" sz="2000" dirty="0">
                <a:solidFill>
                  <a:prstClr val="black"/>
                </a:solidFill>
                <a:latin typeface="Times New Roman" pitchFamily="18" charset="0"/>
              </a:rPr>
              <a:t>different ways of phrasing the query: e.g., </a:t>
            </a:r>
            <a:r>
              <a:rPr lang="en-US" altLang="en-US" sz="2000" u="sng" dirty="0">
                <a:solidFill>
                  <a:prstClr val="black"/>
                </a:solidFill>
                <a:latin typeface="Times New Roman" pitchFamily="18" charset="0"/>
              </a:rPr>
              <a:t>Tolkien</a:t>
            </a:r>
            <a:r>
              <a:rPr lang="en-US" altLang="en-US" sz="2000" dirty="0">
                <a:solidFill>
                  <a:prstClr val="black"/>
                </a:solidFill>
                <a:latin typeface="Times New Roman" pitchFamily="18" charset="0"/>
              </a:rPr>
              <a:t>, </a:t>
            </a:r>
            <a:r>
              <a:rPr lang="en-US" altLang="en-US" sz="2000" u="sng" dirty="0" smtClean="0">
                <a:solidFill>
                  <a:prstClr val="black"/>
                </a:solidFill>
                <a:latin typeface="Times New Roman" pitchFamily="18" charset="0"/>
              </a:rPr>
              <a:t>“JRR Tolkien”</a:t>
            </a:r>
            <a:r>
              <a:rPr lang="en-US" altLang="en-US" sz="2000" dirty="0" smtClean="0">
                <a:solidFill>
                  <a:prstClr val="black"/>
                </a:solidFill>
                <a:latin typeface="Times New Roman" pitchFamily="18" charset="0"/>
              </a:rPr>
              <a:t>, </a:t>
            </a:r>
            <a:r>
              <a:rPr lang="en-US" altLang="en-US" sz="2000" u="sng" dirty="0" smtClean="0">
                <a:solidFill>
                  <a:prstClr val="black"/>
                </a:solidFill>
                <a:latin typeface="Times New Roman" pitchFamily="18" charset="0"/>
              </a:rPr>
              <a:t>+“JRR Tolkien” +“Lord </a:t>
            </a:r>
            <a:r>
              <a:rPr lang="en-US" altLang="en-US" sz="2000" u="sng" dirty="0">
                <a:solidFill>
                  <a:prstClr val="black"/>
                </a:solidFill>
                <a:latin typeface="Times New Roman" pitchFamily="18" charset="0"/>
              </a:rPr>
              <a:t>of the Rings”</a:t>
            </a:r>
            <a:r>
              <a:rPr lang="en-US" altLang="en-US" sz="2000" dirty="0">
                <a:solidFill>
                  <a:prstClr val="black"/>
                </a:solidFill>
                <a:latin typeface="Times New Roman" pitchFamily="18" charset="0"/>
              </a:rPr>
              <a:t>, etc. For each query, compute the precision (P) based on the first 10 documents returned by </a:t>
            </a:r>
            <a:r>
              <a:rPr lang="en-US" altLang="en-US" sz="2000" dirty="0" smtClean="0">
                <a:solidFill>
                  <a:prstClr val="black"/>
                </a:solidFill>
                <a:latin typeface="Times New Roman" pitchFamily="18" charset="0"/>
              </a:rPr>
              <a:t>Google. 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2000" dirty="0" smtClean="0">
                <a:solidFill>
                  <a:prstClr val="black"/>
                </a:solidFill>
                <a:latin typeface="Times New Roman" pitchFamily="18" charset="0"/>
              </a:rPr>
              <a:t>Later</a:t>
            </a:r>
            <a:r>
              <a:rPr lang="en-US" altLang="en-US" sz="2000" dirty="0">
                <a:solidFill>
                  <a:prstClr val="black"/>
                </a:solidFill>
                <a:latin typeface="Times New Roman" pitchFamily="18" charset="0"/>
              </a:rPr>
              <a:t>, try different queries.</a:t>
            </a:r>
          </a:p>
        </p:txBody>
      </p:sp>
    </p:spTree>
    <p:extLst>
      <p:ext uri="{BB962C8B-B14F-4D97-AF65-F5344CB8AC3E}">
        <p14:creationId xmlns:p14="http://schemas.microsoft.com/office/powerpoint/2010/main" val="883633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0" y="236213"/>
            <a:ext cx="8432800" cy="701843"/>
          </a:xfrm>
        </p:spPr>
        <p:txBody>
          <a:bodyPr/>
          <a:lstStyle/>
          <a:p>
            <a:r>
              <a:rPr lang="en-US" dirty="0" smtClean="0"/>
              <a:t>Amazon Search</a:t>
            </a:r>
            <a:endParaRPr lang="en-US" dirty="0"/>
          </a:p>
        </p:txBody>
      </p:sp>
      <p:pic>
        <p:nvPicPr>
          <p:cNvPr id="22374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22061" y="903332"/>
            <a:ext cx="6251302" cy="4052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92855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Lemur/Indri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US" altLang="en-US" dirty="0" smtClean="0"/>
              <a:t>An IR toolkit emphasizing language models</a:t>
            </a:r>
          </a:p>
          <a:p>
            <a:pPr>
              <a:lnSpc>
                <a:spcPct val="110000"/>
              </a:lnSpc>
            </a:pPr>
            <a:r>
              <a:rPr lang="en-US" altLang="en-US" dirty="0" smtClean="0"/>
              <a:t>Developed at CMU and Univ. of Massachusetts in 2000’s</a:t>
            </a:r>
          </a:p>
          <a:p>
            <a:pPr>
              <a:lnSpc>
                <a:spcPct val="110000"/>
              </a:lnSpc>
            </a:pPr>
            <a:r>
              <a:rPr lang="en-US" altLang="en-US" dirty="0" smtClean="0"/>
              <a:t>Written in C++, highly extensible</a:t>
            </a:r>
          </a:p>
          <a:p>
            <a:pPr>
              <a:lnSpc>
                <a:spcPct val="110000"/>
              </a:lnSpc>
            </a:pPr>
            <a:r>
              <a:rPr lang="en-US" altLang="en-US" dirty="0" smtClean="0"/>
              <a:t>Vector space and probabilistic models including language models</a:t>
            </a:r>
          </a:p>
          <a:p>
            <a:pPr>
              <a:lnSpc>
                <a:spcPct val="110000"/>
              </a:lnSpc>
            </a:pPr>
            <a:r>
              <a:rPr lang="en-US" altLang="en-US" dirty="0" smtClean="0"/>
              <a:t>Achieving good TREC performance with a simple language model</a:t>
            </a:r>
          </a:p>
        </p:txBody>
      </p:sp>
    </p:spTree>
    <p:extLst>
      <p:ext uri="{BB962C8B-B14F-4D97-AF65-F5344CB8AC3E}">
        <p14:creationId xmlns:p14="http://schemas.microsoft.com/office/powerpoint/2010/main" val="3421568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Lucene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Open Source IR toolkit </a:t>
            </a:r>
          </a:p>
          <a:p>
            <a:r>
              <a:rPr lang="en-US" altLang="en-US" dirty="0" smtClean="0"/>
              <a:t>Initially developed by Doug Cutting in Java</a:t>
            </a:r>
          </a:p>
          <a:p>
            <a:r>
              <a:rPr lang="en-US" altLang="en-US" dirty="0" smtClean="0"/>
              <a:t>Now has been ported to some other languages</a:t>
            </a:r>
          </a:p>
          <a:p>
            <a:r>
              <a:rPr lang="en-US" altLang="en-US" dirty="0" smtClean="0"/>
              <a:t>Good for building IR/Web applications</a:t>
            </a:r>
          </a:p>
          <a:p>
            <a:r>
              <a:rPr lang="en-US" altLang="en-US" dirty="0" smtClean="0"/>
              <a:t>Many applications have been built using </a:t>
            </a:r>
            <a:r>
              <a:rPr lang="en-US" altLang="en-US" dirty="0" err="1" smtClean="0"/>
              <a:t>Lucene</a:t>
            </a:r>
            <a:r>
              <a:rPr lang="en-US" altLang="en-US" dirty="0" smtClean="0"/>
              <a:t> (e.g., </a:t>
            </a:r>
            <a:r>
              <a:rPr lang="en-US" altLang="en-US" dirty="0" err="1" smtClean="0"/>
              <a:t>Nutch</a:t>
            </a:r>
            <a:r>
              <a:rPr lang="en-US" altLang="en-US" dirty="0" smtClean="0"/>
              <a:t> and SOLR)</a:t>
            </a:r>
          </a:p>
        </p:txBody>
      </p:sp>
    </p:spTree>
    <p:extLst>
      <p:ext uri="{BB962C8B-B14F-4D97-AF65-F5344CB8AC3E}">
        <p14:creationId xmlns:p14="http://schemas.microsoft.com/office/powerpoint/2010/main" val="2435437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Information Retrieval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Query Modification and Relevance Feedback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544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Modification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Also known as query reformulation, query substitution …</a:t>
            </a:r>
          </a:p>
          <a:p>
            <a:r>
              <a:rPr lang="en-US" dirty="0" smtClean="0"/>
              <a:t>Problem: </a:t>
            </a:r>
            <a:r>
              <a:rPr lang="en-US" dirty="0"/>
              <a:t>initial query may not be the most appropriate to satisfy a given information </a:t>
            </a:r>
            <a:r>
              <a:rPr lang="en-US" dirty="0" smtClean="0"/>
              <a:t>need</a:t>
            </a:r>
          </a:p>
          <a:p>
            <a:r>
              <a:rPr lang="en-US" dirty="0"/>
              <a:t>Idea: modify the original query so that it gets closer to the right documents in the vector space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630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Query Modification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Morphological:</a:t>
            </a:r>
          </a:p>
          <a:p>
            <a:pPr lvl="1"/>
            <a:r>
              <a:rPr lang="en-US" dirty="0" smtClean="0"/>
              <a:t>Spelling check</a:t>
            </a:r>
          </a:p>
          <a:p>
            <a:r>
              <a:rPr lang="en-US" dirty="0" smtClean="0"/>
              <a:t>Semantic:</a:t>
            </a:r>
          </a:p>
          <a:p>
            <a:pPr lvl="1"/>
            <a:r>
              <a:rPr lang="en-US" dirty="0" smtClean="0"/>
              <a:t>Query expansion</a:t>
            </a:r>
          </a:p>
          <a:p>
            <a:pPr lvl="1"/>
            <a:r>
              <a:rPr lang="en-US" dirty="0" smtClean="0"/>
              <a:t>Query substitution</a:t>
            </a:r>
          </a:p>
          <a:p>
            <a:pPr lvl="1"/>
            <a:r>
              <a:rPr lang="en-US" dirty="0" smtClean="0"/>
              <a:t>Query suggestion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575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89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96" t="17315" r="33020" b="40741"/>
          <a:stretch/>
        </p:blipFill>
        <p:spPr bwMode="auto">
          <a:xfrm>
            <a:off x="1905000" y="0"/>
            <a:ext cx="7239000" cy="32361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5892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88" t="67592" r="33749" b="20371"/>
          <a:stretch/>
        </p:blipFill>
        <p:spPr bwMode="auto">
          <a:xfrm>
            <a:off x="1866900" y="3429000"/>
            <a:ext cx="7143750" cy="928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Oval 4"/>
          <p:cNvSpPr/>
          <p:nvPr/>
        </p:nvSpPr>
        <p:spPr>
          <a:xfrm>
            <a:off x="1866900" y="114300"/>
            <a:ext cx="1866900" cy="285750"/>
          </a:xfrm>
          <a:prstGeom prst="ellipse">
            <a:avLst/>
          </a:prstGeom>
          <a:noFill/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352800" y="1428750"/>
            <a:ext cx="1828801" cy="210740"/>
          </a:xfrm>
          <a:prstGeom prst="ellipse">
            <a:avLst/>
          </a:prstGeom>
          <a:noFill/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048000" y="2228850"/>
            <a:ext cx="1600200" cy="285750"/>
          </a:xfrm>
          <a:prstGeom prst="ellipse">
            <a:avLst/>
          </a:prstGeom>
          <a:noFill/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905000" y="3564731"/>
            <a:ext cx="2286000" cy="721519"/>
          </a:xfrm>
          <a:prstGeom prst="ellipse">
            <a:avLst/>
          </a:prstGeom>
          <a:noFill/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ular Callout 7"/>
          <p:cNvSpPr/>
          <p:nvPr/>
        </p:nvSpPr>
        <p:spPr>
          <a:xfrm>
            <a:off x="457200" y="342900"/>
            <a:ext cx="1066800" cy="514350"/>
          </a:xfrm>
          <a:prstGeom prst="wedgeRectCallout">
            <a:avLst>
              <a:gd name="adj1" fmla="val 99703"/>
              <a:gd name="adj2" fmla="val -56944"/>
            </a:avLst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Original Query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ular Callout 14"/>
          <p:cNvSpPr/>
          <p:nvPr/>
        </p:nvSpPr>
        <p:spPr>
          <a:xfrm>
            <a:off x="5334000" y="457200"/>
            <a:ext cx="1600200" cy="571500"/>
          </a:xfrm>
          <a:prstGeom prst="wedgeRectCallout">
            <a:avLst>
              <a:gd name="adj1" fmla="val -106249"/>
              <a:gd name="adj2" fmla="val -10694"/>
            </a:avLst>
          </a:prstGeom>
          <a:solidFill>
            <a:schemeClr val="accent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Query Expansion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ular Callout 15"/>
          <p:cNvSpPr/>
          <p:nvPr/>
        </p:nvSpPr>
        <p:spPr>
          <a:xfrm>
            <a:off x="6248400" y="1771650"/>
            <a:ext cx="1600200" cy="571500"/>
          </a:xfrm>
          <a:prstGeom prst="wedgeRectCallout">
            <a:avLst>
              <a:gd name="adj1" fmla="val -111011"/>
              <a:gd name="adj2" fmla="val -79444"/>
            </a:avLst>
          </a:prstGeom>
          <a:solidFill>
            <a:schemeClr val="accent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Query substitution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ular Callout 16"/>
          <p:cNvSpPr/>
          <p:nvPr/>
        </p:nvSpPr>
        <p:spPr>
          <a:xfrm>
            <a:off x="685800" y="2514600"/>
            <a:ext cx="1600200" cy="571500"/>
          </a:xfrm>
          <a:prstGeom prst="wedgeRectCallout">
            <a:avLst>
              <a:gd name="adj1" fmla="val 100299"/>
              <a:gd name="adj2" fmla="val -61944"/>
            </a:avLst>
          </a:prstGeom>
          <a:solidFill>
            <a:schemeClr val="accent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Spelling error correction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ular Callout 17"/>
          <p:cNvSpPr/>
          <p:nvPr/>
        </p:nvSpPr>
        <p:spPr>
          <a:xfrm>
            <a:off x="4572000" y="4071938"/>
            <a:ext cx="1447800" cy="571500"/>
          </a:xfrm>
          <a:prstGeom prst="wedgeRectCallout">
            <a:avLst>
              <a:gd name="adj1" fmla="val -88448"/>
              <a:gd name="adj2" fmla="val -46944"/>
            </a:avLst>
          </a:prstGeom>
          <a:solidFill>
            <a:schemeClr val="accent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Query suggestion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6270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Spelling Error Correction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10000"/>
              </a:lnSpc>
            </a:pPr>
            <a:r>
              <a:rPr lang="en-US" sz="2400" dirty="0"/>
              <a:t>Roughly </a:t>
            </a:r>
            <a:r>
              <a:rPr lang="en-US" sz="2400" dirty="0" smtClean="0"/>
              <a:t>10-15% of </a:t>
            </a:r>
            <a:r>
              <a:rPr lang="en-US" sz="2400" dirty="0"/>
              <a:t>the queries sent to search engines contain errors</a:t>
            </a:r>
            <a:r>
              <a:rPr lang="en-US" sz="2400" dirty="0" smtClean="0"/>
              <a:t>. (</a:t>
            </a:r>
            <a:r>
              <a:rPr lang="en-US" sz="2400" dirty="0" err="1" smtClean="0"/>
              <a:t>Cucerzan</a:t>
            </a:r>
            <a:r>
              <a:rPr lang="en-US" sz="2400" dirty="0" smtClean="0"/>
              <a:t> and Brill 2004)</a:t>
            </a:r>
          </a:p>
          <a:p>
            <a:pPr>
              <a:lnSpc>
                <a:spcPct val="110000"/>
              </a:lnSpc>
            </a:pPr>
            <a:r>
              <a:rPr lang="en-US" sz="2400" dirty="0" smtClean="0"/>
              <a:t>Traditional techniques rely on dictionary match, combined with</a:t>
            </a:r>
          </a:p>
          <a:p>
            <a:pPr lvl="1">
              <a:lnSpc>
                <a:spcPct val="110000"/>
              </a:lnSpc>
            </a:pPr>
            <a:r>
              <a:rPr lang="en-US" sz="2000" dirty="0" smtClean="0"/>
              <a:t>Common keyboard mistakes</a:t>
            </a:r>
          </a:p>
          <a:p>
            <a:pPr lvl="1">
              <a:lnSpc>
                <a:spcPct val="110000"/>
              </a:lnSpc>
            </a:pPr>
            <a:r>
              <a:rPr lang="en-US" sz="2000" dirty="0" smtClean="0"/>
              <a:t>Phonetic mistakes</a:t>
            </a:r>
          </a:p>
          <a:p>
            <a:pPr lvl="1">
              <a:lnSpc>
                <a:spcPct val="110000"/>
              </a:lnSpc>
            </a:pPr>
            <a:r>
              <a:rPr lang="en-US" sz="2000" dirty="0" smtClean="0"/>
              <a:t>Context mistakes</a:t>
            </a:r>
          </a:p>
          <a:p>
            <a:pPr lvl="1">
              <a:lnSpc>
                <a:spcPct val="110000"/>
              </a:lnSpc>
            </a:pPr>
            <a:r>
              <a:rPr lang="en-US" sz="2000" dirty="0" smtClean="0"/>
              <a:t>Cognitive mistakes</a:t>
            </a:r>
          </a:p>
          <a:p>
            <a:pPr>
              <a:lnSpc>
                <a:spcPct val="110000"/>
              </a:lnSpc>
            </a:pPr>
            <a:r>
              <a:rPr lang="en-US" sz="2400" dirty="0" smtClean="0"/>
              <a:t>Modern techniques rely on query log analysis + string similarity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51085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Reformulation – Spelling Correction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4439" y="1535905"/>
            <a:ext cx="6619875" cy="3524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5985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0" y="245822"/>
            <a:ext cx="8432800" cy="701843"/>
          </a:xfrm>
        </p:spPr>
        <p:txBody>
          <a:bodyPr/>
          <a:lstStyle/>
          <a:p>
            <a:r>
              <a:rPr lang="en-US" dirty="0" smtClean="0"/>
              <a:t>Query Recommendation/Suggestion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Recommend alternative queries to the user. Alternative queries could be totally different from the original query. </a:t>
            </a:r>
          </a:p>
          <a:p>
            <a:r>
              <a:rPr lang="en-US" sz="2400" dirty="0" smtClean="0"/>
              <a:t>Usually done with query log analysis</a:t>
            </a:r>
          </a:p>
        </p:txBody>
      </p:sp>
    </p:spTree>
    <p:extLst>
      <p:ext uri="{BB962C8B-B14F-4D97-AF65-F5344CB8AC3E}">
        <p14:creationId xmlns:p14="http://schemas.microsoft.com/office/powerpoint/2010/main" val="1676360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Expansion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4023"/>
            <a:ext cx="8229600" cy="2930722"/>
          </a:xfrm>
        </p:spPr>
        <p:txBody>
          <a:bodyPr>
            <a:noAutofit/>
          </a:bodyPr>
          <a:lstStyle/>
          <a:p>
            <a:r>
              <a:rPr lang="en-US" sz="1800" dirty="0" smtClean="0"/>
              <a:t>Refining the information need of search by adding new terms to query</a:t>
            </a:r>
          </a:p>
          <a:p>
            <a:r>
              <a:rPr lang="en-US" sz="1800" dirty="0" smtClean="0"/>
              <a:t>Sometimes also remove terms …</a:t>
            </a:r>
          </a:p>
          <a:p>
            <a:r>
              <a:rPr lang="en-US" sz="1800" dirty="0" smtClean="0"/>
              <a:t>Traditional methods: </a:t>
            </a:r>
          </a:p>
          <a:p>
            <a:pPr lvl="1"/>
            <a:r>
              <a:rPr lang="en-US" sz="1600" dirty="0" smtClean="0"/>
              <a:t>Thesaurus-based expansion</a:t>
            </a:r>
          </a:p>
          <a:p>
            <a:pPr lvl="1"/>
            <a:r>
              <a:rPr lang="en-US" sz="1600" dirty="0" smtClean="0"/>
              <a:t>Ontology based expansion</a:t>
            </a:r>
          </a:p>
          <a:p>
            <a:pPr lvl="1"/>
            <a:r>
              <a:rPr lang="en-US" sz="1600" dirty="0" smtClean="0"/>
              <a:t>Hyponyms and </a:t>
            </a:r>
            <a:r>
              <a:rPr lang="en-US" sz="1600" dirty="0" err="1" smtClean="0"/>
              <a:t>hypernyms</a:t>
            </a:r>
            <a:endParaRPr lang="en-US" sz="1600" dirty="0" smtClean="0"/>
          </a:p>
          <a:p>
            <a:r>
              <a:rPr lang="en-US" sz="1800" dirty="0" smtClean="0"/>
              <a:t>Corpus-based methods</a:t>
            </a:r>
          </a:p>
          <a:p>
            <a:pPr lvl="1"/>
            <a:r>
              <a:rPr lang="en-US" sz="1600" dirty="0" smtClean="0">
                <a:solidFill>
                  <a:schemeClr val="tx1"/>
                </a:solidFill>
              </a:rPr>
              <a:t>Mining related terms from large scale corpus</a:t>
            </a:r>
          </a:p>
          <a:p>
            <a:r>
              <a:rPr lang="en-US" sz="1800" dirty="0" smtClean="0">
                <a:solidFill>
                  <a:schemeClr val="tx1"/>
                </a:solidFill>
              </a:rPr>
              <a:t>Feedback: most effective method in IR</a:t>
            </a:r>
          </a:p>
          <a:p>
            <a:r>
              <a:rPr lang="en-US" sz="1800" dirty="0" smtClean="0"/>
              <a:t>Query log based methods (later)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366988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54000" y="270936"/>
            <a:ext cx="8432800" cy="701843"/>
          </a:xfrm>
        </p:spPr>
        <p:txBody>
          <a:bodyPr/>
          <a:lstStyle/>
          <a:p>
            <a:r>
              <a:rPr lang="en-US" dirty="0" smtClean="0"/>
              <a:t>Library of Congress Search</a:t>
            </a:r>
            <a:endParaRPr lang="en-US" dirty="0"/>
          </a:p>
        </p:txBody>
      </p:sp>
      <p:pic>
        <p:nvPicPr>
          <p:cNvPr id="1996801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98283" y="972779"/>
            <a:ext cx="6157319" cy="39918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48746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Query Expansion</a:t>
            </a:r>
          </a:p>
        </p:txBody>
      </p:sp>
      <p:pic>
        <p:nvPicPr>
          <p:cNvPr id="409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8015" y="1094314"/>
            <a:ext cx="6724650" cy="3779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4219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Query Expansion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Corpus-based: mine query logs</a:t>
            </a:r>
          </a:p>
          <a:p>
            <a:pPr eaLnBrk="1" hangingPunct="1"/>
            <a:r>
              <a:rPr lang="en-US" altLang="en-US" smtClean="0"/>
              <a:t>NLP-based</a:t>
            </a:r>
          </a:p>
          <a:p>
            <a:pPr eaLnBrk="1" hangingPunct="1"/>
            <a:r>
              <a:rPr lang="en-US" altLang="en-US" smtClean="0"/>
              <a:t>Vector-space relevance feedback</a:t>
            </a:r>
          </a:p>
        </p:txBody>
      </p:sp>
    </p:spTree>
    <p:extLst>
      <p:ext uri="{BB962C8B-B14F-4D97-AF65-F5344CB8AC3E}">
        <p14:creationId xmlns:p14="http://schemas.microsoft.com/office/powerpoint/2010/main" val="78498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Relevance Feedback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Problem: initial query may not be the most appropriate to satisfy a given information need.</a:t>
            </a:r>
          </a:p>
          <a:p>
            <a:pPr eaLnBrk="1" hangingPunct="1"/>
            <a:r>
              <a:rPr lang="en-US" altLang="en-US" dirty="0" smtClean="0"/>
              <a:t>Idea: modify the original query so that it gets closer to the right documents in the vector space</a:t>
            </a:r>
          </a:p>
        </p:txBody>
      </p:sp>
    </p:spTree>
    <p:extLst>
      <p:ext uri="{BB962C8B-B14F-4D97-AF65-F5344CB8AC3E}">
        <p14:creationId xmlns:p14="http://schemas.microsoft.com/office/powerpoint/2010/main" val="2023959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Intuition in Feedback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00150"/>
            <a:ext cx="8534400" cy="3657600"/>
          </a:xfrm>
        </p:spPr>
        <p:txBody>
          <a:bodyPr/>
          <a:lstStyle/>
          <a:p>
            <a:r>
              <a:rPr lang="en-US" dirty="0" smtClean="0"/>
              <a:t>Query expansion: feedback can help discover related query terms</a:t>
            </a:r>
          </a:p>
          <a:p>
            <a:pPr lvl="1"/>
            <a:r>
              <a:rPr lang="en-US" dirty="0" smtClean="0"/>
              <a:t>Query = “information retrieval” </a:t>
            </a:r>
          </a:p>
          <a:p>
            <a:pPr lvl="1"/>
            <a:r>
              <a:rPr lang="en-US" dirty="0" smtClean="0"/>
              <a:t>Relevant or pseudo-relevant docs may would likely share words related to “information retrieval”, e.g., “search engine”, “search”, “user”, “query”, etc. </a:t>
            </a:r>
          </a:p>
          <a:p>
            <a:pPr lvl="1"/>
            <a:r>
              <a:rPr lang="en-US" dirty="0" smtClean="0"/>
              <a:t>These words generally have higher frequency in these relevant or pseudo-relevant documents than in the whole collection</a:t>
            </a:r>
          </a:p>
          <a:p>
            <a:pPr lvl="1"/>
            <a:r>
              <a:rPr lang="en-US" dirty="0" smtClean="0"/>
              <a:t>They can be used to expand the original query to increase recall and sometimes also precision</a:t>
            </a:r>
          </a:p>
        </p:txBody>
      </p:sp>
    </p:spTree>
    <p:extLst>
      <p:ext uri="{BB962C8B-B14F-4D97-AF65-F5344CB8AC3E}">
        <p14:creationId xmlns:p14="http://schemas.microsoft.com/office/powerpoint/2010/main" val="198471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Machine Learning Interpretation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Machine learning/pattern recognition</a:t>
            </a:r>
          </a:p>
          <a:p>
            <a:pPr lvl="1"/>
            <a:r>
              <a:rPr lang="en-US" dirty="0"/>
              <a:t>Query = a </a:t>
            </a:r>
            <a:r>
              <a:rPr lang="en-US" u="sng" dirty="0"/>
              <a:t>special</a:t>
            </a:r>
            <a:r>
              <a:rPr lang="en-US" dirty="0"/>
              <a:t> labeled example</a:t>
            </a:r>
          </a:p>
          <a:p>
            <a:pPr lvl="1"/>
            <a:r>
              <a:rPr lang="en-US" dirty="0"/>
              <a:t>Relevant documents = labeled examples (supervised learning)</a:t>
            </a:r>
          </a:p>
          <a:p>
            <a:pPr lvl="1"/>
            <a:r>
              <a:rPr lang="en-US" dirty="0"/>
              <a:t>Pseudo-relevant documents = unlabeled examples  (semi-supervised learning) 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093862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Overview of Feedback Techniques </a:t>
            </a:r>
          </a:p>
        </p:txBody>
      </p:sp>
      <p:sp>
        <p:nvSpPr>
          <p:cNvPr id="13316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81000" y="1200150"/>
            <a:ext cx="8458200" cy="3778946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Feedback as machine learning: many possibilities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Standard ML: Given examples of relevant (and non-relevant) documents, learn how to classify a new document  as either “relevant” or “non-relevant”.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“Modified” ML: Given a query and examples of relevant (and non-relevant) documents, learn how to rank new documents based on relevance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Challenges: </a:t>
            </a:r>
          </a:p>
          <a:p>
            <a:pPr lvl="2">
              <a:lnSpc>
                <a:spcPct val="120000"/>
              </a:lnSpc>
            </a:pPr>
            <a:r>
              <a:rPr lang="en-US" dirty="0" smtClean="0"/>
              <a:t>Sparse data </a:t>
            </a:r>
          </a:p>
          <a:p>
            <a:pPr lvl="2">
              <a:lnSpc>
                <a:spcPct val="120000"/>
              </a:lnSpc>
            </a:pPr>
            <a:r>
              <a:rPr lang="en-US" dirty="0" smtClean="0"/>
              <a:t>Censored sample</a:t>
            </a:r>
          </a:p>
          <a:p>
            <a:pPr lvl="2">
              <a:lnSpc>
                <a:spcPct val="120000"/>
              </a:lnSpc>
            </a:pPr>
            <a:r>
              <a:rPr lang="en-US" dirty="0" smtClean="0"/>
              <a:t>How to deal with query? 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Modeling noise in pseudo feedback (as semi-supervised learning)</a:t>
            </a:r>
          </a:p>
        </p:txBody>
      </p:sp>
    </p:spTree>
    <p:extLst>
      <p:ext uri="{BB962C8B-B14F-4D97-AF65-F5344CB8AC3E}">
        <p14:creationId xmlns:p14="http://schemas.microsoft.com/office/powerpoint/2010/main" val="800616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Feedback Techniques (Cont.) </a:t>
            </a:r>
          </a:p>
        </p:txBody>
      </p:sp>
      <p:sp>
        <p:nvSpPr>
          <p:cNvPr id="13316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81000" y="1662741"/>
            <a:ext cx="8458200" cy="3543300"/>
          </a:xfrm>
        </p:spPr>
        <p:txBody>
          <a:bodyPr/>
          <a:lstStyle/>
          <a:p>
            <a:r>
              <a:rPr lang="en-US" dirty="0"/>
              <a:t>Feedback as query expansion: traditional IR </a:t>
            </a:r>
          </a:p>
          <a:p>
            <a:pPr lvl="1"/>
            <a:r>
              <a:rPr lang="en-US" dirty="0"/>
              <a:t>Step 1: Term selection</a:t>
            </a:r>
          </a:p>
          <a:p>
            <a:pPr lvl="1"/>
            <a:r>
              <a:rPr lang="en-US" dirty="0"/>
              <a:t>Step 2: Query expansion</a:t>
            </a:r>
          </a:p>
          <a:p>
            <a:pPr lvl="1"/>
            <a:r>
              <a:rPr lang="en-US" dirty="0"/>
              <a:t>Step 3: Query term re-weighting</a:t>
            </a:r>
          </a:p>
          <a:p>
            <a:r>
              <a:rPr lang="en-US" dirty="0"/>
              <a:t>Traditional IR is still robust (Rocchio), but ML approaches can potentially be more accurate </a:t>
            </a:r>
          </a:p>
        </p:txBody>
      </p:sp>
    </p:spTree>
    <p:extLst>
      <p:ext uri="{BB962C8B-B14F-4D97-AF65-F5344CB8AC3E}">
        <p14:creationId xmlns:p14="http://schemas.microsoft.com/office/powerpoint/2010/main" val="2459085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Relevance Feedback in the Vector Space Model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46425"/>
            <a:ext cx="8229600" cy="2702991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sz="2400" dirty="0" smtClean="0"/>
              <a:t>Basic setting: Learn from examples</a:t>
            </a:r>
          </a:p>
          <a:p>
            <a:pPr lvl="1">
              <a:lnSpc>
                <a:spcPct val="120000"/>
              </a:lnSpc>
            </a:pPr>
            <a:r>
              <a:rPr lang="en-US" sz="2000" dirty="0" smtClean="0"/>
              <a:t>Positive examples: docs known to be relevant</a:t>
            </a:r>
          </a:p>
          <a:p>
            <a:pPr lvl="1">
              <a:lnSpc>
                <a:spcPct val="120000"/>
              </a:lnSpc>
            </a:pPr>
            <a:r>
              <a:rPr lang="en-US" sz="2000" dirty="0" smtClean="0"/>
              <a:t>Negative examples: docs known to be non-relevant</a:t>
            </a:r>
          </a:p>
          <a:p>
            <a:pPr lvl="1">
              <a:lnSpc>
                <a:spcPct val="120000"/>
              </a:lnSpc>
            </a:pPr>
            <a:r>
              <a:rPr lang="en-US" sz="2000" dirty="0" smtClean="0"/>
              <a:t>How do you learn from this to improve performance?</a:t>
            </a:r>
          </a:p>
          <a:p>
            <a:pPr>
              <a:lnSpc>
                <a:spcPct val="120000"/>
              </a:lnSpc>
            </a:pPr>
            <a:r>
              <a:rPr lang="en-US" sz="2400" dirty="0" smtClean="0"/>
              <a:t>General method: Query modification</a:t>
            </a:r>
          </a:p>
          <a:p>
            <a:pPr lvl="1">
              <a:lnSpc>
                <a:spcPct val="120000"/>
              </a:lnSpc>
            </a:pPr>
            <a:r>
              <a:rPr lang="en-US" sz="2000" dirty="0" smtClean="0"/>
              <a:t>Adding new (weighted) terms</a:t>
            </a:r>
          </a:p>
          <a:p>
            <a:pPr lvl="1">
              <a:lnSpc>
                <a:spcPct val="120000"/>
              </a:lnSpc>
            </a:pPr>
            <a:r>
              <a:rPr lang="en-US" sz="2000" dirty="0" smtClean="0"/>
              <a:t>Adjusting weights of old terms</a:t>
            </a:r>
          </a:p>
          <a:p>
            <a:pPr lvl="1">
              <a:lnSpc>
                <a:spcPct val="120000"/>
              </a:lnSpc>
            </a:pPr>
            <a:r>
              <a:rPr lang="en-US" sz="2000" dirty="0" smtClean="0"/>
              <a:t>Doing both</a:t>
            </a:r>
          </a:p>
          <a:p>
            <a:pPr>
              <a:lnSpc>
                <a:spcPct val="120000"/>
              </a:lnSpc>
            </a:pPr>
            <a:r>
              <a:rPr lang="en-US" sz="2400" dirty="0" smtClean="0"/>
              <a:t>The most well-known and effective approach is Rocchio </a:t>
            </a:r>
            <a:r>
              <a:rPr lang="en-US" sz="1800" b="0" dirty="0" smtClean="0"/>
              <a:t>[Rocchio 1971]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615265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Text Box 2"/>
          <p:cNvSpPr txBox="1">
            <a:spLocks noChangeArrowheads="1"/>
          </p:cNvSpPr>
          <p:nvPr/>
        </p:nvSpPr>
        <p:spPr bwMode="auto">
          <a:xfrm>
            <a:off x="3886200" y="2514601"/>
            <a:ext cx="4699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4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4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4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4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4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+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Rocchio Feedback: Illustration</a:t>
            </a:r>
          </a:p>
        </p:txBody>
      </p:sp>
      <p:sp>
        <p:nvSpPr>
          <p:cNvPr id="20485" name="Oval 4"/>
          <p:cNvSpPr>
            <a:spLocks noChangeArrowheads="1"/>
          </p:cNvSpPr>
          <p:nvPr/>
        </p:nvSpPr>
        <p:spPr bwMode="auto">
          <a:xfrm>
            <a:off x="1219200" y="1428750"/>
            <a:ext cx="6934200" cy="29146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6" name="Rectangle 5"/>
          <p:cNvSpPr>
            <a:spLocks noChangeArrowheads="1"/>
          </p:cNvSpPr>
          <p:nvPr/>
        </p:nvSpPr>
        <p:spPr bwMode="auto">
          <a:xfrm>
            <a:off x="4876801" y="2286000"/>
            <a:ext cx="4476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400"/>
              <a:t>q</a:t>
            </a:r>
          </a:p>
        </p:txBody>
      </p:sp>
      <p:sp>
        <p:nvSpPr>
          <p:cNvPr id="351238" name="Oval 6"/>
          <p:cNvSpPr>
            <a:spLocks noChangeArrowheads="1"/>
          </p:cNvSpPr>
          <p:nvPr/>
        </p:nvSpPr>
        <p:spPr bwMode="auto">
          <a:xfrm>
            <a:off x="3962400" y="2628900"/>
            <a:ext cx="228600" cy="171450"/>
          </a:xfrm>
          <a:prstGeom prst="ellipse">
            <a:avLst/>
          </a:prstGeom>
          <a:solidFill>
            <a:srgbClr val="CC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4191000" y="2319336"/>
            <a:ext cx="838200" cy="461963"/>
            <a:chOff x="2640" y="1948"/>
            <a:chExt cx="528" cy="388"/>
          </a:xfrm>
        </p:grpSpPr>
        <p:sp>
          <p:nvSpPr>
            <p:cNvPr id="20535" name="Rectangle 8"/>
            <p:cNvSpPr>
              <a:spLocks noChangeArrowheads="1"/>
            </p:cNvSpPr>
            <p:nvPr/>
          </p:nvSpPr>
          <p:spPr bwMode="auto">
            <a:xfrm>
              <a:off x="2672" y="1948"/>
              <a:ext cx="213" cy="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rgbClr val="CC0000"/>
                  </a:solidFill>
                </a:rPr>
                <a:t>q</a:t>
              </a:r>
            </a:p>
          </p:txBody>
        </p:sp>
        <p:sp>
          <p:nvSpPr>
            <p:cNvPr id="20536" name="Line 9"/>
            <p:cNvSpPr>
              <a:spLocks noChangeShapeType="1"/>
            </p:cNvSpPr>
            <p:nvPr/>
          </p:nvSpPr>
          <p:spPr bwMode="auto">
            <a:xfrm flipH="1">
              <a:off x="2640" y="2064"/>
              <a:ext cx="52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0489" name="Text Box 10"/>
          <p:cNvSpPr txBox="1">
            <a:spLocks noChangeArrowheads="1"/>
          </p:cNvSpPr>
          <p:nvPr/>
        </p:nvSpPr>
        <p:spPr bwMode="auto">
          <a:xfrm>
            <a:off x="3733800" y="2057401"/>
            <a:ext cx="47320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4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4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4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4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4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+</a:t>
            </a:r>
          </a:p>
        </p:txBody>
      </p:sp>
      <p:sp>
        <p:nvSpPr>
          <p:cNvPr id="20490" name="Text Box 11"/>
          <p:cNvSpPr txBox="1">
            <a:spLocks noChangeArrowheads="1"/>
          </p:cNvSpPr>
          <p:nvPr/>
        </p:nvSpPr>
        <p:spPr bwMode="auto">
          <a:xfrm>
            <a:off x="4191000" y="2000251"/>
            <a:ext cx="4699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4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4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4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4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4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+</a:t>
            </a:r>
          </a:p>
        </p:txBody>
      </p:sp>
      <p:sp>
        <p:nvSpPr>
          <p:cNvPr id="20491" name="Text Box 12"/>
          <p:cNvSpPr txBox="1">
            <a:spLocks noChangeArrowheads="1"/>
          </p:cNvSpPr>
          <p:nvPr/>
        </p:nvSpPr>
        <p:spPr bwMode="auto">
          <a:xfrm>
            <a:off x="3505200" y="2514601"/>
            <a:ext cx="47320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4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4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4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4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4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+</a:t>
            </a:r>
          </a:p>
        </p:txBody>
      </p:sp>
      <p:sp>
        <p:nvSpPr>
          <p:cNvPr id="20492" name="Text Box 13"/>
          <p:cNvSpPr txBox="1">
            <a:spLocks noChangeArrowheads="1"/>
          </p:cNvSpPr>
          <p:nvPr/>
        </p:nvSpPr>
        <p:spPr bwMode="auto">
          <a:xfrm>
            <a:off x="3657600" y="2628901"/>
            <a:ext cx="47320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4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4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4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4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4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+</a:t>
            </a:r>
          </a:p>
        </p:txBody>
      </p:sp>
      <p:sp>
        <p:nvSpPr>
          <p:cNvPr id="20493" name="Text Box 14"/>
          <p:cNvSpPr txBox="1">
            <a:spLocks noChangeArrowheads="1"/>
          </p:cNvSpPr>
          <p:nvPr/>
        </p:nvSpPr>
        <p:spPr bwMode="auto">
          <a:xfrm>
            <a:off x="3505200" y="2857501"/>
            <a:ext cx="47320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4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4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4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4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4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+</a:t>
            </a:r>
          </a:p>
        </p:txBody>
      </p:sp>
      <p:sp>
        <p:nvSpPr>
          <p:cNvPr id="20494" name="Text Box 15"/>
          <p:cNvSpPr txBox="1">
            <a:spLocks noChangeArrowheads="1"/>
          </p:cNvSpPr>
          <p:nvPr/>
        </p:nvSpPr>
        <p:spPr bwMode="auto">
          <a:xfrm>
            <a:off x="3962400" y="2857501"/>
            <a:ext cx="47320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4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4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4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4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4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+</a:t>
            </a:r>
          </a:p>
        </p:txBody>
      </p:sp>
      <p:sp>
        <p:nvSpPr>
          <p:cNvPr id="20495" name="Text Box 16"/>
          <p:cNvSpPr txBox="1">
            <a:spLocks noChangeArrowheads="1"/>
          </p:cNvSpPr>
          <p:nvPr/>
        </p:nvSpPr>
        <p:spPr bwMode="auto">
          <a:xfrm>
            <a:off x="3505200" y="2228851"/>
            <a:ext cx="4699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4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4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4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4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4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+</a:t>
            </a:r>
          </a:p>
        </p:txBody>
      </p:sp>
      <p:sp>
        <p:nvSpPr>
          <p:cNvPr id="20496" name="Text Box 17"/>
          <p:cNvSpPr txBox="1">
            <a:spLocks noChangeArrowheads="1"/>
          </p:cNvSpPr>
          <p:nvPr/>
        </p:nvSpPr>
        <p:spPr bwMode="auto">
          <a:xfrm>
            <a:off x="4191000" y="2743200"/>
            <a:ext cx="4699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4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4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4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4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4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+</a:t>
            </a:r>
          </a:p>
        </p:txBody>
      </p:sp>
      <p:sp>
        <p:nvSpPr>
          <p:cNvPr id="20497" name="Text Box 18"/>
          <p:cNvSpPr txBox="1">
            <a:spLocks noChangeArrowheads="1"/>
          </p:cNvSpPr>
          <p:nvPr/>
        </p:nvSpPr>
        <p:spPr bwMode="auto">
          <a:xfrm>
            <a:off x="4343400" y="2857501"/>
            <a:ext cx="4699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4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4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4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4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4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+</a:t>
            </a:r>
          </a:p>
        </p:txBody>
      </p:sp>
      <p:sp>
        <p:nvSpPr>
          <p:cNvPr id="20498" name="Text Box 19"/>
          <p:cNvSpPr txBox="1">
            <a:spLocks noChangeArrowheads="1"/>
          </p:cNvSpPr>
          <p:nvPr/>
        </p:nvSpPr>
        <p:spPr bwMode="auto">
          <a:xfrm>
            <a:off x="4343400" y="2857501"/>
            <a:ext cx="4699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4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4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4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4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4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+</a:t>
            </a:r>
          </a:p>
        </p:txBody>
      </p:sp>
      <p:sp>
        <p:nvSpPr>
          <p:cNvPr id="20499" name="Text Box 20"/>
          <p:cNvSpPr txBox="1">
            <a:spLocks noChangeArrowheads="1"/>
          </p:cNvSpPr>
          <p:nvPr/>
        </p:nvSpPr>
        <p:spPr bwMode="auto">
          <a:xfrm>
            <a:off x="3962400" y="2114551"/>
            <a:ext cx="47320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4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4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4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4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4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+</a:t>
            </a:r>
          </a:p>
        </p:txBody>
      </p:sp>
      <p:sp>
        <p:nvSpPr>
          <p:cNvPr id="20500" name="Text Box 21"/>
          <p:cNvSpPr txBox="1">
            <a:spLocks noChangeArrowheads="1"/>
          </p:cNvSpPr>
          <p:nvPr/>
        </p:nvSpPr>
        <p:spPr bwMode="auto">
          <a:xfrm>
            <a:off x="4495800" y="2628901"/>
            <a:ext cx="47320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4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4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4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4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4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+</a:t>
            </a:r>
          </a:p>
        </p:txBody>
      </p:sp>
      <p:sp>
        <p:nvSpPr>
          <p:cNvPr id="20501" name="Text Box 22"/>
          <p:cNvSpPr txBox="1">
            <a:spLocks noChangeArrowheads="1"/>
          </p:cNvSpPr>
          <p:nvPr/>
        </p:nvSpPr>
        <p:spPr bwMode="auto">
          <a:xfrm>
            <a:off x="4343400" y="2114551"/>
            <a:ext cx="4699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4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4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4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4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4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+</a:t>
            </a:r>
          </a:p>
        </p:txBody>
      </p:sp>
      <p:sp>
        <p:nvSpPr>
          <p:cNvPr id="20502" name="Text Box 23"/>
          <p:cNvSpPr txBox="1">
            <a:spLocks noChangeArrowheads="1"/>
          </p:cNvSpPr>
          <p:nvPr/>
        </p:nvSpPr>
        <p:spPr bwMode="auto">
          <a:xfrm>
            <a:off x="4876800" y="2457451"/>
            <a:ext cx="4699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4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4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4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4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4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+</a:t>
            </a:r>
          </a:p>
        </p:txBody>
      </p:sp>
      <p:sp>
        <p:nvSpPr>
          <p:cNvPr id="20503" name="Text Box 24"/>
          <p:cNvSpPr txBox="1">
            <a:spLocks noChangeArrowheads="1"/>
          </p:cNvSpPr>
          <p:nvPr/>
        </p:nvSpPr>
        <p:spPr bwMode="auto">
          <a:xfrm>
            <a:off x="4191000" y="1943101"/>
            <a:ext cx="47320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4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4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4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4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4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+</a:t>
            </a:r>
          </a:p>
        </p:txBody>
      </p:sp>
      <p:sp>
        <p:nvSpPr>
          <p:cNvPr id="20504" name="Rectangle 25"/>
          <p:cNvSpPr>
            <a:spLocks noChangeArrowheads="1"/>
          </p:cNvSpPr>
          <p:nvPr/>
        </p:nvSpPr>
        <p:spPr bwMode="auto">
          <a:xfrm>
            <a:off x="4953001" y="1714501"/>
            <a:ext cx="26161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-</a:t>
            </a:r>
          </a:p>
        </p:txBody>
      </p:sp>
      <p:sp>
        <p:nvSpPr>
          <p:cNvPr id="20505" name="Rectangle 26"/>
          <p:cNvSpPr>
            <a:spLocks noChangeArrowheads="1"/>
          </p:cNvSpPr>
          <p:nvPr/>
        </p:nvSpPr>
        <p:spPr bwMode="auto">
          <a:xfrm>
            <a:off x="5105401" y="1828800"/>
            <a:ext cx="26161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-</a:t>
            </a:r>
          </a:p>
        </p:txBody>
      </p:sp>
      <p:sp>
        <p:nvSpPr>
          <p:cNvPr id="20506" name="Rectangle 27"/>
          <p:cNvSpPr>
            <a:spLocks noChangeArrowheads="1"/>
          </p:cNvSpPr>
          <p:nvPr/>
        </p:nvSpPr>
        <p:spPr bwMode="auto">
          <a:xfrm>
            <a:off x="4953001" y="1885951"/>
            <a:ext cx="26161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-</a:t>
            </a:r>
          </a:p>
        </p:txBody>
      </p:sp>
      <p:sp>
        <p:nvSpPr>
          <p:cNvPr id="20507" name="Rectangle 28"/>
          <p:cNvSpPr>
            <a:spLocks noChangeArrowheads="1"/>
          </p:cNvSpPr>
          <p:nvPr/>
        </p:nvSpPr>
        <p:spPr bwMode="auto">
          <a:xfrm>
            <a:off x="5334001" y="2114551"/>
            <a:ext cx="26161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-</a:t>
            </a:r>
          </a:p>
        </p:txBody>
      </p:sp>
      <p:sp>
        <p:nvSpPr>
          <p:cNvPr id="20508" name="Rectangle 29"/>
          <p:cNvSpPr>
            <a:spLocks noChangeArrowheads="1"/>
          </p:cNvSpPr>
          <p:nvPr/>
        </p:nvSpPr>
        <p:spPr bwMode="auto">
          <a:xfrm>
            <a:off x="5486401" y="1600201"/>
            <a:ext cx="26161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-</a:t>
            </a:r>
          </a:p>
        </p:txBody>
      </p:sp>
      <p:sp>
        <p:nvSpPr>
          <p:cNvPr id="20509" name="Rectangle 30"/>
          <p:cNvSpPr>
            <a:spLocks noChangeArrowheads="1"/>
          </p:cNvSpPr>
          <p:nvPr/>
        </p:nvSpPr>
        <p:spPr bwMode="auto">
          <a:xfrm>
            <a:off x="5638801" y="1714501"/>
            <a:ext cx="26161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-</a:t>
            </a:r>
          </a:p>
        </p:txBody>
      </p:sp>
      <p:sp>
        <p:nvSpPr>
          <p:cNvPr id="20510" name="Rectangle 31"/>
          <p:cNvSpPr>
            <a:spLocks noChangeArrowheads="1"/>
          </p:cNvSpPr>
          <p:nvPr/>
        </p:nvSpPr>
        <p:spPr bwMode="auto">
          <a:xfrm>
            <a:off x="5791201" y="1828800"/>
            <a:ext cx="26161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-</a:t>
            </a:r>
          </a:p>
        </p:txBody>
      </p:sp>
      <p:sp>
        <p:nvSpPr>
          <p:cNvPr id="20511" name="Rectangle 32"/>
          <p:cNvSpPr>
            <a:spLocks noChangeArrowheads="1"/>
          </p:cNvSpPr>
          <p:nvPr/>
        </p:nvSpPr>
        <p:spPr bwMode="auto">
          <a:xfrm>
            <a:off x="6019801" y="2628901"/>
            <a:ext cx="26161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-</a:t>
            </a:r>
          </a:p>
        </p:txBody>
      </p:sp>
      <p:sp>
        <p:nvSpPr>
          <p:cNvPr id="20512" name="Rectangle 33"/>
          <p:cNvSpPr>
            <a:spLocks noChangeArrowheads="1"/>
          </p:cNvSpPr>
          <p:nvPr/>
        </p:nvSpPr>
        <p:spPr bwMode="auto">
          <a:xfrm>
            <a:off x="5715001" y="2171701"/>
            <a:ext cx="26161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-</a:t>
            </a:r>
          </a:p>
        </p:txBody>
      </p:sp>
      <p:sp>
        <p:nvSpPr>
          <p:cNvPr id="20513" name="Rectangle 34"/>
          <p:cNvSpPr>
            <a:spLocks noChangeArrowheads="1"/>
          </p:cNvSpPr>
          <p:nvPr/>
        </p:nvSpPr>
        <p:spPr bwMode="auto">
          <a:xfrm>
            <a:off x="5943600" y="2057401"/>
            <a:ext cx="26161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-</a:t>
            </a:r>
          </a:p>
        </p:txBody>
      </p:sp>
      <p:sp>
        <p:nvSpPr>
          <p:cNvPr id="20514" name="Rectangle 35"/>
          <p:cNvSpPr>
            <a:spLocks noChangeArrowheads="1"/>
          </p:cNvSpPr>
          <p:nvPr/>
        </p:nvSpPr>
        <p:spPr bwMode="auto">
          <a:xfrm>
            <a:off x="6096001" y="2171701"/>
            <a:ext cx="26161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-</a:t>
            </a:r>
          </a:p>
        </p:txBody>
      </p:sp>
      <p:sp>
        <p:nvSpPr>
          <p:cNvPr id="20515" name="Rectangle 36"/>
          <p:cNvSpPr>
            <a:spLocks noChangeArrowheads="1"/>
          </p:cNvSpPr>
          <p:nvPr/>
        </p:nvSpPr>
        <p:spPr bwMode="auto">
          <a:xfrm>
            <a:off x="4876801" y="3429001"/>
            <a:ext cx="26161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-</a:t>
            </a:r>
          </a:p>
        </p:txBody>
      </p:sp>
      <p:sp>
        <p:nvSpPr>
          <p:cNvPr id="20516" name="Rectangle 37"/>
          <p:cNvSpPr>
            <a:spLocks noChangeArrowheads="1"/>
          </p:cNvSpPr>
          <p:nvPr/>
        </p:nvSpPr>
        <p:spPr bwMode="auto">
          <a:xfrm>
            <a:off x="5029201" y="2914650"/>
            <a:ext cx="26161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-</a:t>
            </a:r>
          </a:p>
        </p:txBody>
      </p:sp>
      <p:sp>
        <p:nvSpPr>
          <p:cNvPr id="20517" name="Rectangle 38"/>
          <p:cNvSpPr>
            <a:spLocks noChangeArrowheads="1"/>
          </p:cNvSpPr>
          <p:nvPr/>
        </p:nvSpPr>
        <p:spPr bwMode="auto">
          <a:xfrm>
            <a:off x="5181601" y="3028951"/>
            <a:ext cx="26161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-</a:t>
            </a:r>
          </a:p>
        </p:txBody>
      </p:sp>
      <p:sp>
        <p:nvSpPr>
          <p:cNvPr id="20518" name="Rectangle 39"/>
          <p:cNvSpPr>
            <a:spLocks noChangeArrowheads="1"/>
          </p:cNvSpPr>
          <p:nvPr/>
        </p:nvSpPr>
        <p:spPr bwMode="auto">
          <a:xfrm>
            <a:off x="5334001" y="3143251"/>
            <a:ext cx="26161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-</a:t>
            </a:r>
          </a:p>
        </p:txBody>
      </p:sp>
      <p:sp>
        <p:nvSpPr>
          <p:cNvPr id="20519" name="Rectangle 40"/>
          <p:cNvSpPr>
            <a:spLocks noChangeArrowheads="1"/>
          </p:cNvSpPr>
          <p:nvPr/>
        </p:nvSpPr>
        <p:spPr bwMode="auto">
          <a:xfrm>
            <a:off x="5105401" y="3371851"/>
            <a:ext cx="26161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-</a:t>
            </a:r>
          </a:p>
        </p:txBody>
      </p:sp>
      <p:sp>
        <p:nvSpPr>
          <p:cNvPr id="20520" name="Rectangle 41"/>
          <p:cNvSpPr>
            <a:spLocks noChangeArrowheads="1"/>
          </p:cNvSpPr>
          <p:nvPr/>
        </p:nvSpPr>
        <p:spPr bwMode="auto">
          <a:xfrm>
            <a:off x="5257801" y="3486151"/>
            <a:ext cx="26161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-</a:t>
            </a:r>
          </a:p>
        </p:txBody>
      </p:sp>
      <p:sp>
        <p:nvSpPr>
          <p:cNvPr id="20521" name="Rectangle 42"/>
          <p:cNvSpPr>
            <a:spLocks noChangeArrowheads="1"/>
          </p:cNvSpPr>
          <p:nvPr/>
        </p:nvSpPr>
        <p:spPr bwMode="auto">
          <a:xfrm>
            <a:off x="5486401" y="3371851"/>
            <a:ext cx="26161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-</a:t>
            </a:r>
          </a:p>
        </p:txBody>
      </p:sp>
      <p:sp>
        <p:nvSpPr>
          <p:cNvPr id="20522" name="Rectangle 43"/>
          <p:cNvSpPr>
            <a:spLocks noChangeArrowheads="1"/>
          </p:cNvSpPr>
          <p:nvPr/>
        </p:nvSpPr>
        <p:spPr bwMode="auto">
          <a:xfrm>
            <a:off x="5638801" y="3486151"/>
            <a:ext cx="26161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-</a:t>
            </a:r>
          </a:p>
        </p:txBody>
      </p:sp>
      <p:sp>
        <p:nvSpPr>
          <p:cNvPr id="20523" name="Rectangle 44"/>
          <p:cNvSpPr>
            <a:spLocks noChangeArrowheads="1"/>
          </p:cNvSpPr>
          <p:nvPr/>
        </p:nvSpPr>
        <p:spPr bwMode="auto">
          <a:xfrm>
            <a:off x="2362201" y="2743200"/>
            <a:ext cx="26161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-</a:t>
            </a:r>
          </a:p>
        </p:txBody>
      </p:sp>
      <p:sp>
        <p:nvSpPr>
          <p:cNvPr id="20524" name="Rectangle 45"/>
          <p:cNvSpPr>
            <a:spLocks noChangeArrowheads="1"/>
          </p:cNvSpPr>
          <p:nvPr/>
        </p:nvSpPr>
        <p:spPr bwMode="auto">
          <a:xfrm>
            <a:off x="2514601" y="2228851"/>
            <a:ext cx="26161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-</a:t>
            </a:r>
          </a:p>
        </p:txBody>
      </p:sp>
      <p:sp>
        <p:nvSpPr>
          <p:cNvPr id="20525" name="Rectangle 46"/>
          <p:cNvSpPr>
            <a:spLocks noChangeArrowheads="1"/>
          </p:cNvSpPr>
          <p:nvPr/>
        </p:nvSpPr>
        <p:spPr bwMode="auto">
          <a:xfrm>
            <a:off x="2667001" y="2343151"/>
            <a:ext cx="26161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-</a:t>
            </a:r>
          </a:p>
        </p:txBody>
      </p:sp>
      <p:sp>
        <p:nvSpPr>
          <p:cNvPr id="20526" name="Rectangle 47"/>
          <p:cNvSpPr>
            <a:spLocks noChangeArrowheads="1"/>
          </p:cNvSpPr>
          <p:nvPr/>
        </p:nvSpPr>
        <p:spPr bwMode="auto">
          <a:xfrm>
            <a:off x="2819401" y="2457451"/>
            <a:ext cx="26161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-</a:t>
            </a:r>
          </a:p>
        </p:txBody>
      </p:sp>
      <p:sp>
        <p:nvSpPr>
          <p:cNvPr id="20527" name="Rectangle 48"/>
          <p:cNvSpPr>
            <a:spLocks noChangeArrowheads="1"/>
          </p:cNvSpPr>
          <p:nvPr/>
        </p:nvSpPr>
        <p:spPr bwMode="auto">
          <a:xfrm>
            <a:off x="2590800" y="2686051"/>
            <a:ext cx="26161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-</a:t>
            </a:r>
          </a:p>
        </p:txBody>
      </p:sp>
      <p:sp>
        <p:nvSpPr>
          <p:cNvPr id="20528" name="Rectangle 49"/>
          <p:cNvSpPr>
            <a:spLocks noChangeArrowheads="1"/>
          </p:cNvSpPr>
          <p:nvPr/>
        </p:nvSpPr>
        <p:spPr bwMode="auto">
          <a:xfrm>
            <a:off x="3124201" y="2114551"/>
            <a:ext cx="26161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-</a:t>
            </a:r>
          </a:p>
        </p:txBody>
      </p:sp>
      <p:sp>
        <p:nvSpPr>
          <p:cNvPr id="20529" name="Rectangle 50"/>
          <p:cNvSpPr>
            <a:spLocks noChangeArrowheads="1"/>
          </p:cNvSpPr>
          <p:nvPr/>
        </p:nvSpPr>
        <p:spPr bwMode="auto">
          <a:xfrm>
            <a:off x="2971801" y="2686051"/>
            <a:ext cx="26161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-</a:t>
            </a:r>
          </a:p>
        </p:txBody>
      </p:sp>
      <p:sp>
        <p:nvSpPr>
          <p:cNvPr id="20530" name="Rectangle 51"/>
          <p:cNvSpPr>
            <a:spLocks noChangeArrowheads="1"/>
          </p:cNvSpPr>
          <p:nvPr/>
        </p:nvSpPr>
        <p:spPr bwMode="auto">
          <a:xfrm>
            <a:off x="3429001" y="3257551"/>
            <a:ext cx="26161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-</a:t>
            </a:r>
          </a:p>
        </p:txBody>
      </p:sp>
      <p:sp>
        <p:nvSpPr>
          <p:cNvPr id="20531" name="Text Box 52"/>
          <p:cNvSpPr txBox="1">
            <a:spLocks noChangeArrowheads="1"/>
          </p:cNvSpPr>
          <p:nvPr/>
        </p:nvSpPr>
        <p:spPr bwMode="auto">
          <a:xfrm>
            <a:off x="2743200" y="3028951"/>
            <a:ext cx="47320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4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4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4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4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4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+</a:t>
            </a:r>
          </a:p>
        </p:txBody>
      </p:sp>
      <p:sp>
        <p:nvSpPr>
          <p:cNvPr id="20532" name="Text Box 53"/>
          <p:cNvSpPr txBox="1">
            <a:spLocks noChangeArrowheads="1"/>
          </p:cNvSpPr>
          <p:nvPr/>
        </p:nvSpPr>
        <p:spPr bwMode="auto">
          <a:xfrm>
            <a:off x="3200400" y="3028951"/>
            <a:ext cx="47320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4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4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4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4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4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+</a:t>
            </a:r>
          </a:p>
        </p:txBody>
      </p:sp>
      <p:sp>
        <p:nvSpPr>
          <p:cNvPr id="20533" name="Text Box 54"/>
          <p:cNvSpPr txBox="1">
            <a:spLocks noChangeArrowheads="1"/>
          </p:cNvSpPr>
          <p:nvPr/>
        </p:nvSpPr>
        <p:spPr bwMode="auto">
          <a:xfrm>
            <a:off x="3581400" y="3028951"/>
            <a:ext cx="4699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4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4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4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4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4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+</a:t>
            </a:r>
          </a:p>
        </p:txBody>
      </p:sp>
      <p:sp>
        <p:nvSpPr>
          <p:cNvPr id="351287" name="Oval 55"/>
          <p:cNvSpPr>
            <a:spLocks noChangeArrowheads="1"/>
          </p:cNvSpPr>
          <p:nvPr/>
        </p:nvSpPr>
        <p:spPr bwMode="auto">
          <a:xfrm>
            <a:off x="3581400" y="1543050"/>
            <a:ext cx="2819400" cy="2000250"/>
          </a:xfrm>
          <a:prstGeom prst="ellipse">
            <a:avLst/>
          </a:prstGeom>
          <a:noFill/>
          <a:ln w="9525">
            <a:solidFill>
              <a:srgbClr val="00808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127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1238" grpId="0" animBg="1"/>
      <p:bldP spid="351287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Rocchio Feedback: </a:t>
            </a:r>
            <a:r>
              <a:rPr lang="en-US" dirty="0" smtClean="0"/>
              <a:t>Intuition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Query is represented as a vector (VSM)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Query can be updated by adding document vectors to query vectors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If a document is labeled as relevant – add it to the query vector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If a document is labeled as irrelevant – subtract it from the query vector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Weighting needed.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713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Examples of Search Engines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0577"/>
            <a:ext cx="8229600" cy="3420319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2000" dirty="0" smtClean="0"/>
              <a:t>Conventional (library catalog)</a:t>
            </a:r>
          </a:p>
          <a:p>
            <a:pPr lvl="1"/>
            <a:r>
              <a:rPr lang="en-US" altLang="en-US" sz="1400" dirty="0" smtClean="0"/>
              <a:t>Search by keyword, title, author, etc.</a:t>
            </a:r>
          </a:p>
          <a:p>
            <a:pPr eaLnBrk="1" hangingPunct="1"/>
            <a:r>
              <a:rPr lang="en-US" altLang="en-US" sz="2000" dirty="0" smtClean="0"/>
              <a:t>Text-based (Lexis-Nexis, Google, Yahoo!)</a:t>
            </a:r>
          </a:p>
          <a:p>
            <a:pPr lvl="1"/>
            <a:r>
              <a:rPr lang="en-US" altLang="en-US" sz="1400" dirty="0" smtClean="0"/>
              <a:t>Search by keywords. Limited search using queries in natural language.</a:t>
            </a:r>
          </a:p>
          <a:p>
            <a:pPr eaLnBrk="1" hangingPunct="1"/>
            <a:r>
              <a:rPr lang="en-US" altLang="en-US" sz="2000" dirty="0" smtClean="0"/>
              <a:t>Image-based</a:t>
            </a:r>
          </a:p>
          <a:p>
            <a:pPr lvl="1"/>
            <a:r>
              <a:rPr lang="en-US" altLang="en-US" sz="1400" dirty="0" smtClean="0"/>
              <a:t>shapes, colors, keywords</a:t>
            </a:r>
          </a:p>
          <a:p>
            <a:pPr eaLnBrk="1" hangingPunct="1"/>
            <a:r>
              <a:rPr lang="en-US" altLang="en-US" sz="2000" dirty="0" smtClean="0"/>
              <a:t>Question answering systems (ask.com)</a:t>
            </a:r>
            <a:endParaRPr lang="en-US" altLang="en-US" sz="2000" dirty="0"/>
          </a:p>
          <a:p>
            <a:pPr lvl="1"/>
            <a:r>
              <a:rPr lang="en-US" altLang="en-US" sz="1400" dirty="0" smtClean="0"/>
              <a:t>Search in (restricted) natural language</a:t>
            </a:r>
          </a:p>
          <a:p>
            <a:pPr eaLnBrk="1" hangingPunct="1"/>
            <a:r>
              <a:rPr lang="en-US" altLang="en-US" sz="2000" dirty="0" smtClean="0"/>
              <a:t>Clustering systems (</a:t>
            </a:r>
            <a:r>
              <a:rPr lang="en-US" altLang="en-US" sz="2000" dirty="0" err="1" smtClean="0"/>
              <a:t>Vivísimo</a:t>
            </a:r>
            <a:r>
              <a:rPr lang="en-US" altLang="en-US" sz="2000" dirty="0" smtClean="0"/>
              <a:t>, </a:t>
            </a:r>
            <a:r>
              <a:rPr lang="en-US" altLang="en-US" sz="2000" dirty="0" err="1" smtClean="0"/>
              <a:t>Clusty</a:t>
            </a:r>
            <a:r>
              <a:rPr lang="en-US" altLang="en-US" sz="2000" dirty="0" smtClean="0"/>
              <a:t>)</a:t>
            </a:r>
          </a:p>
          <a:p>
            <a:pPr eaLnBrk="1" hangingPunct="1"/>
            <a:r>
              <a:rPr lang="en-US" altLang="en-US" sz="2000" dirty="0" smtClean="0"/>
              <a:t>Research systems (Lemur, </a:t>
            </a:r>
            <a:r>
              <a:rPr lang="en-US" altLang="en-US" sz="2000" dirty="0" err="1" smtClean="0"/>
              <a:t>Nutch</a:t>
            </a:r>
            <a:r>
              <a:rPr lang="en-US" altLang="en-US" sz="20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55494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Rocchio Feedback: Formula</a:t>
            </a:r>
          </a:p>
        </p:txBody>
      </p:sp>
      <p:sp>
        <p:nvSpPr>
          <p:cNvPr id="21509" name="Text Box 4"/>
          <p:cNvSpPr txBox="1">
            <a:spLocks noChangeArrowheads="1"/>
          </p:cNvSpPr>
          <p:nvPr/>
        </p:nvSpPr>
        <p:spPr bwMode="auto">
          <a:xfrm>
            <a:off x="470494" y="3492272"/>
            <a:ext cx="323572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4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4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4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4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4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2400" b="1" dirty="0" smtClean="0"/>
              <a:t>Original query vector</a:t>
            </a:r>
            <a:endParaRPr lang="en-US" sz="2400" b="1" dirty="0"/>
          </a:p>
        </p:txBody>
      </p:sp>
      <p:sp>
        <p:nvSpPr>
          <p:cNvPr id="21510" name="Line 5"/>
          <p:cNvSpPr>
            <a:spLocks noChangeShapeType="1"/>
          </p:cNvSpPr>
          <p:nvPr/>
        </p:nvSpPr>
        <p:spPr bwMode="auto">
          <a:xfrm flipV="1">
            <a:off x="2332038" y="2857500"/>
            <a:ext cx="76200" cy="571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1" name="Text Box 6"/>
          <p:cNvSpPr txBox="1">
            <a:spLocks noChangeArrowheads="1"/>
          </p:cNvSpPr>
          <p:nvPr/>
        </p:nvSpPr>
        <p:spPr bwMode="auto">
          <a:xfrm>
            <a:off x="4038601" y="3657600"/>
            <a:ext cx="200567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4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4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4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4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4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2400" b="1" dirty="0" smtClean="0"/>
              <a:t>Relevant </a:t>
            </a:r>
            <a:r>
              <a:rPr lang="en-US" sz="2400" b="1" dirty="0"/>
              <a:t>docs</a:t>
            </a:r>
          </a:p>
        </p:txBody>
      </p:sp>
      <p:sp>
        <p:nvSpPr>
          <p:cNvPr id="21512" name="Line 7"/>
          <p:cNvSpPr>
            <a:spLocks noChangeShapeType="1"/>
          </p:cNvSpPr>
          <p:nvPr/>
        </p:nvSpPr>
        <p:spPr bwMode="auto">
          <a:xfrm flipV="1">
            <a:off x="4618038" y="3200400"/>
            <a:ext cx="182562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3" name="Text Box 8"/>
          <p:cNvSpPr txBox="1">
            <a:spLocks noChangeArrowheads="1"/>
          </p:cNvSpPr>
          <p:nvPr/>
        </p:nvSpPr>
        <p:spPr bwMode="auto">
          <a:xfrm>
            <a:off x="6702425" y="3714750"/>
            <a:ext cx="184621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4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4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4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4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4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2400" b="1"/>
              <a:t>Non-rel docs</a:t>
            </a:r>
          </a:p>
        </p:txBody>
      </p:sp>
      <p:sp>
        <p:nvSpPr>
          <p:cNvPr id="21514" name="Line 9"/>
          <p:cNvSpPr>
            <a:spLocks noChangeShapeType="1"/>
          </p:cNvSpPr>
          <p:nvPr/>
        </p:nvSpPr>
        <p:spPr bwMode="auto">
          <a:xfrm flipV="1">
            <a:off x="7467600" y="3143250"/>
            <a:ext cx="182562" cy="571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5" name="Text Box 10"/>
          <p:cNvSpPr txBox="1">
            <a:spLocks noChangeArrowheads="1"/>
          </p:cNvSpPr>
          <p:nvPr/>
        </p:nvSpPr>
        <p:spPr bwMode="auto">
          <a:xfrm>
            <a:off x="4770438" y="1257300"/>
            <a:ext cx="170431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4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4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4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4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4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2400" b="1"/>
              <a:t>Parameters</a:t>
            </a:r>
          </a:p>
        </p:txBody>
      </p:sp>
      <p:sp>
        <p:nvSpPr>
          <p:cNvPr id="21516" name="Line 11"/>
          <p:cNvSpPr>
            <a:spLocks noChangeShapeType="1"/>
          </p:cNvSpPr>
          <p:nvPr/>
        </p:nvSpPr>
        <p:spPr bwMode="auto">
          <a:xfrm flipH="1">
            <a:off x="2179638" y="1543050"/>
            <a:ext cx="2743200" cy="800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7" name="Line 12"/>
          <p:cNvSpPr>
            <a:spLocks noChangeShapeType="1"/>
          </p:cNvSpPr>
          <p:nvPr/>
        </p:nvSpPr>
        <p:spPr bwMode="auto">
          <a:xfrm flipH="1">
            <a:off x="3763962" y="1600200"/>
            <a:ext cx="1570038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8" name="Line 13"/>
          <p:cNvSpPr>
            <a:spLocks noChangeShapeType="1"/>
          </p:cNvSpPr>
          <p:nvPr/>
        </p:nvSpPr>
        <p:spPr bwMode="auto">
          <a:xfrm>
            <a:off x="5761038" y="1600200"/>
            <a:ext cx="419100" cy="628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9" name="Text Box 14"/>
          <p:cNvSpPr txBox="1">
            <a:spLocks noChangeArrowheads="1"/>
          </p:cNvSpPr>
          <p:nvPr/>
        </p:nvSpPr>
        <p:spPr bwMode="auto">
          <a:xfrm>
            <a:off x="525463" y="1485900"/>
            <a:ext cx="250902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4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4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4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4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4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2400" b="1" dirty="0"/>
              <a:t>New </a:t>
            </a:r>
            <a:r>
              <a:rPr lang="en-US" sz="2400" b="1" dirty="0" smtClean="0"/>
              <a:t>query vector</a:t>
            </a:r>
            <a:endParaRPr lang="en-US" sz="2400" b="1" dirty="0"/>
          </a:p>
        </p:txBody>
      </p:sp>
      <p:sp>
        <p:nvSpPr>
          <p:cNvPr id="21520" name="Line 15"/>
          <p:cNvSpPr>
            <a:spLocks noChangeShapeType="1"/>
          </p:cNvSpPr>
          <p:nvPr/>
        </p:nvSpPr>
        <p:spPr bwMode="auto">
          <a:xfrm>
            <a:off x="1036638" y="1828800"/>
            <a:ext cx="0" cy="40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/>
          </p:nvPr>
        </p:nvGraphicFramePr>
        <p:xfrm>
          <a:off x="838200" y="2008605"/>
          <a:ext cx="7696200" cy="12489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5" name="Equation" r:id="rId3" imgW="2171700" imgH="469900" progId="Equation.3">
                  <p:embed/>
                </p:oleObj>
              </mc:Choice>
              <mc:Fallback>
                <p:oleObj name="Equation" r:id="rId3" imgW="2171700" imgH="469900" progId="Equation.3">
                  <p:embed/>
                  <p:pic>
                    <p:nvPicPr>
                      <p:cNvPr id="3" name="Object 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8200" y="2008605"/>
                        <a:ext cx="7696200" cy="12489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08171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Relevance Feedback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Automatic</a:t>
            </a:r>
          </a:p>
          <a:p>
            <a:pPr eaLnBrk="1" hangingPunct="1"/>
            <a:r>
              <a:rPr lang="en-US" altLang="en-US" smtClean="0"/>
              <a:t>Manual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Method: identifying feedback terms</a:t>
            </a:r>
          </a:p>
          <a:p>
            <a:pPr lvl="1" eaLnBrk="1" hangingPunct="1">
              <a:buFontTx/>
              <a:buNone/>
            </a:pPr>
            <a:r>
              <a:rPr lang="en-US" altLang="en-US" smtClean="0"/>
              <a:t>Q’ = a</a:t>
            </a:r>
            <a:r>
              <a:rPr lang="en-US" altLang="en-US" baseline="-25000" smtClean="0"/>
              <a:t>1</a:t>
            </a:r>
            <a:r>
              <a:rPr lang="en-US" altLang="en-US" smtClean="0"/>
              <a:t>Q + a</a:t>
            </a:r>
            <a:r>
              <a:rPr lang="en-US" altLang="en-US" baseline="-25000" smtClean="0"/>
              <a:t>2</a:t>
            </a:r>
            <a:r>
              <a:rPr lang="en-US" altLang="en-US" smtClean="0"/>
              <a:t>R - a</a:t>
            </a:r>
            <a:r>
              <a:rPr lang="en-US" altLang="en-US" baseline="-25000" smtClean="0"/>
              <a:t>3</a:t>
            </a:r>
            <a:r>
              <a:rPr lang="en-US" altLang="en-US" smtClean="0"/>
              <a:t>N</a:t>
            </a:r>
          </a:p>
          <a:p>
            <a:pPr lvl="1" eaLnBrk="1" hangingPunct="1">
              <a:buFontTx/>
              <a:buNone/>
            </a:pPr>
            <a:r>
              <a:rPr lang="en-US" altLang="en-US" smtClean="0"/>
              <a:t>Often a</a:t>
            </a:r>
            <a:r>
              <a:rPr lang="en-US" altLang="en-US" baseline="-25000" smtClean="0"/>
              <a:t>1 </a:t>
            </a:r>
            <a:r>
              <a:rPr lang="en-US" altLang="en-US" smtClean="0"/>
              <a:t>= 1</a:t>
            </a:r>
            <a:r>
              <a:rPr lang="en-US" altLang="en-US" baseline="-25000" smtClean="0"/>
              <a:t>, </a:t>
            </a:r>
            <a:r>
              <a:rPr lang="en-US" altLang="en-US" smtClean="0"/>
              <a:t>a</a:t>
            </a:r>
            <a:r>
              <a:rPr lang="en-US" altLang="en-US" baseline="-25000" smtClean="0"/>
              <a:t>2</a:t>
            </a:r>
            <a:r>
              <a:rPr lang="en-US" altLang="en-US" smtClean="0"/>
              <a:t> = 1/|R| and a</a:t>
            </a:r>
            <a:r>
              <a:rPr lang="en-US" altLang="en-US" baseline="-25000" smtClean="0"/>
              <a:t>3</a:t>
            </a:r>
            <a:r>
              <a:rPr lang="en-US" altLang="en-US" smtClean="0"/>
              <a:t> = 1/|N|</a:t>
            </a:r>
          </a:p>
        </p:txBody>
      </p:sp>
    </p:spTree>
    <p:extLst>
      <p:ext uri="{BB962C8B-B14F-4D97-AF65-F5344CB8AC3E}">
        <p14:creationId xmlns:p14="http://schemas.microsoft.com/office/powerpoint/2010/main" val="1301180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 smtClean="0"/>
              <a:t>Q = “safety minivans”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 smtClean="0"/>
              <a:t>D</a:t>
            </a:r>
            <a:r>
              <a:rPr lang="en-US" altLang="en-US" sz="2800" baseline="-25000" dirty="0" smtClean="0"/>
              <a:t>1</a:t>
            </a:r>
            <a:r>
              <a:rPr lang="en-US" altLang="en-US" sz="2800" dirty="0" smtClean="0"/>
              <a:t> = “car safety minivans tests injury statistics” - relevant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 smtClean="0"/>
              <a:t>D</a:t>
            </a:r>
            <a:r>
              <a:rPr lang="en-US" altLang="en-US" sz="2800" baseline="-25000" dirty="0" smtClean="0"/>
              <a:t>2</a:t>
            </a:r>
            <a:r>
              <a:rPr lang="en-US" altLang="en-US" sz="2800" dirty="0" smtClean="0"/>
              <a:t> = “liability tests safety” - relevant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 smtClean="0"/>
              <a:t>D</a:t>
            </a:r>
            <a:r>
              <a:rPr lang="en-US" altLang="en-US" sz="2800" baseline="-25000" dirty="0" smtClean="0"/>
              <a:t>3</a:t>
            </a:r>
            <a:r>
              <a:rPr lang="en-US" altLang="en-US" sz="2800" dirty="0" smtClean="0"/>
              <a:t> = “car passengers injury reviews” - non-relevant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 smtClean="0"/>
              <a:t>R = ?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 smtClean="0"/>
              <a:t>N = ?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 smtClean="0"/>
              <a:t>Q’ = ?</a:t>
            </a:r>
          </a:p>
        </p:txBody>
      </p:sp>
    </p:spTree>
    <p:extLst>
      <p:ext uri="{BB962C8B-B14F-4D97-AF65-F5344CB8AC3E}">
        <p14:creationId xmlns:p14="http://schemas.microsoft.com/office/powerpoint/2010/main" val="2097072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Pseudo Relevance Feedback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Automatic query expansion</a:t>
            </a:r>
          </a:p>
          <a:p>
            <a:pPr lvl="1" eaLnBrk="1" hangingPunct="1"/>
            <a:r>
              <a:rPr lang="en-US" altLang="en-US" smtClean="0"/>
              <a:t>Thesaurus-based expansion (e.g., using latent semantic indexing – later…)</a:t>
            </a:r>
          </a:p>
          <a:p>
            <a:pPr lvl="1" eaLnBrk="1" hangingPunct="1"/>
            <a:r>
              <a:rPr lang="en-US" altLang="en-US" smtClean="0"/>
              <a:t>Distributional similarity</a:t>
            </a:r>
          </a:p>
          <a:p>
            <a:pPr lvl="1" eaLnBrk="1" hangingPunct="1"/>
            <a:r>
              <a:rPr lang="en-US" altLang="en-US" smtClean="0"/>
              <a:t>Query log mining</a:t>
            </a:r>
          </a:p>
        </p:txBody>
      </p:sp>
    </p:spTree>
    <p:extLst>
      <p:ext uri="{BB962C8B-B14F-4D97-AF65-F5344CB8AC3E}">
        <p14:creationId xmlns:p14="http://schemas.microsoft.com/office/powerpoint/2010/main" val="718597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Examples</a:t>
            </a:r>
          </a:p>
        </p:txBody>
      </p:sp>
      <p:sp>
        <p:nvSpPr>
          <p:cNvPr id="191491" name="Text Box 3"/>
          <p:cNvSpPr txBox="1">
            <a:spLocks noChangeArrowheads="1"/>
          </p:cNvSpPr>
          <p:nvPr/>
        </p:nvSpPr>
        <p:spPr bwMode="auto">
          <a:xfrm>
            <a:off x="1066801" y="1657350"/>
            <a:ext cx="7300913" cy="132343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Times New Roman" pitchFamily="18" charset="0"/>
              </a:rPr>
              <a:t>Book</a:t>
            </a:r>
            <a:r>
              <a:rPr lang="en-US" altLang="en-US" sz="1600" dirty="0">
                <a:latin typeface="Times New Roman" pitchFamily="18" charset="0"/>
              </a:rPr>
              <a:t>: publication, product, fact, dramatic composition, record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Times New Roman" pitchFamily="18" charset="0"/>
              </a:rPr>
              <a:t>Computer</a:t>
            </a:r>
            <a:r>
              <a:rPr lang="en-US" altLang="en-US" sz="1600" dirty="0">
                <a:latin typeface="Times New Roman" pitchFamily="18" charset="0"/>
              </a:rPr>
              <a:t>: machine, expert, calculator, reckoner, figurer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Times New Roman" pitchFamily="18" charset="0"/>
              </a:rPr>
              <a:t>Fruit</a:t>
            </a:r>
            <a:r>
              <a:rPr lang="en-US" altLang="en-US" sz="1600" dirty="0">
                <a:latin typeface="Times New Roman" pitchFamily="18" charset="0"/>
              </a:rPr>
              <a:t>: reproductive structure, consequence, </a:t>
            </a:r>
            <a:r>
              <a:rPr lang="en-US" altLang="en-US" sz="1600" dirty="0" smtClean="0">
                <a:latin typeface="Times New Roman" pitchFamily="18" charset="0"/>
              </a:rPr>
              <a:t>product</a:t>
            </a:r>
            <a:endParaRPr lang="en-US" altLang="en-US" sz="1600" dirty="0">
              <a:latin typeface="Times New Roman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Times New Roman" pitchFamily="18" charset="0"/>
              </a:rPr>
              <a:t>Politician</a:t>
            </a:r>
            <a:r>
              <a:rPr lang="en-US" altLang="en-US" sz="1600" dirty="0">
                <a:latin typeface="Times New Roman" pitchFamily="18" charset="0"/>
              </a:rPr>
              <a:t>: leader, schemer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Times New Roman" pitchFamily="18" charset="0"/>
              </a:rPr>
              <a:t>Newspaper</a:t>
            </a:r>
            <a:r>
              <a:rPr lang="en-US" altLang="en-US" sz="1600" dirty="0">
                <a:latin typeface="Times New Roman" pitchFamily="18" charset="0"/>
              </a:rPr>
              <a:t>: press, publisher, product, paper, newsprint </a:t>
            </a:r>
          </a:p>
        </p:txBody>
      </p:sp>
      <p:sp>
        <p:nvSpPr>
          <p:cNvPr id="191492" name="Text Box 4"/>
          <p:cNvSpPr txBox="1">
            <a:spLocks noChangeArrowheads="1"/>
          </p:cNvSpPr>
          <p:nvPr/>
        </p:nvSpPr>
        <p:spPr bwMode="auto">
          <a:xfrm>
            <a:off x="990601" y="2914650"/>
            <a:ext cx="32656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Distributional clustering:</a:t>
            </a:r>
          </a:p>
        </p:txBody>
      </p:sp>
      <p:sp>
        <p:nvSpPr>
          <p:cNvPr id="191493" name="Text Box 5"/>
          <p:cNvSpPr txBox="1">
            <a:spLocks noChangeArrowheads="1"/>
          </p:cNvSpPr>
          <p:nvPr/>
        </p:nvSpPr>
        <p:spPr bwMode="auto">
          <a:xfrm>
            <a:off x="990600" y="1257300"/>
            <a:ext cx="423064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Lexical semantics (Hypernymy):</a:t>
            </a:r>
          </a:p>
        </p:txBody>
      </p:sp>
      <p:sp>
        <p:nvSpPr>
          <p:cNvPr id="191494" name="Text Box 6"/>
          <p:cNvSpPr txBox="1">
            <a:spLocks noChangeArrowheads="1"/>
          </p:cNvSpPr>
          <p:nvPr/>
        </p:nvSpPr>
        <p:spPr bwMode="auto">
          <a:xfrm>
            <a:off x="1069976" y="3352800"/>
            <a:ext cx="7769225" cy="132343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Times New Roman" pitchFamily="18" charset="0"/>
              </a:rPr>
              <a:t>Book</a:t>
            </a:r>
            <a:r>
              <a:rPr lang="en-US" altLang="en-US" sz="1600" dirty="0">
                <a:latin typeface="Times New Roman" pitchFamily="18" charset="0"/>
              </a:rPr>
              <a:t>: autobiography, essay, biography, memoirs, novels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Times New Roman" pitchFamily="18" charset="0"/>
              </a:rPr>
              <a:t>Computer</a:t>
            </a:r>
            <a:r>
              <a:rPr lang="en-US" altLang="en-US" sz="1600" dirty="0">
                <a:latin typeface="Times New Roman" pitchFamily="18" charset="0"/>
              </a:rPr>
              <a:t>:</a:t>
            </a:r>
            <a:r>
              <a:rPr lang="en-US" altLang="en-US" sz="1600" b="1" dirty="0">
                <a:latin typeface="Times New Roman" pitchFamily="18" charset="0"/>
              </a:rPr>
              <a:t> </a:t>
            </a:r>
            <a:r>
              <a:rPr lang="en-US" altLang="en-US" sz="1600" dirty="0">
                <a:latin typeface="Times New Roman" pitchFamily="18" charset="0"/>
              </a:rPr>
              <a:t>adobe, computing, computers, developed, hardware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Times New Roman" pitchFamily="18" charset="0"/>
              </a:rPr>
              <a:t>Fruit</a:t>
            </a:r>
            <a:r>
              <a:rPr lang="en-US" altLang="en-US" sz="1600" dirty="0">
                <a:latin typeface="Times New Roman" pitchFamily="18" charset="0"/>
              </a:rPr>
              <a:t>: leafy, canned, fruits, flowers, grapes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Times New Roman" pitchFamily="18" charset="0"/>
              </a:rPr>
              <a:t>Politician</a:t>
            </a:r>
            <a:r>
              <a:rPr lang="en-US" altLang="en-US" sz="1600" dirty="0">
                <a:latin typeface="Times New Roman" pitchFamily="18" charset="0"/>
              </a:rPr>
              <a:t>: activist, campaigner, politicians, intellectuals, journalist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Times New Roman" pitchFamily="18" charset="0"/>
              </a:rPr>
              <a:t>Newspaper</a:t>
            </a:r>
            <a:r>
              <a:rPr lang="en-US" altLang="en-US" sz="1600" dirty="0">
                <a:latin typeface="Times New Roman" pitchFamily="18" charset="0"/>
              </a:rPr>
              <a:t>:  daily, globe, newspapers, </a:t>
            </a:r>
            <a:r>
              <a:rPr lang="en-US" altLang="en-US" sz="1600" dirty="0" err="1">
                <a:latin typeface="Times New Roman" pitchFamily="18" charset="0"/>
              </a:rPr>
              <a:t>newsday</a:t>
            </a:r>
            <a:r>
              <a:rPr lang="en-US" altLang="en-US" sz="1600" dirty="0">
                <a:latin typeface="Times New Roman" pitchFamily="18" charset="0"/>
              </a:rPr>
              <a:t>, paper</a:t>
            </a:r>
          </a:p>
        </p:txBody>
      </p:sp>
    </p:spTree>
    <p:extLst>
      <p:ext uri="{BB962C8B-B14F-4D97-AF65-F5344CB8AC3E}">
        <p14:creationId xmlns:p14="http://schemas.microsoft.com/office/powerpoint/2010/main" val="2526582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14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14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14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14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14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14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14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14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491" grpId="0" animBg="1" autoUpdateAnimBg="0"/>
      <p:bldP spid="191492" grpId="0" autoUpdateAnimBg="0"/>
      <p:bldP spid="191493" grpId="0" autoUpdateAnimBg="0"/>
      <p:bldP spid="191494" grpId="0" animBg="1" autoUpdateAnimBg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Examples (query logs)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83710"/>
            <a:ext cx="8229600" cy="3444657"/>
          </a:xfrm>
        </p:spPr>
        <p:txBody>
          <a:bodyPr>
            <a:normAutofit fontScale="70000" lnSpcReduction="20000"/>
          </a:bodyPr>
          <a:lstStyle/>
          <a:p>
            <a:pPr eaLnBrk="1" hangingPunct="1">
              <a:lnSpc>
                <a:spcPct val="120000"/>
              </a:lnSpc>
            </a:pPr>
            <a:r>
              <a:rPr lang="en-US" altLang="en-US" sz="2800" dirty="0" smtClean="0"/>
              <a:t>Book: booksellers bookmark blue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800" dirty="0" smtClean="0"/>
              <a:t>Computer: sales notebook stores shop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800" dirty="0" smtClean="0"/>
              <a:t>Fruit: recipes cake salad basket company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800" dirty="0" smtClean="0"/>
              <a:t>Games: online play </a:t>
            </a:r>
            <a:r>
              <a:rPr lang="en-US" altLang="en-US" sz="2800" dirty="0" err="1" smtClean="0"/>
              <a:t>gameboy</a:t>
            </a:r>
            <a:r>
              <a:rPr lang="en-US" altLang="en-US" sz="2800" dirty="0" smtClean="0"/>
              <a:t> free video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800" dirty="0" smtClean="0"/>
              <a:t>Politician: careers federal office history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800" dirty="0" smtClean="0"/>
              <a:t>Newspaper: online website college information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800" dirty="0" smtClean="0"/>
              <a:t>Schools: elementary high ranked yearbook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800" dirty="0" smtClean="0"/>
              <a:t>California: </a:t>
            </a:r>
            <a:r>
              <a:rPr lang="en-US" altLang="en-US" sz="2800" dirty="0" err="1" smtClean="0"/>
              <a:t>berkeley</a:t>
            </a:r>
            <a:r>
              <a:rPr lang="en-US" altLang="en-US" sz="2800" dirty="0" smtClean="0"/>
              <a:t> san </a:t>
            </a:r>
            <a:r>
              <a:rPr lang="en-US" altLang="en-US" sz="2800" dirty="0" err="1" smtClean="0"/>
              <a:t>francisco</a:t>
            </a:r>
            <a:r>
              <a:rPr lang="en-US" altLang="en-US" sz="2800" dirty="0" smtClean="0"/>
              <a:t> southern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800" dirty="0" smtClean="0"/>
              <a:t>French: embassy dictionary learn</a:t>
            </a:r>
          </a:p>
        </p:txBody>
      </p:sp>
    </p:spTree>
    <p:extLst>
      <p:ext uri="{BB962C8B-B14F-4D97-AF65-F5344CB8AC3E}">
        <p14:creationId xmlns:p14="http://schemas.microsoft.com/office/powerpoint/2010/main" val="2502179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 Ranking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the similarity between the query and each of the documents</a:t>
            </a:r>
          </a:p>
          <a:p>
            <a:r>
              <a:rPr lang="en-US" dirty="0" smtClean="0"/>
              <a:t>Use cosine similarity</a:t>
            </a:r>
          </a:p>
          <a:p>
            <a:r>
              <a:rPr lang="en-US" dirty="0" smtClean="0"/>
              <a:t>Use TF*IDF weighting</a:t>
            </a:r>
          </a:p>
          <a:p>
            <a:r>
              <a:rPr lang="en-US" dirty="0" smtClean="0"/>
              <a:t>Return the top K matches to the user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705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Basic Question of Ranking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Given a query, how do we know if document A is </a:t>
            </a:r>
            <a:r>
              <a:rPr lang="en-US" dirty="0" smtClean="0">
                <a:solidFill>
                  <a:srgbClr val="C00000"/>
                </a:solidFill>
              </a:rPr>
              <a:t>more</a:t>
            </a:r>
            <a:r>
              <a:rPr lang="en-US" dirty="0" smtClean="0"/>
              <a:t> relevant than B?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457200" y="2286000"/>
            <a:ext cx="7924800" cy="2343150"/>
            <a:chOff x="432" y="2016"/>
            <a:chExt cx="4992" cy="1968"/>
          </a:xfrm>
        </p:grpSpPr>
        <p:sp>
          <p:nvSpPr>
            <p:cNvPr id="5126" name="Rectangle 4"/>
            <p:cNvSpPr>
              <a:spLocks noChangeArrowheads="1"/>
            </p:cNvSpPr>
            <p:nvPr/>
          </p:nvSpPr>
          <p:spPr bwMode="auto">
            <a:xfrm>
              <a:off x="528" y="2016"/>
              <a:ext cx="4896" cy="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r>
                <a:rPr lang="en-US" sz="2800" dirty="0">
                  <a:latin typeface="Lucida Grande"/>
                </a:rPr>
                <a:t>One Possible </a:t>
              </a:r>
              <a:r>
                <a:rPr lang="en-US" sz="2800" dirty="0" smtClean="0">
                  <a:latin typeface="Lucida Grande"/>
                </a:rPr>
                <a:t>Answer:</a:t>
              </a:r>
              <a:endParaRPr lang="en-US" sz="2800" dirty="0">
                <a:latin typeface="Lucida Grande"/>
              </a:endParaRPr>
            </a:p>
          </p:txBody>
        </p:sp>
        <p:sp>
          <p:nvSpPr>
            <p:cNvPr id="5127" name="Rectangle 5"/>
            <p:cNvSpPr>
              <a:spLocks noChangeArrowheads="1"/>
            </p:cNvSpPr>
            <p:nvPr/>
          </p:nvSpPr>
          <p:spPr bwMode="auto">
            <a:xfrm>
              <a:off x="432" y="2736"/>
              <a:ext cx="4992" cy="1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spcBef>
                  <a:spcPct val="45000"/>
                </a:spcBef>
                <a:buSzPct val="160000"/>
              </a:pPr>
              <a:r>
                <a:rPr lang="en-US" sz="2000" dirty="0">
                  <a:latin typeface="Lucida Grande"/>
                </a:rPr>
                <a:t>If document A uses more query words than document B </a:t>
              </a:r>
            </a:p>
            <a:p>
              <a:pPr>
                <a:spcBef>
                  <a:spcPct val="45000"/>
                </a:spcBef>
                <a:buSzPct val="160000"/>
              </a:pPr>
              <a:r>
                <a:rPr lang="en-US" sz="2000" dirty="0">
                  <a:latin typeface="Lucida Grande"/>
                </a:rPr>
                <a:t>(Word usage in document A is more similar to that in query</a:t>
              </a:r>
              <a:r>
                <a:rPr lang="en-US" sz="2000" dirty="0" smtClean="0">
                  <a:latin typeface="Lucida Grande"/>
                </a:rPr>
                <a:t>)</a:t>
              </a:r>
              <a:endParaRPr lang="en-US" sz="2000" dirty="0">
                <a:latin typeface="Lucida Grande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63123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 Ranking</a:t>
            </a:r>
          </a:p>
        </p:txBody>
      </p:sp>
      <p:sp>
        <p:nvSpPr>
          <p:cNvPr id="16388" name="Oval 3"/>
          <p:cNvSpPr>
            <a:spLocks noChangeArrowheads="1"/>
          </p:cNvSpPr>
          <p:nvPr/>
        </p:nvSpPr>
        <p:spPr bwMode="auto">
          <a:xfrm>
            <a:off x="400050" y="1543050"/>
            <a:ext cx="2362200" cy="1485900"/>
          </a:xfrm>
          <a:prstGeom prst="ellipse">
            <a:avLst/>
          </a:prstGeom>
          <a:noFill/>
          <a:ln w="9525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89" name="Text Box 4"/>
          <p:cNvSpPr txBox="1">
            <a:spLocks noChangeArrowheads="1"/>
          </p:cNvSpPr>
          <p:nvPr/>
        </p:nvSpPr>
        <p:spPr bwMode="auto">
          <a:xfrm>
            <a:off x="676275" y="1632347"/>
            <a:ext cx="36420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r>
              <a:rPr lang="en-US">
                <a:solidFill>
                  <a:srgbClr val="000066"/>
                </a:solidFill>
              </a:rPr>
              <a:t>+</a:t>
            </a:r>
          </a:p>
        </p:txBody>
      </p:sp>
      <p:sp>
        <p:nvSpPr>
          <p:cNvPr id="16390" name="Rectangle 5"/>
          <p:cNvSpPr>
            <a:spLocks noChangeArrowheads="1"/>
          </p:cNvSpPr>
          <p:nvPr/>
        </p:nvSpPr>
        <p:spPr bwMode="auto">
          <a:xfrm>
            <a:off x="781050" y="1943100"/>
            <a:ext cx="31451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66"/>
                </a:solidFill>
              </a:rPr>
              <a:t>+</a:t>
            </a:r>
          </a:p>
        </p:txBody>
      </p:sp>
      <p:sp>
        <p:nvSpPr>
          <p:cNvPr id="16391" name="Rectangle 6"/>
          <p:cNvSpPr>
            <a:spLocks noChangeArrowheads="1"/>
          </p:cNvSpPr>
          <p:nvPr/>
        </p:nvSpPr>
        <p:spPr bwMode="auto">
          <a:xfrm>
            <a:off x="1009650" y="1714500"/>
            <a:ext cx="31451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66"/>
                </a:solidFill>
              </a:rPr>
              <a:t>+</a:t>
            </a:r>
          </a:p>
        </p:txBody>
      </p:sp>
      <p:sp>
        <p:nvSpPr>
          <p:cNvPr id="16392" name="Rectangle 7"/>
          <p:cNvSpPr>
            <a:spLocks noChangeArrowheads="1"/>
          </p:cNvSpPr>
          <p:nvPr/>
        </p:nvSpPr>
        <p:spPr bwMode="auto">
          <a:xfrm>
            <a:off x="1466850" y="1657350"/>
            <a:ext cx="31451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66"/>
                </a:solidFill>
              </a:rPr>
              <a:t>+</a:t>
            </a:r>
          </a:p>
        </p:txBody>
      </p:sp>
      <p:sp>
        <p:nvSpPr>
          <p:cNvPr id="16393" name="Rectangle 8"/>
          <p:cNvSpPr>
            <a:spLocks noChangeArrowheads="1"/>
          </p:cNvSpPr>
          <p:nvPr/>
        </p:nvSpPr>
        <p:spPr bwMode="auto">
          <a:xfrm>
            <a:off x="2076451" y="1828800"/>
            <a:ext cx="26161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66"/>
                </a:solidFill>
              </a:rPr>
              <a:t>-</a:t>
            </a:r>
          </a:p>
        </p:txBody>
      </p:sp>
      <p:sp>
        <p:nvSpPr>
          <p:cNvPr id="16394" name="Rectangle 9"/>
          <p:cNvSpPr>
            <a:spLocks noChangeArrowheads="1"/>
          </p:cNvSpPr>
          <p:nvPr/>
        </p:nvSpPr>
        <p:spPr bwMode="auto">
          <a:xfrm>
            <a:off x="2228851" y="1943100"/>
            <a:ext cx="26161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66"/>
                </a:solidFill>
              </a:rPr>
              <a:t>-</a:t>
            </a:r>
          </a:p>
        </p:txBody>
      </p:sp>
      <p:sp>
        <p:nvSpPr>
          <p:cNvPr id="16395" name="Rectangle 10"/>
          <p:cNvSpPr>
            <a:spLocks noChangeArrowheads="1"/>
          </p:cNvSpPr>
          <p:nvPr/>
        </p:nvSpPr>
        <p:spPr bwMode="auto">
          <a:xfrm>
            <a:off x="2381251" y="2057400"/>
            <a:ext cx="26161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66"/>
                </a:solidFill>
              </a:rPr>
              <a:t>-</a:t>
            </a:r>
          </a:p>
        </p:txBody>
      </p:sp>
      <p:sp>
        <p:nvSpPr>
          <p:cNvPr id="16396" name="Rectangle 11"/>
          <p:cNvSpPr>
            <a:spLocks noChangeArrowheads="1"/>
          </p:cNvSpPr>
          <p:nvPr/>
        </p:nvSpPr>
        <p:spPr bwMode="auto">
          <a:xfrm>
            <a:off x="400051" y="2228850"/>
            <a:ext cx="26161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66"/>
                </a:solidFill>
              </a:rPr>
              <a:t>-</a:t>
            </a:r>
          </a:p>
        </p:txBody>
      </p:sp>
      <p:sp>
        <p:nvSpPr>
          <p:cNvPr id="16397" name="Rectangle 12"/>
          <p:cNvSpPr>
            <a:spLocks noChangeArrowheads="1"/>
          </p:cNvSpPr>
          <p:nvPr/>
        </p:nvSpPr>
        <p:spPr bwMode="auto">
          <a:xfrm>
            <a:off x="552451" y="2343150"/>
            <a:ext cx="26161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66"/>
                </a:solidFill>
              </a:rPr>
              <a:t>-</a:t>
            </a:r>
          </a:p>
        </p:txBody>
      </p:sp>
      <p:sp>
        <p:nvSpPr>
          <p:cNvPr id="16398" name="Rectangle 13"/>
          <p:cNvSpPr>
            <a:spLocks noChangeArrowheads="1"/>
          </p:cNvSpPr>
          <p:nvPr/>
        </p:nvSpPr>
        <p:spPr bwMode="auto">
          <a:xfrm>
            <a:off x="704851" y="2457450"/>
            <a:ext cx="26161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66"/>
                </a:solidFill>
              </a:rPr>
              <a:t>-</a:t>
            </a:r>
          </a:p>
        </p:txBody>
      </p:sp>
      <p:sp>
        <p:nvSpPr>
          <p:cNvPr id="16399" name="Rectangle 14"/>
          <p:cNvSpPr>
            <a:spLocks noChangeArrowheads="1"/>
          </p:cNvSpPr>
          <p:nvPr/>
        </p:nvSpPr>
        <p:spPr bwMode="auto">
          <a:xfrm>
            <a:off x="857251" y="2571750"/>
            <a:ext cx="26161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66"/>
                </a:solidFill>
              </a:rPr>
              <a:t>-</a:t>
            </a:r>
          </a:p>
        </p:txBody>
      </p:sp>
      <p:sp>
        <p:nvSpPr>
          <p:cNvPr id="16400" name="Rectangle 15"/>
          <p:cNvSpPr>
            <a:spLocks noChangeArrowheads="1"/>
          </p:cNvSpPr>
          <p:nvPr/>
        </p:nvSpPr>
        <p:spPr bwMode="auto">
          <a:xfrm>
            <a:off x="1238250" y="2171700"/>
            <a:ext cx="26161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66"/>
                </a:solidFill>
              </a:rPr>
              <a:t>-</a:t>
            </a:r>
          </a:p>
        </p:txBody>
      </p:sp>
      <p:sp>
        <p:nvSpPr>
          <p:cNvPr id="16401" name="Rectangle 16"/>
          <p:cNvSpPr>
            <a:spLocks noChangeArrowheads="1"/>
          </p:cNvSpPr>
          <p:nvPr/>
        </p:nvSpPr>
        <p:spPr bwMode="auto">
          <a:xfrm>
            <a:off x="1390651" y="2286000"/>
            <a:ext cx="26161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66"/>
                </a:solidFill>
              </a:rPr>
              <a:t>-</a:t>
            </a:r>
          </a:p>
        </p:txBody>
      </p:sp>
      <p:sp>
        <p:nvSpPr>
          <p:cNvPr id="16402" name="Rectangle 17"/>
          <p:cNvSpPr>
            <a:spLocks noChangeArrowheads="1"/>
          </p:cNvSpPr>
          <p:nvPr/>
        </p:nvSpPr>
        <p:spPr bwMode="auto">
          <a:xfrm>
            <a:off x="1543051" y="2400300"/>
            <a:ext cx="26161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66"/>
                </a:solidFill>
              </a:rPr>
              <a:t>-</a:t>
            </a:r>
          </a:p>
        </p:txBody>
      </p:sp>
      <p:sp>
        <p:nvSpPr>
          <p:cNvPr id="16403" name="Rectangle 18"/>
          <p:cNvSpPr>
            <a:spLocks noChangeArrowheads="1"/>
          </p:cNvSpPr>
          <p:nvPr/>
        </p:nvSpPr>
        <p:spPr bwMode="auto">
          <a:xfrm>
            <a:off x="1847851" y="2286000"/>
            <a:ext cx="26161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66"/>
                </a:solidFill>
              </a:rPr>
              <a:t>-</a:t>
            </a:r>
          </a:p>
        </p:txBody>
      </p:sp>
      <p:sp>
        <p:nvSpPr>
          <p:cNvPr id="16404" name="Rectangle 19"/>
          <p:cNvSpPr>
            <a:spLocks noChangeArrowheads="1"/>
          </p:cNvSpPr>
          <p:nvPr/>
        </p:nvSpPr>
        <p:spPr bwMode="auto">
          <a:xfrm>
            <a:off x="1847851" y="2628900"/>
            <a:ext cx="26161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66"/>
                </a:solidFill>
              </a:rPr>
              <a:t>-</a:t>
            </a:r>
          </a:p>
        </p:txBody>
      </p:sp>
      <p:sp>
        <p:nvSpPr>
          <p:cNvPr id="16405" name="Rectangle 20"/>
          <p:cNvSpPr>
            <a:spLocks noChangeArrowheads="1"/>
          </p:cNvSpPr>
          <p:nvPr/>
        </p:nvSpPr>
        <p:spPr bwMode="auto">
          <a:xfrm>
            <a:off x="1162051" y="1543050"/>
            <a:ext cx="26161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66"/>
                </a:solidFill>
              </a:rPr>
              <a:t>-</a:t>
            </a:r>
          </a:p>
        </p:txBody>
      </p:sp>
      <p:sp>
        <p:nvSpPr>
          <p:cNvPr id="16406" name="Rectangle 21"/>
          <p:cNvSpPr>
            <a:spLocks noChangeArrowheads="1"/>
          </p:cNvSpPr>
          <p:nvPr/>
        </p:nvSpPr>
        <p:spPr bwMode="auto">
          <a:xfrm>
            <a:off x="1314451" y="1657350"/>
            <a:ext cx="26161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66"/>
                </a:solidFill>
              </a:rPr>
              <a:t>-</a:t>
            </a:r>
          </a:p>
        </p:txBody>
      </p:sp>
      <p:sp>
        <p:nvSpPr>
          <p:cNvPr id="16407" name="Rectangle 22"/>
          <p:cNvSpPr>
            <a:spLocks noChangeArrowheads="1"/>
          </p:cNvSpPr>
          <p:nvPr/>
        </p:nvSpPr>
        <p:spPr bwMode="auto">
          <a:xfrm>
            <a:off x="1619250" y="1771650"/>
            <a:ext cx="31451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66"/>
                </a:solidFill>
              </a:rPr>
              <a:t>+</a:t>
            </a:r>
          </a:p>
        </p:txBody>
      </p:sp>
      <p:sp>
        <p:nvSpPr>
          <p:cNvPr id="16408" name="Rectangle 23"/>
          <p:cNvSpPr>
            <a:spLocks noChangeArrowheads="1"/>
          </p:cNvSpPr>
          <p:nvPr/>
        </p:nvSpPr>
        <p:spPr bwMode="auto">
          <a:xfrm>
            <a:off x="1695451" y="1543050"/>
            <a:ext cx="26161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66"/>
                </a:solidFill>
              </a:rPr>
              <a:t>-</a:t>
            </a:r>
          </a:p>
        </p:txBody>
      </p:sp>
      <p:sp>
        <p:nvSpPr>
          <p:cNvPr id="16409" name="Rectangle 24"/>
          <p:cNvSpPr>
            <a:spLocks noChangeArrowheads="1"/>
          </p:cNvSpPr>
          <p:nvPr/>
        </p:nvSpPr>
        <p:spPr bwMode="auto">
          <a:xfrm>
            <a:off x="1847851" y="1657350"/>
            <a:ext cx="26161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66"/>
                </a:solidFill>
              </a:rPr>
              <a:t>-</a:t>
            </a:r>
          </a:p>
        </p:txBody>
      </p:sp>
      <p:sp>
        <p:nvSpPr>
          <p:cNvPr id="16420" name="AutoShape 51"/>
          <p:cNvSpPr>
            <a:spLocks noChangeArrowheads="1"/>
          </p:cNvSpPr>
          <p:nvPr/>
        </p:nvSpPr>
        <p:spPr bwMode="auto">
          <a:xfrm>
            <a:off x="2663825" y="1771651"/>
            <a:ext cx="838200" cy="250031"/>
          </a:xfrm>
          <a:prstGeom prst="rightArrow">
            <a:avLst>
              <a:gd name="adj1" fmla="val 50000"/>
              <a:gd name="adj2" fmla="val 6285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23" name="Text Box 54"/>
          <p:cNvSpPr txBox="1">
            <a:spLocks noChangeArrowheads="1"/>
          </p:cNvSpPr>
          <p:nvPr/>
        </p:nvSpPr>
        <p:spPr bwMode="auto">
          <a:xfrm>
            <a:off x="6934200" y="1563291"/>
            <a:ext cx="1109599" cy="2585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r>
              <a:rPr lang="en-US" sz="1800" b="1"/>
              <a:t>0.98 d</a:t>
            </a:r>
            <a:r>
              <a:rPr lang="en-US" sz="1800" b="1" baseline="-25000"/>
              <a:t>1</a:t>
            </a:r>
            <a:r>
              <a:rPr lang="en-US" sz="1800" b="1"/>
              <a:t> +</a:t>
            </a:r>
          </a:p>
          <a:p>
            <a:r>
              <a:rPr lang="en-US" sz="1800" b="1"/>
              <a:t>0.95 d</a:t>
            </a:r>
            <a:r>
              <a:rPr lang="en-US" sz="1800" b="1" baseline="-25000"/>
              <a:t>2</a:t>
            </a:r>
            <a:r>
              <a:rPr lang="en-US" sz="1800" b="1"/>
              <a:t> +</a:t>
            </a:r>
          </a:p>
          <a:p>
            <a:r>
              <a:rPr lang="en-US" sz="1800" b="1"/>
              <a:t>0.83 d</a:t>
            </a:r>
            <a:r>
              <a:rPr lang="en-US" sz="1800" b="1" baseline="-25000"/>
              <a:t>3</a:t>
            </a:r>
            <a:r>
              <a:rPr lang="en-US" sz="1800" b="1"/>
              <a:t> -</a:t>
            </a:r>
          </a:p>
          <a:p>
            <a:r>
              <a:rPr lang="en-US" sz="1800" b="1"/>
              <a:t>0.80 d</a:t>
            </a:r>
            <a:r>
              <a:rPr lang="en-US" sz="1800" b="1" baseline="-25000"/>
              <a:t>4</a:t>
            </a:r>
            <a:r>
              <a:rPr lang="en-US" sz="1800" b="1"/>
              <a:t> +</a:t>
            </a:r>
          </a:p>
          <a:p>
            <a:r>
              <a:rPr lang="en-US" sz="1800" b="1"/>
              <a:t>0.76 d</a:t>
            </a:r>
            <a:r>
              <a:rPr lang="en-US" sz="1800" b="1" baseline="-25000"/>
              <a:t>5</a:t>
            </a:r>
            <a:r>
              <a:rPr lang="en-US" sz="1800" b="1"/>
              <a:t> -</a:t>
            </a:r>
          </a:p>
          <a:p>
            <a:r>
              <a:rPr lang="en-US" sz="1800" b="1"/>
              <a:t>0.56 d</a:t>
            </a:r>
            <a:r>
              <a:rPr lang="en-US" sz="1800" b="1" baseline="-25000"/>
              <a:t>6</a:t>
            </a:r>
            <a:r>
              <a:rPr lang="en-US" sz="1800" b="1"/>
              <a:t> -</a:t>
            </a:r>
          </a:p>
          <a:p>
            <a:r>
              <a:rPr lang="en-US" sz="1800" b="1"/>
              <a:t>0.34 d</a:t>
            </a:r>
            <a:r>
              <a:rPr lang="en-US" sz="1800" b="1" baseline="-25000"/>
              <a:t>7</a:t>
            </a:r>
            <a:r>
              <a:rPr lang="en-US" sz="1800" b="1"/>
              <a:t> -</a:t>
            </a:r>
          </a:p>
          <a:p>
            <a:r>
              <a:rPr lang="en-US" sz="1800" b="1"/>
              <a:t>0.21 d</a:t>
            </a:r>
            <a:r>
              <a:rPr lang="en-US" sz="1800" b="1" baseline="-25000"/>
              <a:t>8</a:t>
            </a:r>
            <a:r>
              <a:rPr lang="en-US" sz="1800" b="1"/>
              <a:t> +</a:t>
            </a:r>
          </a:p>
          <a:p>
            <a:r>
              <a:rPr lang="en-US" sz="1800" b="1"/>
              <a:t>0.21 d</a:t>
            </a:r>
            <a:r>
              <a:rPr lang="en-US" sz="1800" b="1" baseline="-25000"/>
              <a:t>9</a:t>
            </a:r>
            <a:r>
              <a:rPr lang="en-US" sz="1800" b="1"/>
              <a:t> -</a:t>
            </a:r>
            <a:endParaRPr lang="en-US"/>
          </a:p>
        </p:txBody>
      </p:sp>
      <p:sp>
        <p:nvSpPr>
          <p:cNvPr id="16424" name="Line 55"/>
          <p:cNvSpPr>
            <a:spLocks noChangeShapeType="1"/>
          </p:cNvSpPr>
          <p:nvPr/>
        </p:nvSpPr>
        <p:spPr bwMode="auto">
          <a:xfrm>
            <a:off x="6705600" y="245745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25" name="AutoShape 56"/>
          <p:cNvSpPr>
            <a:spLocks noChangeArrowheads="1"/>
          </p:cNvSpPr>
          <p:nvPr/>
        </p:nvSpPr>
        <p:spPr bwMode="auto">
          <a:xfrm>
            <a:off x="6248400" y="1822847"/>
            <a:ext cx="609600" cy="192881"/>
          </a:xfrm>
          <a:prstGeom prst="rightArrow">
            <a:avLst>
              <a:gd name="adj1" fmla="val 50000"/>
              <a:gd name="adj2" fmla="val 5925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6427" name="Group 58"/>
          <p:cNvGrpSpPr>
            <a:grpSpLocks/>
          </p:cNvGrpSpPr>
          <p:nvPr/>
        </p:nvGrpSpPr>
        <p:grpSpPr bwMode="auto">
          <a:xfrm>
            <a:off x="8085138" y="1734740"/>
            <a:ext cx="1065212" cy="685800"/>
            <a:chOff x="5088" y="2592"/>
            <a:chExt cx="671" cy="576"/>
          </a:xfrm>
        </p:grpSpPr>
        <p:sp>
          <p:nvSpPr>
            <p:cNvPr id="16432" name="AutoShape 59"/>
            <p:cNvSpPr>
              <a:spLocks/>
            </p:cNvSpPr>
            <p:nvPr/>
          </p:nvSpPr>
          <p:spPr bwMode="auto">
            <a:xfrm>
              <a:off x="5088" y="2592"/>
              <a:ext cx="96" cy="576"/>
            </a:xfrm>
            <a:prstGeom prst="rightBrace">
              <a:avLst>
                <a:gd name="adj1" fmla="val 5000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33" name="Text Box 60"/>
            <p:cNvSpPr txBox="1">
              <a:spLocks noChangeArrowheads="1"/>
            </p:cNvSpPr>
            <p:nvPr/>
          </p:nvSpPr>
          <p:spPr bwMode="auto">
            <a:xfrm>
              <a:off x="5271" y="2718"/>
              <a:ext cx="488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r>
                <a:rPr lang="en-US" sz="2000" b="1">
                  <a:solidFill>
                    <a:srgbClr val="CC0000"/>
                  </a:solidFill>
                </a:rPr>
                <a:t>R’(q)</a:t>
              </a:r>
            </a:p>
          </p:txBody>
        </p:sp>
      </p:grpSp>
      <p:sp>
        <p:nvSpPr>
          <p:cNvPr id="16429" name="Freeform 62"/>
          <p:cNvSpPr>
            <a:spLocks/>
          </p:cNvSpPr>
          <p:nvPr/>
        </p:nvSpPr>
        <p:spPr bwMode="auto">
          <a:xfrm>
            <a:off x="463550" y="1581150"/>
            <a:ext cx="1511300" cy="676275"/>
          </a:xfrm>
          <a:custGeom>
            <a:avLst/>
            <a:gdLst>
              <a:gd name="T0" fmla="*/ 383063751 w 952"/>
              <a:gd name="T1" fmla="*/ 161289980 h 568"/>
              <a:gd name="T2" fmla="*/ 987901394 w 952"/>
              <a:gd name="T3" fmla="*/ 282257478 h 568"/>
              <a:gd name="T4" fmla="*/ 1713706604 w 952"/>
              <a:gd name="T5" fmla="*/ 766127369 h 568"/>
              <a:gd name="T6" fmla="*/ 1713706604 w 952"/>
              <a:gd name="T7" fmla="*/ 161289980 h 568"/>
              <a:gd name="T8" fmla="*/ 2147483647 w 952"/>
              <a:gd name="T9" fmla="*/ 766127369 h 568"/>
              <a:gd name="T10" fmla="*/ 1229836331 w 952"/>
              <a:gd name="T11" fmla="*/ 1249997360 h 568"/>
              <a:gd name="T12" fmla="*/ 141128763 w 952"/>
              <a:gd name="T13" fmla="*/ 1249997360 h 568"/>
              <a:gd name="T14" fmla="*/ 383063751 w 952"/>
              <a:gd name="T15" fmla="*/ 161289980 h 56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952"/>
              <a:gd name="T25" fmla="*/ 0 h 568"/>
              <a:gd name="T26" fmla="*/ 952 w 952"/>
              <a:gd name="T27" fmla="*/ 568 h 568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952" h="568">
                <a:moveTo>
                  <a:pt x="152" y="64"/>
                </a:moveTo>
                <a:cubicBezTo>
                  <a:pt x="208" y="0"/>
                  <a:pt x="304" y="72"/>
                  <a:pt x="392" y="112"/>
                </a:cubicBezTo>
                <a:cubicBezTo>
                  <a:pt x="480" y="152"/>
                  <a:pt x="632" y="312"/>
                  <a:pt x="680" y="304"/>
                </a:cubicBezTo>
                <a:cubicBezTo>
                  <a:pt x="728" y="296"/>
                  <a:pt x="640" y="64"/>
                  <a:pt x="680" y="64"/>
                </a:cubicBezTo>
                <a:cubicBezTo>
                  <a:pt x="720" y="64"/>
                  <a:pt x="952" y="232"/>
                  <a:pt x="920" y="304"/>
                </a:cubicBezTo>
                <a:cubicBezTo>
                  <a:pt x="888" y="376"/>
                  <a:pt x="632" y="464"/>
                  <a:pt x="488" y="496"/>
                </a:cubicBezTo>
                <a:cubicBezTo>
                  <a:pt x="344" y="528"/>
                  <a:pt x="112" y="568"/>
                  <a:pt x="56" y="496"/>
                </a:cubicBezTo>
                <a:cubicBezTo>
                  <a:pt x="0" y="424"/>
                  <a:pt x="96" y="128"/>
                  <a:pt x="152" y="64"/>
                </a:cubicBezTo>
                <a:close/>
              </a:path>
            </a:pathLst>
          </a:custGeom>
          <a:noFill/>
          <a:ln w="952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30" name="Rectangle 63"/>
          <p:cNvSpPr>
            <a:spLocks noChangeArrowheads="1"/>
          </p:cNvSpPr>
          <p:nvPr/>
        </p:nvSpPr>
        <p:spPr bwMode="auto">
          <a:xfrm>
            <a:off x="336550" y="1028701"/>
            <a:ext cx="127009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</a:rPr>
              <a:t>True R(q)</a:t>
            </a:r>
          </a:p>
        </p:txBody>
      </p:sp>
      <p:sp>
        <p:nvSpPr>
          <p:cNvPr id="16431" name="Line 64"/>
          <p:cNvSpPr>
            <a:spLocks noChangeShapeType="1"/>
          </p:cNvSpPr>
          <p:nvPr/>
        </p:nvSpPr>
        <p:spPr bwMode="auto">
          <a:xfrm>
            <a:off x="933450" y="1371600"/>
            <a:ext cx="0" cy="40005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" name="Rectangle 50"/>
          <p:cNvSpPr>
            <a:spLocks noChangeArrowheads="1"/>
          </p:cNvSpPr>
          <p:nvPr/>
        </p:nvSpPr>
        <p:spPr bwMode="auto">
          <a:xfrm>
            <a:off x="3648076" y="1515502"/>
            <a:ext cx="2362200" cy="857250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r>
              <a:rPr lang="en-US" sz="2000" b="1" dirty="0" smtClean="0">
                <a:solidFill>
                  <a:srgbClr val="000066"/>
                </a:solidFill>
              </a:rPr>
              <a:t>Retrieval function</a:t>
            </a:r>
            <a:endParaRPr lang="en-US" sz="2000" b="1" dirty="0">
              <a:solidFill>
                <a:srgbClr val="000066"/>
              </a:solidFill>
            </a:endParaRPr>
          </a:p>
          <a:p>
            <a:r>
              <a:rPr lang="en-US" sz="2000" b="1" dirty="0">
                <a:solidFill>
                  <a:srgbClr val="000066"/>
                </a:solidFill>
              </a:rPr>
              <a:t>f(</a:t>
            </a:r>
            <a:r>
              <a:rPr lang="en-US" sz="2000" b="1" dirty="0" err="1">
                <a:solidFill>
                  <a:srgbClr val="000066"/>
                </a:solidFill>
              </a:rPr>
              <a:t>d,q</a:t>
            </a:r>
            <a:r>
              <a:rPr lang="en-US" sz="2000" b="1" dirty="0">
                <a:solidFill>
                  <a:srgbClr val="000066"/>
                </a:solidFill>
              </a:rPr>
              <a:t>)=?</a:t>
            </a:r>
            <a:endParaRPr lang="en-US" sz="2000" b="1" dirty="0"/>
          </a:p>
        </p:txBody>
      </p:sp>
      <p:sp>
        <p:nvSpPr>
          <p:cNvPr id="74" name="TextBox 73"/>
          <p:cNvSpPr txBox="1"/>
          <p:nvPr/>
        </p:nvSpPr>
        <p:spPr>
          <a:xfrm>
            <a:off x="3667126" y="2715652"/>
            <a:ext cx="2428875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Measures the degree of relevance</a:t>
            </a:r>
            <a:endParaRPr lang="en-US" dirty="0"/>
          </a:p>
        </p:txBody>
      </p:sp>
      <p:sp>
        <p:nvSpPr>
          <p:cNvPr id="75" name="Down Arrow 74"/>
          <p:cNvSpPr/>
          <p:nvPr/>
        </p:nvSpPr>
        <p:spPr>
          <a:xfrm>
            <a:off x="4562476" y="2429902"/>
            <a:ext cx="457200" cy="228600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377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Relevance = Similarity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Assumptions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Query and document are represented in a similar way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A query can be regarded as a “document”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Relevance(d, q) </a:t>
            </a:r>
            <a:r>
              <a:rPr lang="en-US" dirty="0" smtClean="0">
                <a:sym typeface="Symbol" pitchFamily="18" charset="2"/>
              </a:rPr>
              <a:t> similarity(d, q)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R’(q) = {</a:t>
            </a:r>
            <a:r>
              <a:rPr lang="en-US" dirty="0" err="1" smtClean="0"/>
              <a:t>d</a:t>
            </a:r>
            <a:r>
              <a:rPr lang="en-US" dirty="0" err="1" smtClean="0">
                <a:sym typeface="Symbol" pitchFamily="18" charset="2"/>
              </a:rPr>
              <a:t></a:t>
            </a:r>
            <a:r>
              <a:rPr lang="en-US" dirty="0" err="1" smtClean="0"/>
              <a:t>C</a:t>
            </a:r>
            <a:r>
              <a:rPr lang="en-US" dirty="0" smtClean="0"/>
              <a:t> | f(</a:t>
            </a:r>
            <a:r>
              <a:rPr lang="en-US" dirty="0" err="1" smtClean="0"/>
              <a:t>d,q</a:t>
            </a:r>
            <a:r>
              <a:rPr lang="en-US" dirty="0" smtClean="0"/>
              <a:t>)&gt;</a:t>
            </a:r>
            <a:r>
              <a:rPr lang="en-US" dirty="0" smtClean="0">
                <a:sym typeface="Symbol" pitchFamily="18" charset="2"/>
              </a:rPr>
              <a:t></a:t>
            </a:r>
            <a:r>
              <a:rPr lang="en-US" dirty="0" smtClean="0"/>
              <a:t>}, f(</a:t>
            </a:r>
            <a:r>
              <a:rPr lang="en-US" dirty="0" err="1" smtClean="0"/>
              <a:t>q,d</a:t>
            </a:r>
            <a:r>
              <a:rPr lang="en-US" dirty="0" smtClean="0"/>
              <a:t>)=</a:t>
            </a:r>
            <a:r>
              <a:rPr lang="en-US" dirty="0" smtClean="0">
                <a:solidFill>
                  <a:srgbClr val="000066"/>
                </a:solidFill>
                <a:latin typeface="Arial Narrow" pitchFamily="34" charset="0"/>
                <a:sym typeface="Symbol" pitchFamily="18" charset="2"/>
              </a:rPr>
              <a:t></a:t>
            </a:r>
            <a:r>
              <a:rPr lang="en-US" dirty="0" smtClean="0">
                <a:solidFill>
                  <a:srgbClr val="000066"/>
                </a:solidFill>
                <a:latin typeface="Arial Narrow" pitchFamily="34" charset="0"/>
              </a:rPr>
              <a:t>(Rep(q), Rep(d))</a:t>
            </a:r>
            <a:r>
              <a:rPr lang="en-US" sz="2000" b="0" dirty="0" smtClean="0">
                <a:solidFill>
                  <a:srgbClr val="000066"/>
                </a:solidFill>
                <a:latin typeface="Arial Narrow" pitchFamily="34" charset="0"/>
              </a:rPr>
              <a:t> </a:t>
            </a:r>
            <a:endParaRPr lang="en-US" dirty="0" smtClean="0"/>
          </a:p>
          <a:p>
            <a:pPr>
              <a:lnSpc>
                <a:spcPct val="120000"/>
              </a:lnSpc>
            </a:pPr>
            <a:r>
              <a:rPr lang="en-US" dirty="0" smtClean="0"/>
              <a:t>Key issues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How to represent a query/document?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How to define the similarity measure </a:t>
            </a:r>
            <a:r>
              <a:rPr lang="en-US" dirty="0" smtClean="0">
                <a:solidFill>
                  <a:srgbClr val="000066"/>
                </a:solidFill>
                <a:latin typeface="Arial Narrow" pitchFamily="34" charset="0"/>
                <a:sym typeface="Symbol" pitchFamily="18" charset="2"/>
              </a:rPr>
              <a:t></a:t>
            </a:r>
            <a:r>
              <a:rPr lang="en-US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57256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Sample Queries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201783"/>
            <a:ext cx="8229600" cy="3283131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How to get rid of stretch marks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Dodge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Kourtney Kardashian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How many calories are in pumpkn pie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Angelina Jolie and Brad Pitt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How to vote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Derek Jeter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Interstellar trailer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What is Ebola?</a:t>
            </a:r>
          </a:p>
          <a:p>
            <a:pPr>
              <a:lnSpc>
                <a:spcPct val="120000"/>
              </a:lnSpc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251570" y="4594622"/>
            <a:ext cx="39912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https://www.google.com/trends/topcharts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7372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Revisit: Vector Space Model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0181"/>
            <a:ext cx="8229600" cy="3620022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Represent a doc/query by a term vector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Term: </a:t>
            </a:r>
            <a:r>
              <a:rPr lang="en-US" dirty="0" smtClean="0">
                <a:solidFill>
                  <a:srgbClr val="C00000"/>
                </a:solidFill>
              </a:rPr>
              <a:t>basic concept</a:t>
            </a:r>
            <a:r>
              <a:rPr lang="en-US" dirty="0" smtClean="0"/>
              <a:t>, e.g., word or phrase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Each term defines one dimension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N terms define a high-dimensional space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Element of vector corresponds to term weight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E.g., d=(x</a:t>
            </a:r>
            <a:r>
              <a:rPr lang="en-US" baseline="-25000" dirty="0" smtClean="0"/>
              <a:t>1</a:t>
            </a:r>
            <a:r>
              <a:rPr lang="en-US" dirty="0" smtClean="0"/>
              <a:t>,…,</a:t>
            </a:r>
            <a:r>
              <a:rPr lang="en-US" dirty="0" err="1" smtClean="0"/>
              <a:t>x</a:t>
            </a:r>
            <a:r>
              <a:rPr lang="en-US" baseline="-25000" dirty="0" err="1" smtClean="0"/>
              <a:t>N</a:t>
            </a:r>
            <a:r>
              <a:rPr lang="en-US" dirty="0" smtClean="0"/>
              <a:t>), x</a:t>
            </a:r>
            <a:r>
              <a:rPr lang="en-US" baseline="-25000" dirty="0" smtClean="0"/>
              <a:t>i</a:t>
            </a:r>
            <a:r>
              <a:rPr lang="en-US" dirty="0" smtClean="0"/>
              <a:t> is “</a:t>
            </a:r>
            <a:r>
              <a:rPr lang="en-US" dirty="0" smtClean="0">
                <a:solidFill>
                  <a:srgbClr val="C00000"/>
                </a:solidFill>
              </a:rPr>
              <a:t>importance</a:t>
            </a:r>
            <a:r>
              <a:rPr lang="en-US" dirty="0" smtClean="0"/>
              <a:t>” of term i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Measure relevance by the similarity/distance (e.g., the cosine similarity) between the query vector and document vector in the vector space</a:t>
            </a:r>
          </a:p>
        </p:txBody>
      </p:sp>
    </p:spTree>
    <p:extLst>
      <p:ext uri="{BB962C8B-B14F-4D97-AF65-F5344CB8AC3E}">
        <p14:creationId xmlns:p14="http://schemas.microsoft.com/office/powerpoint/2010/main" val="290579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VS Model: illustration</a:t>
            </a:r>
          </a:p>
        </p:txBody>
      </p:sp>
      <p:grpSp>
        <p:nvGrpSpPr>
          <p:cNvPr id="2" name="Group 30"/>
          <p:cNvGrpSpPr>
            <a:grpSpLocks/>
          </p:cNvGrpSpPr>
          <p:nvPr/>
        </p:nvGrpSpPr>
        <p:grpSpPr bwMode="auto">
          <a:xfrm>
            <a:off x="1676401" y="1371600"/>
            <a:ext cx="5837238" cy="3205163"/>
            <a:chOff x="1056" y="1152"/>
            <a:chExt cx="3677" cy="2692"/>
          </a:xfrm>
        </p:grpSpPr>
        <p:sp>
          <p:nvSpPr>
            <p:cNvPr id="8224" name="AutoShape 3"/>
            <p:cNvSpPr>
              <a:spLocks noChangeArrowheads="1"/>
            </p:cNvSpPr>
            <p:nvPr/>
          </p:nvSpPr>
          <p:spPr bwMode="auto">
            <a:xfrm>
              <a:off x="1632" y="1488"/>
              <a:ext cx="2448" cy="1872"/>
            </a:xfrm>
            <a:prstGeom prst="cube">
              <a:avLst>
                <a:gd name="adj" fmla="val 25000"/>
              </a:avLst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8225" name="Group 29"/>
            <p:cNvGrpSpPr>
              <a:grpSpLocks/>
            </p:cNvGrpSpPr>
            <p:nvPr/>
          </p:nvGrpSpPr>
          <p:grpSpPr bwMode="auto">
            <a:xfrm>
              <a:off x="1056" y="1152"/>
              <a:ext cx="3677" cy="2692"/>
              <a:chOff x="1056" y="1152"/>
              <a:chExt cx="3677" cy="2692"/>
            </a:xfrm>
          </p:grpSpPr>
          <p:sp>
            <p:nvSpPr>
              <p:cNvPr id="8226" name="Line 4"/>
              <p:cNvSpPr>
                <a:spLocks noChangeShapeType="1"/>
              </p:cNvSpPr>
              <p:nvPr/>
            </p:nvSpPr>
            <p:spPr bwMode="auto">
              <a:xfrm flipH="1">
                <a:off x="1440" y="2880"/>
                <a:ext cx="672" cy="62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27" name="Line 5"/>
              <p:cNvSpPr>
                <a:spLocks noChangeShapeType="1"/>
              </p:cNvSpPr>
              <p:nvPr/>
            </p:nvSpPr>
            <p:spPr bwMode="auto">
              <a:xfrm>
                <a:off x="2112" y="2880"/>
                <a:ext cx="206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28" name="Line 6"/>
              <p:cNvSpPr>
                <a:spLocks noChangeShapeType="1"/>
              </p:cNvSpPr>
              <p:nvPr/>
            </p:nvSpPr>
            <p:spPr bwMode="auto">
              <a:xfrm flipV="1">
                <a:off x="2112" y="1344"/>
                <a:ext cx="0" cy="15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29" name="Text Box 11"/>
              <p:cNvSpPr txBox="1">
                <a:spLocks noChangeArrowheads="1"/>
              </p:cNvSpPr>
              <p:nvPr/>
            </p:nvSpPr>
            <p:spPr bwMode="auto">
              <a:xfrm>
                <a:off x="4272" y="2801"/>
                <a:ext cx="461" cy="388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>
                <a:lvl1pPr>
                  <a:defRPr sz="4000">
                    <a:solidFill>
                      <a:schemeClr val="tx1"/>
                    </a:solidFill>
                    <a:latin typeface="Times New Roman" pitchFamily="-32" charset="0"/>
                  </a:defRPr>
                </a:lvl1pPr>
                <a:lvl2pPr marL="742950" indent="-285750">
                  <a:defRPr sz="4000">
                    <a:solidFill>
                      <a:schemeClr val="tx1"/>
                    </a:solidFill>
                    <a:latin typeface="Times New Roman" pitchFamily="-32" charset="0"/>
                  </a:defRPr>
                </a:lvl2pPr>
                <a:lvl3pPr marL="1143000" indent="-228600">
                  <a:defRPr sz="4000">
                    <a:solidFill>
                      <a:schemeClr val="tx1"/>
                    </a:solidFill>
                    <a:latin typeface="Times New Roman" pitchFamily="-32" charset="0"/>
                  </a:defRPr>
                </a:lvl3pPr>
                <a:lvl4pPr marL="1600200" indent="-228600">
                  <a:defRPr sz="4000">
                    <a:solidFill>
                      <a:schemeClr val="tx1"/>
                    </a:solidFill>
                    <a:latin typeface="Times New Roman" pitchFamily="-32" charset="0"/>
                  </a:defRPr>
                </a:lvl4pPr>
                <a:lvl5pPr marL="2057400" indent="-228600">
                  <a:defRPr sz="4000">
                    <a:solidFill>
                      <a:schemeClr val="tx1"/>
                    </a:solidFill>
                    <a:latin typeface="Times New Roman" pitchFamily="-32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Times New Roman" pitchFamily="-32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Times New Roman" pitchFamily="-32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Times New Roman" pitchFamily="-32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Times New Roman" pitchFamily="-32" charset="0"/>
                  </a:defRPr>
                </a:lvl9pPr>
              </a:lstStyle>
              <a:p>
                <a:pPr algn="l"/>
                <a:r>
                  <a:rPr lang="en-US" sz="2400">
                    <a:solidFill>
                      <a:srgbClr val="3333FF"/>
                    </a:solidFill>
                  </a:rPr>
                  <a:t>Java</a:t>
                </a:r>
                <a:endParaRPr lang="en-US" sz="2400">
                  <a:solidFill>
                    <a:srgbClr val="008000"/>
                  </a:solidFill>
                </a:endParaRPr>
              </a:p>
            </p:txBody>
          </p:sp>
          <p:sp>
            <p:nvSpPr>
              <p:cNvPr id="8230" name="Text Box 12"/>
              <p:cNvSpPr txBox="1">
                <a:spLocks noChangeArrowheads="1"/>
              </p:cNvSpPr>
              <p:nvPr/>
            </p:nvSpPr>
            <p:spPr bwMode="auto">
              <a:xfrm>
                <a:off x="1056" y="3456"/>
                <a:ext cx="881" cy="388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>
                <a:lvl1pPr>
                  <a:defRPr sz="4000">
                    <a:solidFill>
                      <a:schemeClr val="tx1"/>
                    </a:solidFill>
                    <a:latin typeface="Times New Roman" pitchFamily="-32" charset="0"/>
                  </a:defRPr>
                </a:lvl1pPr>
                <a:lvl2pPr marL="742950" indent="-285750">
                  <a:defRPr sz="4000">
                    <a:solidFill>
                      <a:schemeClr val="tx1"/>
                    </a:solidFill>
                    <a:latin typeface="Times New Roman" pitchFamily="-32" charset="0"/>
                  </a:defRPr>
                </a:lvl2pPr>
                <a:lvl3pPr marL="1143000" indent="-228600">
                  <a:defRPr sz="4000">
                    <a:solidFill>
                      <a:schemeClr val="tx1"/>
                    </a:solidFill>
                    <a:latin typeface="Times New Roman" pitchFamily="-32" charset="0"/>
                  </a:defRPr>
                </a:lvl3pPr>
                <a:lvl4pPr marL="1600200" indent="-228600">
                  <a:defRPr sz="4000">
                    <a:solidFill>
                      <a:schemeClr val="tx1"/>
                    </a:solidFill>
                    <a:latin typeface="Times New Roman" pitchFamily="-32" charset="0"/>
                  </a:defRPr>
                </a:lvl4pPr>
                <a:lvl5pPr marL="2057400" indent="-228600">
                  <a:defRPr sz="4000">
                    <a:solidFill>
                      <a:schemeClr val="tx1"/>
                    </a:solidFill>
                    <a:latin typeface="Times New Roman" pitchFamily="-32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Times New Roman" pitchFamily="-32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Times New Roman" pitchFamily="-32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Times New Roman" pitchFamily="-32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Times New Roman" pitchFamily="-32" charset="0"/>
                  </a:defRPr>
                </a:lvl9pPr>
              </a:lstStyle>
              <a:p>
                <a:pPr algn="l"/>
                <a:r>
                  <a:rPr lang="en-US" sz="2400">
                    <a:solidFill>
                      <a:srgbClr val="FFFF00"/>
                    </a:solidFill>
                  </a:rPr>
                  <a:t>Microsoft</a:t>
                </a:r>
                <a:endParaRPr lang="en-US" sz="2400">
                  <a:solidFill>
                    <a:srgbClr val="CC0000"/>
                  </a:solidFill>
                </a:endParaRPr>
              </a:p>
            </p:txBody>
          </p:sp>
          <p:sp>
            <p:nvSpPr>
              <p:cNvPr id="8231" name="Text Box 13"/>
              <p:cNvSpPr txBox="1">
                <a:spLocks noChangeArrowheads="1"/>
              </p:cNvSpPr>
              <p:nvPr/>
            </p:nvSpPr>
            <p:spPr bwMode="auto">
              <a:xfrm>
                <a:off x="2208" y="1152"/>
                <a:ext cx="752" cy="336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>
                <a:lvl1pPr>
                  <a:defRPr sz="4000">
                    <a:solidFill>
                      <a:schemeClr val="tx1"/>
                    </a:solidFill>
                    <a:latin typeface="Times New Roman" pitchFamily="-32" charset="0"/>
                  </a:defRPr>
                </a:lvl1pPr>
                <a:lvl2pPr marL="742950" indent="-285750">
                  <a:defRPr sz="4000">
                    <a:solidFill>
                      <a:schemeClr val="tx1"/>
                    </a:solidFill>
                    <a:latin typeface="Times New Roman" pitchFamily="-32" charset="0"/>
                  </a:defRPr>
                </a:lvl2pPr>
                <a:lvl3pPr marL="1143000" indent="-228600">
                  <a:defRPr sz="4000">
                    <a:solidFill>
                      <a:schemeClr val="tx1"/>
                    </a:solidFill>
                    <a:latin typeface="Times New Roman" pitchFamily="-32" charset="0"/>
                  </a:defRPr>
                </a:lvl3pPr>
                <a:lvl4pPr marL="1600200" indent="-228600">
                  <a:defRPr sz="4000">
                    <a:solidFill>
                      <a:schemeClr val="tx1"/>
                    </a:solidFill>
                    <a:latin typeface="Times New Roman" pitchFamily="-32" charset="0"/>
                  </a:defRPr>
                </a:lvl4pPr>
                <a:lvl5pPr marL="2057400" indent="-228600">
                  <a:defRPr sz="4000">
                    <a:solidFill>
                      <a:schemeClr val="tx1"/>
                    </a:solidFill>
                    <a:latin typeface="Times New Roman" pitchFamily="-32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Times New Roman" pitchFamily="-32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Times New Roman" pitchFamily="-32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Times New Roman" pitchFamily="-32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Times New Roman" pitchFamily="-32" charset="0"/>
                  </a:defRPr>
                </a:lvl9pPr>
              </a:lstStyle>
              <a:p>
                <a:pPr algn="l"/>
                <a:r>
                  <a:rPr lang="en-US" sz="2000">
                    <a:solidFill>
                      <a:srgbClr val="CC0000"/>
                    </a:solidFill>
                  </a:rPr>
                  <a:t>Starbucks</a:t>
                </a:r>
                <a:endParaRPr lang="en-US" sz="2400">
                  <a:solidFill>
                    <a:srgbClr val="CC0000"/>
                  </a:solidFill>
                </a:endParaRPr>
              </a:p>
            </p:txBody>
          </p:sp>
        </p:grpSp>
      </p:grpSp>
      <p:grpSp>
        <p:nvGrpSpPr>
          <p:cNvPr id="4" name="Group 36"/>
          <p:cNvGrpSpPr>
            <a:grpSpLocks/>
          </p:cNvGrpSpPr>
          <p:nvPr/>
        </p:nvGrpSpPr>
        <p:grpSpPr bwMode="auto">
          <a:xfrm>
            <a:off x="2286000" y="1771650"/>
            <a:ext cx="4162425" cy="2597944"/>
            <a:chOff x="1440" y="1488"/>
            <a:chExt cx="2622" cy="2182"/>
          </a:xfrm>
        </p:grpSpPr>
        <p:sp>
          <p:nvSpPr>
            <p:cNvPr id="8215" name="Line 10"/>
            <p:cNvSpPr>
              <a:spLocks noChangeShapeType="1"/>
            </p:cNvSpPr>
            <p:nvPr/>
          </p:nvSpPr>
          <p:spPr bwMode="auto">
            <a:xfrm flipV="1">
              <a:off x="2112" y="1872"/>
              <a:ext cx="1632" cy="10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6" name="Text Box 15"/>
            <p:cNvSpPr txBox="1">
              <a:spLocks noChangeArrowheads="1"/>
            </p:cNvSpPr>
            <p:nvPr/>
          </p:nvSpPr>
          <p:spPr bwMode="auto">
            <a:xfrm>
              <a:off x="3792" y="2640"/>
              <a:ext cx="270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4000">
                  <a:solidFill>
                    <a:schemeClr val="tx1"/>
                  </a:solidFill>
                  <a:latin typeface="Times New Roman" pitchFamily="-32" charset="0"/>
                </a:defRPr>
              </a:lvl1pPr>
              <a:lvl2pPr marL="742950" indent="-285750">
                <a:defRPr sz="4000">
                  <a:solidFill>
                    <a:schemeClr val="tx1"/>
                  </a:solidFill>
                  <a:latin typeface="Times New Roman" pitchFamily="-32" charset="0"/>
                </a:defRPr>
              </a:lvl2pPr>
              <a:lvl3pPr marL="1143000" indent="-228600">
                <a:defRPr sz="4000">
                  <a:solidFill>
                    <a:schemeClr val="tx1"/>
                  </a:solidFill>
                  <a:latin typeface="Times New Roman" pitchFamily="-32" charset="0"/>
                </a:defRPr>
              </a:lvl3pPr>
              <a:lvl4pPr marL="1600200" indent="-228600">
                <a:defRPr sz="4000">
                  <a:solidFill>
                    <a:schemeClr val="tx1"/>
                  </a:solidFill>
                  <a:latin typeface="Times New Roman" pitchFamily="-32" charset="0"/>
                </a:defRPr>
              </a:lvl4pPr>
              <a:lvl5pPr marL="2057400" indent="-228600">
                <a:defRPr sz="4000">
                  <a:solidFill>
                    <a:schemeClr val="tx1"/>
                  </a:solidFill>
                  <a:latin typeface="Times New Roman" pitchFamily="-32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-32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-32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-32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-32" charset="0"/>
                </a:defRPr>
              </a:lvl9pPr>
            </a:lstStyle>
            <a:p>
              <a:pPr algn="l"/>
              <a:r>
                <a:rPr lang="en-US" sz="1800" b="1"/>
                <a:t>D</a:t>
              </a:r>
              <a:r>
                <a:rPr lang="en-US" sz="1800" b="1" baseline="-25000"/>
                <a:t>6</a:t>
              </a:r>
              <a:endParaRPr lang="en-US" sz="2400"/>
            </a:p>
          </p:txBody>
        </p:sp>
        <p:sp>
          <p:nvSpPr>
            <p:cNvPr id="8217" name="Text Box 16"/>
            <p:cNvSpPr txBox="1">
              <a:spLocks noChangeArrowheads="1"/>
            </p:cNvSpPr>
            <p:nvPr/>
          </p:nvSpPr>
          <p:spPr bwMode="auto">
            <a:xfrm>
              <a:off x="1440" y="2208"/>
              <a:ext cx="318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4000">
                  <a:solidFill>
                    <a:schemeClr val="tx1"/>
                  </a:solidFill>
                  <a:latin typeface="Times New Roman" pitchFamily="-32" charset="0"/>
                </a:defRPr>
              </a:lvl1pPr>
              <a:lvl2pPr marL="742950" indent="-285750">
                <a:defRPr sz="4000">
                  <a:solidFill>
                    <a:schemeClr val="tx1"/>
                  </a:solidFill>
                  <a:latin typeface="Times New Roman" pitchFamily="-32" charset="0"/>
                </a:defRPr>
              </a:lvl2pPr>
              <a:lvl3pPr marL="1143000" indent="-228600">
                <a:defRPr sz="4000">
                  <a:solidFill>
                    <a:schemeClr val="tx1"/>
                  </a:solidFill>
                  <a:latin typeface="Times New Roman" pitchFamily="-32" charset="0"/>
                </a:defRPr>
              </a:lvl3pPr>
              <a:lvl4pPr marL="1600200" indent="-228600">
                <a:defRPr sz="4000">
                  <a:solidFill>
                    <a:schemeClr val="tx1"/>
                  </a:solidFill>
                  <a:latin typeface="Times New Roman" pitchFamily="-32" charset="0"/>
                </a:defRPr>
              </a:lvl4pPr>
              <a:lvl5pPr marL="2057400" indent="-228600">
                <a:defRPr sz="4000">
                  <a:solidFill>
                    <a:schemeClr val="tx1"/>
                  </a:solidFill>
                  <a:latin typeface="Times New Roman" pitchFamily="-32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-32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-32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-32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-32" charset="0"/>
                </a:defRPr>
              </a:lvl9pPr>
            </a:lstStyle>
            <a:p>
              <a:pPr algn="l"/>
              <a:r>
                <a:rPr lang="en-US" sz="1800" b="1"/>
                <a:t>D</a:t>
              </a:r>
              <a:r>
                <a:rPr lang="en-US" sz="1800" b="1" baseline="-25000"/>
                <a:t>10</a:t>
              </a:r>
              <a:endParaRPr lang="en-US" sz="2400"/>
            </a:p>
          </p:txBody>
        </p:sp>
        <p:sp>
          <p:nvSpPr>
            <p:cNvPr id="8218" name="Text Box 18"/>
            <p:cNvSpPr txBox="1">
              <a:spLocks noChangeArrowheads="1"/>
            </p:cNvSpPr>
            <p:nvPr/>
          </p:nvSpPr>
          <p:spPr bwMode="auto">
            <a:xfrm>
              <a:off x="2112" y="1488"/>
              <a:ext cx="270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4000">
                  <a:solidFill>
                    <a:schemeClr val="tx1"/>
                  </a:solidFill>
                  <a:latin typeface="Times New Roman" pitchFamily="-32" charset="0"/>
                </a:defRPr>
              </a:lvl1pPr>
              <a:lvl2pPr marL="742950" indent="-285750">
                <a:defRPr sz="4000">
                  <a:solidFill>
                    <a:schemeClr val="tx1"/>
                  </a:solidFill>
                  <a:latin typeface="Times New Roman" pitchFamily="-32" charset="0"/>
                </a:defRPr>
              </a:lvl2pPr>
              <a:lvl3pPr marL="1143000" indent="-228600">
                <a:defRPr sz="4000">
                  <a:solidFill>
                    <a:schemeClr val="tx1"/>
                  </a:solidFill>
                  <a:latin typeface="Times New Roman" pitchFamily="-32" charset="0"/>
                </a:defRPr>
              </a:lvl3pPr>
              <a:lvl4pPr marL="1600200" indent="-228600">
                <a:defRPr sz="4000">
                  <a:solidFill>
                    <a:schemeClr val="tx1"/>
                  </a:solidFill>
                  <a:latin typeface="Times New Roman" pitchFamily="-32" charset="0"/>
                </a:defRPr>
              </a:lvl4pPr>
              <a:lvl5pPr marL="2057400" indent="-228600">
                <a:defRPr sz="4000">
                  <a:solidFill>
                    <a:schemeClr val="tx1"/>
                  </a:solidFill>
                  <a:latin typeface="Times New Roman" pitchFamily="-32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-32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-32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-32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-32" charset="0"/>
                </a:defRPr>
              </a:lvl9pPr>
            </a:lstStyle>
            <a:p>
              <a:pPr algn="l"/>
              <a:r>
                <a:rPr lang="en-US" sz="1800" b="1"/>
                <a:t>D</a:t>
              </a:r>
              <a:r>
                <a:rPr lang="en-US" sz="1800" b="1" baseline="-25000"/>
                <a:t>9</a:t>
              </a:r>
              <a:endParaRPr lang="en-US" sz="2400"/>
            </a:p>
          </p:txBody>
        </p:sp>
        <p:sp>
          <p:nvSpPr>
            <p:cNvPr id="8219" name="Text Box 19"/>
            <p:cNvSpPr txBox="1">
              <a:spLocks noChangeArrowheads="1"/>
            </p:cNvSpPr>
            <p:nvPr/>
          </p:nvSpPr>
          <p:spPr bwMode="auto">
            <a:xfrm>
              <a:off x="3600" y="2640"/>
              <a:ext cx="270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4000">
                  <a:solidFill>
                    <a:schemeClr val="tx1"/>
                  </a:solidFill>
                  <a:latin typeface="Times New Roman" pitchFamily="-32" charset="0"/>
                </a:defRPr>
              </a:lvl1pPr>
              <a:lvl2pPr marL="742950" indent="-285750">
                <a:defRPr sz="4000">
                  <a:solidFill>
                    <a:schemeClr val="tx1"/>
                  </a:solidFill>
                  <a:latin typeface="Times New Roman" pitchFamily="-32" charset="0"/>
                </a:defRPr>
              </a:lvl2pPr>
              <a:lvl3pPr marL="1143000" indent="-228600">
                <a:defRPr sz="4000">
                  <a:solidFill>
                    <a:schemeClr val="tx1"/>
                  </a:solidFill>
                  <a:latin typeface="Times New Roman" pitchFamily="-32" charset="0"/>
                </a:defRPr>
              </a:lvl3pPr>
              <a:lvl4pPr marL="1600200" indent="-228600">
                <a:defRPr sz="4000">
                  <a:solidFill>
                    <a:schemeClr val="tx1"/>
                  </a:solidFill>
                  <a:latin typeface="Times New Roman" pitchFamily="-32" charset="0"/>
                </a:defRPr>
              </a:lvl4pPr>
              <a:lvl5pPr marL="2057400" indent="-228600">
                <a:defRPr sz="4000">
                  <a:solidFill>
                    <a:schemeClr val="tx1"/>
                  </a:solidFill>
                  <a:latin typeface="Times New Roman" pitchFamily="-32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-32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-32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-32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-32" charset="0"/>
                </a:defRPr>
              </a:lvl9pPr>
            </a:lstStyle>
            <a:p>
              <a:pPr algn="l"/>
              <a:r>
                <a:rPr lang="en-US" sz="1800" b="1"/>
                <a:t>D</a:t>
              </a:r>
              <a:r>
                <a:rPr lang="en-US" sz="1800" b="1" baseline="-25000"/>
                <a:t>4</a:t>
              </a:r>
              <a:endParaRPr lang="en-US" sz="2400"/>
            </a:p>
          </p:txBody>
        </p:sp>
        <p:sp>
          <p:nvSpPr>
            <p:cNvPr id="8220" name="Text Box 20"/>
            <p:cNvSpPr txBox="1">
              <a:spLocks noChangeArrowheads="1"/>
            </p:cNvSpPr>
            <p:nvPr/>
          </p:nvSpPr>
          <p:spPr bwMode="auto">
            <a:xfrm>
              <a:off x="1680" y="3168"/>
              <a:ext cx="270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4000">
                  <a:solidFill>
                    <a:schemeClr val="tx1"/>
                  </a:solidFill>
                  <a:latin typeface="Times New Roman" pitchFamily="-32" charset="0"/>
                </a:defRPr>
              </a:lvl1pPr>
              <a:lvl2pPr marL="742950" indent="-285750">
                <a:defRPr sz="4000">
                  <a:solidFill>
                    <a:schemeClr val="tx1"/>
                  </a:solidFill>
                  <a:latin typeface="Times New Roman" pitchFamily="-32" charset="0"/>
                </a:defRPr>
              </a:lvl2pPr>
              <a:lvl3pPr marL="1143000" indent="-228600">
                <a:defRPr sz="4000">
                  <a:solidFill>
                    <a:schemeClr val="tx1"/>
                  </a:solidFill>
                  <a:latin typeface="Times New Roman" pitchFamily="-32" charset="0"/>
                </a:defRPr>
              </a:lvl3pPr>
              <a:lvl4pPr marL="1600200" indent="-228600">
                <a:defRPr sz="4000">
                  <a:solidFill>
                    <a:schemeClr val="tx1"/>
                  </a:solidFill>
                  <a:latin typeface="Times New Roman" pitchFamily="-32" charset="0"/>
                </a:defRPr>
              </a:lvl4pPr>
              <a:lvl5pPr marL="2057400" indent="-228600">
                <a:defRPr sz="4000">
                  <a:solidFill>
                    <a:schemeClr val="tx1"/>
                  </a:solidFill>
                  <a:latin typeface="Times New Roman" pitchFamily="-32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-32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-32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-32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-32" charset="0"/>
                </a:defRPr>
              </a:lvl9pPr>
            </a:lstStyle>
            <a:p>
              <a:pPr algn="l"/>
              <a:r>
                <a:rPr lang="en-US" sz="1800" b="1"/>
                <a:t>D</a:t>
              </a:r>
              <a:r>
                <a:rPr lang="en-US" sz="1800" b="1" baseline="-25000"/>
                <a:t>7</a:t>
              </a:r>
              <a:endParaRPr lang="en-US" sz="2400"/>
            </a:p>
          </p:txBody>
        </p:sp>
        <p:sp>
          <p:nvSpPr>
            <p:cNvPr id="8221" name="Text Box 21"/>
            <p:cNvSpPr txBox="1">
              <a:spLocks noChangeArrowheads="1"/>
            </p:cNvSpPr>
            <p:nvPr/>
          </p:nvSpPr>
          <p:spPr bwMode="auto">
            <a:xfrm>
              <a:off x="1680" y="3360"/>
              <a:ext cx="270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4000">
                  <a:solidFill>
                    <a:schemeClr val="tx1"/>
                  </a:solidFill>
                  <a:latin typeface="Times New Roman" pitchFamily="-32" charset="0"/>
                </a:defRPr>
              </a:lvl1pPr>
              <a:lvl2pPr marL="742950" indent="-285750">
                <a:defRPr sz="4000">
                  <a:solidFill>
                    <a:schemeClr val="tx1"/>
                  </a:solidFill>
                  <a:latin typeface="Times New Roman" pitchFamily="-32" charset="0"/>
                </a:defRPr>
              </a:lvl2pPr>
              <a:lvl3pPr marL="1143000" indent="-228600">
                <a:defRPr sz="4000">
                  <a:solidFill>
                    <a:schemeClr val="tx1"/>
                  </a:solidFill>
                  <a:latin typeface="Times New Roman" pitchFamily="-32" charset="0"/>
                </a:defRPr>
              </a:lvl3pPr>
              <a:lvl4pPr marL="1600200" indent="-228600">
                <a:defRPr sz="4000">
                  <a:solidFill>
                    <a:schemeClr val="tx1"/>
                  </a:solidFill>
                  <a:latin typeface="Times New Roman" pitchFamily="-32" charset="0"/>
                </a:defRPr>
              </a:lvl4pPr>
              <a:lvl5pPr marL="2057400" indent="-228600">
                <a:defRPr sz="4000">
                  <a:solidFill>
                    <a:schemeClr val="tx1"/>
                  </a:solidFill>
                  <a:latin typeface="Times New Roman" pitchFamily="-32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-32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-32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-32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-32" charset="0"/>
                </a:defRPr>
              </a:lvl9pPr>
            </a:lstStyle>
            <a:p>
              <a:pPr algn="l"/>
              <a:r>
                <a:rPr lang="en-US" sz="1800" b="1"/>
                <a:t>D</a:t>
              </a:r>
              <a:r>
                <a:rPr lang="en-US" sz="1800" b="1" baseline="-25000"/>
                <a:t>8</a:t>
              </a:r>
              <a:endParaRPr lang="en-US" sz="2400"/>
            </a:p>
          </p:txBody>
        </p:sp>
        <p:sp>
          <p:nvSpPr>
            <p:cNvPr id="8222" name="Text Box 22"/>
            <p:cNvSpPr txBox="1">
              <a:spLocks noChangeArrowheads="1"/>
            </p:cNvSpPr>
            <p:nvPr/>
          </p:nvSpPr>
          <p:spPr bwMode="auto">
            <a:xfrm>
              <a:off x="3360" y="2016"/>
              <a:ext cx="270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4000">
                  <a:solidFill>
                    <a:schemeClr val="tx1"/>
                  </a:solidFill>
                  <a:latin typeface="Times New Roman" pitchFamily="-32" charset="0"/>
                </a:defRPr>
              </a:lvl1pPr>
              <a:lvl2pPr marL="742950" indent="-285750">
                <a:defRPr sz="4000">
                  <a:solidFill>
                    <a:schemeClr val="tx1"/>
                  </a:solidFill>
                  <a:latin typeface="Times New Roman" pitchFamily="-32" charset="0"/>
                </a:defRPr>
              </a:lvl2pPr>
              <a:lvl3pPr marL="1143000" indent="-228600">
                <a:defRPr sz="4000">
                  <a:solidFill>
                    <a:schemeClr val="tx1"/>
                  </a:solidFill>
                  <a:latin typeface="Times New Roman" pitchFamily="-32" charset="0"/>
                </a:defRPr>
              </a:lvl3pPr>
              <a:lvl4pPr marL="1600200" indent="-228600">
                <a:defRPr sz="4000">
                  <a:solidFill>
                    <a:schemeClr val="tx1"/>
                  </a:solidFill>
                  <a:latin typeface="Times New Roman" pitchFamily="-32" charset="0"/>
                </a:defRPr>
              </a:lvl4pPr>
              <a:lvl5pPr marL="2057400" indent="-228600">
                <a:defRPr sz="4000">
                  <a:solidFill>
                    <a:schemeClr val="tx1"/>
                  </a:solidFill>
                  <a:latin typeface="Times New Roman" pitchFamily="-32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-32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-32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-32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-32" charset="0"/>
                </a:defRPr>
              </a:lvl9pPr>
            </a:lstStyle>
            <a:p>
              <a:pPr algn="l"/>
              <a:r>
                <a:rPr lang="en-US" sz="1800" b="1"/>
                <a:t>D</a:t>
              </a:r>
              <a:r>
                <a:rPr lang="en-US" sz="1800" b="1" baseline="-25000"/>
                <a:t>5</a:t>
              </a:r>
              <a:endParaRPr lang="en-US" sz="2400"/>
            </a:p>
          </p:txBody>
        </p:sp>
        <p:sp>
          <p:nvSpPr>
            <p:cNvPr id="8223" name="Text Box 23"/>
            <p:cNvSpPr txBox="1">
              <a:spLocks noChangeArrowheads="1"/>
            </p:cNvSpPr>
            <p:nvPr/>
          </p:nvSpPr>
          <p:spPr bwMode="auto">
            <a:xfrm>
              <a:off x="2112" y="1632"/>
              <a:ext cx="313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4000">
                  <a:solidFill>
                    <a:schemeClr val="tx1"/>
                  </a:solidFill>
                  <a:latin typeface="Times New Roman" pitchFamily="-32" charset="0"/>
                </a:defRPr>
              </a:lvl1pPr>
              <a:lvl2pPr marL="742950" indent="-285750">
                <a:defRPr sz="4000">
                  <a:solidFill>
                    <a:schemeClr val="tx1"/>
                  </a:solidFill>
                  <a:latin typeface="Times New Roman" pitchFamily="-32" charset="0"/>
                </a:defRPr>
              </a:lvl2pPr>
              <a:lvl3pPr marL="1143000" indent="-228600">
                <a:defRPr sz="4000">
                  <a:solidFill>
                    <a:schemeClr val="tx1"/>
                  </a:solidFill>
                  <a:latin typeface="Times New Roman" pitchFamily="-32" charset="0"/>
                </a:defRPr>
              </a:lvl3pPr>
              <a:lvl4pPr marL="1600200" indent="-228600">
                <a:defRPr sz="4000">
                  <a:solidFill>
                    <a:schemeClr val="tx1"/>
                  </a:solidFill>
                  <a:latin typeface="Times New Roman" pitchFamily="-32" charset="0"/>
                </a:defRPr>
              </a:lvl4pPr>
              <a:lvl5pPr marL="2057400" indent="-228600">
                <a:defRPr sz="4000">
                  <a:solidFill>
                    <a:schemeClr val="tx1"/>
                  </a:solidFill>
                  <a:latin typeface="Times New Roman" pitchFamily="-32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-32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-32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-32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-32" charset="0"/>
                </a:defRPr>
              </a:lvl9pPr>
            </a:lstStyle>
            <a:p>
              <a:pPr algn="l"/>
              <a:r>
                <a:rPr lang="en-US" sz="1800" b="1"/>
                <a:t>D</a:t>
              </a:r>
              <a:r>
                <a:rPr lang="en-US" sz="1800" b="1" baseline="-25000"/>
                <a:t>11</a:t>
              </a:r>
              <a:endParaRPr lang="en-US" sz="2400"/>
            </a:p>
          </p:txBody>
        </p:sp>
      </p:grpSp>
      <p:grpSp>
        <p:nvGrpSpPr>
          <p:cNvPr id="5" name="Group 38"/>
          <p:cNvGrpSpPr>
            <a:grpSpLocks/>
          </p:cNvGrpSpPr>
          <p:nvPr/>
        </p:nvGrpSpPr>
        <p:grpSpPr bwMode="auto">
          <a:xfrm>
            <a:off x="3352800" y="1371600"/>
            <a:ext cx="4306888" cy="2057400"/>
            <a:chOff x="2112" y="1152"/>
            <a:chExt cx="2713" cy="1728"/>
          </a:xfrm>
        </p:grpSpPr>
        <p:grpSp>
          <p:nvGrpSpPr>
            <p:cNvPr id="8211" name="Group 31"/>
            <p:cNvGrpSpPr>
              <a:grpSpLocks/>
            </p:cNvGrpSpPr>
            <p:nvPr/>
          </p:nvGrpSpPr>
          <p:grpSpPr bwMode="auto">
            <a:xfrm>
              <a:off x="2112" y="1344"/>
              <a:ext cx="2064" cy="1536"/>
              <a:chOff x="2112" y="1344"/>
              <a:chExt cx="2064" cy="1536"/>
            </a:xfrm>
          </p:grpSpPr>
          <p:sp>
            <p:nvSpPr>
              <p:cNvPr id="8213" name="Line 7"/>
              <p:cNvSpPr>
                <a:spLocks noChangeShapeType="1"/>
              </p:cNvSpPr>
              <p:nvPr/>
            </p:nvSpPr>
            <p:spPr bwMode="auto">
              <a:xfrm flipV="1">
                <a:off x="2112" y="1440"/>
                <a:ext cx="2064" cy="14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14" name="Text Box 14"/>
              <p:cNvSpPr txBox="1">
                <a:spLocks noChangeArrowheads="1"/>
              </p:cNvSpPr>
              <p:nvPr/>
            </p:nvSpPr>
            <p:spPr bwMode="auto">
              <a:xfrm>
                <a:off x="3744" y="1344"/>
                <a:ext cx="270" cy="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4000">
                    <a:solidFill>
                      <a:schemeClr val="tx1"/>
                    </a:solidFill>
                    <a:latin typeface="Times New Roman" pitchFamily="-32" charset="0"/>
                  </a:defRPr>
                </a:lvl1pPr>
                <a:lvl2pPr marL="742950" indent="-285750">
                  <a:defRPr sz="4000">
                    <a:solidFill>
                      <a:schemeClr val="tx1"/>
                    </a:solidFill>
                    <a:latin typeface="Times New Roman" pitchFamily="-32" charset="0"/>
                  </a:defRPr>
                </a:lvl2pPr>
                <a:lvl3pPr marL="1143000" indent="-228600">
                  <a:defRPr sz="4000">
                    <a:solidFill>
                      <a:schemeClr val="tx1"/>
                    </a:solidFill>
                    <a:latin typeface="Times New Roman" pitchFamily="-32" charset="0"/>
                  </a:defRPr>
                </a:lvl3pPr>
                <a:lvl4pPr marL="1600200" indent="-228600">
                  <a:defRPr sz="4000">
                    <a:solidFill>
                      <a:schemeClr val="tx1"/>
                    </a:solidFill>
                    <a:latin typeface="Times New Roman" pitchFamily="-32" charset="0"/>
                  </a:defRPr>
                </a:lvl4pPr>
                <a:lvl5pPr marL="2057400" indent="-228600">
                  <a:defRPr sz="4000">
                    <a:solidFill>
                      <a:schemeClr val="tx1"/>
                    </a:solidFill>
                    <a:latin typeface="Times New Roman" pitchFamily="-32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Times New Roman" pitchFamily="-32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Times New Roman" pitchFamily="-32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Times New Roman" pitchFamily="-32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Times New Roman" pitchFamily="-32" charset="0"/>
                  </a:defRPr>
                </a:lvl9pPr>
              </a:lstStyle>
              <a:p>
                <a:pPr algn="l"/>
                <a:r>
                  <a:rPr lang="en-US" sz="1800" b="1"/>
                  <a:t>D</a:t>
                </a:r>
                <a:r>
                  <a:rPr lang="en-US" sz="1800" b="1" baseline="-25000"/>
                  <a:t>2</a:t>
                </a:r>
                <a:endParaRPr lang="en-US" sz="2400"/>
              </a:p>
            </p:txBody>
          </p:sp>
        </p:grpSp>
        <p:sp>
          <p:nvSpPr>
            <p:cNvPr id="8212" name="Text Box 26"/>
            <p:cNvSpPr txBox="1">
              <a:spLocks noChangeArrowheads="1"/>
            </p:cNvSpPr>
            <p:nvPr/>
          </p:nvSpPr>
          <p:spPr bwMode="auto">
            <a:xfrm>
              <a:off x="4224" y="1152"/>
              <a:ext cx="601" cy="698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4000">
                  <a:solidFill>
                    <a:schemeClr val="tx1"/>
                  </a:solidFill>
                  <a:latin typeface="Times New Roman" pitchFamily="-32" charset="0"/>
                </a:defRPr>
              </a:lvl1pPr>
              <a:lvl2pPr marL="742950" indent="-285750">
                <a:defRPr sz="4000">
                  <a:solidFill>
                    <a:schemeClr val="tx1"/>
                  </a:solidFill>
                  <a:latin typeface="Times New Roman" pitchFamily="-32" charset="0"/>
                </a:defRPr>
              </a:lvl2pPr>
              <a:lvl3pPr marL="1143000" indent="-228600">
                <a:defRPr sz="4000">
                  <a:solidFill>
                    <a:schemeClr val="tx1"/>
                  </a:solidFill>
                  <a:latin typeface="Times New Roman" pitchFamily="-32" charset="0"/>
                </a:defRPr>
              </a:lvl3pPr>
              <a:lvl4pPr marL="1600200" indent="-228600">
                <a:defRPr sz="4000">
                  <a:solidFill>
                    <a:schemeClr val="tx1"/>
                  </a:solidFill>
                  <a:latin typeface="Times New Roman" pitchFamily="-32" charset="0"/>
                </a:defRPr>
              </a:lvl4pPr>
              <a:lvl5pPr marL="2057400" indent="-228600">
                <a:defRPr sz="4000">
                  <a:solidFill>
                    <a:schemeClr val="tx1"/>
                  </a:solidFill>
                  <a:latin typeface="Times New Roman" pitchFamily="-32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-32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-32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-32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-32" charset="0"/>
                </a:defRPr>
              </a:lvl9pPr>
            </a:lstStyle>
            <a:p>
              <a:r>
                <a:rPr lang="en-US" sz="4800" b="1">
                  <a:solidFill>
                    <a:srgbClr val="CC0000"/>
                  </a:solidFill>
                </a:rPr>
                <a:t>? </a:t>
              </a:r>
              <a:r>
                <a:rPr lang="en-US" sz="4800" b="1">
                  <a:solidFill>
                    <a:srgbClr val="3333FF"/>
                  </a:solidFill>
                </a:rPr>
                <a:t>?</a:t>
              </a:r>
              <a:endParaRPr lang="en-US" sz="4800" b="1">
                <a:solidFill>
                  <a:srgbClr val="CC0000"/>
                </a:solidFill>
              </a:endParaRPr>
            </a:p>
          </p:txBody>
        </p:sp>
      </p:grpSp>
      <p:grpSp>
        <p:nvGrpSpPr>
          <p:cNvPr id="7" name="Group 35"/>
          <p:cNvGrpSpPr>
            <a:grpSpLocks/>
          </p:cNvGrpSpPr>
          <p:nvPr/>
        </p:nvGrpSpPr>
        <p:grpSpPr bwMode="auto">
          <a:xfrm>
            <a:off x="3352800" y="3429000"/>
            <a:ext cx="3544888" cy="1631157"/>
            <a:chOff x="2112" y="2880"/>
            <a:chExt cx="2233" cy="1370"/>
          </a:xfrm>
        </p:grpSpPr>
        <p:sp>
          <p:nvSpPr>
            <p:cNvPr id="8208" name="Line 9"/>
            <p:cNvSpPr>
              <a:spLocks noChangeShapeType="1"/>
            </p:cNvSpPr>
            <p:nvPr/>
          </p:nvSpPr>
          <p:spPr bwMode="auto">
            <a:xfrm>
              <a:off x="2112" y="2880"/>
              <a:ext cx="1728" cy="5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9" name="Text Box 24"/>
            <p:cNvSpPr txBox="1">
              <a:spLocks noChangeArrowheads="1"/>
            </p:cNvSpPr>
            <p:nvPr/>
          </p:nvSpPr>
          <p:spPr bwMode="auto">
            <a:xfrm>
              <a:off x="3360" y="3312"/>
              <a:ext cx="270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4000">
                  <a:solidFill>
                    <a:schemeClr val="tx1"/>
                  </a:solidFill>
                  <a:latin typeface="Times New Roman" pitchFamily="-32" charset="0"/>
                </a:defRPr>
              </a:lvl1pPr>
              <a:lvl2pPr marL="742950" indent="-285750">
                <a:defRPr sz="4000">
                  <a:solidFill>
                    <a:schemeClr val="tx1"/>
                  </a:solidFill>
                  <a:latin typeface="Times New Roman" pitchFamily="-32" charset="0"/>
                </a:defRPr>
              </a:lvl2pPr>
              <a:lvl3pPr marL="1143000" indent="-228600">
                <a:defRPr sz="4000">
                  <a:solidFill>
                    <a:schemeClr val="tx1"/>
                  </a:solidFill>
                  <a:latin typeface="Times New Roman" pitchFamily="-32" charset="0"/>
                </a:defRPr>
              </a:lvl3pPr>
              <a:lvl4pPr marL="1600200" indent="-228600">
                <a:defRPr sz="4000">
                  <a:solidFill>
                    <a:schemeClr val="tx1"/>
                  </a:solidFill>
                  <a:latin typeface="Times New Roman" pitchFamily="-32" charset="0"/>
                </a:defRPr>
              </a:lvl4pPr>
              <a:lvl5pPr marL="2057400" indent="-228600">
                <a:defRPr sz="4000">
                  <a:solidFill>
                    <a:schemeClr val="tx1"/>
                  </a:solidFill>
                  <a:latin typeface="Times New Roman" pitchFamily="-32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-32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-32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-32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-32" charset="0"/>
                </a:defRPr>
              </a:lvl9pPr>
            </a:lstStyle>
            <a:p>
              <a:pPr algn="l"/>
              <a:r>
                <a:rPr lang="en-US" sz="1800" b="1"/>
                <a:t>D</a:t>
              </a:r>
              <a:r>
                <a:rPr lang="en-US" sz="1800" b="1" baseline="-25000"/>
                <a:t>1</a:t>
              </a:r>
              <a:endParaRPr lang="en-US" sz="2400"/>
            </a:p>
          </p:txBody>
        </p:sp>
        <p:sp>
          <p:nvSpPr>
            <p:cNvPr id="8210" name="Rectangle 27"/>
            <p:cNvSpPr>
              <a:spLocks noChangeArrowheads="1"/>
            </p:cNvSpPr>
            <p:nvPr/>
          </p:nvSpPr>
          <p:spPr bwMode="auto">
            <a:xfrm>
              <a:off x="3744" y="3552"/>
              <a:ext cx="601" cy="698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4800" b="1">
                  <a:solidFill>
                    <a:srgbClr val="FFFF00"/>
                  </a:solidFill>
                </a:rPr>
                <a:t>?</a:t>
              </a:r>
              <a:r>
                <a:rPr lang="en-US" sz="4800" b="1">
                  <a:solidFill>
                    <a:srgbClr val="CC0000"/>
                  </a:solidFill>
                </a:rPr>
                <a:t> </a:t>
              </a:r>
              <a:r>
                <a:rPr lang="en-US" sz="4800" b="1">
                  <a:solidFill>
                    <a:srgbClr val="3333FF"/>
                  </a:solidFill>
                </a:rPr>
                <a:t>?</a:t>
              </a:r>
            </a:p>
          </p:txBody>
        </p:sp>
      </p:grpSp>
      <p:grpSp>
        <p:nvGrpSpPr>
          <p:cNvPr id="8" name="Group 33"/>
          <p:cNvGrpSpPr>
            <a:grpSpLocks/>
          </p:cNvGrpSpPr>
          <p:nvPr/>
        </p:nvGrpSpPr>
        <p:grpSpPr bwMode="auto">
          <a:xfrm>
            <a:off x="1447800" y="1885950"/>
            <a:ext cx="1905000" cy="1543050"/>
            <a:chOff x="912" y="1584"/>
            <a:chExt cx="1200" cy="1296"/>
          </a:xfrm>
        </p:grpSpPr>
        <p:sp>
          <p:nvSpPr>
            <p:cNvPr id="8205" name="Line 8"/>
            <p:cNvSpPr>
              <a:spLocks noChangeShapeType="1"/>
            </p:cNvSpPr>
            <p:nvPr/>
          </p:nvSpPr>
          <p:spPr bwMode="auto">
            <a:xfrm flipH="1" flipV="1">
              <a:off x="1536" y="1824"/>
              <a:ext cx="576" cy="10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6" name="Text Box 17"/>
            <p:cNvSpPr txBox="1">
              <a:spLocks noChangeArrowheads="1"/>
            </p:cNvSpPr>
            <p:nvPr/>
          </p:nvSpPr>
          <p:spPr bwMode="auto">
            <a:xfrm>
              <a:off x="1440" y="2064"/>
              <a:ext cx="270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4000">
                  <a:solidFill>
                    <a:schemeClr val="tx1"/>
                  </a:solidFill>
                  <a:latin typeface="Times New Roman" pitchFamily="-32" charset="0"/>
                </a:defRPr>
              </a:lvl1pPr>
              <a:lvl2pPr marL="742950" indent="-285750">
                <a:defRPr sz="4000">
                  <a:solidFill>
                    <a:schemeClr val="tx1"/>
                  </a:solidFill>
                  <a:latin typeface="Times New Roman" pitchFamily="-32" charset="0"/>
                </a:defRPr>
              </a:lvl2pPr>
              <a:lvl3pPr marL="1143000" indent="-228600">
                <a:defRPr sz="4000">
                  <a:solidFill>
                    <a:schemeClr val="tx1"/>
                  </a:solidFill>
                  <a:latin typeface="Times New Roman" pitchFamily="-32" charset="0"/>
                </a:defRPr>
              </a:lvl3pPr>
              <a:lvl4pPr marL="1600200" indent="-228600">
                <a:defRPr sz="4000">
                  <a:solidFill>
                    <a:schemeClr val="tx1"/>
                  </a:solidFill>
                  <a:latin typeface="Times New Roman" pitchFamily="-32" charset="0"/>
                </a:defRPr>
              </a:lvl4pPr>
              <a:lvl5pPr marL="2057400" indent="-228600">
                <a:defRPr sz="4000">
                  <a:solidFill>
                    <a:schemeClr val="tx1"/>
                  </a:solidFill>
                  <a:latin typeface="Times New Roman" pitchFamily="-32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-32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-32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-32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-32" charset="0"/>
                </a:defRPr>
              </a:lvl9pPr>
            </a:lstStyle>
            <a:p>
              <a:pPr algn="l"/>
              <a:r>
                <a:rPr lang="en-US" sz="1800" b="1"/>
                <a:t>D</a:t>
              </a:r>
              <a:r>
                <a:rPr lang="en-US" sz="1800" b="1" baseline="-25000"/>
                <a:t>3</a:t>
              </a:r>
              <a:endParaRPr lang="en-US" sz="2400"/>
            </a:p>
          </p:txBody>
        </p:sp>
        <p:sp>
          <p:nvSpPr>
            <p:cNvPr id="8207" name="Text Box 28"/>
            <p:cNvSpPr txBox="1">
              <a:spLocks noChangeArrowheads="1"/>
            </p:cNvSpPr>
            <p:nvPr/>
          </p:nvSpPr>
          <p:spPr bwMode="auto">
            <a:xfrm>
              <a:off x="912" y="1584"/>
              <a:ext cx="601" cy="698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4000">
                  <a:solidFill>
                    <a:schemeClr val="tx1"/>
                  </a:solidFill>
                  <a:latin typeface="Times New Roman" pitchFamily="-32" charset="0"/>
                </a:defRPr>
              </a:lvl1pPr>
              <a:lvl2pPr marL="742950" indent="-285750">
                <a:defRPr sz="4000">
                  <a:solidFill>
                    <a:schemeClr val="tx1"/>
                  </a:solidFill>
                  <a:latin typeface="Times New Roman" pitchFamily="-32" charset="0"/>
                </a:defRPr>
              </a:lvl2pPr>
              <a:lvl3pPr marL="1143000" indent="-228600">
                <a:defRPr sz="4000">
                  <a:solidFill>
                    <a:schemeClr val="tx1"/>
                  </a:solidFill>
                  <a:latin typeface="Times New Roman" pitchFamily="-32" charset="0"/>
                </a:defRPr>
              </a:lvl3pPr>
              <a:lvl4pPr marL="1600200" indent="-228600">
                <a:defRPr sz="4000">
                  <a:solidFill>
                    <a:schemeClr val="tx1"/>
                  </a:solidFill>
                  <a:latin typeface="Times New Roman" pitchFamily="-32" charset="0"/>
                </a:defRPr>
              </a:lvl4pPr>
              <a:lvl5pPr marL="2057400" indent="-228600">
                <a:defRPr sz="4000">
                  <a:solidFill>
                    <a:schemeClr val="tx1"/>
                  </a:solidFill>
                  <a:latin typeface="Times New Roman" pitchFamily="-32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-32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-32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-32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-32" charset="0"/>
                </a:defRPr>
              </a:lvl9pPr>
            </a:lstStyle>
            <a:p>
              <a:r>
                <a:rPr lang="en-US" sz="4800" b="1">
                  <a:solidFill>
                    <a:srgbClr val="CC0000"/>
                  </a:solidFill>
                </a:rPr>
                <a:t>? </a:t>
              </a:r>
              <a:r>
                <a:rPr lang="en-US" sz="4800" b="1">
                  <a:solidFill>
                    <a:srgbClr val="FFFF00"/>
                  </a:solidFill>
                </a:rPr>
                <a:t>?</a:t>
              </a:r>
              <a:endParaRPr lang="en-US" sz="4800" b="1">
                <a:solidFill>
                  <a:srgbClr val="CC0000"/>
                </a:solidFill>
              </a:endParaRPr>
            </a:p>
          </p:txBody>
        </p:sp>
      </p:grpSp>
      <p:grpSp>
        <p:nvGrpSpPr>
          <p:cNvPr id="9" name="Group 42"/>
          <p:cNvGrpSpPr>
            <a:grpSpLocks/>
          </p:cNvGrpSpPr>
          <p:nvPr/>
        </p:nvGrpSpPr>
        <p:grpSpPr bwMode="auto">
          <a:xfrm>
            <a:off x="3352800" y="3429002"/>
            <a:ext cx="2565400" cy="483394"/>
            <a:chOff x="2112" y="2880"/>
            <a:chExt cx="1616" cy="406"/>
          </a:xfrm>
        </p:grpSpPr>
        <p:sp>
          <p:nvSpPr>
            <p:cNvPr id="8203" name="Line 39"/>
            <p:cNvSpPr>
              <a:spLocks noChangeShapeType="1"/>
            </p:cNvSpPr>
            <p:nvPr/>
          </p:nvSpPr>
          <p:spPr bwMode="auto">
            <a:xfrm>
              <a:off x="2112" y="2880"/>
              <a:ext cx="1296" cy="33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4" name="Rectangle 40"/>
            <p:cNvSpPr>
              <a:spLocks noChangeArrowheads="1"/>
            </p:cNvSpPr>
            <p:nvPr/>
          </p:nvSpPr>
          <p:spPr bwMode="auto">
            <a:xfrm>
              <a:off x="3216" y="2976"/>
              <a:ext cx="512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b="1">
                  <a:solidFill>
                    <a:srgbClr val="CC0000"/>
                  </a:solidFill>
                </a:rPr>
                <a:t>Query</a:t>
              </a:r>
              <a:endParaRPr lang="en-US" sz="1800" b="1" baseline="-25000">
                <a:solidFill>
                  <a:srgbClr val="CC0000"/>
                </a:solidFill>
              </a:endParaRPr>
            </a:p>
          </p:txBody>
        </p:sp>
      </p:grpSp>
      <p:sp>
        <p:nvSpPr>
          <p:cNvPr id="315433" name="Oval 41"/>
          <p:cNvSpPr>
            <a:spLocks noChangeArrowheads="1"/>
          </p:cNvSpPr>
          <p:nvPr/>
        </p:nvSpPr>
        <p:spPr bwMode="auto">
          <a:xfrm>
            <a:off x="4495800" y="3543300"/>
            <a:ext cx="304800" cy="342900"/>
          </a:xfrm>
          <a:prstGeom prst="ellipse">
            <a:avLst/>
          </a:prstGeom>
          <a:noFill/>
          <a:ln w="25400">
            <a:solidFill>
              <a:srgbClr val="00808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407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5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5433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the VS model doesn’t say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</a:pPr>
            <a:r>
              <a:rPr lang="en-US" dirty="0" smtClean="0"/>
              <a:t>How to define/select the “basic concept”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Concepts are assumed to be orthogonal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We talked about how to select index terms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How to assign weights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Weight in query indicates importance of term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Weight in doc indicates how well the term characterizes the document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We talked about simple presence/absence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How to define the similarity/distance measure</a:t>
            </a:r>
          </a:p>
        </p:txBody>
      </p:sp>
    </p:spTree>
    <p:extLst>
      <p:ext uri="{BB962C8B-B14F-4D97-AF65-F5344CB8AC3E}">
        <p14:creationId xmlns:p14="http://schemas.microsoft.com/office/powerpoint/2010/main" val="2303735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What’s a good “basic concept”?</a:t>
            </a:r>
          </a:p>
        </p:txBody>
      </p:sp>
      <p:sp>
        <p:nvSpPr>
          <p:cNvPr id="10244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Orthogonal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Linearly independent basis vectors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“Non-overlapping” in meaning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No ambiguity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Weights can be assigned automatically and hopefully accurately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Many possibilities: Words, stemmed words, phrases, “latent concept”, …  </a:t>
            </a:r>
          </a:p>
        </p:txBody>
      </p:sp>
    </p:spTree>
    <p:extLst>
      <p:ext uri="{BB962C8B-B14F-4D97-AF65-F5344CB8AC3E}">
        <p14:creationId xmlns:p14="http://schemas.microsoft.com/office/powerpoint/2010/main" val="1587781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Being “Orthogonal” Important?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31063"/>
            <a:ext cx="8229600" cy="2702991"/>
          </a:xfrm>
        </p:spPr>
        <p:txBody>
          <a:bodyPr/>
          <a:lstStyle/>
          <a:p>
            <a:r>
              <a:rPr lang="en-US" dirty="0" smtClean="0"/>
              <a:t>Query = {laptop computer pc sale}</a:t>
            </a:r>
          </a:p>
          <a:p>
            <a:r>
              <a:rPr lang="en-US" dirty="0" smtClean="0"/>
              <a:t>Document 1 = {computer sale}</a:t>
            </a:r>
          </a:p>
          <a:p>
            <a:r>
              <a:rPr lang="en-US" dirty="0" smtClean="0"/>
              <a:t>Document 2 = {laptop computer pc}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837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Ambiguity Is the Killer…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Query = </a:t>
            </a:r>
            <a:r>
              <a:rPr lang="en-US" dirty="0" smtClean="0"/>
              <a:t>{Jaguar band}</a:t>
            </a:r>
            <a:endParaRPr lang="en-US" dirty="0"/>
          </a:p>
          <a:p>
            <a:r>
              <a:rPr lang="en-US" dirty="0"/>
              <a:t>Document 1 = </a:t>
            </a:r>
            <a:r>
              <a:rPr lang="en-US" dirty="0" smtClean="0"/>
              <a:t>{Jaguar car}</a:t>
            </a:r>
            <a:endParaRPr lang="en-US" dirty="0"/>
          </a:p>
          <a:p>
            <a:r>
              <a:rPr lang="en-US" dirty="0"/>
              <a:t>Document 2 = </a:t>
            </a:r>
            <a:r>
              <a:rPr lang="en-US" dirty="0" smtClean="0"/>
              <a:t>{Jaguar cat}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274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How to Assign Weights?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58867"/>
            <a:ext cx="8229600" cy="3507286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Very, very important!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Why weighting</a:t>
            </a:r>
          </a:p>
          <a:p>
            <a:pPr lvl="1">
              <a:lnSpc>
                <a:spcPct val="120000"/>
              </a:lnSpc>
            </a:pPr>
            <a:r>
              <a:rPr lang="en-US" altLang="ja-JP" sz="2000" dirty="0" smtClean="0">
                <a:ea typeface="ＭＳ Ｐゴシック" charset="-128"/>
              </a:rPr>
              <a:t>Query side: Not all terms are equally important</a:t>
            </a:r>
          </a:p>
          <a:p>
            <a:pPr lvl="1">
              <a:lnSpc>
                <a:spcPct val="120000"/>
              </a:lnSpc>
            </a:pPr>
            <a:r>
              <a:rPr lang="en-US" altLang="ja-JP" sz="2000" dirty="0" smtClean="0">
                <a:ea typeface="ＭＳ Ｐゴシック" charset="-128"/>
              </a:rPr>
              <a:t>Doc side: Some terms carry more information about contents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How? 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Two basic heuristics</a:t>
            </a:r>
          </a:p>
          <a:p>
            <a:pPr lvl="2">
              <a:lnSpc>
                <a:spcPct val="120000"/>
              </a:lnSpc>
            </a:pPr>
            <a:r>
              <a:rPr lang="en-US" dirty="0" smtClean="0"/>
              <a:t>TF (Term Frequency) = Within-doc-frequency</a:t>
            </a:r>
          </a:p>
          <a:p>
            <a:pPr lvl="2">
              <a:lnSpc>
                <a:spcPct val="120000"/>
              </a:lnSpc>
            </a:pPr>
            <a:r>
              <a:rPr lang="en-US" dirty="0" smtClean="0"/>
              <a:t>IDF (Inverse Document Frequency)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TF normalization</a:t>
            </a:r>
          </a:p>
        </p:txBody>
      </p:sp>
    </p:spTree>
    <p:extLst>
      <p:ext uri="{BB962C8B-B14F-4D97-AF65-F5344CB8AC3E}">
        <p14:creationId xmlns:p14="http://schemas.microsoft.com/office/powerpoint/2010/main" val="2328633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Weighting Is Very Important…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Query = </a:t>
            </a:r>
            <a:r>
              <a:rPr lang="en-US" dirty="0" smtClean="0"/>
              <a:t>{text information management}</a:t>
            </a:r>
            <a:endParaRPr lang="en-US" dirty="0"/>
          </a:p>
          <a:p>
            <a:r>
              <a:rPr lang="en-US" dirty="0"/>
              <a:t>Document 1 = </a:t>
            </a:r>
            <a:r>
              <a:rPr lang="en-US" dirty="0" smtClean="0"/>
              <a:t>{text information}</a:t>
            </a:r>
            <a:endParaRPr lang="en-US" dirty="0"/>
          </a:p>
          <a:p>
            <a:r>
              <a:rPr lang="en-US" dirty="0"/>
              <a:t>Document 2 = </a:t>
            </a:r>
            <a:r>
              <a:rPr lang="en-US" dirty="0" smtClean="0"/>
              <a:t>{information management}</a:t>
            </a:r>
          </a:p>
          <a:p>
            <a:r>
              <a:rPr lang="en-US" dirty="0"/>
              <a:t>Document </a:t>
            </a:r>
            <a:r>
              <a:rPr lang="en-US" dirty="0" smtClean="0"/>
              <a:t>3 </a:t>
            </a:r>
            <a:r>
              <a:rPr lang="en-US" dirty="0"/>
              <a:t>= </a:t>
            </a:r>
            <a:r>
              <a:rPr lang="en-US" dirty="0" smtClean="0"/>
              <a:t>{text </a:t>
            </a:r>
            <a:r>
              <a:rPr lang="en-US" dirty="0"/>
              <a:t>management}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114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a Reasonable Term Weight?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 we weight the multiple occurrences of a term in a document?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How do we weight different terms differently?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003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a Reasonable Term Weight?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How do we weight the multiple occurrences of a term in a document?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By Term Frequency (TF)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How do we weight different terms differently?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9276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The size of the World Wide Web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The size of the indexed world wide web pages (by Nov 2015)</a:t>
            </a:r>
          </a:p>
          <a:p>
            <a:pPr lvl="1"/>
            <a:r>
              <a:rPr lang="en-US" altLang="en-US" dirty="0" smtClean="0"/>
              <a:t>Indexed by Google: about 48 Billion pages</a:t>
            </a:r>
          </a:p>
          <a:p>
            <a:pPr lvl="1"/>
            <a:r>
              <a:rPr lang="en-US" altLang="en-US" dirty="0" smtClean="0"/>
              <a:t>Indexed by Bing: about 25 Billion pages</a:t>
            </a:r>
          </a:p>
        </p:txBody>
      </p:sp>
      <p:sp>
        <p:nvSpPr>
          <p:cNvPr id="27652" name="TextBox 3"/>
          <p:cNvSpPr txBox="1">
            <a:spLocks noChangeArrowheads="1"/>
          </p:cNvSpPr>
          <p:nvPr/>
        </p:nvSpPr>
        <p:spPr bwMode="auto">
          <a:xfrm>
            <a:off x="4876802" y="4620816"/>
            <a:ext cx="380110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rgbClr val="000000"/>
                </a:solidFill>
                <a:hlinkClick r:id="rId2"/>
              </a:rPr>
              <a:t>http://www.worldwidewebsize.com/</a:t>
            </a:r>
            <a:r>
              <a:rPr lang="en-US" altLang="en-US" dirty="0" smtClean="0">
                <a:solidFill>
                  <a:srgbClr val="00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21919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 Frequency (TF) </a:t>
            </a:r>
            <a:r>
              <a:rPr lang="en-US" dirty="0"/>
              <a:t>Weighting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631" y="1561753"/>
                <a:ext cx="9037528" cy="3417343"/>
              </a:xfrm>
            </p:spPr>
            <p:txBody>
              <a:bodyPr>
                <a:normAutofit fontScale="85000" lnSpcReduction="1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ja-JP" dirty="0" smtClean="0">
                    <a:ea typeface="ＭＳ Ｐゴシック" charset="-128"/>
                  </a:rPr>
                  <a:t>Idea: A term is more important if it occurs more frequently in a document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ja-JP" dirty="0">
                    <a:ea typeface="ＭＳ Ｐゴシック" charset="-128"/>
                  </a:rPr>
                  <a:t>Formulas: </a:t>
                </a:r>
                <a:endParaRPr lang="en-US" altLang="ja-JP" dirty="0" smtClean="0">
                  <a:ea typeface="ＭＳ Ｐゴシック" charset="-128"/>
                </a:endParaRPr>
              </a:p>
              <a:p>
                <a:pPr lvl="1">
                  <a:lnSpc>
                    <a:spcPct val="120000"/>
                  </a:lnSpc>
                </a:pPr>
                <a:r>
                  <a:rPr lang="en-US" altLang="ja-JP" dirty="0" smtClean="0">
                    <a:ea typeface="ＭＳ Ｐゴシック" charset="-128"/>
                  </a:rPr>
                  <a:t>Let c(t, d</a:t>
                </a:r>
                <a:r>
                  <a:rPr lang="en-US" altLang="ja-JP" dirty="0">
                    <a:ea typeface="ＭＳ Ｐゴシック" charset="-128"/>
                  </a:rPr>
                  <a:t>) be the frequency count of term t in doc d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altLang="ja-JP" u="sng" dirty="0">
                    <a:ea typeface="ＭＳ Ｐゴシック" charset="-128"/>
                  </a:rPr>
                  <a:t>Raw TF</a:t>
                </a:r>
                <a:r>
                  <a:rPr lang="en-US" altLang="ja-JP" dirty="0">
                    <a:ea typeface="ＭＳ Ｐゴシック" charset="-128"/>
                  </a:rPr>
                  <a:t>:  TF(t</a:t>
                </a:r>
                <a:r>
                  <a:rPr lang="en-US" altLang="ja-JP" dirty="0" smtClean="0">
                    <a:ea typeface="ＭＳ Ｐゴシック" charset="-128"/>
                  </a:rPr>
                  <a:t>, d</a:t>
                </a:r>
                <a:r>
                  <a:rPr lang="en-US" altLang="ja-JP" dirty="0">
                    <a:ea typeface="ＭＳ Ｐゴシック" charset="-128"/>
                  </a:rPr>
                  <a:t>) = </a:t>
                </a:r>
                <a:r>
                  <a:rPr lang="en-US" altLang="ja-JP" dirty="0" smtClean="0">
                    <a:ea typeface="ＭＳ Ｐゴシック" charset="-128"/>
                  </a:rPr>
                  <a:t>c(t, d</a:t>
                </a:r>
                <a:r>
                  <a:rPr lang="en-US" altLang="ja-JP" dirty="0">
                    <a:ea typeface="ＭＳ Ｐゴシック" charset="-128"/>
                  </a:rPr>
                  <a:t>)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dirty="0" smtClean="0"/>
                  <a:t>We always need to normalize the raw TF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u="sng" dirty="0" smtClean="0"/>
                  <a:t>Log TF</a:t>
                </a:r>
                <a:r>
                  <a:rPr lang="en-US" dirty="0" smtClean="0"/>
                  <a:t>:  TF(t, d) = </a:t>
                </a:r>
                <a:r>
                  <a:rPr lang="en-US" altLang="ja-JP" dirty="0">
                    <a:ea typeface="ＭＳ Ｐゴシック" charset="-128"/>
                  </a:rPr>
                  <a:t>log ( </a:t>
                </a:r>
                <a:r>
                  <a:rPr lang="en-US" altLang="ja-JP" dirty="0" smtClean="0">
                    <a:ea typeface="ＭＳ Ｐゴシック" charset="-128"/>
                  </a:rPr>
                  <a:t>c(t, d</a:t>
                </a:r>
                <a:r>
                  <a:rPr lang="en-US" altLang="ja-JP" dirty="0">
                    <a:ea typeface="ＭＳ Ｐゴシック" charset="-128"/>
                  </a:rPr>
                  <a:t>) +1</a:t>
                </a:r>
                <a:r>
                  <a:rPr lang="en-US" altLang="ja-JP" dirty="0" smtClean="0">
                    <a:ea typeface="ＭＳ Ｐゴシック" charset="-128"/>
                  </a:rPr>
                  <a:t>)</a:t>
                </a:r>
                <a:endParaRPr lang="en-US" dirty="0" smtClean="0"/>
              </a:p>
              <a:p>
                <a:pPr lvl="1">
                  <a:lnSpc>
                    <a:spcPct val="120000"/>
                  </a:lnSpc>
                </a:pPr>
                <a:r>
                  <a:rPr lang="en-US" u="sng" dirty="0" smtClean="0"/>
                  <a:t>Maximum frequency normalization</a:t>
                </a:r>
                <a:r>
                  <a:rPr lang="en-US" dirty="0" smtClean="0"/>
                  <a:t>:</a:t>
                </a:r>
              </a:p>
              <a:p>
                <a:pPr marL="914400" lvl="2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𝑇𝐹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𝑑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=0.5+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0.5∗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𝑐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𝑀𝑎𝑥𝐹𝑟𝑒𝑞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631" y="1561753"/>
                <a:ext cx="9037528" cy="3417343"/>
              </a:xfrm>
              <a:blipFill rotWithShape="0">
                <a:blip r:embed="rId2"/>
                <a:stretch>
                  <a:fillRect l="-674" t="-1070" r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0394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TF Normalization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TF Normalization can be even more complicated:</a:t>
            </a:r>
          </a:p>
          <a:p>
            <a:pPr lvl="1"/>
            <a:r>
              <a:rPr lang="en-US" sz="2000" dirty="0" smtClean="0"/>
              <a:t>TF in Okapi/BM25:</a:t>
            </a:r>
          </a:p>
          <a:p>
            <a:pPr marL="457200" lvl="1" indent="0">
              <a:buNone/>
            </a:pPr>
            <a:r>
              <a:rPr lang="en-US" b="0" dirty="0" smtClean="0"/>
              <a:t>	</a:t>
            </a:r>
            <a:endParaRPr lang="en-US" dirty="0" smtClean="0"/>
          </a:p>
          <a:p>
            <a:pPr lvl="1"/>
            <a:r>
              <a:rPr lang="en-US" sz="1800" dirty="0" smtClean="0"/>
              <a:t>Where </a:t>
            </a:r>
            <a:r>
              <a:rPr lang="en-US" sz="1800" dirty="0" err="1" smtClean="0"/>
              <a:t>doclen</a:t>
            </a:r>
            <a:r>
              <a:rPr lang="en-US" sz="1800" dirty="0" smtClean="0"/>
              <a:t> is the length of d and </a:t>
            </a:r>
            <a:r>
              <a:rPr lang="en-US" sz="1800" dirty="0" err="1" smtClean="0"/>
              <a:t>avg_dl</a:t>
            </a:r>
            <a:r>
              <a:rPr lang="en-US" sz="1800" dirty="0" smtClean="0"/>
              <a:t> is the average length of documents in the collection</a:t>
            </a:r>
          </a:p>
          <a:p>
            <a:endParaRPr lang="en-US" sz="2400" dirty="0" smtClean="0"/>
          </a:p>
          <a:p>
            <a:r>
              <a:rPr lang="en-US" sz="2400" dirty="0" smtClean="0"/>
              <a:t>Question: why do we need to normalize TF?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3409950" y="2000313"/>
                <a:ext cx="5391150" cy="66909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𝑇𝐹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  <m:r>
                            <a:rPr lang="en-US" i="1">
                              <a:latin typeface="Cambria Math"/>
                            </a:rPr>
                            <m:t>, </m:t>
                          </m:r>
                          <m:r>
                            <a:rPr lang="en-US" i="1">
                              <a:latin typeface="Cambria Math"/>
                            </a:rPr>
                            <m:t>𝑑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  <m:r>
                            <a:rPr lang="en-US" i="1">
                              <a:latin typeface="Cambria Math"/>
                            </a:rPr>
                            <m:t>∗</m:t>
                          </m:r>
                          <m:r>
                            <a:rPr lang="en-US" i="1">
                              <a:latin typeface="Cambria Math"/>
                            </a:rPr>
                            <m:t>𝑓</m:t>
                          </m:r>
                          <m:r>
                            <a:rPr lang="en-US" i="1">
                              <a:latin typeface="Cambria Math"/>
                            </a:rPr>
                            <m:t>(</m:t>
                          </m:r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  <m:r>
                            <a:rPr lang="en-US" i="1">
                              <a:latin typeface="Cambria Math"/>
                            </a:rPr>
                            <m:t>, </m:t>
                          </m:r>
                          <m:r>
                            <a:rPr lang="en-US" i="1">
                              <a:latin typeface="Cambria Math"/>
                            </a:rPr>
                            <m:t>𝑑</m:t>
                          </m:r>
                          <m:r>
                            <a:rPr lang="en-US" i="1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, 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𝑑</m:t>
                              </m:r>
                            </m:e>
                          </m:d>
                          <m:r>
                            <a:rPr lang="en-US" i="1">
                              <a:latin typeface="Cambria Math"/>
                            </a:rPr>
                            <m:t>+</m:t>
                          </m:r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  <m:r>
                            <a:rPr lang="en-US" i="1">
                              <a:latin typeface="Cambria Math"/>
                            </a:rPr>
                            <m:t>(1−</m:t>
                          </m:r>
                          <m:r>
                            <a:rPr lang="en-US" i="1">
                              <a:latin typeface="Cambria Math"/>
                            </a:rPr>
                            <m:t>𝑏</m:t>
                          </m:r>
                          <m:r>
                            <a:rPr lang="en-US" i="1">
                              <a:latin typeface="Cambria Math"/>
                            </a:rPr>
                            <m:t>+</m:t>
                          </m:r>
                          <m:r>
                            <a:rPr lang="en-US" i="1">
                              <a:latin typeface="Cambria Math"/>
                            </a:rPr>
                            <m:t>𝑏</m:t>
                          </m:r>
                          <m:r>
                            <a:rPr lang="en-US" i="1">
                              <a:latin typeface="Cambria Math"/>
                            </a:rPr>
                            <m:t>∗</m:t>
                          </m:r>
                          <m:r>
                            <a:rPr lang="en-US" i="1">
                              <a:latin typeface="Cambria Math"/>
                            </a:rPr>
                            <m:t>𝑑𝑜𝑐𝑙𝑒𝑛</m:t>
                          </m:r>
                          <m:r>
                            <a:rPr lang="en-US" i="1">
                              <a:latin typeface="Cambria Math"/>
                            </a:rPr>
                            <m:t>/</m:t>
                          </m:r>
                          <m:r>
                            <a:rPr lang="en-US" i="1">
                              <a:latin typeface="Cambria Math"/>
                            </a:rPr>
                            <m:t>𝑎𝑣𝑔</m:t>
                          </m:r>
                          <m:r>
                            <a:rPr lang="en-US" i="1">
                              <a:latin typeface="Cambria Math"/>
                            </a:rPr>
                            <m:t>_</m:t>
                          </m:r>
                          <m:r>
                            <a:rPr lang="en-US" i="1">
                              <a:latin typeface="Cambria Math"/>
                            </a:rPr>
                            <m:t>𝑑𝑙</m:t>
                          </m:r>
                          <m:r>
                            <a:rPr lang="en-US" i="1">
                              <a:latin typeface="Cambria Math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9950" y="2000313"/>
                <a:ext cx="5391150" cy="66909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0451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TF Normalization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Why? </a:t>
            </a:r>
          </a:p>
          <a:p>
            <a:pPr lvl="1"/>
            <a:r>
              <a:rPr lang="en-US" dirty="0" smtClean="0"/>
              <a:t>Document length variation</a:t>
            </a:r>
          </a:p>
          <a:p>
            <a:pPr lvl="1"/>
            <a:r>
              <a:rPr lang="en-US" dirty="0" smtClean="0"/>
              <a:t>“Repeated occurrences” are less informative than the “first occurrence”</a:t>
            </a:r>
          </a:p>
          <a:p>
            <a:r>
              <a:rPr lang="en-US" dirty="0" smtClean="0"/>
              <a:t>Two views of document length</a:t>
            </a:r>
          </a:p>
          <a:p>
            <a:pPr lvl="1"/>
            <a:r>
              <a:rPr lang="en-US" dirty="0" smtClean="0"/>
              <a:t>A doc is long because it uses more words</a:t>
            </a:r>
          </a:p>
          <a:p>
            <a:pPr lvl="1"/>
            <a:r>
              <a:rPr lang="en-US" dirty="0" smtClean="0"/>
              <a:t>A doc is long because it has more contents</a:t>
            </a:r>
          </a:p>
          <a:p>
            <a:r>
              <a:rPr lang="en-US" dirty="0" smtClean="0"/>
              <a:t>Generally we want to penalize long documents, but avoid over-penalizing (pivoted normalization)</a:t>
            </a:r>
          </a:p>
        </p:txBody>
      </p:sp>
    </p:spTree>
    <p:extLst>
      <p:ext uri="{BB962C8B-B14F-4D97-AF65-F5344CB8AC3E}">
        <p14:creationId xmlns:p14="http://schemas.microsoft.com/office/powerpoint/2010/main" val="899884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a Reasonable Term Weight?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How do we weight the multiple occurrences of a term in a document?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By Term Frequency (TF)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How do we weight different terms differently?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By Inverted Document Frequency (IDF)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6848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A Formulation of IDF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1343864" y="1837942"/>
            <a:ext cx="6172200" cy="156966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 i="1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en-US" altLang="en-US" sz="2400">
                <a:solidFill>
                  <a:srgbClr val="000000"/>
                </a:solidFill>
                <a:latin typeface="Times New Roman" pitchFamily="18" charset="0"/>
              </a:rPr>
              <a:t>: number of documents</a:t>
            </a:r>
            <a:br>
              <a:rPr lang="en-US" altLang="en-US" sz="2400">
                <a:solidFill>
                  <a:srgbClr val="000000"/>
                </a:solidFill>
                <a:latin typeface="Times New Roman" pitchFamily="18" charset="0"/>
              </a:rPr>
            </a:br>
            <a:r>
              <a:rPr lang="en-US" altLang="en-US" sz="2400" i="1">
                <a:solidFill>
                  <a:srgbClr val="000000"/>
                </a:solidFill>
                <a:latin typeface="Times New Roman" pitchFamily="18" charset="0"/>
              </a:rPr>
              <a:t>d</a:t>
            </a:r>
            <a:r>
              <a:rPr lang="en-US" altLang="en-US" sz="2400" i="1" baseline="-25000">
                <a:solidFill>
                  <a:srgbClr val="000000"/>
                </a:solidFill>
                <a:latin typeface="Times New Roman" pitchFamily="18" charset="0"/>
              </a:rPr>
              <a:t>k</a:t>
            </a:r>
            <a:r>
              <a:rPr lang="en-US" altLang="en-US" sz="2400">
                <a:solidFill>
                  <a:srgbClr val="000000"/>
                </a:solidFill>
                <a:latin typeface="Times New Roman" pitchFamily="18" charset="0"/>
              </a:rPr>
              <a:t>: number of documents containing term </a:t>
            </a:r>
            <a:r>
              <a:rPr lang="en-US" altLang="en-US" sz="2400" i="1">
                <a:solidFill>
                  <a:srgbClr val="000000"/>
                </a:solidFill>
                <a:latin typeface="Times New Roman" pitchFamily="18" charset="0"/>
              </a:rPr>
              <a:t>k</a:t>
            </a:r>
            <a:br>
              <a:rPr lang="en-US" altLang="en-US" sz="2400" i="1">
                <a:solidFill>
                  <a:srgbClr val="000000"/>
                </a:solidFill>
                <a:latin typeface="Times New Roman" pitchFamily="18" charset="0"/>
              </a:rPr>
            </a:br>
            <a:r>
              <a:rPr lang="en-US" altLang="en-US" sz="2400" i="1">
                <a:solidFill>
                  <a:srgbClr val="000000"/>
                </a:solidFill>
                <a:latin typeface="Times New Roman" pitchFamily="18" charset="0"/>
              </a:rPr>
              <a:t>f</a:t>
            </a:r>
            <a:r>
              <a:rPr lang="en-US" altLang="en-US" sz="2400" i="1" baseline="-25000">
                <a:solidFill>
                  <a:srgbClr val="000000"/>
                </a:solidFill>
                <a:latin typeface="Times New Roman" pitchFamily="18" charset="0"/>
              </a:rPr>
              <a:t>ik</a:t>
            </a:r>
            <a:r>
              <a:rPr lang="en-US" altLang="en-US" sz="2400">
                <a:solidFill>
                  <a:srgbClr val="000000"/>
                </a:solidFill>
                <a:latin typeface="Times New Roman" pitchFamily="18" charset="0"/>
              </a:rPr>
              <a:t>: absolute frequency of term </a:t>
            </a:r>
            <a:r>
              <a:rPr lang="en-US" altLang="en-US" sz="2400" i="1">
                <a:solidFill>
                  <a:srgbClr val="000000"/>
                </a:solidFill>
                <a:latin typeface="Times New Roman" pitchFamily="18" charset="0"/>
              </a:rPr>
              <a:t>k </a:t>
            </a:r>
            <a:r>
              <a:rPr lang="en-US" altLang="en-US" sz="2400">
                <a:solidFill>
                  <a:srgbClr val="000000"/>
                </a:solidFill>
                <a:latin typeface="Times New Roman" pitchFamily="18" charset="0"/>
              </a:rPr>
              <a:t>in document </a:t>
            </a:r>
            <a:r>
              <a:rPr lang="en-US" altLang="en-US" sz="2400" i="1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lang="en-US" altLang="en-US" sz="2400">
                <a:solidFill>
                  <a:srgbClr val="000000"/>
                </a:solidFill>
                <a:latin typeface="Times New Roman" pitchFamily="18" charset="0"/>
              </a:rPr>
              <a:t/>
            </a:r>
            <a:br>
              <a:rPr lang="en-US" altLang="en-US" sz="2400">
                <a:solidFill>
                  <a:srgbClr val="000000"/>
                </a:solidFill>
                <a:latin typeface="Times New Roman" pitchFamily="18" charset="0"/>
              </a:rPr>
            </a:br>
            <a:r>
              <a:rPr lang="en-US" altLang="en-US" sz="2400" i="1">
                <a:solidFill>
                  <a:srgbClr val="000000"/>
                </a:solidFill>
                <a:latin typeface="Times New Roman" pitchFamily="18" charset="0"/>
              </a:rPr>
              <a:t>w</a:t>
            </a:r>
            <a:r>
              <a:rPr lang="en-US" altLang="en-US" sz="2400" i="1" baseline="-25000">
                <a:solidFill>
                  <a:srgbClr val="000000"/>
                </a:solidFill>
                <a:latin typeface="Times New Roman" pitchFamily="18" charset="0"/>
              </a:rPr>
              <a:t>ik</a:t>
            </a:r>
            <a:r>
              <a:rPr lang="en-US" altLang="en-US" sz="2400">
                <a:solidFill>
                  <a:srgbClr val="000000"/>
                </a:solidFill>
                <a:latin typeface="Times New Roman" pitchFamily="18" charset="0"/>
              </a:rPr>
              <a:t>: weight of term </a:t>
            </a:r>
            <a:r>
              <a:rPr lang="en-US" altLang="en-US" sz="2400" i="1">
                <a:solidFill>
                  <a:srgbClr val="000000"/>
                </a:solidFill>
                <a:latin typeface="Times New Roman" pitchFamily="18" charset="0"/>
              </a:rPr>
              <a:t>k</a:t>
            </a:r>
            <a:r>
              <a:rPr lang="en-US" altLang="en-US" sz="2400">
                <a:solidFill>
                  <a:srgbClr val="000000"/>
                </a:solidFill>
                <a:latin typeface="Times New Roman" pitchFamily="18" charset="0"/>
              </a:rPr>
              <a:t> in document </a:t>
            </a:r>
            <a:r>
              <a:rPr lang="en-US" altLang="en-US" sz="2400" i="1">
                <a:solidFill>
                  <a:srgbClr val="000000"/>
                </a:solidFill>
                <a:latin typeface="Times New Roman" pitchFamily="18" charset="0"/>
              </a:rPr>
              <a:t>i</a:t>
            </a:r>
            <a:endParaRPr lang="en-US" alt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1724864" y="3449389"/>
            <a:ext cx="5486400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>
                <a:solidFill>
                  <a:srgbClr val="000000"/>
                </a:solidFill>
                <a:latin typeface="Times New Roman" pitchFamily="18" charset="0"/>
              </a:rPr>
              <a:t> idf</a:t>
            </a:r>
            <a:r>
              <a:rPr lang="en-US" altLang="en-US" sz="2400" i="1" baseline="-25000">
                <a:solidFill>
                  <a:srgbClr val="000000"/>
                </a:solidFill>
                <a:latin typeface="Times New Roman" pitchFamily="18" charset="0"/>
              </a:rPr>
              <a:t>k</a:t>
            </a:r>
            <a:r>
              <a:rPr lang="en-US" altLang="en-US" sz="2400">
                <a:solidFill>
                  <a:srgbClr val="000000"/>
                </a:solidFill>
                <a:latin typeface="Times New Roman" pitchFamily="18" charset="0"/>
              </a:rPr>
              <a:t> =  log</a:t>
            </a:r>
            <a:r>
              <a:rPr lang="en-US" altLang="en-US" sz="2400" baseline="-2500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US" altLang="en-US" sz="240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en-US" sz="2400" i="1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en-US" altLang="en-US" sz="2400">
                <a:solidFill>
                  <a:srgbClr val="000000"/>
                </a:solidFill>
                <a:latin typeface="Times New Roman" pitchFamily="18" charset="0"/>
              </a:rPr>
              <a:t>/</a:t>
            </a:r>
            <a:r>
              <a:rPr lang="en-US" altLang="en-US" sz="2400" i="1">
                <a:solidFill>
                  <a:srgbClr val="000000"/>
                </a:solidFill>
                <a:latin typeface="Times New Roman" pitchFamily="18" charset="0"/>
              </a:rPr>
              <a:t>d</a:t>
            </a:r>
            <a:r>
              <a:rPr lang="en-US" altLang="en-US" sz="2400" i="1" baseline="-25000">
                <a:solidFill>
                  <a:srgbClr val="000000"/>
                </a:solidFill>
                <a:latin typeface="Times New Roman" pitchFamily="18" charset="0"/>
              </a:rPr>
              <a:t>k</a:t>
            </a:r>
            <a:r>
              <a:rPr lang="en-US" altLang="en-US" sz="2400">
                <a:solidFill>
                  <a:srgbClr val="000000"/>
                </a:solidFill>
                <a:latin typeface="Times New Roman" pitchFamily="18" charset="0"/>
              </a:rPr>
              <a:t>) + 1 = log</a:t>
            </a:r>
            <a:r>
              <a:rPr lang="en-US" altLang="en-US" sz="2400" baseline="-2500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US" altLang="en-US" sz="2400" i="1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en-US" altLang="en-US" sz="2400">
                <a:solidFill>
                  <a:srgbClr val="000000"/>
                </a:solidFill>
                <a:latin typeface="Times New Roman" pitchFamily="18" charset="0"/>
              </a:rPr>
              <a:t> - log</a:t>
            </a:r>
            <a:r>
              <a:rPr lang="en-US" altLang="en-US" sz="2400" baseline="-2500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US" altLang="en-US" sz="2400" i="1">
                <a:solidFill>
                  <a:srgbClr val="000000"/>
                </a:solidFill>
                <a:latin typeface="Times New Roman" pitchFamily="18" charset="0"/>
              </a:rPr>
              <a:t>d</a:t>
            </a:r>
            <a:r>
              <a:rPr lang="en-US" altLang="en-US" sz="2400" i="1" baseline="-25000">
                <a:solidFill>
                  <a:srgbClr val="000000"/>
                </a:solidFill>
                <a:latin typeface="Times New Roman" pitchFamily="18" charset="0"/>
              </a:rPr>
              <a:t>k</a:t>
            </a:r>
            <a:r>
              <a:rPr lang="en-US" altLang="en-US" sz="2400">
                <a:solidFill>
                  <a:srgbClr val="000000"/>
                </a:solidFill>
                <a:latin typeface="Times New Roman" pitchFamily="18" charset="0"/>
              </a:rPr>
              <a:t> + 1</a:t>
            </a:r>
          </a:p>
        </p:txBody>
      </p:sp>
    </p:spTree>
    <p:extLst>
      <p:ext uri="{BB962C8B-B14F-4D97-AF65-F5344CB8AC3E}">
        <p14:creationId xmlns:p14="http://schemas.microsoft.com/office/powerpoint/2010/main" val="2798780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TF-IDF Weighting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64921"/>
            <a:ext cx="8229600" cy="3807912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en-US" altLang="ja-JP" dirty="0" smtClean="0">
                <a:ea typeface="ＭＳ Ｐゴシック" charset="-128"/>
              </a:rPr>
              <a:t>TF-IDF weighting: </a:t>
            </a:r>
          </a:p>
          <a:p>
            <a:pPr lvl="1">
              <a:lnSpc>
                <a:spcPct val="120000"/>
              </a:lnSpc>
            </a:pPr>
            <a:r>
              <a:rPr lang="en-US" altLang="ja-JP" b="0" dirty="0" smtClean="0">
                <a:ea typeface="ＭＳ Ｐゴシック" charset="-128"/>
              </a:rPr>
              <a:t>weight(t, d)=TF(t, d)*IDF(t)</a:t>
            </a:r>
          </a:p>
          <a:p>
            <a:pPr lvl="1">
              <a:lnSpc>
                <a:spcPct val="120000"/>
              </a:lnSpc>
            </a:pPr>
            <a:r>
              <a:rPr lang="en-US" altLang="ja-JP" dirty="0" smtClean="0">
                <a:ea typeface="ＭＳ Ｐゴシック" charset="-128"/>
              </a:rPr>
              <a:t>Term is common in doc </a:t>
            </a:r>
            <a:r>
              <a:rPr lang="en-US" altLang="ja-JP" dirty="0" smtClean="0">
                <a:ea typeface="ＭＳ Ｐゴシック" charset="-128"/>
                <a:sym typeface="Wingdings" pitchFamily="-32" charset="2"/>
              </a:rPr>
              <a:t></a:t>
            </a:r>
            <a:r>
              <a:rPr lang="en-US" altLang="ja-JP" dirty="0" smtClean="0">
                <a:ea typeface="ＭＳ Ｐゴシック" charset="-128"/>
              </a:rPr>
              <a:t> high </a:t>
            </a:r>
            <a:r>
              <a:rPr lang="en-US" altLang="ja-JP" dirty="0" err="1" smtClean="0">
                <a:ea typeface="ＭＳ Ｐゴシック" charset="-128"/>
              </a:rPr>
              <a:t>tf</a:t>
            </a:r>
            <a:r>
              <a:rPr lang="en-US" altLang="ja-JP" dirty="0" smtClean="0">
                <a:ea typeface="ＭＳ Ｐゴシック" charset="-128"/>
              </a:rPr>
              <a:t> </a:t>
            </a:r>
            <a:r>
              <a:rPr lang="en-US" altLang="ja-JP" dirty="0" smtClean="0">
                <a:ea typeface="ＭＳ Ｐゴシック" charset="-128"/>
                <a:sym typeface="Wingdings" pitchFamily="-32" charset="2"/>
              </a:rPr>
              <a:t> high weight</a:t>
            </a:r>
          </a:p>
          <a:p>
            <a:pPr lvl="1">
              <a:lnSpc>
                <a:spcPct val="120000"/>
              </a:lnSpc>
            </a:pPr>
            <a:r>
              <a:rPr lang="en-US" altLang="ja-JP" dirty="0" smtClean="0">
                <a:ea typeface="ＭＳ Ｐゴシック" charset="-128"/>
              </a:rPr>
              <a:t>Term is rare in collection</a:t>
            </a:r>
            <a:r>
              <a:rPr lang="en-US" altLang="ja-JP" dirty="0" smtClean="0">
                <a:ea typeface="ＭＳ Ｐゴシック" charset="-128"/>
                <a:sym typeface="Wingdings" pitchFamily="-32" charset="2"/>
              </a:rPr>
              <a:t></a:t>
            </a:r>
            <a:r>
              <a:rPr lang="en-US" altLang="ja-JP" dirty="0" smtClean="0">
                <a:ea typeface="ＭＳ Ｐゴシック" charset="-128"/>
              </a:rPr>
              <a:t> high </a:t>
            </a:r>
            <a:r>
              <a:rPr lang="en-US" altLang="ja-JP" dirty="0" err="1" smtClean="0">
                <a:ea typeface="ＭＳ Ｐゴシック" charset="-128"/>
              </a:rPr>
              <a:t>idf</a:t>
            </a:r>
            <a:r>
              <a:rPr lang="en-US" altLang="ja-JP" dirty="0" smtClean="0">
                <a:ea typeface="ＭＳ Ｐゴシック" charset="-128"/>
                <a:sym typeface="Wingdings" pitchFamily="-32" charset="2"/>
              </a:rPr>
              <a:t> high weight</a:t>
            </a:r>
            <a:endParaRPr lang="en-US" altLang="ja-JP" dirty="0" smtClean="0">
              <a:ea typeface="ＭＳ Ｐゴシック" charset="-128"/>
            </a:endParaRPr>
          </a:p>
          <a:p>
            <a:pPr>
              <a:lnSpc>
                <a:spcPct val="120000"/>
              </a:lnSpc>
            </a:pPr>
            <a:r>
              <a:rPr lang="en-US" altLang="ja-JP" dirty="0" smtClean="0">
                <a:ea typeface="ＭＳ Ｐゴシック" charset="-128"/>
              </a:rPr>
              <a:t>Imagine a word count profile, what kind of terms would have high weights? </a:t>
            </a:r>
          </a:p>
          <a:p>
            <a:pPr>
              <a:lnSpc>
                <a:spcPct val="120000"/>
              </a:lnSpc>
            </a:pPr>
            <a:r>
              <a:rPr lang="en-US" altLang="ja-JP" dirty="0" smtClean="0">
                <a:ea typeface="ＭＳ Ｐゴシック" charset="-128"/>
              </a:rPr>
              <a:t>How is this related to </a:t>
            </a:r>
            <a:r>
              <a:rPr lang="en-US" altLang="ja-JP" dirty="0" err="1" smtClean="0">
                <a:ea typeface="ＭＳ Ｐゴシック" charset="-128"/>
              </a:rPr>
              <a:t>Luhn’s</a:t>
            </a:r>
            <a:r>
              <a:rPr lang="en-US" altLang="ja-JP" dirty="0" smtClean="0">
                <a:ea typeface="ＭＳ Ｐゴシック" charset="-128"/>
              </a:rPr>
              <a:t> study of term frequency and </a:t>
            </a:r>
            <a:r>
              <a:rPr lang="en-US" altLang="ja-JP" dirty="0" err="1" smtClean="0">
                <a:ea typeface="ＭＳ Ｐゴシック" charset="-128"/>
              </a:rPr>
              <a:t>Zipf’s</a:t>
            </a:r>
            <a:r>
              <a:rPr lang="en-US" altLang="ja-JP" dirty="0" smtClean="0">
                <a:ea typeface="ＭＳ Ｐゴシック" charset="-128"/>
              </a:rPr>
              <a:t> law?</a:t>
            </a:r>
          </a:p>
          <a:p>
            <a:pPr>
              <a:lnSpc>
                <a:spcPct val="120000"/>
              </a:lnSpc>
            </a:pPr>
            <a:endParaRPr lang="en-US" altLang="ja-JP" dirty="0" smtClean="0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6387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Measure Similarity?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sz="2000" dirty="0" smtClean="0"/>
                  <a:t>Now we know: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</a:rPr>
                      <m:t>=(</m:t>
                    </m:r>
                    <m:r>
                      <a:rPr lang="en-US" sz="2000" b="0" i="1" smtClean="0">
                        <a:latin typeface="Cambria Math"/>
                      </a:rPr>
                      <m:t>𝑤𝑖</m:t>
                    </m:r>
                    <m:r>
                      <a:rPr lang="en-US" sz="2000" b="0" i="1" baseline="-25000" smtClean="0">
                        <a:latin typeface="Cambria Math"/>
                      </a:rPr>
                      <m:t>1,</m:t>
                    </m:r>
                    <m:r>
                      <a:rPr lang="en-US" sz="2000" i="1">
                        <a:latin typeface="Cambria Math"/>
                      </a:rPr>
                      <m:t>𝑤</m:t>
                    </m:r>
                    <m:r>
                      <a:rPr lang="en-US" sz="2000" i="1" baseline="-25000">
                        <a:latin typeface="Cambria Math"/>
                      </a:rPr>
                      <m:t>𝑖</m:t>
                    </m:r>
                    <m:r>
                      <a:rPr lang="en-US" sz="2000" b="0" i="1" baseline="-25000" smtClean="0">
                        <a:latin typeface="Cambria Math"/>
                      </a:rPr>
                      <m:t>2</m:t>
                    </m:r>
                    <m:r>
                      <a:rPr lang="en-US" sz="2000" b="0" i="1" smtClean="0">
                        <a:latin typeface="Cambria Math"/>
                      </a:rPr>
                      <m:t>, …,</m:t>
                    </m:r>
                    <m:r>
                      <a:rPr lang="en-US" sz="2000" i="1">
                        <a:latin typeface="Cambria Math"/>
                      </a:rPr>
                      <m:t>𝑤</m:t>
                    </m:r>
                    <m:r>
                      <a:rPr lang="en-US" sz="2000" i="1" baseline="-25000">
                        <a:latin typeface="Cambria Math"/>
                      </a:rPr>
                      <m:t>𝑖</m:t>
                    </m:r>
                    <m:r>
                      <a:rPr lang="en-US" sz="2000" b="0" i="1" baseline="-25000" smtClean="0">
                        <a:latin typeface="Cambria Math"/>
                      </a:rPr>
                      <m:t>𝑁</m:t>
                    </m:r>
                    <m:r>
                      <a:rPr lang="en-US" sz="20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;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𝑞</m:t>
                    </m:r>
                    <m:r>
                      <a:rPr lang="en-US" sz="2000" i="1">
                        <a:latin typeface="Cambria Math"/>
                      </a:rPr>
                      <m:t>=(</m:t>
                    </m:r>
                    <m:r>
                      <a:rPr lang="en-US" sz="2000" i="1">
                        <a:latin typeface="Cambria Math"/>
                      </a:rPr>
                      <m:t>𝑤𝑞</m:t>
                    </m:r>
                    <m:r>
                      <a:rPr lang="en-US" sz="2000" b="0" i="1" baseline="-25000" smtClean="0">
                        <a:latin typeface="Cambria Math"/>
                      </a:rPr>
                      <m:t>1, </m:t>
                    </m:r>
                    <m:r>
                      <a:rPr lang="en-US" sz="2000" i="1">
                        <a:latin typeface="Cambria Math"/>
                      </a:rPr>
                      <m:t>𝑤</m:t>
                    </m:r>
                    <m:r>
                      <a:rPr lang="en-US" sz="2000" b="0" i="1" baseline="-25000" smtClean="0">
                        <a:latin typeface="Cambria Math"/>
                      </a:rPr>
                      <m:t>𝑞</m:t>
                    </m:r>
                    <m:r>
                      <a:rPr lang="en-US" sz="2000" i="1" baseline="-25000">
                        <a:latin typeface="Cambria Math"/>
                      </a:rPr>
                      <m:t>2</m:t>
                    </m:r>
                    <m:r>
                      <a:rPr lang="en-US" sz="2000" i="1">
                        <a:latin typeface="Cambria Math"/>
                      </a:rPr>
                      <m:t>, …,</m:t>
                    </m:r>
                    <m:r>
                      <a:rPr lang="en-US" sz="2000" i="1">
                        <a:latin typeface="Cambria Math"/>
                      </a:rPr>
                      <m:t>𝑤𝑞𝑁</m:t>
                    </m:r>
                    <m:r>
                      <a:rPr lang="en-US" sz="20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; </a:t>
                </a:r>
                <a:endParaRPr lang="en-US" sz="2000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/>
                      </a:rPr>
                      <m:t>𝑤</m:t>
                    </m:r>
                    <m:r>
                      <a:rPr lang="en-US" sz="2000" b="0" i="1" dirty="0" smtClean="0">
                        <a:latin typeface="Cambria Math"/>
                      </a:rPr>
                      <m:t>=</m:t>
                    </m:r>
                    <m:r>
                      <a:rPr lang="en-US" sz="2000" b="0" i="1" dirty="0" smtClean="0">
                        <a:latin typeface="Cambria Math"/>
                      </a:rPr>
                      <m:t>𝑡𝑓</m:t>
                    </m:r>
                    <m:r>
                      <a:rPr lang="en-US" sz="2000" b="0" i="1" dirty="0" smtClean="0">
                        <a:latin typeface="Cambria Math"/>
                      </a:rPr>
                      <m:t>∗</m:t>
                    </m:r>
                    <m:r>
                      <a:rPr lang="en-US" sz="2000" b="0" i="1" dirty="0" smtClean="0">
                        <a:latin typeface="Cambria Math"/>
                      </a:rPr>
                      <m:t>𝑖𝑑𝑓</m:t>
                    </m:r>
                  </m:oMath>
                </a14:m>
                <a:r>
                  <a:rPr lang="en-US" sz="2000" dirty="0" smtClean="0"/>
                  <a:t>, or 0 if a term is absent.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Dot product similarity (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in IR, we usually use dot product for efficiency</a:t>
                </a:r>
                <a:r>
                  <a:rPr lang="en-US" sz="2000" dirty="0" smtClean="0"/>
                  <a:t>): 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Cosine similarity (= 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normalized dot product</a:t>
                </a:r>
                <a:r>
                  <a:rPr lang="en-US" sz="2000" dirty="0" smtClean="0"/>
                  <a:t>): 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667" t="-22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3355375" y="1110475"/>
                <a:ext cx="2750688" cy="9025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𝑠𝑖𝑚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𝑞</m:t>
                          </m:r>
                          <m:r>
                            <a:rPr lang="en-US" i="1">
                              <a:latin typeface="Cambria Math"/>
                            </a:rPr>
                            <m:t>, </m:t>
                          </m:r>
                          <m:r>
                            <a:rPr lang="en-US" i="1">
                              <a:latin typeface="Cambria Math"/>
                            </a:rPr>
                            <m:t>𝑑𝑖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/>
                            </a:rPr>
                            <m:t>𝑗</m:t>
                          </m:r>
                          <m:r>
                            <a:rPr lang="en-US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𝑁</m:t>
                          </m:r>
                        </m:sup>
                        <m:e>
                          <m:r>
                            <a:rPr lang="en-US" i="1">
                              <a:latin typeface="Cambria Math"/>
                            </a:rPr>
                            <m:t>𝑤</m:t>
                          </m:r>
                          <m:r>
                            <a:rPr lang="en-US" i="1" baseline="-25000">
                              <a:latin typeface="Cambria Math"/>
                            </a:rPr>
                            <m:t>𝑞𝑗</m:t>
                          </m:r>
                          <m:r>
                            <a:rPr lang="en-US" i="1">
                              <a:latin typeface="Cambria Math"/>
                            </a:rPr>
                            <m:t>∗</m:t>
                          </m:r>
                          <m:r>
                            <a:rPr lang="en-US" i="1">
                              <a:latin typeface="Cambria Math"/>
                            </a:rPr>
                            <m:t>𝑤𝑖𝑗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5375" y="1110475"/>
                <a:ext cx="2750688" cy="90255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4814044" y="1980841"/>
                <a:ext cx="3700500" cy="101925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𝑠𝑖𝑚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𝑞</m:t>
                          </m:r>
                          <m:r>
                            <a:rPr lang="en-US" i="1">
                              <a:latin typeface="Cambria Math"/>
                            </a:rPr>
                            <m:t>, </m:t>
                          </m:r>
                          <m:r>
                            <a:rPr lang="en-US" i="1">
                              <a:latin typeface="Cambria Math"/>
                            </a:rPr>
                            <m:t>𝑑𝑖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𝑁</m:t>
                              </m:r>
                            </m:sup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𝑤</m:t>
                              </m:r>
                              <m:r>
                                <a:rPr lang="en-US" i="1" baseline="-25000">
                                  <a:latin typeface="Cambria Math"/>
                                </a:rPr>
                                <m:t>𝑞𝑗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∗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𝑤𝑖𝑗</m:t>
                              </m:r>
                            </m:e>
                          </m:nary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i="1">
                                      <a:latin typeface="Cambria Math"/>
                                    </a:rPr>
                                    <m:t>𝑗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𝑁</m:t>
                                  </m:r>
                                </m:sup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𝑤</m:t>
                                  </m:r>
                                  <m:r>
                                    <a:rPr lang="en-US" i="1" baseline="-25000">
                                      <a:latin typeface="Cambria Math"/>
                                    </a:rPr>
                                    <m:t>𝑞𝑗</m:t>
                                  </m:r>
                                  <m:r>
                                    <a:rPr lang="en-US" i="1" baseline="30000">
                                      <a:latin typeface="Cambria Math"/>
                                    </a:rPr>
                                    <m:t>2</m:t>
                                  </m:r>
                                </m:e>
                              </m:nary>
                              <m:r>
                                <a:rPr lang="en-US" i="1">
                                  <a:latin typeface="Cambria Math"/>
                                </a:rPr>
                                <m:t>∗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i="1">
                                      <a:latin typeface="Cambria Math"/>
                                    </a:rPr>
                                    <m:t>𝑗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𝑁</m:t>
                                  </m:r>
                                </m:sup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𝑤</m:t>
                                  </m:r>
                                  <m:r>
                                    <a:rPr lang="en-US" i="1" baseline="-25000">
                                      <a:latin typeface="Cambria Math"/>
                                    </a:rPr>
                                    <m:t>𝑖𝑗</m:t>
                                  </m:r>
                                  <m:r>
                                    <a:rPr lang="en-US" i="1" baseline="30000">
                                      <a:latin typeface="Cambria Math"/>
                                    </a:rPr>
                                    <m:t>2</m:t>
                                  </m:r>
                                </m:e>
                              </m:nary>
                            </m:e>
                          </m:ra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4044" y="1980841"/>
                <a:ext cx="3700500" cy="1019253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3411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</a:t>
            </a:r>
            <a:r>
              <a:rPr lang="en-US" dirty="0" smtClean="0"/>
              <a:t>Extensions” </a:t>
            </a:r>
            <a:r>
              <a:rPr lang="en-US" dirty="0"/>
              <a:t>of </a:t>
            </a:r>
            <a:r>
              <a:rPr lang="en-US" dirty="0" smtClean="0"/>
              <a:t>Vector Space </a:t>
            </a:r>
            <a:r>
              <a:rPr lang="en-US" dirty="0"/>
              <a:t>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83711"/>
            <a:ext cx="8229600" cy="3613758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Alternative similarity measures 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Many other choices (tend not to be very effective)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P-norm (Extended Boolean): matching a Boolean query with a TF-IDF document vector</a:t>
            </a:r>
          </a:p>
          <a:p>
            <a:pPr>
              <a:lnSpc>
                <a:spcPct val="120000"/>
              </a:lnSpc>
            </a:pPr>
            <a:r>
              <a:rPr lang="en-US" dirty="0"/>
              <a:t>Alternative representation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Many choices (performance varies a lot)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Latent Semantic Indexing (LSI) [TREC performance tends to be average]</a:t>
            </a:r>
          </a:p>
          <a:p>
            <a:pPr>
              <a:lnSpc>
                <a:spcPct val="120000"/>
              </a:lnSpc>
            </a:pPr>
            <a:r>
              <a:rPr lang="en-US" dirty="0"/>
              <a:t>Generalized vector space model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Theoretically interesting, not seriously evaluated</a:t>
            </a:r>
          </a:p>
          <a:p>
            <a:pPr>
              <a:lnSpc>
                <a:spcPct val="12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27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VS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Empirically effective! (Top TREC performance)</a:t>
            </a:r>
          </a:p>
          <a:p>
            <a:pPr>
              <a:lnSpc>
                <a:spcPct val="120000"/>
              </a:lnSpc>
            </a:pPr>
            <a:r>
              <a:rPr lang="en-US" dirty="0"/>
              <a:t>Intuitive</a:t>
            </a:r>
          </a:p>
          <a:p>
            <a:pPr>
              <a:lnSpc>
                <a:spcPct val="120000"/>
              </a:lnSpc>
            </a:pPr>
            <a:r>
              <a:rPr lang="en-US" dirty="0"/>
              <a:t>Easy to implement</a:t>
            </a:r>
          </a:p>
          <a:p>
            <a:pPr>
              <a:lnSpc>
                <a:spcPct val="120000"/>
              </a:lnSpc>
            </a:pPr>
            <a:r>
              <a:rPr lang="en-US" dirty="0"/>
              <a:t>Well-studied/Most evaluated</a:t>
            </a:r>
          </a:p>
          <a:p>
            <a:pPr>
              <a:lnSpc>
                <a:spcPct val="120000"/>
              </a:lnSpc>
            </a:pPr>
            <a:r>
              <a:rPr lang="en-US" dirty="0"/>
              <a:t>The Smart system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Developed at Cornell: 1960-1999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Still widely used 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CC0000"/>
                </a:solidFill>
              </a:rPr>
              <a:t>Warning: Many variants of TF-IDF!</a:t>
            </a:r>
          </a:p>
          <a:p>
            <a:pPr>
              <a:lnSpc>
                <a:spcPct val="12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761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Disadvantages of VS Model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Assume term independence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Which is never true!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Assume query and document to be the same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Lack of “predictive adequacy” 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Arbitrary term weighting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Arbitrary similarity measure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Very sensitive to the selection of weighting. 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Lots of parameter tuning!</a:t>
            </a:r>
          </a:p>
        </p:txBody>
      </p:sp>
    </p:spTree>
    <p:extLst>
      <p:ext uri="{BB962C8B-B14F-4D97-AF65-F5344CB8AC3E}">
        <p14:creationId xmlns:p14="http://schemas.microsoft.com/office/powerpoint/2010/main" val="187181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M-coursera-052814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Microsoft Sans Serif"/>
        <a:ea typeface=""/>
        <a:cs typeface="Microsoft Sans Serif"/>
      </a:majorFont>
      <a:minorFont>
        <a:latin typeface="Microsoft Sans Serif"/>
        <a:ea typeface=""/>
        <a:cs typeface="Microsoft Sans Serif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611</Template>
  <TotalTime>187</TotalTime>
  <Words>4161</Words>
  <Application>Microsoft Office PowerPoint</Application>
  <PresentationFormat>On-screen Show (16:9)</PresentationFormat>
  <Paragraphs>779</Paragraphs>
  <Slides>100</Slides>
  <Notes>2</Notes>
  <HiddenSlides>11</HiddenSlides>
  <MMClips>0</MMClips>
  <ScaleCrop>false</ScaleCrop>
  <HeadingPairs>
    <vt:vector size="8" baseType="variant">
      <vt:variant>
        <vt:lpstr>Fonts Used</vt:lpstr>
      </vt:variant>
      <vt:variant>
        <vt:i4>14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100</vt:i4>
      </vt:variant>
    </vt:vector>
  </HeadingPairs>
  <TitlesOfParts>
    <vt:vector size="119" baseType="lpstr">
      <vt:lpstr>MS PGothic</vt:lpstr>
      <vt:lpstr>Arial</vt:lpstr>
      <vt:lpstr>Arial Narrow</vt:lpstr>
      <vt:lpstr>Calibri</vt:lpstr>
      <vt:lpstr>Cambria Math</vt:lpstr>
      <vt:lpstr>Georgia</vt:lpstr>
      <vt:lpstr>Gill Sans MT</vt:lpstr>
      <vt:lpstr>Lato</vt:lpstr>
      <vt:lpstr>Lucida Grande</vt:lpstr>
      <vt:lpstr>Microsoft Sans Serif</vt:lpstr>
      <vt:lpstr>Rockwell Extra Bold</vt:lpstr>
      <vt:lpstr>Symbol</vt:lpstr>
      <vt:lpstr>Times New Roman</vt:lpstr>
      <vt:lpstr>Wingdings</vt:lpstr>
      <vt:lpstr>UM-coursera-052814</vt:lpstr>
      <vt:lpstr>Custom Design</vt:lpstr>
      <vt:lpstr>Document</vt:lpstr>
      <vt:lpstr>Worksheet</vt:lpstr>
      <vt:lpstr>Equation</vt:lpstr>
      <vt:lpstr>NLP</vt:lpstr>
      <vt:lpstr>Introduction to NLP</vt:lpstr>
      <vt:lpstr>Introduction</vt:lpstr>
      <vt:lpstr>Yahoo Search</vt:lpstr>
      <vt:lpstr>Amazon Search</vt:lpstr>
      <vt:lpstr>Library of Congress Search</vt:lpstr>
      <vt:lpstr>Examples of Search Engines</vt:lpstr>
      <vt:lpstr>Sample Queries</vt:lpstr>
      <vt:lpstr>The size of the World Wide Web</vt:lpstr>
      <vt:lpstr>Web Statistics</vt:lpstr>
      <vt:lpstr>Challenges</vt:lpstr>
      <vt:lpstr>Characteristics of User Queries</vt:lpstr>
      <vt:lpstr>Information Retrieval</vt:lpstr>
      <vt:lpstr>Key Terms Used in IR</vt:lpstr>
      <vt:lpstr>Documents</vt:lpstr>
      <vt:lpstr>Introduction to NLP</vt:lpstr>
      <vt:lpstr>Search Engine Architecture</vt:lpstr>
      <vt:lpstr>Search Engine Architecture</vt:lpstr>
      <vt:lpstr>Document Representations</vt:lpstr>
      <vt:lpstr>Storage Issues</vt:lpstr>
      <vt:lpstr>Inverted Index</vt:lpstr>
      <vt:lpstr>Basic operations</vt:lpstr>
      <vt:lpstr>The Vector Model</vt:lpstr>
      <vt:lpstr>Queries as Documents</vt:lpstr>
      <vt:lpstr>Vector queries</vt:lpstr>
      <vt:lpstr>The matching process</vt:lpstr>
      <vt:lpstr>Similarity Measures</vt:lpstr>
      <vt:lpstr>Exercise</vt:lpstr>
      <vt:lpstr>Phrase-based Queries</vt:lpstr>
      <vt:lpstr>Positional Indexing</vt:lpstr>
      <vt:lpstr>Document Ranking</vt:lpstr>
      <vt:lpstr>Evaluation</vt:lpstr>
      <vt:lpstr>Contingency Table</vt:lpstr>
      <vt:lpstr>Precision and Recall</vt:lpstr>
      <vt:lpstr>Issues</vt:lpstr>
      <vt:lpstr>PowerPoint Presentation</vt:lpstr>
      <vt:lpstr>PowerPoint Presentation</vt:lpstr>
      <vt:lpstr>PowerPoint Presentation</vt:lpstr>
      <vt:lpstr>Sample TREC query</vt:lpstr>
      <vt:lpstr>PowerPoint Presentation</vt:lpstr>
      <vt:lpstr>TREC (cont’d)</vt:lpstr>
      <vt:lpstr>Classic Reference Collections</vt:lpstr>
      <vt:lpstr>Comparing two systems</vt:lpstr>
      <vt:lpstr>The Sign Test</vt:lpstr>
      <vt:lpstr>Other Tests</vt:lpstr>
      <vt:lpstr>Kappa – interannotator agreement</vt:lpstr>
      <vt:lpstr>Kappa example</vt:lpstr>
      <vt:lpstr>Kappa (cont’d)</vt:lpstr>
      <vt:lpstr>Exercise</vt:lpstr>
      <vt:lpstr>Lemur/Indri</vt:lpstr>
      <vt:lpstr>Lucene</vt:lpstr>
      <vt:lpstr>Information Retrieval</vt:lpstr>
      <vt:lpstr>Query Modification</vt:lpstr>
      <vt:lpstr>Types of Query Modification</vt:lpstr>
      <vt:lpstr>PowerPoint Presentation</vt:lpstr>
      <vt:lpstr>Spelling Error Correction</vt:lpstr>
      <vt:lpstr>Query Reformulation – Spelling Correction</vt:lpstr>
      <vt:lpstr>Query Recommendation/Suggestion</vt:lpstr>
      <vt:lpstr>Query Expansion</vt:lpstr>
      <vt:lpstr>Query Expansion</vt:lpstr>
      <vt:lpstr>Query Expansion</vt:lpstr>
      <vt:lpstr>Relevance Feedback</vt:lpstr>
      <vt:lpstr>Intuition in Feedback</vt:lpstr>
      <vt:lpstr>A Machine Learning Interpretation</vt:lpstr>
      <vt:lpstr>Overview of Feedback Techniques </vt:lpstr>
      <vt:lpstr>Overview of Feedback Techniques (Cont.) </vt:lpstr>
      <vt:lpstr>Relevance Feedback in the Vector Space Model</vt:lpstr>
      <vt:lpstr>Rocchio Feedback: Illustration</vt:lpstr>
      <vt:lpstr>Rocchio Feedback: Intuition</vt:lpstr>
      <vt:lpstr>Rocchio Feedback: Formula</vt:lpstr>
      <vt:lpstr>Relevance Feedback</vt:lpstr>
      <vt:lpstr>Example</vt:lpstr>
      <vt:lpstr>Pseudo Relevance Feedback</vt:lpstr>
      <vt:lpstr>Examples</vt:lpstr>
      <vt:lpstr>Examples (query logs)</vt:lpstr>
      <vt:lpstr>Document Ranking</vt:lpstr>
      <vt:lpstr>The Basic Question of Ranking</vt:lpstr>
      <vt:lpstr>Document Ranking</vt:lpstr>
      <vt:lpstr>Relevance = Similarity</vt:lpstr>
      <vt:lpstr>Revisit: Vector Space Model</vt:lpstr>
      <vt:lpstr>VS Model: illustration</vt:lpstr>
      <vt:lpstr>What the VS model doesn’t say</vt:lpstr>
      <vt:lpstr>What’s a good “basic concept”?</vt:lpstr>
      <vt:lpstr>Why Is Being “Orthogonal” Important?</vt:lpstr>
      <vt:lpstr>Ambiguity Is the Killer…</vt:lpstr>
      <vt:lpstr>How to Assign Weights?</vt:lpstr>
      <vt:lpstr>Weighting Is Very Important… </vt:lpstr>
      <vt:lpstr>What’s a Reasonable Term Weight?</vt:lpstr>
      <vt:lpstr>What’s a Reasonable Term Weight?</vt:lpstr>
      <vt:lpstr>Term Frequency (TF) Weighting</vt:lpstr>
      <vt:lpstr>TF Normalization</vt:lpstr>
      <vt:lpstr>TF Normalization</vt:lpstr>
      <vt:lpstr>What’s a Reasonable Term Weight?</vt:lpstr>
      <vt:lpstr>A Formulation of IDF</vt:lpstr>
      <vt:lpstr>TF-IDF Weighting</vt:lpstr>
      <vt:lpstr>How to Measure Similarity?</vt:lpstr>
      <vt:lpstr>“Extensions” of Vector Space Model</vt:lpstr>
      <vt:lpstr>Advantages of VS Model</vt:lpstr>
      <vt:lpstr>Disadvantages of VS Model</vt:lpstr>
      <vt:lpstr>NLP</vt:lpstr>
    </vt:vector>
  </TitlesOfParts>
  <Company>Yale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NLP</dc:title>
  <dc:creator>Radev, Dragomir</dc:creator>
  <cp:lastModifiedBy>Radev, Dragomir</cp:lastModifiedBy>
  <cp:revision>9</cp:revision>
  <dcterms:created xsi:type="dcterms:W3CDTF">2019-04-15T18:50:12Z</dcterms:created>
  <dcterms:modified xsi:type="dcterms:W3CDTF">2019-04-15T22:59:56Z</dcterms:modified>
</cp:coreProperties>
</file>