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35"/>
  </p:notesMasterIdLst>
  <p:sldIdLst>
    <p:sldId id="616" r:id="rId3"/>
    <p:sldId id="799" r:id="rId4"/>
    <p:sldId id="800" r:id="rId5"/>
    <p:sldId id="834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8" r:id="rId14"/>
    <p:sldId id="821" r:id="rId15"/>
    <p:sldId id="822" r:id="rId16"/>
    <p:sldId id="823" r:id="rId17"/>
    <p:sldId id="832" r:id="rId18"/>
    <p:sldId id="833" r:id="rId19"/>
    <p:sldId id="824" r:id="rId20"/>
    <p:sldId id="811" r:id="rId21"/>
    <p:sldId id="812" r:id="rId22"/>
    <p:sldId id="813" r:id="rId23"/>
    <p:sldId id="814" r:id="rId24"/>
    <p:sldId id="815" r:id="rId25"/>
    <p:sldId id="816" r:id="rId26"/>
    <p:sldId id="825" r:id="rId27"/>
    <p:sldId id="826" r:id="rId28"/>
    <p:sldId id="817" r:id="rId29"/>
    <p:sldId id="831" r:id="rId30"/>
    <p:sldId id="818" r:id="rId31"/>
    <p:sldId id="819" r:id="rId32"/>
    <p:sldId id="820" r:id="rId33"/>
    <p:sldId id="798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80335" autoAdjust="0"/>
  </p:normalViewPr>
  <p:slideViewPr>
    <p:cSldViewPr snapToGrid="0" snapToObjects="1">
      <p:cViewPr varScale="1">
        <p:scale>
          <a:sx n="110" d="100"/>
          <a:sy n="110" d="100"/>
        </p:scale>
        <p:origin x="192" y="8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</a:t>
            </a:r>
            <a:r>
              <a:rPr lang="en-US" baseline="0" dirty="0"/>
              <a:t> ATTRIBUTIONS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辅音字母。</a:t>
            </a:r>
            <a:endParaRPr lang="en-US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9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REDRAW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8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1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titles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hyperlink" Target="http://www.ethnologue.com/show_family.asp?subid=2892-16" TargetMode="External"/><Relationship Id="rId21" Type="http://schemas.openxmlformats.org/officeDocument/2006/relationships/hyperlink" Target="http://www.ethnologue.com/show_family.asp?subid=1461-16" TargetMode="External"/><Relationship Id="rId42" Type="http://schemas.openxmlformats.org/officeDocument/2006/relationships/hyperlink" Target="http://www.ethnologue.com/show_family.asp?subid=1695-16" TargetMode="External"/><Relationship Id="rId47" Type="http://schemas.openxmlformats.org/officeDocument/2006/relationships/hyperlink" Target="http://www.ethnologue.com/show_family.asp?subid=1919-16" TargetMode="External"/><Relationship Id="rId63" Type="http://schemas.openxmlformats.org/officeDocument/2006/relationships/hyperlink" Target="http://www.ethnologue.com/show_family.asp?subid=2979-16" TargetMode="External"/><Relationship Id="rId68" Type="http://schemas.openxmlformats.org/officeDocument/2006/relationships/hyperlink" Target="http://www.ethnologue.com/show_family.asp?subid=708-16" TargetMode="External"/><Relationship Id="rId84" Type="http://schemas.openxmlformats.org/officeDocument/2006/relationships/hyperlink" Target="http://www.ethnologue.com/show_family.asp?subid=818-16" TargetMode="External"/><Relationship Id="rId89" Type="http://schemas.openxmlformats.org/officeDocument/2006/relationships/hyperlink" Target="http://www.ethnologue.com/show_family.asp?subid=2537-16" TargetMode="External"/><Relationship Id="rId112" Type="http://schemas.openxmlformats.org/officeDocument/2006/relationships/hyperlink" Target="http://www.ethnologue.com/show_family.asp?subid=902-16" TargetMode="External"/><Relationship Id="rId16" Type="http://schemas.openxmlformats.org/officeDocument/2006/relationships/hyperlink" Target="http://www.ethnologue.com/show_family.asp?subid=243-16" TargetMode="External"/><Relationship Id="rId107" Type="http://schemas.openxmlformats.org/officeDocument/2006/relationships/hyperlink" Target="http://www.ethnologue.com/show_family.asp?subid=1865-16" TargetMode="External"/><Relationship Id="rId11" Type="http://schemas.openxmlformats.org/officeDocument/2006/relationships/hyperlink" Target="http://www.ethnologue.com/show_family.asp?subid=803-16" TargetMode="External"/><Relationship Id="rId32" Type="http://schemas.openxmlformats.org/officeDocument/2006/relationships/hyperlink" Target="http://www.ethnologue.com/show_family.asp?subid=1092-16" TargetMode="External"/><Relationship Id="rId37" Type="http://schemas.openxmlformats.org/officeDocument/2006/relationships/hyperlink" Target="http://www.ethnologue.com/show_family.asp?subid=80-16" TargetMode="External"/><Relationship Id="rId53" Type="http://schemas.openxmlformats.org/officeDocument/2006/relationships/hyperlink" Target="http://www.ethnologue.com/show_family.asp?subid=359-16" TargetMode="External"/><Relationship Id="rId58" Type="http://schemas.openxmlformats.org/officeDocument/2006/relationships/hyperlink" Target="http://www.ethnologue.com/show_family.asp?subid=454-16" TargetMode="External"/><Relationship Id="rId74" Type="http://schemas.openxmlformats.org/officeDocument/2006/relationships/hyperlink" Target="http://www.ethnologue.com/show_family.asp?subid=929-16" TargetMode="External"/><Relationship Id="rId79" Type="http://schemas.openxmlformats.org/officeDocument/2006/relationships/hyperlink" Target="http://www.ethnologue.com/show_family.asp?subid=1681-16" TargetMode="External"/><Relationship Id="rId102" Type="http://schemas.openxmlformats.org/officeDocument/2006/relationships/hyperlink" Target="http://www.ethnologue.com/show_family.asp?subid=60-16" TargetMode="External"/><Relationship Id="rId123" Type="http://schemas.openxmlformats.org/officeDocument/2006/relationships/hyperlink" Target="http://www.ethnologue.com/show_family.asp?subid=1518-16" TargetMode="External"/><Relationship Id="rId128" Type="http://schemas.openxmlformats.org/officeDocument/2006/relationships/hyperlink" Target="http://www.ethnologue.com/show_family.asp?subid=912-16" TargetMode="External"/><Relationship Id="rId5" Type="http://schemas.openxmlformats.org/officeDocument/2006/relationships/hyperlink" Target="http://www.ethnologue.com/show_family.asp?subid=7-16" TargetMode="External"/><Relationship Id="rId90" Type="http://schemas.openxmlformats.org/officeDocument/2006/relationships/hyperlink" Target="http://www.ethnologue.com/show_family.asp?subid=25-16" TargetMode="External"/><Relationship Id="rId95" Type="http://schemas.openxmlformats.org/officeDocument/2006/relationships/hyperlink" Target="http://www.ethnologue.com/show_family.asp?subid=1901-16" TargetMode="External"/><Relationship Id="rId22" Type="http://schemas.openxmlformats.org/officeDocument/2006/relationships/hyperlink" Target="http://www.ethnologue.com/show_family.asp?subid=2887-16" TargetMode="External"/><Relationship Id="rId27" Type="http://schemas.openxmlformats.org/officeDocument/2006/relationships/hyperlink" Target="http://www.ethnologue.com/show_family.asp?subid=1879-16" TargetMode="External"/><Relationship Id="rId43" Type="http://schemas.openxmlformats.org/officeDocument/2006/relationships/hyperlink" Target="http://www.ethnologue.com/show_family.asp?subid=102-16" TargetMode="External"/><Relationship Id="rId48" Type="http://schemas.openxmlformats.org/officeDocument/2006/relationships/hyperlink" Target="http://www.ethnologue.com/show_family.asp?subid=1071-16" TargetMode="External"/><Relationship Id="rId64" Type="http://schemas.openxmlformats.org/officeDocument/2006/relationships/hyperlink" Target="http://www.ethnologue.com/show_family.asp?subid=2536-16" TargetMode="External"/><Relationship Id="rId69" Type="http://schemas.openxmlformats.org/officeDocument/2006/relationships/hyperlink" Target="http://www.ethnologue.com/show_family.asp?subid=2410-16" TargetMode="External"/><Relationship Id="rId113" Type="http://schemas.openxmlformats.org/officeDocument/2006/relationships/hyperlink" Target="http://www.ethnologue.com/show_family.asp?subid=2966-16" TargetMode="External"/><Relationship Id="rId118" Type="http://schemas.openxmlformats.org/officeDocument/2006/relationships/hyperlink" Target="http://www.ethnologue.com/show_family.asp?subid=2976-16" TargetMode="External"/><Relationship Id="rId80" Type="http://schemas.openxmlformats.org/officeDocument/2006/relationships/hyperlink" Target="http://www.ethnologue.com/show_family.asp?subid=1654-16" TargetMode="External"/><Relationship Id="rId85" Type="http://schemas.openxmlformats.org/officeDocument/2006/relationships/hyperlink" Target="http://www.ethnologue.com/show_family.asp?subid=1916-16" TargetMode="External"/><Relationship Id="rId12" Type="http://schemas.openxmlformats.org/officeDocument/2006/relationships/hyperlink" Target="http://www.ethnologue.com/show_family.asp?subid=225-16" TargetMode="External"/><Relationship Id="rId17" Type="http://schemas.openxmlformats.org/officeDocument/2006/relationships/hyperlink" Target="http://www.ethnologue.com/show_family.asp?subid=351-16" TargetMode="External"/><Relationship Id="rId33" Type="http://schemas.openxmlformats.org/officeDocument/2006/relationships/hyperlink" Target="http://www.ethnologue.com/show_family.asp?subid=1194-16" TargetMode="External"/><Relationship Id="rId38" Type="http://schemas.openxmlformats.org/officeDocument/2006/relationships/hyperlink" Target="http://www.ethnologue.com/show_family.asp?subid=2935-16" TargetMode="External"/><Relationship Id="rId59" Type="http://schemas.openxmlformats.org/officeDocument/2006/relationships/hyperlink" Target="http://www.ethnologue.com/show_family.asp?subid=2294-16" TargetMode="External"/><Relationship Id="rId103" Type="http://schemas.openxmlformats.org/officeDocument/2006/relationships/hyperlink" Target="http://www.ethnologue.com/show_family.asp?subid=1564-16" TargetMode="External"/><Relationship Id="rId108" Type="http://schemas.openxmlformats.org/officeDocument/2006/relationships/hyperlink" Target="http://www.ethnologue.com/show_family.asp?subid=357-16" TargetMode="External"/><Relationship Id="rId124" Type="http://schemas.openxmlformats.org/officeDocument/2006/relationships/hyperlink" Target="http://www.ethnologue.com/show_family.asp?subid=1432-16" TargetMode="External"/><Relationship Id="rId129" Type="http://schemas.openxmlformats.org/officeDocument/2006/relationships/hyperlink" Target="http://www.ethnologue.com/show_family.asp?subid=2891-16" TargetMode="External"/><Relationship Id="rId54" Type="http://schemas.openxmlformats.org/officeDocument/2006/relationships/hyperlink" Target="http://www.ethnologue.com/show_family.asp?subid=1098-16" TargetMode="External"/><Relationship Id="rId70" Type="http://schemas.openxmlformats.org/officeDocument/2006/relationships/hyperlink" Target="http://www.ethnologue.com/show_family.asp?subid=130-16" TargetMode="External"/><Relationship Id="rId75" Type="http://schemas.openxmlformats.org/officeDocument/2006/relationships/hyperlink" Target="http://www.ethnologue.com/show_family.asp?subid=1534-16" TargetMode="External"/><Relationship Id="rId91" Type="http://schemas.openxmlformats.org/officeDocument/2006/relationships/hyperlink" Target="http://www.ethnologue.com/show_family.asp?subid=306-16" TargetMode="External"/><Relationship Id="rId96" Type="http://schemas.openxmlformats.org/officeDocument/2006/relationships/hyperlink" Target="http://www.ethnologue.com/show_family.asp?subid=2450-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thnologue.com/show_family.asp?subid=2284-16" TargetMode="External"/><Relationship Id="rId23" Type="http://schemas.openxmlformats.org/officeDocument/2006/relationships/hyperlink" Target="http://www.ethnologue.com/show_family.asp?subid=2544-16" TargetMode="External"/><Relationship Id="rId28" Type="http://schemas.openxmlformats.org/officeDocument/2006/relationships/hyperlink" Target="http://www.ethnologue.com/show_family.asp?subid=1891-16" TargetMode="External"/><Relationship Id="rId49" Type="http://schemas.openxmlformats.org/officeDocument/2006/relationships/hyperlink" Target="http://www.ethnologue.com/show_family.asp?subid=400-16" TargetMode="External"/><Relationship Id="rId114" Type="http://schemas.openxmlformats.org/officeDocument/2006/relationships/hyperlink" Target="http://www.ethnologue.com/show_family.asp?subid=901-16" TargetMode="External"/><Relationship Id="rId119" Type="http://schemas.openxmlformats.org/officeDocument/2006/relationships/hyperlink" Target="http://www.ethnologue.com/show_family.asp?subid=2653-16" TargetMode="External"/><Relationship Id="rId44" Type="http://schemas.openxmlformats.org/officeDocument/2006/relationships/hyperlink" Target="http://www.ethnologue.com/show_family.asp?subid=360-16" TargetMode="External"/><Relationship Id="rId60" Type="http://schemas.openxmlformats.org/officeDocument/2006/relationships/hyperlink" Target="http://www.ethnologue.com/show_family.asp?subid=2678-16" TargetMode="External"/><Relationship Id="rId65" Type="http://schemas.openxmlformats.org/officeDocument/2006/relationships/hyperlink" Target="http://www.ethnologue.com/show_family.asp?subid=1094-16" TargetMode="External"/><Relationship Id="rId81" Type="http://schemas.openxmlformats.org/officeDocument/2006/relationships/hyperlink" Target="http://www.ethnologue.com/show_family.asp?subid=2379-16" TargetMode="External"/><Relationship Id="rId86" Type="http://schemas.openxmlformats.org/officeDocument/2006/relationships/hyperlink" Target="http://www.ethnologue.com/show_family.asp?subid=1878-16" TargetMode="External"/><Relationship Id="rId13" Type="http://schemas.openxmlformats.org/officeDocument/2006/relationships/hyperlink" Target="http://www.ethnologue.com/show_family.asp?subid=410-16" TargetMode="External"/><Relationship Id="rId18" Type="http://schemas.openxmlformats.org/officeDocument/2006/relationships/hyperlink" Target="http://www.ethnologue.com/show_family.asp?subid=899-16" TargetMode="External"/><Relationship Id="rId39" Type="http://schemas.openxmlformats.org/officeDocument/2006/relationships/hyperlink" Target="http://www.ethnologue.com/show_family.asp?subid=1459-16" TargetMode="External"/><Relationship Id="rId109" Type="http://schemas.openxmlformats.org/officeDocument/2006/relationships/hyperlink" Target="http://www.ethnologue.com/show_family.asp?subid=387-16" TargetMode="External"/><Relationship Id="rId34" Type="http://schemas.openxmlformats.org/officeDocument/2006/relationships/hyperlink" Target="http://www.ethnologue.com/show_family.asp?subid=434-16" TargetMode="External"/><Relationship Id="rId50" Type="http://schemas.openxmlformats.org/officeDocument/2006/relationships/hyperlink" Target="http://www.ethnologue.com/show_family.asp?subid=363-16" TargetMode="External"/><Relationship Id="rId55" Type="http://schemas.openxmlformats.org/officeDocument/2006/relationships/hyperlink" Target="http://www.ethnologue.com/show_family.asp?subid=710-16" TargetMode="External"/><Relationship Id="rId76" Type="http://schemas.openxmlformats.org/officeDocument/2006/relationships/hyperlink" Target="http://www.ethnologue.com/show_family.asp?subid=1610-16" TargetMode="External"/><Relationship Id="rId97" Type="http://schemas.openxmlformats.org/officeDocument/2006/relationships/hyperlink" Target="http://www.ethnologue.com/show_family.asp?subid=463-16" TargetMode="External"/><Relationship Id="rId104" Type="http://schemas.openxmlformats.org/officeDocument/2006/relationships/hyperlink" Target="http://www.ethnologue.com/show_family.asp?subid=2319-16" TargetMode="External"/><Relationship Id="rId120" Type="http://schemas.openxmlformats.org/officeDocument/2006/relationships/hyperlink" Target="http://www.ethnologue.com/show_family.asp?subid=92-16" TargetMode="External"/><Relationship Id="rId125" Type="http://schemas.openxmlformats.org/officeDocument/2006/relationships/hyperlink" Target="http://www.ethnologue.com/show_family.asp?subid=2424-16" TargetMode="External"/><Relationship Id="rId7" Type="http://schemas.openxmlformats.org/officeDocument/2006/relationships/hyperlink" Target="http://www.ethnologue.com/show_family.asp?subid=1278-16" TargetMode="External"/><Relationship Id="rId71" Type="http://schemas.openxmlformats.org/officeDocument/2006/relationships/hyperlink" Target="http://www.ethnologue.com/show_family.asp?subid=99-16" TargetMode="External"/><Relationship Id="rId92" Type="http://schemas.openxmlformats.org/officeDocument/2006/relationships/hyperlink" Target="http://www.ethnologue.com/show_family.asp?subid=1600-16" TargetMode="External"/><Relationship Id="rId2" Type="http://schemas.openxmlformats.org/officeDocument/2006/relationships/hyperlink" Target="http://www.ethnologue.com/show_family.asp?subid=52-16" TargetMode="External"/><Relationship Id="rId29" Type="http://schemas.openxmlformats.org/officeDocument/2006/relationships/hyperlink" Target="http://www.ethnologue.com/show_family.asp?subid=2-16" TargetMode="External"/><Relationship Id="rId24" Type="http://schemas.openxmlformats.org/officeDocument/2006/relationships/hyperlink" Target="http://www.ethnologue.com/show_family.asp?subid=2541-16" TargetMode="External"/><Relationship Id="rId40" Type="http://schemas.openxmlformats.org/officeDocument/2006/relationships/hyperlink" Target="http://www.ethnologue.com/show_family.asp?subid=98-16" TargetMode="External"/><Relationship Id="rId45" Type="http://schemas.openxmlformats.org/officeDocument/2006/relationships/hyperlink" Target="http://www.ethnologue.com/show_family.asp?subid=1638-16" TargetMode="External"/><Relationship Id="rId66" Type="http://schemas.openxmlformats.org/officeDocument/2006/relationships/hyperlink" Target="http://www.ethnologue.com/show_family.asp?subid=1549-16" TargetMode="External"/><Relationship Id="rId87" Type="http://schemas.openxmlformats.org/officeDocument/2006/relationships/hyperlink" Target="http://www.ethnologue.com/show_family.asp?subid=1368-16" TargetMode="External"/><Relationship Id="rId110" Type="http://schemas.openxmlformats.org/officeDocument/2006/relationships/hyperlink" Target="http://www.ethnologue.com/show_family.asp?subid=2714-16" TargetMode="External"/><Relationship Id="rId115" Type="http://schemas.openxmlformats.org/officeDocument/2006/relationships/hyperlink" Target="http://www.ethnologue.com/show_family.asp?subid=97-16" TargetMode="External"/><Relationship Id="rId61" Type="http://schemas.openxmlformats.org/officeDocument/2006/relationships/hyperlink" Target="http://www.ethnologue.com/show_family.asp?subid=2356-16" TargetMode="External"/><Relationship Id="rId82" Type="http://schemas.openxmlformats.org/officeDocument/2006/relationships/hyperlink" Target="http://www.ethnologue.com/show_family.asp?subid=1594-16" TargetMode="External"/><Relationship Id="rId19" Type="http://schemas.openxmlformats.org/officeDocument/2006/relationships/hyperlink" Target="http://www.ethnologue.com/show_family.asp?subid=2732-16" TargetMode="External"/><Relationship Id="rId14" Type="http://schemas.openxmlformats.org/officeDocument/2006/relationships/hyperlink" Target="http://www.ethnologue.com/show_family.asp?subid=27-16" TargetMode="External"/><Relationship Id="rId30" Type="http://schemas.openxmlformats.org/officeDocument/2006/relationships/hyperlink" Target="http://www.ethnologue.com/show_family.asp?subid=696-16" TargetMode="External"/><Relationship Id="rId35" Type="http://schemas.openxmlformats.org/officeDocument/2006/relationships/hyperlink" Target="http://www.ethnologue.com/show_family.asp?subid=1597-16" TargetMode="External"/><Relationship Id="rId56" Type="http://schemas.openxmlformats.org/officeDocument/2006/relationships/hyperlink" Target="http://www.ethnologue.com/show_family.asp?subid=1558-16" TargetMode="External"/><Relationship Id="rId77" Type="http://schemas.openxmlformats.org/officeDocument/2006/relationships/hyperlink" Target="http://www.ethnologue.com/show_family.asp?subid=231-16" TargetMode="External"/><Relationship Id="rId100" Type="http://schemas.openxmlformats.org/officeDocument/2006/relationships/hyperlink" Target="http://www.ethnologue.com/show_family.asp?subid=445-16" TargetMode="External"/><Relationship Id="rId105" Type="http://schemas.openxmlformats.org/officeDocument/2006/relationships/hyperlink" Target="http://www.ethnologue.com/show_family.asp?subid=403-16" TargetMode="External"/><Relationship Id="rId126" Type="http://schemas.openxmlformats.org/officeDocument/2006/relationships/hyperlink" Target="http://www.ethnologue.com/show_family.asp?subid=183-16" TargetMode="External"/><Relationship Id="rId8" Type="http://schemas.openxmlformats.org/officeDocument/2006/relationships/hyperlink" Target="http://www.ethnologue.com/show_family.asp?subid=2288-16" TargetMode="External"/><Relationship Id="rId51" Type="http://schemas.openxmlformats.org/officeDocument/2006/relationships/hyperlink" Target="http://www.ethnologue.com/show_family.asp?subid=6-16" TargetMode="External"/><Relationship Id="rId72" Type="http://schemas.openxmlformats.org/officeDocument/2006/relationships/hyperlink" Target="http://www.ethnologue.com/show_family.asp?subid=2248-16" TargetMode="External"/><Relationship Id="rId93" Type="http://schemas.openxmlformats.org/officeDocument/2006/relationships/hyperlink" Target="http://www.ethnologue.com/show_family.asp?subid=1097-16" TargetMode="External"/><Relationship Id="rId98" Type="http://schemas.openxmlformats.org/officeDocument/2006/relationships/hyperlink" Target="http://www.ethnologue.com/show_family.asp?subid=2875-16" TargetMode="External"/><Relationship Id="rId121" Type="http://schemas.openxmlformats.org/officeDocument/2006/relationships/hyperlink" Target="http://www.ethnologue.com/show_family.asp?subid=23-16" TargetMode="External"/><Relationship Id="rId3" Type="http://schemas.openxmlformats.org/officeDocument/2006/relationships/hyperlink" Target="http://www.ethnologue.com/show_family.asp?subid=804-16" TargetMode="External"/><Relationship Id="rId25" Type="http://schemas.openxmlformats.org/officeDocument/2006/relationships/hyperlink" Target="http://www.ethnologue.com/show_family.asp?subid=2545-16" TargetMode="External"/><Relationship Id="rId46" Type="http://schemas.openxmlformats.org/officeDocument/2006/relationships/hyperlink" Target="http://www.ethnologue.com/show_family.asp?subid=2255-16" TargetMode="External"/><Relationship Id="rId67" Type="http://schemas.openxmlformats.org/officeDocument/2006/relationships/hyperlink" Target="http://www.ethnologue.com/show_family.asp?subid=2552-16" TargetMode="External"/><Relationship Id="rId116" Type="http://schemas.openxmlformats.org/officeDocument/2006/relationships/hyperlink" Target="http://www.ethnologue.com/show_family.asp?subid=2662-16" TargetMode="External"/><Relationship Id="rId20" Type="http://schemas.openxmlformats.org/officeDocument/2006/relationships/hyperlink" Target="http://www.ethnologue.com/show_family.asp?subid=1458-16" TargetMode="External"/><Relationship Id="rId41" Type="http://schemas.openxmlformats.org/officeDocument/2006/relationships/hyperlink" Target="http://www.ethnologue.com/show_family.asp?subid=2366-16" TargetMode="External"/><Relationship Id="rId62" Type="http://schemas.openxmlformats.org/officeDocument/2006/relationships/hyperlink" Target="http://www.ethnologue.com/show_family.asp?subid=2686-16" TargetMode="External"/><Relationship Id="rId83" Type="http://schemas.openxmlformats.org/officeDocument/2006/relationships/hyperlink" Target="http://www.ethnologue.com/show_family.asp?subid=348-16" TargetMode="External"/><Relationship Id="rId88" Type="http://schemas.openxmlformats.org/officeDocument/2006/relationships/hyperlink" Target="http://www.ethnologue.com/show_family.asp?subid=420-16" TargetMode="External"/><Relationship Id="rId111" Type="http://schemas.openxmlformats.org/officeDocument/2006/relationships/hyperlink" Target="http://www.ethnologue.com/show_family.asp?subid=367-16" TargetMode="External"/><Relationship Id="rId15" Type="http://schemas.openxmlformats.org/officeDocument/2006/relationships/hyperlink" Target="http://www.ethnologue.com/show_family.asp?subid=271-16" TargetMode="External"/><Relationship Id="rId36" Type="http://schemas.openxmlformats.org/officeDocument/2006/relationships/hyperlink" Target="http://www.ethnologue.com/show_family.asp?subid=2946-16" TargetMode="External"/><Relationship Id="rId57" Type="http://schemas.openxmlformats.org/officeDocument/2006/relationships/hyperlink" Target="http://www.ethnologue.com/show_family.asp?subid=917-16" TargetMode="External"/><Relationship Id="rId106" Type="http://schemas.openxmlformats.org/officeDocument/2006/relationships/hyperlink" Target="http://www.ethnologue.com/show_family.asp?subid=214-16" TargetMode="External"/><Relationship Id="rId127" Type="http://schemas.openxmlformats.org/officeDocument/2006/relationships/hyperlink" Target="http://www.ethnologue.com/show_family.asp?subid=713-16" TargetMode="External"/><Relationship Id="rId10" Type="http://schemas.openxmlformats.org/officeDocument/2006/relationships/hyperlink" Target="http://www.ethnologue.com/show_family.asp?subid=421-16" TargetMode="External"/><Relationship Id="rId31" Type="http://schemas.openxmlformats.org/officeDocument/2006/relationships/hyperlink" Target="http://www.ethnologue.com/show_family.asp?subid=1721-16" TargetMode="External"/><Relationship Id="rId52" Type="http://schemas.openxmlformats.org/officeDocument/2006/relationships/hyperlink" Target="http://www.ethnologue.com/show_family.asp?subid=1109-16" TargetMode="External"/><Relationship Id="rId73" Type="http://schemas.openxmlformats.org/officeDocument/2006/relationships/hyperlink" Target="http://www.ethnologue.com/show_family.asp?subid=605-16" TargetMode="External"/><Relationship Id="rId78" Type="http://schemas.openxmlformats.org/officeDocument/2006/relationships/hyperlink" Target="http://www.ethnologue.com/show_family.asp?subid=686-16" TargetMode="External"/><Relationship Id="rId94" Type="http://schemas.openxmlformats.org/officeDocument/2006/relationships/hyperlink" Target="http://www.ethnologue.com/show_family.asp?subid=103-16" TargetMode="External"/><Relationship Id="rId99" Type="http://schemas.openxmlformats.org/officeDocument/2006/relationships/hyperlink" Target="http://www.ethnologue.com/show_family.asp?subid=608-16" TargetMode="External"/><Relationship Id="rId101" Type="http://schemas.openxmlformats.org/officeDocument/2006/relationships/hyperlink" Target="http://www.ethnologue.com/show_family.asp?subid=68-16" TargetMode="External"/><Relationship Id="rId122" Type="http://schemas.openxmlformats.org/officeDocument/2006/relationships/hyperlink" Target="http://www.ethnologue.com/show_family.asp?subid=1282-16" TargetMode="External"/><Relationship Id="rId4" Type="http://schemas.openxmlformats.org/officeDocument/2006/relationships/hyperlink" Target="http://www.ethnologue.com/show_family.asp?subid=681-16" TargetMode="External"/><Relationship Id="rId9" Type="http://schemas.openxmlformats.org/officeDocument/2006/relationships/hyperlink" Target="http://www.ethnologue.com/show_family.asp?subid=2281-16" TargetMode="External"/><Relationship Id="rId26" Type="http://schemas.openxmlformats.org/officeDocument/2006/relationships/hyperlink" Target="http://www.ethnologue.com/show_family.asp?subid=831-1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acloweb.org/resources/problems/2012/N2012-DS.pdf" TargetMode="External"/><Relationship Id="rId2" Type="http://schemas.openxmlformats.org/officeDocument/2006/relationships/hyperlink" Target="http://nacloweb.org/resources/problems/2012/N2012-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files/16328/16328-h/16328-h.htm" TargetMode="External"/><Relationship Id="rId2" Type="http://schemas.openxmlformats.org/officeDocument/2006/relationships/hyperlink" Target="http://www8.georgetown.edu/departments/medieval/labyrinth/library/oe/texts/a4.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Beowulf.firstpage.jpeg" TargetMode="External"/><Relationship Id="rId4" Type="http://schemas.openxmlformats.org/officeDocument/2006/relationships/hyperlink" Target="http://www.nvcc.edu/home/vpoulakis/Translation/beowulf1.ht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cloweb.org/resources/problems/2013/N2013-O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cloweb.org/resources/problems/2013/N2013-OS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als.info/feature/83A#2/18.0/152.9" TargetMode="External"/><Relationship Id="rId2" Type="http://schemas.openxmlformats.org/officeDocument/2006/relationships/hyperlink" Target="http://wals.info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hnologu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nn.com/2012/06/21/tech/web/google-fights-save-language-mashable/index.html" TargetMode="External"/><Relationship Id="rId5" Type="http://schemas.openxmlformats.org/officeDocument/2006/relationships/hyperlink" Target="http://www.endangeredlanguages.com/" TargetMode="External"/><Relationship Id="rId4" Type="http://schemas.openxmlformats.org/officeDocument/2006/relationships/hyperlink" Target="http://www.zompist.com/numbers.s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upload.wikimedia.org/wikipedia/commons/f/f7/Human_Language_Families_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" y="1094314"/>
            <a:ext cx="8885984" cy="349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0039" y="4712613"/>
            <a:ext cx="88183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By </a:t>
            </a:r>
            <a:r>
              <a:rPr lang="en-US" sz="1100" dirty="0" err="1"/>
              <a:t>Industrius</a:t>
            </a:r>
            <a:r>
              <a:rPr lang="en-US" sz="1100" dirty="0"/>
              <a:t> at English Wikipedia. Later version(s) were uploaded by </a:t>
            </a:r>
            <a:r>
              <a:rPr lang="en-US" sz="1100" dirty="0" err="1"/>
              <a:t>Mttll</a:t>
            </a:r>
            <a:r>
              <a:rPr lang="en-US" sz="1100" dirty="0"/>
              <a:t> at English Wikipedia. (</a:t>
            </a:r>
            <a:r>
              <a:rPr lang="en-US" sz="1100" dirty="0" err="1"/>
              <a:t>Image:BlankMap-World.png</a:t>
            </a:r>
            <a:r>
              <a:rPr lang="en-US" sz="1100" dirty="0"/>
              <a:t> by </a:t>
            </a:r>
            <a:r>
              <a:rPr lang="en-US" sz="1100" dirty="0" err="1"/>
              <a:t>User:Vardion</a:t>
            </a:r>
            <a:r>
              <a:rPr lang="en-US" sz="1100" dirty="0"/>
              <a:t>) [GFDL (www.gnu.org/copyleft/fdl.html)], via Wikimedia Commons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Families</a:t>
            </a:r>
          </a:p>
        </p:txBody>
      </p:sp>
    </p:spTree>
    <p:extLst>
      <p:ext uri="{BB962C8B-B14F-4D97-AF65-F5344CB8AC3E}">
        <p14:creationId xmlns:p14="http://schemas.microsoft.com/office/powerpoint/2010/main" val="264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TextBox 11"/>
          <p:cNvSpPr txBox="1">
            <a:spLocks noChangeArrowheads="1"/>
          </p:cNvSpPr>
          <p:nvPr/>
        </p:nvSpPr>
        <p:spPr bwMode="auto">
          <a:xfrm>
            <a:off x="6453765" y="4663884"/>
            <a:ext cx="23082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alibri" pitchFamily="34" charset="0"/>
              </a:rPr>
              <a:t>Ethnologue</a:t>
            </a:r>
            <a:r>
              <a:rPr lang="en-US" altLang="en-US" sz="1400" dirty="0">
                <a:latin typeface="Calibri" pitchFamily="34" charset="0"/>
              </a:rPr>
              <a:t> (7358 languages)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6654" y="1440083"/>
            <a:ext cx="8841930" cy="3277820"/>
            <a:chOff x="206654" y="1440083"/>
            <a:chExt cx="8841930" cy="3277820"/>
          </a:xfrm>
        </p:grpSpPr>
        <p:sp>
          <p:nvSpPr>
            <p:cNvPr id="73730" name="Rectangle 8"/>
            <p:cNvSpPr>
              <a:spLocks noChangeArrowheads="1"/>
            </p:cNvSpPr>
            <p:nvPr/>
          </p:nvSpPr>
          <p:spPr bwMode="auto">
            <a:xfrm>
              <a:off x="206654" y="1440083"/>
              <a:ext cx="1505102" cy="313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Calibri" pitchFamily="34" charset="0"/>
                  <a:hlinkClick r:id="rId2"/>
                </a:rPr>
                <a:t>Afro-Asiatic</a:t>
              </a:r>
              <a:r>
                <a:rPr lang="en-US" altLang="en-US" sz="900" dirty="0">
                  <a:latin typeface="Calibri" pitchFamily="34" charset="0"/>
                </a:rPr>
                <a:t> (374)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"/>
                </a:rPr>
                <a:t>Alacalufan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"/>
                </a:rPr>
                <a:t>Algic</a:t>
              </a:r>
              <a:r>
                <a:rPr lang="en-US" altLang="en-US" sz="900" dirty="0">
                  <a:latin typeface="Calibri" pitchFamily="34" charset="0"/>
                </a:rPr>
                <a:t> (44)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"/>
                </a:rPr>
                <a:t>Altaic</a:t>
              </a:r>
              <a:r>
                <a:rPr lang="en-US" altLang="en-US" sz="900" dirty="0">
                  <a:latin typeface="Calibri" pitchFamily="34" charset="0"/>
                </a:rPr>
                <a:t> (66)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"/>
                </a:rPr>
                <a:t>Amto-Musan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"/>
                </a:rPr>
                <a:t>Andamanese</a:t>
              </a:r>
              <a:r>
                <a:rPr lang="en-US" altLang="en-US" sz="900" dirty="0">
                  <a:latin typeface="Calibri" pitchFamily="34" charset="0"/>
                </a:rPr>
                <a:t> (13)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8"/>
                </a:rPr>
                <a:t>Arafundi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"/>
                </a:rPr>
                <a:t>Arai-</a:t>
              </a:r>
              <a:r>
                <a:rPr lang="en-US" altLang="en-US" sz="900" dirty="0" err="1">
                  <a:latin typeface="Calibri" pitchFamily="34" charset="0"/>
                  <a:hlinkClick r:id="rId9"/>
                </a:rPr>
                <a:t>Kwomtari</a:t>
              </a:r>
              <a:r>
                <a:rPr lang="en-US" altLang="en-US" sz="900" dirty="0">
                  <a:latin typeface="Calibri" pitchFamily="34" charset="0"/>
                </a:rPr>
                <a:t> (10)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0"/>
                </a:rPr>
                <a:t>Arauan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"/>
                </a:rPr>
                <a:t>Araucanian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"/>
                </a:rPr>
                <a:t>Arawakan</a:t>
              </a:r>
              <a:r>
                <a:rPr lang="en-US" altLang="en-US" sz="900" dirty="0">
                  <a:latin typeface="Calibri" pitchFamily="34" charset="0"/>
                </a:rPr>
                <a:t> (59)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3"/>
                </a:rPr>
                <a:t>Arutani-Sape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4"/>
                </a:rPr>
                <a:t>Australian</a:t>
              </a:r>
              <a:r>
                <a:rPr lang="en-US" altLang="en-US" sz="900" dirty="0">
                  <a:latin typeface="Calibri" pitchFamily="34" charset="0"/>
                </a:rPr>
                <a:t> (264)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5"/>
                </a:rPr>
                <a:t>Austro-Asiatic</a:t>
              </a:r>
              <a:r>
                <a:rPr lang="en-US" altLang="en-US" sz="900" dirty="0">
                  <a:latin typeface="Calibri" pitchFamily="34" charset="0"/>
                </a:rPr>
                <a:t> (169)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dirty="0">
                  <a:latin typeface="Calibri" pitchFamily="34" charset="0"/>
                  <a:hlinkClick r:id="rId16"/>
                </a:rPr>
                <a:t>Austronesian</a:t>
              </a:r>
              <a:r>
                <a:rPr lang="en-US" altLang="en-US" sz="900" b="1" dirty="0">
                  <a:latin typeface="Calibri" pitchFamily="34" charset="0"/>
                </a:rPr>
                <a:t> (1257)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7"/>
                </a:rPr>
                <a:t>Aymaran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8"/>
                </a:rPr>
                <a:t>Barbacoan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9"/>
                </a:rPr>
                <a:t>Basque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0"/>
                </a:rPr>
                <a:t>Bayono-Awbono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21"/>
                </a:rPr>
                <a:t>Border</a:t>
              </a:r>
              <a:r>
                <a:rPr lang="en-US" altLang="en-US" sz="900" dirty="0">
                  <a:latin typeface="Calibri" pitchFamily="34" charset="0"/>
                </a:rPr>
                <a:t> (15)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2"/>
                </a:rPr>
                <a:t>Caddoan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3"/>
                </a:rPr>
                <a:t>Cahuapanan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</a:p>
          </p:txBody>
        </p:sp>
        <p:sp>
          <p:nvSpPr>
            <p:cNvPr id="73731" name="Rectangle 9"/>
            <p:cNvSpPr>
              <a:spLocks noChangeArrowheads="1"/>
            </p:cNvSpPr>
            <p:nvPr/>
          </p:nvSpPr>
          <p:spPr bwMode="auto">
            <a:xfrm>
              <a:off x="3432048" y="1440083"/>
              <a:ext cx="1395984" cy="3277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 err="1">
                  <a:latin typeface="Calibri" pitchFamily="34" charset="0"/>
                  <a:hlinkClick r:id="rId24"/>
                </a:rPr>
                <a:t>Harakmbet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5"/>
                </a:rPr>
                <a:t>Hibito-Cholon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26"/>
                </a:rPr>
                <a:t>Hmong-Mien</a:t>
              </a:r>
              <a:r>
                <a:rPr lang="en-US" altLang="en-US" sz="900" dirty="0">
                  <a:latin typeface="Calibri" pitchFamily="34" charset="0"/>
                </a:rPr>
                <a:t> (38)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27"/>
                </a:rPr>
                <a:t>Hokan</a:t>
              </a:r>
              <a:r>
                <a:rPr lang="en-US" altLang="en-US" sz="900" dirty="0">
                  <a:latin typeface="Calibri" pitchFamily="34" charset="0"/>
                </a:rPr>
                <a:t> (23)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8"/>
                </a:rPr>
                <a:t>Huavean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29"/>
                </a:rPr>
                <a:t>Indo-European</a:t>
              </a:r>
              <a:r>
                <a:rPr lang="en-US" altLang="en-US" sz="900" dirty="0">
                  <a:latin typeface="Calibri" pitchFamily="34" charset="0"/>
                </a:rPr>
                <a:t> (439)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30"/>
                </a:rPr>
                <a:t>Iroquoian</a:t>
              </a:r>
              <a:r>
                <a:rPr lang="en-US" altLang="en-US" sz="900" dirty="0">
                  <a:latin typeface="Calibri" pitchFamily="34" charset="0"/>
                </a:rPr>
                <a:t> (9)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1"/>
                </a:rPr>
                <a:t>Japonic</a:t>
              </a:r>
              <a:r>
                <a:rPr lang="en-US" altLang="en-US" sz="900" dirty="0">
                  <a:latin typeface="Calibri" pitchFamily="34" charset="0"/>
                </a:rPr>
                <a:t> (12)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2"/>
                </a:rPr>
                <a:t>Jivaroan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3"/>
                </a:rPr>
                <a:t>Kartvelian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4"/>
                </a:rPr>
                <a:t>Katukinan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5"/>
                </a:rPr>
                <a:t>Kaure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6"/>
                </a:rPr>
                <a:t>Keres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7"/>
                </a:rPr>
                <a:t>Khoisan</a:t>
              </a:r>
              <a:r>
                <a:rPr lang="en-US" altLang="en-US" sz="900" dirty="0">
                  <a:latin typeface="Calibri" pitchFamily="34" charset="0"/>
                </a:rPr>
                <a:t> (27)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38"/>
                </a:rPr>
                <a:t>Kiowa Tanoan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39"/>
                </a:rPr>
                <a:t>Lakes Plain</a:t>
              </a:r>
              <a:r>
                <a:rPr lang="en-US" altLang="en-US" sz="900" dirty="0">
                  <a:latin typeface="Calibri" pitchFamily="34" charset="0"/>
                </a:rPr>
                <a:t> (20)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i="1" dirty="0">
                  <a:latin typeface="Calibri" pitchFamily="34" charset="0"/>
                  <a:hlinkClick r:id="rId40"/>
                </a:rPr>
                <a:t>Language isolate</a:t>
              </a:r>
              <a:r>
                <a:rPr lang="en-US" altLang="en-US" sz="900" b="1" i="1" dirty="0">
                  <a:latin typeface="Calibri" pitchFamily="34" charset="0"/>
                </a:rPr>
                <a:t> (50)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41"/>
                </a:rPr>
                <a:t>Left May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42"/>
                </a:rPr>
                <a:t>Lower Mamberamo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3"/>
                </a:rPr>
                <a:t>Lule-Vilela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44"/>
                </a:rPr>
                <a:t>Macro-Ge</a:t>
              </a:r>
              <a:r>
                <a:rPr lang="en-US" altLang="en-US" sz="900" dirty="0">
                  <a:latin typeface="Calibri" pitchFamily="34" charset="0"/>
                </a:rPr>
                <a:t> (32)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5"/>
                </a:rPr>
                <a:t>Mairasi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endParaRPr lang="en-US" altLang="en-US" sz="900" dirty="0">
                <a:latin typeface="Calibri" pitchFamily="34" charset="0"/>
              </a:endParaRPr>
            </a:p>
          </p:txBody>
        </p:sp>
        <p:sp>
          <p:nvSpPr>
            <p:cNvPr id="73732" name="Rectangle 10"/>
            <p:cNvSpPr>
              <a:spLocks noChangeArrowheads="1"/>
            </p:cNvSpPr>
            <p:nvPr/>
          </p:nvSpPr>
          <p:spPr bwMode="auto">
            <a:xfrm>
              <a:off x="7607896" y="1484585"/>
              <a:ext cx="1440688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Calibri" pitchFamily="34" charset="0"/>
                  <a:hlinkClick r:id="rId46"/>
                </a:rPr>
                <a:t>Torricelli</a:t>
              </a:r>
              <a:r>
                <a:rPr lang="en-US" altLang="en-US" sz="900" dirty="0">
                  <a:latin typeface="Calibri" pitchFamily="34" charset="0"/>
                </a:rPr>
                <a:t> (56)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7"/>
                </a:rPr>
                <a:t>Totonacan</a:t>
              </a:r>
              <a:r>
                <a:rPr lang="en-US" altLang="en-US" sz="900" dirty="0">
                  <a:latin typeface="Calibri" pitchFamily="34" charset="0"/>
                </a:rPr>
                <a:t> (12)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dirty="0">
                  <a:latin typeface="Calibri" pitchFamily="34" charset="0"/>
                  <a:hlinkClick r:id="rId48"/>
                </a:rPr>
                <a:t>Trans-New Guinea</a:t>
              </a:r>
              <a:r>
                <a:rPr lang="en-US" altLang="en-US" sz="900" b="1" dirty="0">
                  <a:latin typeface="Calibri" pitchFamily="34" charset="0"/>
                </a:rPr>
                <a:t> (477)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9"/>
                </a:rPr>
                <a:t>Tucanoan</a:t>
              </a:r>
              <a:r>
                <a:rPr lang="en-US" altLang="en-US" sz="900" dirty="0">
                  <a:latin typeface="Calibri" pitchFamily="34" charset="0"/>
                </a:rPr>
                <a:t> (25)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0"/>
                </a:rPr>
                <a:t>Tupi</a:t>
              </a:r>
              <a:r>
                <a:rPr lang="en-US" altLang="en-US" sz="900" dirty="0">
                  <a:latin typeface="Calibri" pitchFamily="34" charset="0"/>
                </a:rPr>
                <a:t> (76)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1"/>
                </a:rPr>
                <a:t>Unclassified</a:t>
              </a:r>
              <a:r>
                <a:rPr lang="en-US" altLang="en-US" sz="900" dirty="0">
                  <a:latin typeface="Calibri" pitchFamily="34" charset="0"/>
                </a:rPr>
                <a:t> (73)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2"/>
                </a:rPr>
                <a:t>Uralic</a:t>
              </a:r>
              <a:r>
                <a:rPr lang="en-US" altLang="en-US" sz="900" dirty="0">
                  <a:latin typeface="Calibri" pitchFamily="34" charset="0"/>
                </a:rPr>
                <a:t> (37)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3"/>
                </a:rPr>
                <a:t>Uru-Chipaya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4"/>
                </a:rPr>
                <a:t>Uto-Aztecan</a:t>
              </a:r>
              <a:r>
                <a:rPr lang="en-US" altLang="en-US" sz="900" dirty="0">
                  <a:latin typeface="Calibri" pitchFamily="34" charset="0"/>
                </a:rPr>
                <a:t> (61)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5"/>
                </a:rPr>
                <a:t>Wakashan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6"/>
                </a:rPr>
                <a:t>West Papuan</a:t>
              </a:r>
              <a:r>
                <a:rPr lang="en-US" altLang="en-US" sz="900" dirty="0">
                  <a:latin typeface="Calibri" pitchFamily="34" charset="0"/>
                </a:rPr>
                <a:t> (23)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7"/>
                </a:rPr>
                <a:t>Witotoan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8"/>
                </a:rPr>
                <a:t>Yanomam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9"/>
                </a:rPr>
                <a:t>Yele</a:t>
              </a:r>
              <a:r>
                <a:rPr lang="en-US" altLang="en-US" sz="900" dirty="0">
                  <a:latin typeface="Calibri" pitchFamily="34" charset="0"/>
                  <a:hlinkClick r:id="rId59"/>
                </a:rPr>
                <a:t>-West New Britain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0"/>
                </a:rPr>
                <a:t>Yeniseian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1"/>
                </a:rPr>
                <a:t>Yuat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62"/>
                </a:rPr>
                <a:t>Yukaghir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63"/>
                </a:rPr>
                <a:t>Yuki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4"/>
                </a:rPr>
                <a:t>Zamucoan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5"/>
                </a:rPr>
                <a:t>Zaparoan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6213389" y="1449040"/>
              <a:ext cx="1499376" cy="313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 err="1">
                  <a:latin typeface="Calibri" pitchFamily="34" charset="0"/>
                  <a:hlinkClick r:id="rId66"/>
                </a:rPr>
                <a:t>Pauwasi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7"/>
                </a:rPr>
                <a:t>Peba-Yaguan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68"/>
                </a:rPr>
                <a:t>Penutian</a:t>
              </a:r>
              <a:r>
                <a:rPr lang="en-US" altLang="en-US" sz="900" dirty="0">
                  <a:latin typeface="Calibri" pitchFamily="34" charset="0"/>
                </a:rPr>
                <a:t> (33)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9"/>
                </a:rPr>
                <a:t>Piawi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70"/>
                </a:rPr>
                <a:t>Pidgin</a:t>
              </a:r>
              <a:r>
                <a:rPr lang="en-US" altLang="en-US" sz="900" dirty="0">
                  <a:latin typeface="Calibri" pitchFamily="34" charset="0"/>
                </a:rPr>
                <a:t> (17)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1"/>
                </a:rPr>
                <a:t>Quechuan</a:t>
              </a:r>
              <a:r>
                <a:rPr lang="en-US" altLang="en-US" sz="900" dirty="0">
                  <a:latin typeface="Calibri" pitchFamily="34" charset="0"/>
                </a:rPr>
                <a:t> (46)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2"/>
                </a:rPr>
                <a:t>Ramu</a:t>
              </a:r>
              <a:r>
                <a:rPr lang="en-US" altLang="en-US" sz="900" dirty="0">
                  <a:latin typeface="Calibri" pitchFamily="34" charset="0"/>
                  <a:hlinkClick r:id="rId72"/>
                </a:rPr>
                <a:t>-Lower Sepik</a:t>
              </a:r>
              <a:r>
                <a:rPr lang="en-US" altLang="en-US" sz="900" dirty="0">
                  <a:latin typeface="Calibri" pitchFamily="34" charset="0"/>
                </a:rPr>
                <a:t> (32)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3"/>
                </a:rPr>
                <a:t>Salishan</a:t>
              </a:r>
              <a:r>
                <a:rPr lang="en-US" altLang="en-US" sz="900" dirty="0">
                  <a:latin typeface="Calibri" pitchFamily="34" charset="0"/>
                </a:rPr>
                <a:t> (26)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4"/>
                </a:rPr>
                <a:t>Salivan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5"/>
                </a:rPr>
                <a:t>Senagi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76"/>
                </a:rPr>
                <a:t>Sepik</a:t>
              </a:r>
              <a:r>
                <a:rPr lang="en-US" altLang="en-US" sz="900" dirty="0">
                  <a:latin typeface="Calibri" pitchFamily="34" charset="0"/>
                </a:rPr>
                <a:t> (56)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dirty="0">
                  <a:latin typeface="Calibri" pitchFamily="34" charset="0"/>
                  <a:hlinkClick r:id="rId77"/>
                </a:rPr>
                <a:t>Sino-Tibetan</a:t>
              </a:r>
              <a:r>
                <a:rPr lang="en-US" altLang="en-US" sz="900" b="1" dirty="0">
                  <a:latin typeface="Calibri" pitchFamily="34" charset="0"/>
                </a:rPr>
                <a:t> (449)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78"/>
                </a:rPr>
                <a:t>Siouan</a:t>
              </a:r>
              <a:r>
                <a:rPr lang="en-US" altLang="en-US" sz="900" dirty="0">
                  <a:latin typeface="Calibri" pitchFamily="34" charset="0"/>
                </a:rPr>
                <a:t> (17)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9"/>
                </a:rPr>
                <a:t>Sko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80"/>
                </a:rPr>
                <a:t>Somahai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1"/>
                </a:rPr>
                <a:t>South Bougainville</a:t>
              </a:r>
              <a:r>
                <a:rPr lang="en-US" altLang="en-US" sz="900" dirty="0">
                  <a:latin typeface="Calibri" pitchFamily="34" charset="0"/>
                </a:rPr>
                <a:t> (9)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2"/>
                </a:rPr>
                <a:t>South-Central Papuan</a:t>
              </a:r>
              <a:r>
                <a:rPr lang="en-US" altLang="en-US" sz="900" dirty="0">
                  <a:latin typeface="Calibri" pitchFamily="34" charset="0"/>
                </a:rPr>
                <a:t> (22)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83"/>
                </a:rPr>
                <a:t>Tacanan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4"/>
                </a:rPr>
                <a:t>Tai-Kadai</a:t>
              </a:r>
              <a:r>
                <a:rPr lang="en-US" altLang="en-US" sz="900" dirty="0">
                  <a:latin typeface="Calibri" pitchFamily="34" charset="0"/>
                </a:rPr>
                <a:t> (92)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5"/>
                </a:rPr>
                <a:t>Tarascan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86"/>
                </a:rPr>
                <a:t>Tequistlatecan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7"/>
                </a:rPr>
                <a:t>Tor-</a:t>
              </a:r>
              <a:r>
                <a:rPr lang="en-US" altLang="en-US" sz="900" dirty="0" err="1">
                  <a:latin typeface="Calibri" pitchFamily="34" charset="0"/>
                  <a:hlinkClick r:id="rId87"/>
                </a:rPr>
                <a:t>Kwerba</a:t>
              </a:r>
              <a:r>
                <a:rPr lang="en-US" altLang="en-US" sz="900" dirty="0">
                  <a:latin typeface="Calibri" pitchFamily="34" charset="0"/>
                </a:rPr>
                <a:t> (24)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828032" y="1440083"/>
              <a:ext cx="1249680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en-US" sz="900" dirty="0" err="1">
                  <a:latin typeface="Calibri" pitchFamily="34" charset="0"/>
                  <a:hlinkClick r:id="rId88"/>
                </a:rPr>
                <a:t>Maku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89"/>
                </a:rPr>
                <a:t>Mascoian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 err="1">
                  <a:latin typeface="Calibri" pitchFamily="34" charset="0"/>
                  <a:hlinkClick r:id="rId90"/>
                </a:rPr>
                <a:t>Mataco-Guaicuru</a:t>
              </a:r>
              <a:r>
                <a:rPr lang="en-US" altLang="en-US" sz="900" dirty="0">
                  <a:latin typeface="Calibri" pitchFamily="34" charset="0"/>
                </a:rPr>
                <a:t> (12)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1"/>
                </a:rPr>
                <a:t>Mayan</a:t>
              </a:r>
              <a:r>
                <a:rPr lang="en-US" altLang="en-US" sz="900" dirty="0">
                  <a:latin typeface="Calibri" pitchFamily="34" charset="0"/>
                </a:rPr>
                <a:t> (69)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92"/>
                </a:rPr>
                <a:t>Maybrat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93"/>
                </a:rPr>
                <a:t>Misumalpan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4"/>
                </a:rPr>
                <a:t>Mixed language</a:t>
              </a:r>
              <a:r>
                <a:rPr lang="en-US" altLang="en-US" sz="900" dirty="0">
                  <a:latin typeface="Calibri" pitchFamily="34" charset="0"/>
                </a:rPr>
                <a:t> (23)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95"/>
                </a:rPr>
                <a:t>Mixe-Zoque</a:t>
              </a:r>
              <a:r>
                <a:rPr lang="en-US" altLang="en-US" sz="900" dirty="0">
                  <a:latin typeface="Calibri" pitchFamily="34" charset="0"/>
                </a:rPr>
                <a:t> (17)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6"/>
                </a:rPr>
                <a:t>Mongol-</a:t>
              </a:r>
              <a:r>
                <a:rPr lang="en-US" altLang="en-US" sz="900" dirty="0" err="1">
                  <a:latin typeface="Calibri" pitchFamily="34" charset="0"/>
                  <a:hlinkClick r:id="rId96"/>
                </a:rPr>
                <a:t>Langam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7"/>
                </a:rPr>
                <a:t>Mura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8"/>
                </a:rPr>
                <a:t>Muskogean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9"/>
                </a:rPr>
                <a:t>Na-Dene</a:t>
              </a:r>
              <a:r>
                <a:rPr lang="en-US" altLang="en-US" sz="900" dirty="0">
                  <a:latin typeface="Calibri" pitchFamily="34" charset="0"/>
                </a:rPr>
                <a:t> (46)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00"/>
                </a:rPr>
                <a:t>Nambiquaran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dirty="0">
                  <a:latin typeface="Calibri" pitchFamily="34" charset="0"/>
                  <a:hlinkClick r:id="rId101"/>
                </a:rPr>
                <a:t>Niger-Congo</a:t>
              </a:r>
              <a:r>
                <a:rPr lang="en-US" altLang="en-US" sz="900" b="1" dirty="0">
                  <a:latin typeface="Calibri" pitchFamily="34" charset="0"/>
                </a:rPr>
                <a:t> (1532)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02"/>
                </a:rPr>
                <a:t>Nilo-Saharan</a:t>
              </a:r>
              <a:r>
                <a:rPr lang="en-US" altLang="en-US" sz="900" dirty="0">
                  <a:latin typeface="Calibri" pitchFamily="34" charset="0"/>
                </a:rPr>
                <a:t> (205)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03"/>
                </a:rPr>
                <a:t>Nimboran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04"/>
                </a:rPr>
                <a:t>North Bougainville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05"/>
                </a:rPr>
                <a:t>North Brazil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06"/>
                </a:rPr>
                <a:t>North Caucasian</a:t>
              </a:r>
              <a:r>
                <a:rPr lang="en-US" altLang="en-US" sz="900" dirty="0">
                  <a:latin typeface="Calibri" pitchFamily="34" charset="0"/>
                </a:rPr>
                <a:t> (34)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07"/>
                </a:rPr>
                <a:t>Oto-Manguean</a:t>
              </a:r>
              <a:r>
                <a:rPr lang="en-US" altLang="en-US" sz="900" dirty="0">
                  <a:latin typeface="Calibri" pitchFamily="34" charset="0"/>
                </a:rPr>
                <a:t> (177)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08"/>
                </a:rPr>
                <a:t>Panoan</a:t>
              </a:r>
              <a:r>
                <a:rPr lang="en-US" altLang="en-US" sz="900" dirty="0">
                  <a:latin typeface="Calibri" pitchFamily="34" charset="0"/>
                </a:rPr>
                <a:t> (28)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711756" y="1493943"/>
              <a:ext cx="1505102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 err="1">
                  <a:latin typeface="Calibri" pitchFamily="34" charset="0"/>
                  <a:hlinkClick r:id="rId109"/>
                </a:rPr>
                <a:t>Carib</a:t>
              </a:r>
              <a:r>
                <a:rPr lang="en-US" altLang="en-US" sz="900" dirty="0">
                  <a:latin typeface="Calibri" pitchFamily="34" charset="0"/>
                </a:rPr>
                <a:t> (31)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0"/>
                </a:rPr>
                <a:t>Central </a:t>
              </a:r>
              <a:r>
                <a:rPr lang="en-US" altLang="en-US" sz="900" dirty="0" err="1">
                  <a:latin typeface="Calibri" pitchFamily="34" charset="0"/>
                  <a:hlinkClick r:id="rId110"/>
                </a:rPr>
                <a:t>Solomons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1"/>
                </a:rPr>
                <a:t>Chapacura-Wanham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2"/>
                </a:rPr>
                <a:t>Chibchan</a:t>
              </a:r>
              <a:r>
                <a:rPr lang="en-US" altLang="en-US" sz="900" dirty="0">
                  <a:latin typeface="Calibri" pitchFamily="34" charset="0"/>
                </a:rPr>
                <a:t> (21)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3"/>
                </a:rPr>
                <a:t>Chimakuan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4"/>
                </a:rPr>
                <a:t>Choco</a:t>
              </a:r>
              <a:r>
                <a:rPr lang="en-US" altLang="en-US" sz="900" dirty="0">
                  <a:latin typeface="Calibri" pitchFamily="34" charset="0"/>
                </a:rPr>
                <a:t> (12)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5"/>
                </a:rPr>
                <a:t>Chon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6"/>
                </a:rPr>
                <a:t>Chukotko-Kamchatkan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7"/>
                </a:rPr>
                <a:t>Chumash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8"/>
                </a:rPr>
                <a:t>Coahuiltecan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9"/>
                </a:rPr>
                <a:t>Constructed language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0"/>
                </a:rPr>
                <a:t>Creole</a:t>
              </a:r>
              <a:r>
                <a:rPr lang="en-US" altLang="en-US" sz="900" dirty="0">
                  <a:latin typeface="Calibri" pitchFamily="34" charset="0"/>
                </a:rPr>
                <a:t> (82)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1"/>
                </a:rPr>
                <a:t>Deaf sign language</a:t>
              </a:r>
              <a:r>
                <a:rPr lang="en-US" altLang="en-US" sz="900" dirty="0">
                  <a:latin typeface="Calibri" pitchFamily="34" charset="0"/>
                </a:rPr>
                <a:t> (130)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2"/>
                </a:rPr>
                <a:t>Dravidian</a:t>
              </a:r>
              <a:r>
                <a:rPr lang="en-US" altLang="en-US" sz="900" dirty="0">
                  <a:latin typeface="Calibri" pitchFamily="34" charset="0"/>
                </a:rPr>
                <a:t> (85)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3"/>
                </a:rPr>
                <a:t>East Bird’s Head-</a:t>
              </a:r>
              <a:r>
                <a:rPr lang="en-US" altLang="en-US" sz="900" dirty="0" err="1">
                  <a:latin typeface="Calibri" pitchFamily="34" charset="0"/>
                  <a:hlinkClick r:id="rId123"/>
                </a:rPr>
                <a:t>Sentani</a:t>
              </a:r>
              <a:r>
                <a:rPr lang="en-US" altLang="en-US" sz="900" dirty="0">
                  <a:latin typeface="Calibri" pitchFamily="34" charset="0"/>
                </a:rPr>
                <a:t> (8)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4"/>
                </a:rPr>
                <a:t>East </a:t>
              </a:r>
              <a:r>
                <a:rPr lang="en-US" altLang="en-US" sz="900" dirty="0" err="1">
                  <a:latin typeface="Calibri" pitchFamily="34" charset="0"/>
                  <a:hlinkClick r:id="rId124"/>
                </a:rPr>
                <a:t>Geelvink</a:t>
              </a:r>
              <a:r>
                <a:rPr lang="en-US" altLang="en-US" sz="900" dirty="0">
                  <a:latin typeface="Calibri" pitchFamily="34" charset="0"/>
                  <a:hlinkClick r:id="rId124"/>
                </a:rPr>
                <a:t> Bay</a:t>
              </a:r>
              <a:r>
                <a:rPr lang="en-US" altLang="en-US" sz="900" dirty="0">
                  <a:latin typeface="Calibri" pitchFamily="34" charset="0"/>
                </a:rPr>
                <a:t> (11)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5"/>
                </a:rPr>
                <a:t>East New Britain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6"/>
                </a:rPr>
                <a:t>Eastern Trans-Fly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7"/>
                </a:rPr>
                <a:t>Eskimo-Aleut</a:t>
              </a:r>
              <a:r>
                <a:rPr lang="en-US" altLang="en-US" sz="900" dirty="0">
                  <a:latin typeface="Calibri" pitchFamily="34" charset="0"/>
                </a:rPr>
                <a:t> (11)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28"/>
                </a:rPr>
                <a:t>Guahiban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9"/>
                </a:rPr>
                <a:t>Gulf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Diversity</a:t>
            </a:r>
          </a:p>
        </p:txBody>
      </p:sp>
    </p:spTree>
    <p:extLst>
      <p:ext uri="{BB962C8B-B14F-4D97-AF65-F5344CB8AC3E}">
        <p14:creationId xmlns:p14="http://schemas.microsoft.com/office/powerpoint/2010/main" val="22709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Language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98"/>
            <a:ext cx="8229600" cy="346576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Grimm’s Law</a:t>
            </a:r>
          </a:p>
          <a:p>
            <a:pPr lvl="1"/>
            <a:r>
              <a:rPr lang="en-US" dirty="0"/>
              <a:t>Voiceless stops turn into voiceless fricatives</a:t>
            </a:r>
          </a:p>
          <a:p>
            <a:pPr lvl="1"/>
            <a:r>
              <a:rPr lang="en-US" dirty="0"/>
              <a:t>Voiced stops become voiceless stops</a:t>
            </a:r>
          </a:p>
          <a:p>
            <a:pPr lvl="1"/>
            <a:r>
              <a:rPr lang="en-US" dirty="0"/>
              <a:t>Voiced aspirated stops change to voiced stops or fricatives</a:t>
            </a:r>
          </a:p>
          <a:p>
            <a:pPr>
              <a:defRPr/>
            </a:pPr>
            <a:r>
              <a:rPr lang="en-US" dirty="0"/>
              <a:t>Example 1</a:t>
            </a:r>
          </a:p>
          <a:p>
            <a:pPr lvl="1">
              <a:defRPr/>
            </a:pPr>
            <a:r>
              <a:rPr lang="en-US" dirty="0"/>
              <a:t>Ancient Greek: </a:t>
            </a:r>
            <a:r>
              <a:rPr lang="el-GR" dirty="0"/>
              <a:t>πούς</a:t>
            </a:r>
            <a:r>
              <a:rPr lang="en-US" dirty="0"/>
              <a:t>, Latin: </a:t>
            </a:r>
            <a:r>
              <a:rPr lang="en-US" i="1" dirty="0" err="1"/>
              <a:t>pēs</a:t>
            </a:r>
            <a:r>
              <a:rPr lang="en-US" i="1" dirty="0"/>
              <a:t>,</a:t>
            </a:r>
            <a:r>
              <a:rPr lang="en-US" dirty="0"/>
              <a:t> Sanskrit: </a:t>
            </a:r>
            <a:r>
              <a:rPr lang="en-US" i="1" dirty="0" err="1"/>
              <a:t>pāda</a:t>
            </a:r>
            <a:endParaRPr lang="en-US" dirty="0"/>
          </a:p>
          <a:p>
            <a:pPr lvl="1">
              <a:defRPr/>
            </a:pPr>
            <a:r>
              <a:rPr lang="en-US" dirty="0"/>
              <a:t>English: </a:t>
            </a:r>
            <a:r>
              <a:rPr lang="en-US" i="1" dirty="0"/>
              <a:t>foot</a:t>
            </a:r>
            <a:r>
              <a:rPr lang="en-US" dirty="0"/>
              <a:t>, German: </a:t>
            </a:r>
            <a:r>
              <a:rPr lang="en-US" i="1" dirty="0" err="1"/>
              <a:t>Fuß</a:t>
            </a:r>
            <a:r>
              <a:rPr lang="en-US" dirty="0"/>
              <a:t>, Swedish: </a:t>
            </a:r>
            <a:r>
              <a:rPr lang="en-US" i="1" dirty="0" err="1"/>
              <a:t>fot</a:t>
            </a:r>
            <a:endParaRPr lang="en-US" i="1" dirty="0"/>
          </a:p>
          <a:p>
            <a:pPr>
              <a:defRPr/>
            </a:pPr>
            <a:r>
              <a:rPr lang="en-US" dirty="0"/>
              <a:t>Example 2</a:t>
            </a:r>
          </a:p>
          <a:p>
            <a:pPr lvl="1">
              <a:defRPr/>
            </a:pPr>
            <a:r>
              <a:rPr lang="en-US" dirty="0"/>
              <a:t>Ancient Greek: </a:t>
            </a:r>
            <a:r>
              <a:rPr lang="el-GR" dirty="0"/>
              <a:t>κύων</a:t>
            </a:r>
            <a:r>
              <a:rPr lang="en-US" dirty="0"/>
              <a:t>, Latin: </a:t>
            </a:r>
            <a:r>
              <a:rPr lang="en-US" i="1" dirty="0" err="1"/>
              <a:t>canis</a:t>
            </a:r>
            <a:r>
              <a:rPr lang="en-US" dirty="0"/>
              <a:t>, Welsh: </a:t>
            </a:r>
            <a:r>
              <a:rPr lang="en-US" i="1" dirty="0"/>
              <a:t>ci</a:t>
            </a:r>
          </a:p>
          <a:p>
            <a:pPr lvl="1">
              <a:defRPr/>
            </a:pPr>
            <a:r>
              <a:rPr lang="en-US" dirty="0"/>
              <a:t>English: </a:t>
            </a:r>
            <a:r>
              <a:rPr lang="en-US" i="1" dirty="0"/>
              <a:t>hound</a:t>
            </a:r>
            <a:r>
              <a:rPr lang="en-US" dirty="0"/>
              <a:t>, Dutch: </a:t>
            </a:r>
            <a:r>
              <a:rPr lang="en-US" i="1" dirty="0" err="1"/>
              <a:t>hond</a:t>
            </a:r>
            <a:r>
              <a:rPr lang="en-US" dirty="0"/>
              <a:t>, German: </a:t>
            </a:r>
            <a:r>
              <a:rPr lang="en-US" i="1" dirty="0" err="1"/>
              <a:t>Hund</a:t>
            </a:r>
            <a:endParaRPr lang="en-US" i="1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NACLO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http://nacloweb.org/resources/problems/2012/N2012-D.pdf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http://nacloweb.org/resources/problems/2012/N2012-DS.pdf</a:t>
            </a:r>
            <a:r>
              <a:rPr lang="en-US" sz="2000" dirty="0"/>
              <a:t> </a:t>
            </a:r>
          </a:p>
          <a:p>
            <a:r>
              <a:rPr lang="en-US" sz="2000" dirty="0"/>
              <a:t>Problem by Dragomir Radev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1" y="2822114"/>
            <a:ext cx="8718758" cy="99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1" y="3812603"/>
            <a:ext cx="88900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0258" y="4552894"/>
            <a:ext cx="5647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http://unicode.org/udhr/assemblies/first_article_all.html</a:t>
            </a:r>
          </a:p>
        </p:txBody>
      </p:sp>
    </p:spTree>
    <p:extLst>
      <p:ext uri="{BB962C8B-B14F-4D97-AF65-F5344CB8AC3E}">
        <p14:creationId xmlns:p14="http://schemas.microsoft.com/office/powerpoint/2010/main" val="284118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02" y="99011"/>
            <a:ext cx="6327902" cy="498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13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73" y="1426712"/>
            <a:ext cx="6039848" cy="280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91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02" y="99011"/>
            <a:ext cx="6327902" cy="498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162" y="415496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Basque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453" y="459930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Karelian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251" y="377053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Sardinian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862" y="333891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Lithuanian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654" y="2887707"/>
            <a:ext cx="75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510" y="25097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Romanian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7367" y="202908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Romansch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654" y="16597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806" y="12170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Slovenian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9375" y="7461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807" y="37682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09323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73" y="1426712"/>
            <a:ext cx="6039848" cy="280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8346" y="142187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Slovak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346" y="18605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Corsican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8346" y="237073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346" y="282572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Latvian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8346" y="32639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Finnish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8345" y="37423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Polish</a:t>
            </a:r>
          </a:p>
        </p:txBody>
      </p:sp>
    </p:spTree>
    <p:extLst>
      <p:ext uri="{BB962C8B-B14F-4D97-AF65-F5344CB8AC3E}">
        <p14:creationId xmlns:p14="http://schemas.microsoft.com/office/powerpoint/2010/main" val="353093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Language Families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11" y="1781735"/>
            <a:ext cx="3263377" cy="19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29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File:Beowulf.firstpa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22" y="1535148"/>
            <a:ext cx="2971277" cy="353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5"/>
            <a:ext cx="8229600" cy="3170430"/>
          </a:xfrm>
        </p:spPr>
        <p:txBody>
          <a:bodyPr>
            <a:normAutofit/>
          </a:bodyPr>
          <a:lstStyle/>
          <a:p>
            <a:r>
              <a:rPr lang="en-US" sz="2000" dirty="0"/>
              <a:t>Can you guess the source, language, and period of this text?</a:t>
            </a:r>
          </a:p>
        </p:txBody>
      </p:sp>
    </p:spTree>
    <p:extLst>
      <p:ext uri="{BB962C8B-B14F-4D97-AF65-F5344CB8AC3E}">
        <p14:creationId xmlns:p14="http://schemas.microsoft.com/office/powerpoint/2010/main" val="287076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Linguistics</a:t>
            </a:r>
          </a:p>
        </p:txBody>
      </p:sp>
    </p:spTree>
    <p:extLst>
      <p:ext uri="{BB962C8B-B14F-4D97-AF65-F5344CB8AC3E}">
        <p14:creationId xmlns:p14="http://schemas.microsoft.com/office/powerpoint/2010/main" val="379577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File:Beowulf.firstpa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7" y="1139075"/>
            <a:ext cx="3187717" cy="379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648" y="1891631"/>
            <a:ext cx="3942151" cy="2702991"/>
          </a:xfrm>
        </p:spPr>
        <p:txBody>
          <a:bodyPr/>
          <a:lstStyle/>
          <a:p>
            <a:r>
              <a:rPr lang="en-US" dirty="0"/>
              <a:t>Beowulf</a:t>
            </a:r>
          </a:p>
          <a:p>
            <a:r>
              <a:rPr lang="en-US" dirty="0"/>
              <a:t>Epic poem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-11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Old English</a:t>
            </a:r>
          </a:p>
        </p:txBody>
      </p:sp>
    </p:spTree>
    <p:extLst>
      <p:ext uri="{BB962C8B-B14F-4D97-AF65-F5344CB8AC3E}">
        <p14:creationId xmlns:p14="http://schemas.microsoft.com/office/powerpoint/2010/main" val="280733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Beowulf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457201" y="1252192"/>
            <a:ext cx="3603248" cy="243363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Hwæt</a:t>
            </a:r>
            <a:r>
              <a:rPr lang="en-US" altLang="en-US" sz="1400" dirty="0">
                <a:solidFill>
                  <a:schemeClr val="tx1"/>
                </a:solidFill>
              </a:rPr>
              <a:t>! We Gardena in </a:t>
            </a:r>
            <a:r>
              <a:rPr lang="en-US" altLang="en-US" sz="1400" dirty="0" err="1">
                <a:solidFill>
                  <a:schemeClr val="tx1"/>
                </a:solidFill>
              </a:rPr>
              <a:t>geardagum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þeodcyninga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</a:rPr>
              <a:t>þrym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gefrunon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hu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ða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æþelingas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ellen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fremedon</a:t>
            </a:r>
            <a:r>
              <a:rPr lang="en-US" altLang="en-US" sz="14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Oft </a:t>
            </a:r>
            <a:r>
              <a:rPr lang="en-US" altLang="en-US" sz="1400" dirty="0" err="1">
                <a:solidFill>
                  <a:schemeClr val="tx1"/>
                </a:solidFill>
              </a:rPr>
              <a:t>Scyld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Scefing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sceaþena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þreatum</a:t>
            </a:r>
            <a:r>
              <a:rPr lang="en-US" altLang="en-US" sz="1400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monegum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mægþum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</a:rPr>
              <a:t>meodosetla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ofteah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egsode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eorlas</a:t>
            </a:r>
            <a:r>
              <a:rPr lang="en-US" altLang="en-US" sz="1400" dirty="0">
                <a:solidFill>
                  <a:schemeClr val="tx1"/>
                </a:solidFill>
              </a:rPr>
              <a:t>. </a:t>
            </a:r>
            <a:r>
              <a:rPr lang="en-US" altLang="en-US" sz="1400" dirty="0" err="1">
                <a:solidFill>
                  <a:schemeClr val="tx1"/>
                </a:solidFill>
              </a:rPr>
              <a:t>Syððan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b="1" dirty="0" err="1">
                <a:solidFill>
                  <a:schemeClr val="tx1"/>
                </a:solidFill>
              </a:rPr>
              <a:t>ærest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wearð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feasceaft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funden</a:t>
            </a:r>
            <a:r>
              <a:rPr lang="en-US" altLang="en-US" sz="1400" dirty="0">
                <a:solidFill>
                  <a:schemeClr val="tx1"/>
                </a:solidFill>
              </a:rPr>
              <a:t>, he </a:t>
            </a:r>
            <a:r>
              <a:rPr lang="en-US" altLang="en-US" sz="1400" dirty="0" err="1">
                <a:solidFill>
                  <a:schemeClr val="tx1"/>
                </a:solidFill>
              </a:rPr>
              <a:t>þæs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frofre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gebad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weox</a:t>
            </a:r>
            <a:r>
              <a:rPr lang="en-US" altLang="en-US" sz="1400" dirty="0">
                <a:solidFill>
                  <a:schemeClr val="tx1"/>
                </a:solidFill>
              </a:rPr>
              <a:t> under </a:t>
            </a:r>
            <a:r>
              <a:rPr lang="en-US" altLang="en-US" sz="1400" dirty="0" err="1">
                <a:solidFill>
                  <a:schemeClr val="tx1"/>
                </a:solidFill>
              </a:rPr>
              <a:t>wolcnum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</a:rPr>
              <a:t>weorðmyndum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þah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oðþæt</a:t>
            </a:r>
            <a:r>
              <a:rPr lang="en-US" altLang="en-US" sz="1400" dirty="0">
                <a:solidFill>
                  <a:schemeClr val="tx1"/>
                </a:solidFill>
              </a:rPr>
              <a:t> him </a:t>
            </a:r>
            <a:r>
              <a:rPr lang="en-US" altLang="en-US" sz="1400" dirty="0" err="1">
                <a:solidFill>
                  <a:schemeClr val="tx1"/>
                </a:solidFill>
              </a:rPr>
              <a:t>æghwylc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þara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</a:rPr>
              <a:t>ymbsittendra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br>
              <a:rPr lang="en-US" altLang="en-US" sz="1400" dirty="0">
                <a:solidFill>
                  <a:schemeClr val="tx1"/>
                </a:solidFill>
              </a:rPr>
            </a:b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</a:rPr>
              <a:t>erst</a:t>
            </a:r>
            <a:r>
              <a:rPr lang="en-US" altLang="en-US" sz="1400" dirty="0">
                <a:solidFill>
                  <a:schemeClr val="tx1"/>
                </a:solidFill>
              </a:rPr>
              <a:t> (as in </a:t>
            </a:r>
            <a:r>
              <a:rPr lang="en-US" altLang="en-US" sz="1400" i="1" dirty="0">
                <a:solidFill>
                  <a:schemeClr val="tx1"/>
                </a:solidFill>
              </a:rPr>
              <a:t>erstwhile</a:t>
            </a:r>
            <a:r>
              <a:rPr lang="en-US" altLang="en-US" sz="1400" dirty="0">
                <a:solidFill>
                  <a:schemeClr val="tx1"/>
                </a:solidFill>
              </a:rPr>
              <a:t>) = first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131419" y="1252191"/>
            <a:ext cx="4891087" cy="243363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Lo! the Spear-Danes’ glory through splendid achievements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The folk-kings’ former fame we have heard of,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How princes displayed then their prowess-in-battle.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Oft </a:t>
            </a:r>
            <a:r>
              <a:rPr lang="en-US" altLang="en-US" sz="1400" dirty="0" err="1">
                <a:solidFill>
                  <a:schemeClr val="tx1"/>
                </a:solidFill>
              </a:rPr>
              <a:t>Scyld</a:t>
            </a:r>
            <a:r>
              <a:rPr lang="en-US" altLang="en-US" sz="1400" dirty="0">
                <a:solidFill>
                  <a:schemeClr val="tx1"/>
                </a:solidFill>
              </a:rPr>
              <a:t> the </a:t>
            </a:r>
            <a:r>
              <a:rPr lang="en-US" altLang="en-US" sz="1400" dirty="0" err="1">
                <a:solidFill>
                  <a:schemeClr val="tx1"/>
                </a:solidFill>
              </a:rPr>
              <a:t>Scefing</a:t>
            </a:r>
            <a:r>
              <a:rPr lang="en-US" altLang="en-US" sz="1400" dirty="0">
                <a:solidFill>
                  <a:schemeClr val="tx1"/>
                </a:solidFill>
              </a:rPr>
              <a:t> from </a:t>
            </a:r>
            <a:r>
              <a:rPr lang="en-US" altLang="en-US" sz="1400" dirty="0" err="1">
                <a:solidFill>
                  <a:schemeClr val="tx1"/>
                </a:solidFill>
              </a:rPr>
              <a:t>scathers</a:t>
            </a:r>
            <a:r>
              <a:rPr lang="en-US" altLang="en-US" sz="1400" dirty="0">
                <a:solidFill>
                  <a:schemeClr val="tx1"/>
                </a:solidFill>
              </a:rPr>
              <a:t> in numbers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From many a people their mead-benches tore.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Since </a:t>
            </a:r>
            <a:r>
              <a:rPr lang="en-US" altLang="en-US" sz="1400" b="1" dirty="0">
                <a:solidFill>
                  <a:schemeClr val="tx1"/>
                </a:solidFill>
              </a:rPr>
              <a:t>first</a:t>
            </a:r>
            <a:r>
              <a:rPr lang="en-US" altLang="en-US" sz="1400" dirty="0">
                <a:solidFill>
                  <a:schemeClr val="tx1"/>
                </a:solidFill>
              </a:rPr>
              <a:t> he found him friendless and wretched,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The earl had had terror: comfort he got for it,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Waxed ’</a:t>
            </a:r>
            <a:r>
              <a:rPr lang="en-US" altLang="en-US" sz="1400" dirty="0" err="1">
                <a:solidFill>
                  <a:schemeClr val="tx1"/>
                </a:solidFill>
              </a:rPr>
              <a:t>neath</a:t>
            </a:r>
            <a:r>
              <a:rPr lang="en-US" altLang="en-US" sz="1400" dirty="0">
                <a:solidFill>
                  <a:schemeClr val="tx1"/>
                </a:solidFill>
              </a:rPr>
              <a:t> the welkin, world-honor gained,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Till all his neighbors o’er sea were compelled to 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573614" y="4040399"/>
            <a:ext cx="57735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b="1" dirty="0">
                <a:hlinkClick r:id="rId2"/>
              </a:rPr>
              <a:t>http://lit.genius.com/ </a:t>
            </a:r>
            <a:r>
              <a:rPr lang="en-US" altLang="en-US" sz="1200" dirty="0">
                <a:hlinkClick r:id="rId2"/>
              </a:rPr>
              <a:t>http://www8.georgetown.edu/departments/medieval/labyrinth/library/oe/texts/a4.1.html</a:t>
            </a:r>
            <a:endParaRPr lang="en-US" altLang="en-US" sz="1200" dirty="0"/>
          </a:p>
          <a:p>
            <a:r>
              <a:rPr lang="en-US" altLang="en-US" sz="1200" dirty="0">
                <a:hlinkClick r:id="rId3"/>
              </a:rPr>
              <a:t>http://www.gutenberg.org/files/16328/16328-h/16328-h.htm</a:t>
            </a:r>
            <a:r>
              <a:rPr lang="en-US" altLang="en-US" sz="1200" dirty="0"/>
              <a:t> </a:t>
            </a:r>
          </a:p>
          <a:p>
            <a:r>
              <a:rPr lang="en-US" altLang="en-US" sz="1200" dirty="0">
                <a:hlinkClick r:id="rId4"/>
              </a:rPr>
              <a:t>http://www.nvcc.edu/home/vpoulakis/Translation/beowulf1.htm</a:t>
            </a:r>
            <a:endParaRPr lang="en-US" altLang="en-US" sz="1200" dirty="0"/>
          </a:p>
          <a:p>
            <a:r>
              <a:rPr lang="en-US" altLang="en-US" sz="1200" dirty="0">
                <a:hlinkClick r:id="rId5"/>
              </a:rPr>
              <a:t>http://en.wikipedia.org/wiki/File:Beowulf.firstpage.jpeg</a:t>
            </a:r>
            <a:r>
              <a:rPr lang="en-US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9578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ChangeArrowheads="1"/>
          </p:cNvSpPr>
          <p:nvPr/>
        </p:nvSpPr>
        <p:spPr bwMode="auto">
          <a:xfrm>
            <a:off x="4488464" y="115100"/>
            <a:ext cx="3869024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LIEF.—Dear, valued.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MERE.—Sea; in compounds, ‘mere-ways,’ ‘mere-currents,’ etc.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MICKLE.—Much.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NATHLESS.—Nevertheless.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NAZE.—Edge (nose).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NESS.—Edge.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NICKER.—Sea-beast.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QUIT, QUITE.—Requite.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RATHE.—Quickly.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REAVE.—Bereave, deprive.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SAIL-ROAD.—Sea.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SETTLE.—Seat, bench.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SKINKER.—One who pours.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SOOTHLY.—Truly.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SWINGE.—Stroke, blow.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TARGE, TARGET.—Shield.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THROUGHLY.—Thoroughly.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TOLD.—Counted.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UNCANNY.—Ill-featured, grizzly.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UNNETHE.—Difficult.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WAR-SPEED.—Success in war.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WEB.—Tapestry (that which is ‘woven’).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WEEDED.—Clad (cf. widow’s weeds).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WEEN.—Suppose, imagine.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WEIRD.—Fate, Providence.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WHILOM.—At times, formerly, often.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WIELDER.—Ruler. Often used of God;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WIGHT.—Creature.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WOLD.—Plane, extended surface.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WOT.—Knows.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YOUNKER.—Youth. 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556313" y="115100"/>
            <a:ext cx="357109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ATHELING.—Prince, nobleman.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BAIRN.—Son, child.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BARROW.—Mound, rounded hill, funeral-mound.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BATTLE-SARK.—Armor.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BEAKER.—Cup, drinking-vessel.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BEGEAR.—Prepare.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BIGHT.—Bay, sea.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BILL.—Sword.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BOSS.—Ornamental projection.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BRACTEATE.—A round ornament on a necklace.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BRAND.—Sword.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BURN.—Stream.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BURNIE.—Armor.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CARLE.—Man, hero.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EARL.—Nobleman, any brave man.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EKE.—Also.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EMPRISE.—Enterprise, undertaking.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ERST.—Formerly.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ERST-WORTHY.—Worthy for a long time past.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FAIN.—Glad.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FERRY.—Bear, carry.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FEY.—Fated, doomed.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FLOAT.—Vessel, ship.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FOIN.—To lunge (</a:t>
            </a:r>
            <a:r>
              <a:rPr lang="en-US" altLang="en-US" sz="1000" dirty="0" err="1"/>
              <a:t>Shaks</a:t>
            </a:r>
            <a:r>
              <a:rPr lang="en-US" altLang="en-US" sz="1000" dirty="0"/>
              <a:t>.).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GLORY OF KINGS.—God.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GREWSOME.—Cruel, fierce.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HEFT.—Handle, hilt; used by synecdoche for ‘sword.’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HELM.—Helmet, protector.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HENCHMAN.—Retainer, vassal.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HIGHT.—Am (was) named.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HOLM.—Ocean, curved surface of the sea.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HIMSEEMED.—(It) seemed to him. </a:t>
            </a:r>
          </a:p>
        </p:txBody>
      </p:sp>
    </p:spTree>
    <p:extLst>
      <p:ext uri="{BB962C8B-B14F-4D97-AF65-F5344CB8AC3E}">
        <p14:creationId xmlns:p14="http://schemas.microsoft.com/office/powerpoint/2010/main" val="152393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Diversity of languages</a:t>
            </a:r>
          </a:p>
        </p:txBody>
      </p:sp>
      <p:sp>
        <p:nvSpPr>
          <p:cNvPr id="75779" name="Content Placeholder 4"/>
          <p:cNvSpPr>
            <a:spLocks noGrp="1"/>
          </p:cNvSpPr>
          <p:nvPr>
            <p:ph idx="1"/>
          </p:nvPr>
        </p:nvSpPr>
        <p:spPr>
          <a:xfrm>
            <a:off x="457200" y="1163783"/>
            <a:ext cx="8229600" cy="3775142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Articles</a:t>
            </a:r>
          </a:p>
          <a:p>
            <a:r>
              <a:rPr lang="en-US" altLang="en-US" dirty="0"/>
              <a:t>Cases (e.g., in Latin)</a:t>
            </a:r>
          </a:p>
          <a:p>
            <a:pPr lvl="1"/>
            <a:r>
              <a:rPr lang="en-US" altLang="en-US" u="sng" dirty="0" err="1"/>
              <a:t>Puer</a:t>
            </a:r>
            <a:r>
              <a:rPr lang="en-US" altLang="en-US" dirty="0"/>
              <a:t> </a:t>
            </a:r>
            <a:r>
              <a:rPr lang="en-US" altLang="en-US" u="sng" dirty="0" err="1"/>
              <a:t>puellam</a:t>
            </a:r>
            <a:r>
              <a:rPr lang="en-US" altLang="en-US" dirty="0"/>
              <a:t> </a:t>
            </a:r>
            <a:r>
              <a:rPr lang="en-US" altLang="en-US" u="sng" dirty="0" err="1"/>
              <a:t>vexat</a:t>
            </a:r>
            <a:endParaRPr lang="en-US" altLang="en-US" dirty="0"/>
          </a:p>
          <a:p>
            <a:r>
              <a:rPr lang="en-US" altLang="en-US" dirty="0"/>
              <a:t>Sound systems</a:t>
            </a:r>
          </a:p>
          <a:p>
            <a:pPr lvl="1"/>
            <a:r>
              <a:rPr lang="en-US" altLang="en-US" dirty="0"/>
              <a:t>Glottal stop (the middle sound in “uh-oh”) - pro</a:t>
            </a:r>
          </a:p>
          <a:p>
            <a:pPr lvl="1"/>
            <a:r>
              <a:rPr lang="en-US" altLang="en-US" dirty="0"/>
              <a:t>Velar fricatives - </a:t>
            </a:r>
            <a:r>
              <a:rPr lang="en-US" dirty="0"/>
              <a:t>articulated with the back of the tongue at the soft palate</a:t>
            </a:r>
          </a:p>
          <a:p>
            <a:pPr lvl="2"/>
            <a:r>
              <a:rPr lang="en-US" altLang="en-US" dirty="0"/>
              <a:t>Voiceless /x/ - used e.g., in Russian</a:t>
            </a:r>
          </a:p>
          <a:p>
            <a:pPr lvl="2"/>
            <a:r>
              <a:rPr lang="en-US" altLang="en-US" dirty="0"/>
              <a:t>Voiced /ɣ/ - used e.g., in Modern Greek</a:t>
            </a:r>
          </a:p>
          <a:p>
            <a:r>
              <a:rPr lang="en-US" altLang="en-US" dirty="0"/>
              <a:t>Social status (e.g., in Japanese)</a:t>
            </a:r>
          </a:p>
          <a:p>
            <a:pPr lvl="1"/>
            <a:r>
              <a:rPr lang="en-US" altLang="en-US" dirty="0" err="1"/>
              <a:t>otousan</a:t>
            </a:r>
            <a:r>
              <a:rPr lang="en-US" altLang="en-US" dirty="0"/>
              <a:t>, </a:t>
            </a:r>
            <a:r>
              <a:rPr lang="ja-JP" altLang="en-US" dirty="0">
                <a:ea typeface="MS PGothic" pitchFamily="34" charset="-128"/>
              </a:rPr>
              <a:t>お父さん </a:t>
            </a:r>
            <a:r>
              <a:rPr lang="en-US" altLang="ja-JP" dirty="0">
                <a:ea typeface="MS PGothic" pitchFamily="34" charset="-128"/>
              </a:rPr>
              <a:t>= </a:t>
            </a:r>
            <a:r>
              <a:rPr lang="en-US" altLang="en-US" dirty="0"/>
              <a:t>someone else‘s father</a:t>
            </a:r>
          </a:p>
          <a:p>
            <a:pPr lvl="1"/>
            <a:r>
              <a:rPr lang="en-US" altLang="en-US" dirty="0"/>
              <a:t>chichi, </a:t>
            </a:r>
            <a:r>
              <a:rPr lang="ja-JP" altLang="en-US" dirty="0">
                <a:ea typeface="MS PGothic" pitchFamily="34" charset="-128"/>
              </a:rPr>
              <a:t>父 </a:t>
            </a:r>
            <a:r>
              <a:rPr lang="en-US" altLang="ja-JP" dirty="0">
                <a:ea typeface="MS PGothic" pitchFamily="34" charset="-128"/>
              </a:rPr>
              <a:t>= one’s </a:t>
            </a:r>
            <a:r>
              <a:rPr lang="en-US" altLang="en-US" dirty="0"/>
              <a:t>own father</a:t>
            </a:r>
          </a:p>
          <a:p>
            <a:r>
              <a:rPr lang="en-US" altLang="en-US" dirty="0"/>
              <a:t>Kinship systems (e.g., in Warlpiri) – see next slide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7123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NACLO Problem</a:t>
            </a:r>
          </a:p>
        </p:txBody>
      </p:sp>
      <p:sp>
        <p:nvSpPr>
          <p:cNvPr id="75779" name="Content Placeholder 4"/>
          <p:cNvSpPr>
            <a:spLocks noGrp="1"/>
          </p:cNvSpPr>
          <p:nvPr>
            <p:ph idx="1"/>
          </p:nvPr>
        </p:nvSpPr>
        <p:spPr>
          <a:xfrm>
            <a:off x="457199" y="1891631"/>
            <a:ext cx="8515761" cy="3021563"/>
          </a:xfrm>
        </p:spPr>
        <p:txBody>
          <a:bodyPr>
            <a:normAutofit/>
          </a:bodyPr>
          <a:lstStyle/>
          <a:p>
            <a:r>
              <a:rPr lang="en-US" altLang="en-US" dirty="0"/>
              <a:t>Warlpiri Kinship – by Alan Chang</a:t>
            </a:r>
          </a:p>
          <a:p>
            <a:pPr lvl="1"/>
            <a:r>
              <a:rPr lang="en-US" altLang="en-US" dirty="0">
                <a:hlinkClick r:id="rId2"/>
              </a:rPr>
              <a:t>http://www.nacloweb.org/resources/problems/2013/N2013-O.pdf</a:t>
            </a:r>
            <a:r>
              <a:rPr lang="en-US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94442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26" y="126023"/>
            <a:ext cx="8209373" cy="481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475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7" y="207851"/>
            <a:ext cx="8881911" cy="46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926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NACLO Solution</a:t>
            </a:r>
          </a:p>
        </p:txBody>
      </p:sp>
      <p:sp>
        <p:nvSpPr>
          <p:cNvPr id="75779" name="Content Placeholder 4"/>
          <p:cNvSpPr>
            <a:spLocks noGrp="1"/>
          </p:cNvSpPr>
          <p:nvPr>
            <p:ph idx="1"/>
          </p:nvPr>
        </p:nvSpPr>
        <p:spPr>
          <a:xfrm>
            <a:off x="457200" y="1891631"/>
            <a:ext cx="8496026" cy="3021563"/>
          </a:xfrm>
        </p:spPr>
        <p:txBody>
          <a:bodyPr>
            <a:normAutofit/>
          </a:bodyPr>
          <a:lstStyle/>
          <a:p>
            <a:r>
              <a:rPr lang="en-US" altLang="en-US" dirty="0"/>
              <a:t>Warlpiri Kinship</a:t>
            </a:r>
          </a:p>
          <a:p>
            <a:pPr lvl="1"/>
            <a:r>
              <a:rPr lang="en-US" altLang="en-US" dirty="0">
                <a:hlinkClick r:id="rId2"/>
              </a:rPr>
              <a:t>http://www.nacloweb.org/resources/problems/2013/N2013-OS.pdf</a:t>
            </a:r>
            <a:r>
              <a:rPr lang="en-US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1464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952500"/>
            <a:ext cx="35242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926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Language Universals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0177"/>
            <a:ext cx="8229600" cy="36064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Two types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unconditional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conditional</a:t>
            </a:r>
          </a:p>
          <a:p>
            <a:pPr>
              <a:lnSpc>
                <a:spcPct val="11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 languages have verbs and nouns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 spoken languages have consonants and vowels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[Greenberg 1] “In declarative sentences with nominal subject and object, the dominant order is almost always one in which the subject precedes the object.“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[Greenberg 29] “If a language has inflection, it always has derivation.“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3200"/>
            <a:ext cx="3733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6" y="571500"/>
            <a:ext cx="21304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18" y="932259"/>
            <a:ext cx="2781300" cy="13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osetta Ston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08" y="272004"/>
            <a:ext cx="1982853" cy="23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4603" y="2639030"/>
            <a:ext cx="4664597" cy="2204433"/>
            <a:chOff x="364603" y="2639030"/>
            <a:chExt cx="4664597" cy="2204433"/>
          </a:xfrm>
        </p:grpSpPr>
        <p:pic>
          <p:nvPicPr>
            <p:cNvPr id="7066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743200"/>
              <a:ext cx="4524375" cy="21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64603" y="2639030"/>
              <a:ext cx="4664597" cy="2604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8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WALS: the World Atlas of Language Structures</a:t>
            </a:r>
          </a:p>
        </p:txBody>
      </p:sp>
      <p:sp>
        <p:nvSpPr>
          <p:cNvPr id="75779" name="Content Placeholder 4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7334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hlinkClick r:id="rId2"/>
              </a:rPr>
              <a:t>http://wals.info</a:t>
            </a: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Feature 83A: Order of Object and Verb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by Matthew S. Dryer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OV (713 languages), VO (705), no dominant order (101)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hlinkClick r:id="rId3"/>
              </a:rPr>
              <a:t>http://wals.info/feature/83A#2/18.0/152.9</a:t>
            </a:r>
            <a:r>
              <a:rPr lang="en-US" alt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Other features: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18A Absence of common consonants (by Ian </a:t>
            </a:r>
            <a:r>
              <a:rPr lang="en-US" altLang="en-US" dirty="0" err="1"/>
              <a:t>Maddieson</a:t>
            </a:r>
            <a:r>
              <a:rPr lang="en-US" altLang="en-US" dirty="0"/>
              <a:t>): </a:t>
            </a:r>
            <a:br>
              <a:rPr lang="en-US" altLang="en-US" dirty="0"/>
            </a:br>
            <a:r>
              <a:rPr lang="en-US" altLang="en-US" dirty="0"/>
              <a:t>no bilabials (5 languages), no fricatives (49), no nasals (12)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67A Inflectional future tense (by </a:t>
            </a:r>
            <a:r>
              <a:rPr lang="en-US" dirty="0" err="1"/>
              <a:t>Östen</a:t>
            </a:r>
            <a:r>
              <a:rPr lang="en-US" dirty="0"/>
              <a:t> Dahl, </a:t>
            </a:r>
            <a:r>
              <a:rPr lang="en-US" dirty="0" err="1"/>
              <a:t>Viveka</a:t>
            </a:r>
            <a:r>
              <a:rPr lang="en-US" dirty="0"/>
              <a:t> </a:t>
            </a:r>
            <a:r>
              <a:rPr lang="en-US" dirty="0" err="1"/>
              <a:t>Velupillai</a:t>
            </a:r>
            <a:r>
              <a:rPr lang="en-US" dirty="0"/>
              <a:t>): </a:t>
            </a:r>
            <a:br>
              <a:rPr lang="en-US" dirty="0"/>
            </a:br>
            <a:r>
              <a:rPr lang="en-US" dirty="0"/>
              <a:t>yes (110), no (112)</a:t>
            </a:r>
          </a:p>
        </p:txBody>
      </p:sp>
    </p:spTree>
    <p:extLst>
      <p:ext uri="{BB962C8B-B14F-4D97-AF65-F5344CB8AC3E}">
        <p14:creationId xmlns:p14="http://schemas.microsoft.com/office/powerpoint/2010/main" val="174903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Links about World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924"/>
            <a:ext cx="8229600" cy="37400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4000" dirty="0" err="1"/>
              <a:t>Ethnologue</a:t>
            </a:r>
            <a:endParaRPr lang="en-US" sz="4000" dirty="0"/>
          </a:p>
          <a:p>
            <a:pPr lvl="1">
              <a:lnSpc>
                <a:spcPct val="120000"/>
              </a:lnSpc>
              <a:defRPr/>
            </a:pPr>
            <a:r>
              <a:rPr lang="en-US" sz="3500" dirty="0">
                <a:hlinkClick r:id="rId3"/>
              </a:rPr>
              <a:t>http://www.ethnologue.com/</a:t>
            </a:r>
            <a:r>
              <a:rPr lang="en-US" sz="3500" dirty="0"/>
              <a:t>   </a:t>
            </a:r>
          </a:p>
          <a:p>
            <a:pPr>
              <a:lnSpc>
                <a:spcPct val="120000"/>
              </a:lnSpc>
              <a:defRPr/>
            </a:pPr>
            <a:r>
              <a:rPr lang="en-US" sz="4000" dirty="0"/>
              <a:t>Number words in many languages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500" dirty="0">
                <a:hlinkClick r:id="rId4"/>
              </a:rPr>
              <a:t>http://www.zompist.com/numbers.shtml</a:t>
            </a:r>
            <a:r>
              <a:rPr lang="en-US" sz="3500" dirty="0"/>
              <a:t>   </a:t>
            </a:r>
          </a:p>
          <a:p>
            <a:pPr>
              <a:lnSpc>
                <a:spcPct val="120000"/>
              </a:lnSpc>
              <a:defRPr/>
            </a:pPr>
            <a:r>
              <a:rPr lang="en-US" sz="4000" dirty="0"/>
              <a:t>Endangered languages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500" dirty="0">
                <a:hlinkClick r:id="rId5"/>
              </a:rPr>
              <a:t>http://www.endangeredlanguages.com/</a:t>
            </a:r>
            <a:r>
              <a:rPr lang="en-US" sz="3500" dirty="0"/>
              <a:t> 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  <a:defRPr/>
            </a:pPr>
            <a:r>
              <a:rPr lang="en-US" sz="4000" dirty="0">
                <a:solidFill>
                  <a:schemeClr val="tx1"/>
                </a:solidFill>
              </a:rPr>
              <a:t>Google fights to save 3,054 dying languages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500" dirty="0">
                <a:hlinkClick r:id="rId6"/>
              </a:rPr>
              <a:t>http://www.cnn.com/2012/06/21/tech/web/google-fights-save-language-mashable/index.html</a:t>
            </a:r>
            <a:r>
              <a:rPr lang="en-US" sz="3500" dirty="0"/>
              <a:t> 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6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44142"/>
            <a:ext cx="8432800" cy="701843"/>
          </a:xfrm>
        </p:spPr>
        <p:txBody>
          <a:bodyPr/>
          <a:lstStyle/>
          <a:p>
            <a:r>
              <a:rPr lang="en-US" dirty="0"/>
              <a:t>Consonants in English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28" y="836972"/>
            <a:ext cx="3355503" cy="430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25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IPA Chart (consonants)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3" y="1243584"/>
            <a:ext cx="8854914" cy="344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9271" y="4791456"/>
            <a:ext cx="86611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By IPA (http://www.langsci.ucl.ac.uk/ipa/ipachart.html) [CC-BY-SA-3.0 (http://creativecommons.org/licenses/by-sa/3.0)],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6889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IPA Chart (vowels)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76" y="984738"/>
            <a:ext cx="4722980" cy="368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9271" y="4791456"/>
            <a:ext cx="86611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By IPA (http://www.langsci.ucl.ac.uk/ipa/ipachart.html) [CC-BY-SA-3.0 (http://creativecommons.org/licenses/by-sa/3.0)],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166624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(Many) Languages are 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266093"/>
            <a:ext cx="8546123" cy="34146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Cognates</a:t>
            </a:r>
          </a:p>
          <a:p>
            <a:pPr lvl="1">
              <a:defRPr/>
            </a:pPr>
            <a:r>
              <a:rPr lang="en-US" dirty="0"/>
              <a:t>night (English), </a:t>
            </a:r>
            <a:r>
              <a:rPr lang="en-US" dirty="0" err="1"/>
              <a:t>nuit</a:t>
            </a:r>
            <a:r>
              <a:rPr lang="en-US" dirty="0"/>
              <a:t> (French), </a:t>
            </a:r>
            <a:r>
              <a:rPr lang="en-US" dirty="0" err="1"/>
              <a:t>Nacht</a:t>
            </a:r>
            <a:r>
              <a:rPr lang="en-US" dirty="0"/>
              <a:t> (German), </a:t>
            </a:r>
            <a:r>
              <a:rPr lang="en-US" dirty="0" err="1"/>
              <a:t>nacht</a:t>
            </a:r>
            <a:r>
              <a:rPr lang="en-US" dirty="0"/>
              <a:t> (Dutch), nag (Afrikaans), </a:t>
            </a:r>
            <a:r>
              <a:rPr lang="en-US" dirty="0" err="1"/>
              <a:t>nicht</a:t>
            </a:r>
            <a:r>
              <a:rPr lang="en-US" dirty="0"/>
              <a:t> (Scots), </a:t>
            </a:r>
            <a:r>
              <a:rPr lang="en-US" dirty="0" err="1"/>
              <a:t>natt</a:t>
            </a:r>
            <a:r>
              <a:rPr lang="en-US" dirty="0"/>
              <a:t> (Swedish, Norwegian), </a:t>
            </a:r>
            <a:r>
              <a:rPr lang="en-US" dirty="0" err="1"/>
              <a:t>nat</a:t>
            </a:r>
            <a:r>
              <a:rPr lang="en-US" dirty="0"/>
              <a:t> (Danish), </a:t>
            </a:r>
            <a:r>
              <a:rPr lang="en-US" dirty="0" err="1"/>
              <a:t>nátt</a:t>
            </a:r>
            <a:r>
              <a:rPr lang="en-US" dirty="0"/>
              <a:t> (Faroese), </a:t>
            </a:r>
            <a:r>
              <a:rPr lang="en-US" dirty="0" err="1"/>
              <a:t>nótt</a:t>
            </a:r>
            <a:r>
              <a:rPr lang="en-US" dirty="0"/>
              <a:t> (Icelandic), </a:t>
            </a:r>
            <a:r>
              <a:rPr lang="en-US" dirty="0" err="1"/>
              <a:t>noc</a:t>
            </a:r>
            <a:r>
              <a:rPr lang="en-US" dirty="0"/>
              <a:t> (Czech, Slovak, Polish), </a:t>
            </a:r>
            <a:r>
              <a:rPr lang="az-Cyrl-AZ" dirty="0"/>
              <a:t>ночь, </a:t>
            </a:r>
            <a:r>
              <a:rPr lang="en-US" dirty="0" err="1"/>
              <a:t>noch</a:t>
            </a:r>
            <a:r>
              <a:rPr lang="en-US" dirty="0"/>
              <a:t> (Russian), </a:t>
            </a:r>
            <a:r>
              <a:rPr lang="az-Cyrl-AZ" dirty="0"/>
              <a:t>ноќ, </a:t>
            </a:r>
            <a:r>
              <a:rPr lang="en-US" dirty="0" err="1"/>
              <a:t>noć</a:t>
            </a:r>
            <a:r>
              <a:rPr lang="en-US" dirty="0"/>
              <a:t> (Macedonian), </a:t>
            </a:r>
            <a:r>
              <a:rPr lang="az-Cyrl-AZ" dirty="0"/>
              <a:t>нощ, </a:t>
            </a:r>
            <a:r>
              <a:rPr lang="en-US" dirty="0" err="1"/>
              <a:t>nosht</a:t>
            </a:r>
            <a:r>
              <a:rPr lang="en-US" dirty="0"/>
              <a:t> (Bulgarian), </a:t>
            </a:r>
            <a:r>
              <a:rPr lang="az-Cyrl-AZ" dirty="0"/>
              <a:t>ніч, </a:t>
            </a:r>
            <a:r>
              <a:rPr lang="en-US" dirty="0" err="1"/>
              <a:t>nich</a:t>
            </a:r>
            <a:r>
              <a:rPr lang="en-US" dirty="0"/>
              <a:t> (Ukrainian), </a:t>
            </a:r>
            <a:r>
              <a:rPr lang="az-Cyrl-AZ" dirty="0"/>
              <a:t>ноч, </a:t>
            </a:r>
            <a:r>
              <a:rPr lang="en-US" dirty="0" err="1"/>
              <a:t>noch</a:t>
            </a:r>
            <a:r>
              <a:rPr lang="en-US" dirty="0"/>
              <a:t>/</a:t>
            </a:r>
            <a:r>
              <a:rPr lang="en-US" dirty="0" err="1"/>
              <a:t>noč</a:t>
            </a:r>
            <a:r>
              <a:rPr lang="en-US" dirty="0"/>
              <a:t> (Belarusian), </a:t>
            </a:r>
            <a:r>
              <a:rPr lang="en-US" dirty="0" err="1"/>
              <a:t>noč</a:t>
            </a:r>
            <a:r>
              <a:rPr lang="en-US" dirty="0"/>
              <a:t> (Slovene), </a:t>
            </a:r>
            <a:r>
              <a:rPr lang="en-US" dirty="0" err="1"/>
              <a:t>noć</a:t>
            </a:r>
            <a:r>
              <a:rPr lang="en-US" dirty="0"/>
              <a:t> (Serbo-Croatian), </a:t>
            </a:r>
            <a:r>
              <a:rPr lang="el-GR" dirty="0"/>
              <a:t>νύξ, </a:t>
            </a:r>
            <a:r>
              <a:rPr lang="en-US" dirty="0" err="1"/>
              <a:t>nyx</a:t>
            </a:r>
            <a:r>
              <a:rPr lang="en-US" dirty="0"/>
              <a:t> (Ancient Greek, </a:t>
            </a:r>
            <a:r>
              <a:rPr lang="el-GR" dirty="0"/>
              <a:t>νύχτα/</a:t>
            </a:r>
            <a:r>
              <a:rPr lang="en-US" dirty="0" err="1"/>
              <a:t>nychta</a:t>
            </a:r>
            <a:r>
              <a:rPr lang="en-US" dirty="0"/>
              <a:t> in Modern Greek), </a:t>
            </a:r>
            <a:r>
              <a:rPr lang="en-US" dirty="0" err="1"/>
              <a:t>nox</a:t>
            </a:r>
            <a:r>
              <a:rPr lang="en-US" dirty="0"/>
              <a:t>/</a:t>
            </a:r>
            <a:r>
              <a:rPr lang="en-US" dirty="0" err="1"/>
              <a:t>nocte</a:t>
            </a:r>
            <a:r>
              <a:rPr lang="en-US" dirty="0"/>
              <a:t> (Latin), </a:t>
            </a:r>
            <a:r>
              <a:rPr lang="en-US" dirty="0" err="1"/>
              <a:t>nakt</a:t>
            </a:r>
            <a:r>
              <a:rPr lang="en-US" dirty="0"/>
              <a:t>- (Sanskrit), </a:t>
            </a:r>
            <a:r>
              <a:rPr lang="en-US" dirty="0" err="1"/>
              <a:t>natë</a:t>
            </a:r>
            <a:r>
              <a:rPr lang="en-US" dirty="0"/>
              <a:t> (Albanian), </a:t>
            </a:r>
            <a:r>
              <a:rPr lang="en-US" dirty="0" err="1"/>
              <a:t>noche</a:t>
            </a:r>
            <a:r>
              <a:rPr lang="en-US" dirty="0"/>
              <a:t> (Spanish), </a:t>
            </a:r>
            <a:r>
              <a:rPr lang="en-US" dirty="0" err="1"/>
              <a:t>nos</a:t>
            </a:r>
            <a:r>
              <a:rPr lang="en-US" dirty="0"/>
              <a:t> (Welsh), </a:t>
            </a:r>
            <a:r>
              <a:rPr lang="en-US" dirty="0" err="1"/>
              <a:t>nueche</a:t>
            </a:r>
            <a:r>
              <a:rPr lang="en-US" dirty="0"/>
              <a:t> (</a:t>
            </a:r>
            <a:r>
              <a:rPr lang="en-US" dirty="0" err="1"/>
              <a:t>Asturian</a:t>
            </a:r>
            <a:r>
              <a:rPr lang="en-US" dirty="0"/>
              <a:t>), </a:t>
            </a:r>
            <a:r>
              <a:rPr lang="en-US" dirty="0" err="1"/>
              <a:t>noite</a:t>
            </a:r>
            <a:r>
              <a:rPr lang="en-US" dirty="0"/>
              <a:t> (Portuguese and Galician), </a:t>
            </a:r>
            <a:r>
              <a:rPr lang="en-US" dirty="0" err="1"/>
              <a:t>notte</a:t>
            </a:r>
            <a:r>
              <a:rPr lang="en-US" dirty="0"/>
              <a:t> (Italian), nit (Catalan), </a:t>
            </a:r>
            <a:r>
              <a:rPr lang="en-US" dirty="0" err="1"/>
              <a:t>nuèch</a:t>
            </a:r>
            <a:r>
              <a:rPr lang="en-US" dirty="0"/>
              <a:t>/</a:t>
            </a:r>
            <a:r>
              <a:rPr lang="en-US" dirty="0" err="1"/>
              <a:t>nuèit</a:t>
            </a:r>
            <a:r>
              <a:rPr lang="en-US" dirty="0"/>
              <a:t> (Occitan), </a:t>
            </a:r>
            <a:r>
              <a:rPr lang="en-US" dirty="0" err="1"/>
              <a:t>noapte</a:t>
            </a:r>
            <a:r>
              <a:rPr lang="en-US" dirty="0"/>
              <a:t> (Romanian), </a:t>
            </a:r>
            <a:r>
              <a:rPr lang="en-US" dirty="0" err="1"/>
              <a:t>nakts</a:t>
            </a:r>
            <a:r>
              <a:rPr lang="en-US" dirty="0"/>
              <a:t> (Latvian) and </a:t>
            </a:r>
            <a:r>
              <a:rPr lang="en-US" dirty="0" err="1"/>
              <a:t>naktis</a:t>
            </a:r>
            <a:r>
              <a:rPr lang="en-US" dirty="0"/>
              <a:t> (Lithuanian), all meaning "night" and derived from the Proto-Indo-European (PIE) *</a:t>
            </a:r>
            <a:r>
              <a:rPr lang="en-US" dirty="0" err="1"/>
              <a:t>nókʷts</a:t>
            </a:r>
            <a:r>
              <a:rPr lang="en-US" dirty="0"/>
              <a:t>, "night".</a:t>
            </a:r>
          </a:p>
        </p:txBody>
      </p:sp>
      <p:sp>
        <p:nvSpPr>
          <p:cNvPr id="80900" name="TextBox 1"/>
          <p:cNvSpPr txBox="1">
            <a:spLocks noChangeArrowheads="1"/>
          </p:cNvSpPr>
          <p:nvPr/>
        </p:nvSpPr>
        <p:spPr bwMode="auto">
          <a:xfrm>
            <a:off x="6172200" y="4578913"/>
            <a:ext cx="2140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From </a:t>
            </a:r>
            <a:r>
              <a:rPr lang="en-US" altLang="en-US" sz="2400" dirty="0" err="1"/>
              <a:t>wikipedia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686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09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Indo-European languages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148" y="1654294"/>
            <a:ext cx="9091344" cy="3113730"/>
            <a:chOff x="62148" y="1654294"/>
            <a:chExt cx="9091344" cy="3113730"/>
          </a:xfrm>
        </p:grpSpPr>
        <p:sp>
          <p:nvSpPr>
            <p:cNvPr id="2" name="TextBox 1"/>
            <p:cNvSpPr txBox="1"/>
            <p:nvPr/>
          </p:nvSpPr>
          <p:spPr>
            <a:xfrm>
              <a:off x="3343046" y="1654294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Proto-Indo-European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2790" y="258530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Indo-Iranian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599" y="2585303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Hellenic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0984" y="2585303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Italic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9788" y="259375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Balto-Slavic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00248" y="2593751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Germanic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48" y="3472889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Sanskrit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1951" y="3476698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Old Persian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1598" y="4395377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Bengali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9463" y="439869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Urdu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1068" y="43912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Farsi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65433" y="348710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Greek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95757" y="349287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Latin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7077" y="4391291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French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32943" y="4391291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Catalan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45890" y="4387441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Romanian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4568" y="3491891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Lithuanian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8307" y="347870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Russian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84998" y="349032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Polish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51649" y="3493855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Old English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14557" y="4387441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Modern English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3263" y="4383119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German</a:t>
              </a:r>
            </a:p>
          </p:txBody>
        </p:sp>
        <p:cxnSp>
          <p:nvCxnSpPr>
            <p:cNvPr id="4" name="Straight Connector 3"/>
            <p:cNvCxnSpPr>
              <a:stCxn id="2" idx="2"/>
              <a:endCxn id="5" idx="0"/>
            </p:cNvCxnSpPr>
            <p:nvPr/>
          </p:nvCxnSpPr>
          <p:spPr>
            <a:xfrm flipH="1">
              <a:off x="1202204" y="2023626"/>
              <a:ext cx="3214213" cy="56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" idx="2"/>
              <a:endCxn id="6" idx="0"/>
            </p:cNvCxnSpPr>
            <p:nvPr/>
          </p:nvCxnSpPr>
          <p:spPr>
            <a:xfrm flipH="1">
              <a:off x="2617065" y="2023626"/>
              <a:ext cx="1799352" cy="56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" idx="2"/>
              <a:endCxn id="7" idx="0"/>
            </p:cNvCxnSpPr>
            <p:nvPr/>
          </p:nvCxnSpPr>
          <p:spPr>
            <a:xfrm flipH="1">
              <a:off x="4100562" y="2023626"/>
              <a:ext cx="315855" cy="56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" idx="2"/>
              <a:endCxn id="8" idx="0"/>
            </p:cNvCxnSpPr>
            <p:nvPr/>
          </p:nvCxnSpPr>
          <p:spPr>
            <a:xfrm>
              <a:off x="4416417" y="2023626"/>
              <a:ext cx="1742785" cy="570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" idx="2"/>
              <a:endCxn id="9" idx="0"/>
            </p:cNvCxnSpPr>
            <p:nvPr/>
          </p:nvCxnSpPr>
          <p:spPr>
            <a:xfrm>
              <a:off x="4416417" y="2023626"/>
              <a:ext cx="3631417" cy="570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87" name="Straight Connector 71686"/>
            <p:cNvCxnSpPr>
              <a:stCxn id="5" idx="2"/>
              <a:endCxn id="10" idx="0"/>
            </p:cNvCxnSpPr>
            <p:nvPr/>
          </p:nvCxnSpPr>
          <p:spPr>
            <a:xfrm flipH="1">
              <a:off x="532790" y="2954635"/>
              <a:ext cx="669414" cy="518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89" name="Straight Connector 71688"/>
            <p:cNvCxnSpPr>
              <a:stCxn id="5" idx="2"/>
              <a:endCxn id="11" idx="0"/>
            </p:cNvCxnSpPr>
            <p:nvPr/>
          </p:nvCxnSpPr>
          <p:spPr>
            <a:xfrm>
              <a:off x="1202204" y="2954635"/>
              <a:ext cx="393895" cy="522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1" name="Straight Connector 71690"/>
            <p:cNvCxnSpPr>
              <a:stCxn id="10" idx="2"/>
              <a:endCxn id="12" idx="0"/>
            </p:cNvCxnSpPr>
            <p:nvPr/>
          </p:nvCxnSpPr>
          <p:spPr>
            <a:xfrm>
              <a:off x="532790" y="3842221"/>
              <a:ext cx="100214" cy="553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3" name="Straight Connector 71692"/>
            <p:cNvCxnSpPr>
              <a:stCxn id="10" idx="2"/>
              <a:endCxn id="13" idx="0"/>
            </p:cNvCxnSpPr>
            <p:nvPr/>
          </p:nvCxnSpPr>
          <p:spPr>
            <a:xfrm>
              <a:off x="532790" y="3842221"/>
              <a:ext cx="936251" cy="556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5" name="Straight Connector 71694"/>
            <p:cNvCxnSpPr>
              <a:stCxn id="11" idx="2"/>
              <a:endCxn id="15" idx="0"/>
            </p:cNvCxnSpPr>
            <p:nvPr/>
          </p:nvCxnSpPr>
          <p:spPr>
            <a:xfrm>
              <a:off x="1596099" y="3846030"/>
              <a:ext cx="718135" cy="545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7" name="Straight Connector 71696"/>
            <p:cNvCxnSpPr>
              <a:stCxn id="6" idx="2"/>
              <a:endCxn id="16" idx="0"/>
            </p:cNvCxnSpPr>
            <p:nvPr/>
          </p:nvCxnSpPr>
          <p:spPr>
            <a:xfrm flipH="1">
              <a:off x="2539895" y="2954635"/>
              <a:ext cx="77170" cy="532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9" name="Straight Connector 71698"/>
            <p:cNvCxnSpPr>
              <a:stCxn id="7" idx="2"/>
              <a:endCxn id="17" idx="0"/>
            </p:cNvCxnSpPr>
            <p:nvPr/>
          </p:nvCxnSpPr>
          <p:spPr>
            <a:xfrm flipH="1">
              <a:off x="3231747" y="2954635"/>
              <a:ext cx="868815" cy="538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03" name="Straight Connector 71702"/>
            <p:cNvCxnSpPr>
              <a:stCxn id="8" idx="2"/>
              <a:endCxn id="22" idx="0"/>
            </p:cNvCxnSpPr>
            <p:nvPr/>
          </p:nvCxnSpPr>
          <p:spPr>
            <a:xfrm flipH="1">
              <a:off x="5046125" y="2963083"/>
              <a:ext cx="1113077" cy="515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05" name="Straight Connector 71704"/>
            <p:cNvCxnSpPr>
              <a:stCxn id="8" idx="2"/>
              <a:endCxn id="23" idx="0"/>
            </p:cNvCxnSpPr>
            <p:nvPr/>
          </p:nvCxnSpPr>
          <p:spPr>
            <a:xfrm flipH="1">
              <a:off x="5765872" y="2963083"/>
              <a:ext cx="393330" cy="527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07" name="Straight Connector 71706"/>
            <p:cNvCxnSpPr>
              <a:stCxn id="9" idx="2"/>
              <a:endCxn id="24" idx="0"/>
            </p:cNvCxnSpPr>
            <p:nvPr/>
          </p:nvCxnSpPr>
          <p:spPr>
            <a:xfrm flipH="1">
              <a:off x="6698621" y="2963083"/>
              <a:ext cx="1349213" cy="530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09" name="Straight Connector 71708"/>
            <p:cNvCxnSpPr>
              <a:stCxn id="17" idx="2"/>
              <a:endCxn id="20" idx="0"/>
            </p:cNvCxnSpPr>
            <p:nvPr/>
          </p:nvCxnSpPr>
          <p:spPr>
            <a:xfrm>
              <a:off x="3231747" y="3862209"/>
              <a:ext cx="80965" cy="525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11" name="Straight Connector 71710"/>
            <p:cNvCxnSpPr>
              <a:stCxn id="17" idx="2"/>
              <a:endCxn id="18" idx="0"/>
            </p:cNvCxnSpPr>
            <p:nvPr/>
          </p:nvCxnSpPr>
          <p:spPr>
            <a:xfrm>
              <a:off x="3231747" y="3862209"/>
              <a:ext cx="988264" cy="5290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2"/>
              <a:endCxn id="19" idx="0"/>
            </p:cNvCxnSpPr>
            <p:nvPr/>
          </p:nvCxnSpPr>
          <p:spPr>
            <a:xfrm>
              <a:off x="3231747" y="3862209"/>
              <a:ext cx="1846190" cy="5290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2"/>
              <a:endCxn id="21" idx="0"/>
            </p:cNvCxnSpPr>
            <p:nvPr/>
          </p:nvCxnSpPr>
          <p:spPr>
            <a:xfrm flipH="1">
              <a:off x="4107038" y="2963083"/>
              <a:ext cx="2052164" cy="528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4" idx="2"/>
            </p:cNvCxnSpPr>
            <p:nvPr/>
          </p:nvCxnSpPr>
          <p:spPr>
            <a:xfrm flipH="1">
              <a:off x="6358880" y="3863187"/>
              <a:ext cx="339741" cy="524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301703" y="3493855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Old High German</a:t>
              </a:r>
            </a:p>
          </p:txBody>
        </p:sp>
        <p:cxnSp>
          <p:nvCxnSpPr>
            <p:cNvPr id="47" name="Straight Connector 46"/>
            <p:cNvCxnSpPr>
              <a:stCxn id="9" idx="2"/>
              <a:endCxn id="78" idx="0"/>
            </p:cNvCxnSpPr>
            <p:nvPr/>
          </p:nvCxnSpPr>
          <p:spPr>
            <a:xfrm>
              <a:off x="8047834" y="2963083"/>
              <a:ext cx="179764" cy="530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8" idx="2"/>
              <a:endCxn id="26" idx="0"/>
            </p:cNvCxnSpPr>
            <p:nvPr/>
          </p:nvCxnSpPr>
          <p:spPr>
            <a:xfrm>
              <a:off x="8227598" y="3863187"/>
              <a:ext cx="9895" cy="519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5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6" y="681789"/>
            <a:ext cx="8741152" cy="701843"/>
          </a:xfrm>
        </p:spPr>
        <p:txBody>
          <a:bodyPr/>
          <a:lstStyle/>
          <a:p>
            <a:r>
              <a:rPr lang="en-US" dirty="0"/>
              <a:t>Some non-Indo-European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852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Altaic </a:t>
            </a:r>
          </a:p>
          <a:p>
            <a:pPr lvl="1"/>
            <a:r>
              <a:rPr lang="en-US" dirty="0"/>
              <a:t>Turkish</a:t>
            </a:r>
          </a:p>
          <a:p>
            <a:r>
              <a:rPr lang="en-US" dirty="0"/>
              <a:t>Uralic (Finno-Ugric)</a:t>
            </a:r>
          </a:p>
          <a:p>
            <a:pPr lvl="1"/>
            <a:r>
              <a:rPr lang="en-US" dirty="0"/>
              <a:t>Finnish</a:t>
            </a:r>
          </a:p>
          <a:p>
            <a:pPr lvl="1"/>
            <a:r>
              <a:rPr lang="en-US" dirty="0"/>
              <a:t>Hungarian</a:t>
            </a:r>
          </a:p>
          <a:p>
            <a:r>
              <a:rPr lang="en-US" dirty="0"/>
              <a:t>Semitic</a:t>
            </a:r>
          </a:p>
          <a:p>
            <a:pPr lvl="1"/>
            <a:r>
              <a:rPr lang="en-US" dirty="0"/>
              <a:t>Arabic</a:t>
            </a:r>
          </a:p>
          <a:p>
            <a:pPr lvl="1"/>
            <a:r>
              <a:rPr lang="en-US" dirty="0"/>
              <a:t>Hebrew</a:t>
            </a:r>
          </a:p>
          <a:p>
            <a:r>
              <a:rPr lang="en-US" dirty="0"/>
              <a:t>Uto-Aztecan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4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39308</TotalTime>
  <Words>1555</Words>
  <Application>Microsoft Macintosh PowerPoint</Application>
  <PresentationFormat>On-screen Show (16:9)</PresentationFormat>
  <Paragraphs>245</Paragraphs>
  <Slides>32</Slides>
  <Notes>8</Notes>
  <HiddenSlides>13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MS PGothic</vt:lpstr>
      <vt:lpstr>宋体</vt:lpstr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PowerPoint Presentation</vt:lpstr>
      <vt:lpstr>Consonants in English</vt:lpstr>
      <vt:lpstr>IPA Chart (consonants)</vt:lpstr>
      <vt:lpstr>IPA Chart (vowels)</vt:lpstr>
      <vt:lpstr>(Many) Languages are Related</vt:lpstr>
      <vt:lpstr>Some Indo-European languages</vt:lpstr>
      <vt:lpstr>Some non-Indo-European Languages</vt:lpstr>
      <vt:lpstr>Language Families</vt:lpstr>
      <vt:lpstr>Language Diversity</vt:lpstr>
      <vt:lpstr>Language Changes</vt:lpstr>
      <vt:lpstr>NACLO Problem</vt:lpstr>
      <vt:lpstr>PowerPoint Presentation</vt:lpstr>
      <vt:lpstr>PowerPoint Presentation</vt:lpstr>
      <vt:lpstr>PowerPoint Presentation</vt:lpstr>
      <vt:lpstr>PowerPoint Presentation</vt:lpstr>
      <vt:lpstr>Language Families</vt:lpstr>
      <vt:lpstr>Question</vt:lpstr>
      <vt:lpstr>Answer</vt:lpstr>
      <vt:lpstr>Beowulf</vt:lpstr>
      <vt:lpstr>PowerPoint Presentation</vt:lpstr>
      <vt:lpstr>Diversity of languages</vt:lpstr>
      <vt:lpstr>NACLO Problem</vt:lpstr>
      <vt:lpstr>PowerPoint Presentation</vt:lpstr>
      <vt:lpstr>PowerPoint Presentation</vt:lpstr>
      <vt:lpstr>NACLO Solution</vt:lpstr>
      <vt:lpstr>PowerPoint Presentation</vt:lpstr>
      <vt:lpstr>Language Universals</vt:lpstr>
      <vt:lpstr>WALS: the World Atlas of Language Structures</vt:lpstr>
      <vt:lpstr>Links about World Languages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464</cp:revision>
  <dcterms:created xsi:type="dcterms:W3CDTF">2014-05-29T18:54:38Z</dcterms:created>
  <dcterms:modified xsi:type="dcterms:W3CDTF">2019-03-19T00:17:43Z</dcterms:modified>
</cp:coreProperties>
</file>