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3"/>
  </p:notesMasterIdLst>
  <p:sldIdLst>
    <p:sldId id="616" r:id="rId3"/>
    <p:sldId id="701" r:id="rId4"/>
    <p:sldId id="808" r:id="rId5"/>
    <p:sldId id="809" r:id="rId6"/>
    <p:sldId id="812" r:id="rId7"/>
    <p:sldId id="807" r:id="rId8"/>
    <p:sldId id="811" r:id="rId9"/>
    <p:sldId id="813" r:id="rId10"/>
    <p:sldId id="790" r:id="rId11"/>
    <p:sldId id="793" r:id="rId12"/>
    <p:sldId id="791" r:id="rId13"/>
    <p:sldId id="799" r:id="rId14"/>
    <p:sldId id="821" r:id="rId15"/>
    <p:sldId id="794" r:id="rId16"/>
    <p:sldId id="806" r:id="rId17"/>
    <p:sldId id="814" r:id="rId18"/>
    <p:sldId id="822" r:id="rId19"/>
    <p:sldId id="796" r:id="rId20"/>
    <p:sldId id="797" r:id="rId21"/>
    <p:sldId id="816" r:id="rId22"/>
    <p:sldId id="817" r:id="rId23"/>
    <p:sldId id="802" r:id="rId24"/>
    <p:sldId id="803" r:id="rId25"/>
    <p:sldId id="804" r:id="rId26"/>
    <p:sldId id="805" r:id="rId27"/>
    <p:sldId id="815" r:id="rId28"/>
    <p:sldId id="818" r:id="rId29"/>
    <p:sldId id="819" r:id="rId30"/>
    <p:sldId id="820" r:id="rId31"/>
    <p:sldId id="798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23" d="100"/>
          <a:sy n="123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9C8123-EBFC-47C7-AB7F-1F6E6F0E670E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371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B4B0916-675F-4057-A5CF-315F0ABCD01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4900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41B5638-796C-46E3-87A5-5A65B6F95E64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477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http://www.imdb.com/title/tt0062622/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4F8B7-D35D-4463-9791-4FDD060B8EAE}" type="slidenum">
              <a:rPr lang="en-US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83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9C286E3-00D8-457A-89CF-438244B20B9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468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13CE2AC-14B0-436E-A433-98E8910FBC2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094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9AD7A79-8A3C-4814-820C-0EA556DC87E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463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3ADF94-157E-4FC6-B580-FB6E923E337F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9" tIns="45710" rIns="91419" bIns="45710"/>
          <a:lstStyle/>
          <a:p>
            <a:pPr eaLnBrk="1" hangingPunct="1"/>
            <a:r>
              <a:rPr lang="en-US" altLang="en-US" dirty="0" smtClean="0"/>
              <a:t>MOVE ELSEWHERE?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50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3ADF94-157E-4FC6-B580-FB6E923E337F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9" tIns="45710" rIns="91419" bIns="45710"/>
          <a:lstStyle/>
          <a:p>
            <a:pPr eaLnBrk="1" hangingPunct="1"/>
            <a:r>
              <a:rPr lang="en-US" altLang="en-US" dirty="0" smtClean="0"/>
              <a:t>MOVE ELSEWHERE?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50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277113E-64F5-41F2-9E63-672D96A1B83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0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jurafsky/slp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aan.how/" TargetMode="External"/><Relationship Id="rId4" Type="http://schemas.openxmlformats.org/officeDocument/2006/relationships/hyperlink" Target="http://www.nltk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explained.com/articles/an-intuitive-and-short-explanation-of-bayes-theorem/" TargetMode="External"/><Relationship Id="rId2" Type="http://schemas.openxmlformats.org/officeDocument/2006/relationships/hyperlink" Target="https://www.intmath.com/matrices-determinants/matrix-multiplication-example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ckernick.github.io/sigmoid-derivative-neural-network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an.how/" TargetMode="External"/><Relationship Id="rId2" Type="http://schemas.openxmlformats.org/officeDocument/2006/relationships/hyperlink" Target="http://www.aclweb.org/antholog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wire.com/2013/ibm-takes-watson-clou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NLP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3782"/>
            <a:ext cx="8229600" cy="377586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Textbook: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Speech and Language Processing</a:t>
            </a:r>
            <a:br>
              <a:rPr lang="en-US" altLang="en-US" dirty="0" smtClean="0"/>
            </a:br>
            <a:r>
              <a:rPr lang="en-US" altLang="en-US" dirty="0" smtClean="0"/>
              <a:t>by </a:t>
            </a:r>
            <a:r>
              <a:rPr lang="en-US" altLang="en-US" dirty="0" err="1" smtClean="0"/>
              <a:t>Jurafsky</a:t>
            </a:r>
            <a:r>
              <a:rPr lang="en-US" altLang="en-US" dirty="0" smtClean="0"/>
              <a:t> and Martin</a:t>
            </a:r>
          </a:p>
          <a:p>
            <a:pPr lvl="1"/>
            <a:r>
              <a:rPr lang="en-US" altLang="en-US" dirty="0" smtClean="0"/>
              <a:t>Second edition, 2009</a:t>
            </a:r>
          </a:p>
          <a:p>
            <a:pPr lvl="1"/>
            <a:r>
              <a:rPr lang="en-US" altLang="en-US" dirty="0" smtClean="0"/>
              <a:t>Third edition, 2018</a:t>
            </a:r>
          </a:p>
          <a:p>
            <a:pPr lvl="2"/>
            <a:r>
              <a:rPr lang="en-US" altLang="en-US" dirty="0">
                <a:hlinkClick r:id="rId3"/>
              </a:rPr>
              <a:t>http://web.stanford.edu/~jurafsky/slp3</a:t>
            </a:r>
            <a:r>
              <a:rPr lang="en-US" altLang="en-US" dirty="0" smtClean="0">
                <a:hlinkClick r:id="rId3"/>
              </a:rPr>
              <a:t>/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Additional readings:</a:t>
            </a:r>
          </a:p>
          <a:p>
            <a:pPr lvl="1"/>
            <a:r>
              <a:rPr lang="en-US" altLang="en-US" dirty="0" smtClean="0"/>
              <a:t>Natural Language Processing using NLTK (Bird et al.) </a:t>
            </a:r>
          </a:p>
          <a:p>
            <a:pPr lvl="1"/>
            <a:r>
              <a:rPr lang="en-US" altLang="en-US" dirty="0" smtClean="0">
                <a:hlinkClick r:id="rId4"/>
              </a:rPr>
              <a:t>http://www.nltk.org</a:t>
            </a:r>
            <a:r>
              <a:rPr lang="en-US" altLang="en-US" dirty="0" smtClean="0"/>
              <a:t>  </a:t>
            </a:r>
          </a:p>
          <a:p>
            <a:pPr lvl="1"/>
            <a:r>
              <a:rPr lang="en-US" altLang="en-US" dirty="0" smtClean="0"/>
              <a:t>AAN</a:t>
            </a:r>
          </a:p>
          <a:p>
            <a:pPr lvl="1"/>
            <a:r>
              <a:rPr lang="en-US" altLang="en-US" dirty="0" smtClean="0">
                <a:hlinkClick r:id="rId5"/>
              </a:rPr>
              <a:t>http://aan.how</a:t>
            </a:r>
            <a:r>
              <a:rPr lang="en-US" altLang="en-US" dirty="0" smtClean="0"/>
              <a:t>	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4" y="2603898"/>
            <a:ext cx="14287" cy="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8322" name="Picture 2" descr="http://www.cs.colorado.edu/%7Emartin/SLP2/slp2-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247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1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Dates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1764"/>
            <a:ext cx="3816485" cy="3972986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Jan</a:t>
            </a:r>
          </a:p>
          <a:p>
            <a:pPr lvl="1"/>
            <a:r>
              <a:rPr lang="en-US" altLang="en-US" sz="1800" dirty="0" smtClean="0"/>
              <a:t>15 17 22 24 29 31</a:t>
            </a:r>
          </a:p>
          <a:p>
            <a:r>
              <a:rPr lang="en-US" altLang="en-US" sz="2400" dirty="0" smtClean="0"/>
              <a:t>Feb</a:t>
            </a:r>
          </a:p>
          <a:p>
            <a:pPr lvl="1"/>
            <a:r>
              <a:rPr lang="en-US" altLang="en-US" sz="1800" dirty="0" smtClean="0"/>
              <a:t>5 7 12 14 19 21 26 28</a:t>
            </a:r>
          </a:p>
          <a:p>
            <a:r>
              <a:rPr lang="en-US" altLang="en-US" sz="2400" dirty="0" smtClean="0"/>
              <a:t>Mar</a:t>
            </a:r>
          </a:p>
          <a:p>
            <a:pPr lvl="1"/>
            <a:r>
              <a:rPr lang="en-US" altLang="en-US" sz="1800" dirty="0" smtClean="0"/>
              <a:t>5 7 26 28</a:t>
            </a:r>
          </a:p>
          <a:p>
            <a:r>
              <a:rPr lang="en-US" altLang="en-US" sz="2400" dirty="0" smtClean="0"/>
              <a:t>Apr</a:t>
            </a:r>
          </a:p>
          <a:p>
            <a:pPr lvl="1"/>
            <a:r>
              <a:rPr lang="en-US" altLang="en-US" sz="1800" dirty="0" smtClean="0"/>
              <a:t>2 4 9 11 16 18 23 25</a:t>
            </a:r>
          </a:p>
          <a:p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70315" y="1164164"/>
            <a:ext cx="3816485" cy="397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Official "midterm" date</a:t>
            </a:r>
          </a:p>
          <a:p>
            <a:pPr lvl="1"/>
            <a:r>
              <a:rPr lang="en-US" altLang="en-US" sz="1800" dirty="0"/>
              <a:t>Friday March 8</a:t>
            </a:r>
          </a:p>
          <a:p>
            <a:r>
              <a:rPr lang="en-US" altLang="en-US" sz="2400" dirty="0"/>
              <a:t>Exams</a:t>
            </a:r>
          </a:p>
          <a:p>
            <a:pPr lvl="1"/>
            <a:r>
              <a:rPr lang="en-US" altLang="en-US" sz="1800" dirty="0"/>
              <a:t>May 3-8</a:t>
            </a:r>
          </a:p>
          <a:p>
            <a:r>
              <a:rPr lang="en-US" altLang="en-US" sz="2400" dirty="0"/>
              <a:t>Final exam</a:t>
            </a:r>
          </a:p>
          <a:p>
            <a:pPr lvl="1"/>
            <a:r>
              <a:rPr lang="en-US" altLang="en-US" sz="1800" dirty="0" smtClean="0"/>
              <a:t>TBD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983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allAtOnce" bldLvl="2"/>
      <p:bldP spid="5" grpId="0" build="allAtOnce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 dirty="0" smtClean="0"/>
              <a:t>Structure of the Course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684162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Background:</a:t>
            </a:r>
          </a:p>
          <a:p>
            <a:pPr lvl="1"/>
            <a:r>
              <a:rPr lang="en-US" altLang="en-US" sz="1500" dirty="0" smtClean="0"/>
              <a:t>Linguistic, mathematical, and computational</a:t>
            </a:r>
          </a:p>
          <a:p>
            <a:r>
              <a:rPr lang="en-US" altLang="en-US" sz="2000" dirty="0" smtClean="0"/>
              <a:t>Computational models</a:t>
            </a:r>
          </a:p>
          <a:p>
            <a:pPr lvl="1"/>
            <a:r>
              <a:rPr lang="en-US" altLang="en-US" sz="1500" dirty="0" smtClean="0"/>
              <a:t>morphology, syntax, semantics, discourse, pragmatics</a:t>
            </a:r>
          </a:p>
          <a:p>
            <a:r>
              <a:rPr lang="en-US" altLang="en-US" sz="2000" dirty="0" smtClean="0"/>
              <a:t>Core NLP technology</a:t>
            </a:r>
          </a:p>
          <a:p>
            <a:pPr lvl="1"/>
            <a:r>
              <a:rPr lang="en-US" altLang="en-US" sz="1500" dirty="0" smtClean="0"/>
              <a:t>parsing, part of speech tagging, text generation, semantic analysis</a:t>
            </a:r>
          </a:p>
          <a:p>
            <a:r>
              <a:rPr lang="en-US" altLang="en-US" sz="2000" dirty="0" smtClean="0"/>
              <a:t>Applications</a:t>
            </a:r>
          </a:p>
          <a:p>
            <a:pPr lvl="1"/>
            <a:r>
              <a:rPr lang="en-US" altLang="en-US" sz="1500" dirty="0" smtClean="0"/>
              <a:t>text classification, sentiment analysis, text summarization, question answering, machine translation, information extraction, etc.</a:t>
            </a:r>
          </a:p>
          <a:p>
            <a:r>
              <a:rPr lang="en-US" altLang="en-US" sz="2000" dirty="0" smtClean="0"/>
              <a:t>Neural Networks and Deep Learning</a:t>
            </a:r>
          </a:p>
          <a:p>
            <a:pPr lvl="1"/>
            <a:r>
              <a:rPr lang="en-US" altLang="en-US" sz="1500" dirty="0" smtClean="0"/>
              <a:t>distributed semantics, RNN, LSTM, attention, transformers</a:t>
            </a:r>
          </a:p>
        </p:txBody>
      </p:sp>
    </p:spTree>
    <p:extLst>
      <p:ext uri="{BB962C8B-B14F-4D97-AF65-F5344CB8AC3E}">
        <p14:creationId xmlns:p14="http://schemas.microsoft.com/office/powerpoint/2010/main" val="360140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Major Goals of the Class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9982"/>
            <a:ext cx="8546690" cy="2702991"/>
          </a:xfrm>
        </p:spPr>
        <p:txBody>
          <a:bodyPr>
            <a:noAutofit/>
          </a:bodyPr>
          <a:lstStyle/>
          <a:p>
            <a:r>
              <a:rPr lang="en-US" altLang="en-US" sz="2000" b="1" dirty="0" smtClean="0"/>
              <a:t>Learn </a:t>
            </a:r>
            <a:r>
              <a:rPr lang="en-US" altLang="en-US" sz="2000" dirty="0" smtClean="0"/>
              <a:t>the basic principles and theoretical issues underlying natural language processing </a:t>
            </a:r>
          </a:p>
          <a:p>
            <a:r>
              <a:rPr lang="en-US" altLang="en-US" sz="2000" b="1" dirty="0" smtClean="0"/>
              <a:t>Understand </a:t>
            </a:r>
            <a:r>
              <a:rPr lang="en-US" altLang="en-US" sz="2000" dirty="0" smtClean="0"/>
              <a:t>why language processing is hard</a:t>
            </a:r>
          </a:p>
          <a:p>
            <a:r>
              <a:rPr lang="en-US" altLang="en-US" sz="2000" b="1" dirty="0" smtClean="0"/>
              <a:t>Learn techniques </a:t>
            </a:r>
            <a:r>
              <a:rPr lang="en-US" altLang="en-US" sz="2000" dirty="0" smtClean="0"/>
              <a:t>and tools used to develop practical, robust systems that can understand text and communicate with users in one or more languages </a:t>
            </a:r>
          </a:p>
          <a:p>
            <a:r>
              <a:rPr lang="en-US" altLang="en-US" sz="2000" b="1" dirty="0" smtClean="0"/>
              <a:t>Understand the limitations </a:t>
            </a:r>
            <a:r>
              <a:rPr lang="en-US" altLang="en-US" sz="2000" dirty="0" smtClean="0"/>
              <a:t>of these techniques and tools</a:t>
            </a:r>
          </a:p>
          <a:p>
            <a:r>
              <a:rPr lang="en-US" altLang="en-US" sz="2000" dirty="0" smtClean="0"/>
              <a:t>Gain insight into some </a:t>
            </a:r>
            <a:r>
              <a:rPr lang="en-US" altLang="en-US" sz="2000" b="1" dirty="0" smtClean="0"/>
              <a:t>open research problems </a:t>
            </a:r>
            <a:r>
              <a:rPr lang="en-US" altLang="en-US" sz="2000" dirty="0" smtClean="0"/>
              <a:t>in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0425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Syllabus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568" y="1303656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Book sections</a:t>
            </a:r>
          </a:p>
          <a:p>
            <a:pPr lvl="1"/>
            <a:r>
              <a:rPr lang="en-US" altLang="en-US" sz="2400" dirty="0" smtClean="0"/>
              <a:t>Introduction (chapter 1)</a:t>
            </a:r>
          </a:p>
          <a:p>
            <a:pPr lvl="1"/>
            <a:r>
              <a:rPr lang="en-US" altLang="en-US" sz="2400" dirty="0" smtClean="0"/>
              <a:t>Words (chapters 2-7)</a:t>
            </a:r>
          </a:p>
          <a:p>
            <a:pPr lvl="1"/>
            <a:r>
              <a:rPr lang="en-US" altLang="en-US" sz="2400" dirty="0" smtClean="0"/>
              <a:t>Sequences (chapters 8-13, A, B)</a:t>
            </a:r>
          </a:p>
          <a:p>
            <a:pPr lvl="1"/>
            <a:r>
              <a:rPr lang="en-US" altLang="en-US" sz="2400" dirty="0" smtClean="0"/>
              <a:t>Semantics and Pragmatics (chapters 14-19, C)</a:t>
            </a:r>
          </a:p>
          <a:p>
            <a:pPr lvl="1"/>
            <a:r>
              <a:rPr lang="en-US" altLang="en-US" sz="2400" dirty="0" smtClean="0"/>
              <a:t>Applications (chapters 23-25)</a:t>
            </a:r>
          </a:p>
          <a:p>
            <a:r>
              <a:rPr lang="en-US" altLang="en-US" sz="2900" dirty="0" smtClean="0"/>
              <a:t>Additional online readings (TBA)</a:t>
            </a:r>
          </a:p>
        </p:txBody>
      </p:sp>
    </p:spTree>
    <p:extLst>
      <p:ext uri="{BB962C8B-B14F-4D97-AF65-F5344CB8AC3E}">
        <p14:creationId xmlns:p14="http://schemas.microsoft.com/office/powerpoint/2010/main" val="7095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Draft Syllabus</a:t>
            </a:r>
          </a:p>
        </p:txBody>
      </p:sp>
      <p:graphicFrame>
        <p:nvGraphicFramePr>
          <p:cNvPr id="67801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36199"/>
              </p:ext>
            </p:extLst>
          </p:nvPr>
        </p:nvGraphicFramePr>
        <p:xfrm>
          <a:off x="2991118" y="638123"/>
          <a:ext cx="3161763" cy="4494276"/>
        </p:xfrm>
        <a:graphic>
          <a:graphicData uri="http://schemas.openxmlformats.org/drawingml/2006/table">
            <a:tbl>
              <a:tblPr/>
              <a:tblGrid>
                <a:gridCol w="3161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50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Introduction 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Language</a:t>
                      </a:r>
                      <a:r>
                        <a:rPr lang="en-US" sz="1200" baseline="0" dirty="0" smtClean="0"/>
                        <a:t> Modeling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Part-of-Speech Tagging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Hidden Markov Models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Formal Grammars of English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Syntactic Parsing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Statistical Parsing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Features and Unification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Dependency Parsing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The Representation of Meaning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Computational Semantics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Lexical Semantics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Computational Lexical Semantics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Computational Discourse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Information Extraction</a:t>
                      </a:r>
                      <a:br>
                        <a:rPr lang="en-US" sz="1200" dirty="0" smtClean="0"/>
                      </a:br>
                      <a:r>
                        <a:rPr lang="en-US" sz="1200" i="1" dirty="0" smtClean="0"/>
                        <a:t>Question Answering and Summarization</a:t>
                      </a:r>
                      <a:br>
                        <a:rPr lang="en-US" sz="1200" i="1" dirty="0" smtClean="0"/>
                      </a:br>
                      <a:r>
                        <a:rPr lang="en-US" sz="1200" i="1" dirty="0" smtClean="0"/>
                        <a:t>Dialogue and Conversational Agents</a:t>
                      </a:r>
                      <a:br>
                        <a:rPr lang="en-US" sz="1200" i="1" dirty="0" smtClean="0"/>
                      </a:br>
                      <a:r>
                        <a:rPr lang="en-US" sz="1200" dirty="0" smtClean="0"/>
                        <a:t>Machine Translation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Sentiment Analysis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Vector</a:t>
                      </a:r>
                      <a:r>
                        <a:rPr lang="en-US" sz="1200" baseline="0" dirty="0" smtClean="0"/>
                        <a:t> Semantics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Dimensionality Reduction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Word Embeddings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Neural Networks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Recent Developments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Relevant Background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1901"/>
            <a:ext cx="8229600" cy="303284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Linear algebra</a:t>
            </a:r>
          </a:p>
          <a:p>
            <a:pPr lvl="1"/>
            <a:r>
              <a:rPr lang="en-US" altLang="en-US" sz="1800" dirty="0" smtClean="0"/>
              <a:t>vectors and matrices</a:t>
            </a:r>
          </a:p>
          <a:p>
            <a:pPr eaLnBrk="1" hangingPunct="1"/>
            <a:r>
              <a:rPr lang="en-US" altLang="en-US" sz="2400" dirty="0" smtClean="0"/>
              <a:t>Probabilities</a:t>
            </a:r>
          </a:p>
          <a:p>
            <a:pPr lvl="1"/>
            <a:r>
              <a:rPr lang="en-US" altLang="en-US" sz="1800" dirty="0" smtClean="0"/>
              <a:t>random variables</a:t>
            </a:r>
          </a:p>
          <a:p>
            <a:pPr lvl="1"/>
            <a:r>
              <a:rPr lang="en-US" altLang="en-US" sz="1800" dirty="0" smtClean="0"/>
              <a:t>discrete and continuous distributions</a:t>
            </a:r>
          </a:p>
          <a:p>
            <a:pPr lvl="1"/>
            <a:r>
              <a:rPr lang="en-US" altLang="en-US" sz="1800" dirty="0" smtClean="0"/>
              <a:t>Bayes’ theorem</a:t>
            </a:r>
          </a:p>
          <a:p>
            <a:pPr eaLnBrk="1" hangingPunct="1"/>
            <a:r>
              <a:rPr lang="en-US" altLang="en-US" sz="2400" dirty="0" smtClean="0"/>
              <a:t>Programming</a:t>
            </a:r>
          </a:p>
          <a:p>
            <a:pPr lvl="1"/>
            <a:r>
              <a:rPr lang="en-US" altLang="en-US" sz="1800" dirty="0" smtClean="0"/>
              <a:t>Python in a UNIX environment.</a:t>
            </a:r>
          </a:p>
          <a:p>
            <a:pPr lvl="1"/>
            <a:r>
              <a:rPr lang="en-US" altLang="en-US" sz="1800" dirty="0" smtClean="0"/>
              <a:t>text manipulation</a:t>
            </a:r>
          </a:p>
        </p:txBody>
      </p:sp>
    </p:spTree>
    <p:extLst>
      <p:ext uri="{BB962C8B-B14F-4D97-AF65-F5344CB8AC3E}">
        <p14:creationId xmlns:p14="http://schemas.microsoft.com/office/powerpoint/2010/main" val="6870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531"/>
            <a:ext cx="8229600" cy="3696789"/>
          </a:xfrm>
        </p:spPr>
        <p:txBody>
          <a:bodyPr>
            <a:normAutofit/>
          </a:bodyPr>
          <a:lstStyle/>
          <a:p>
            <a:r>
              <a:rPr lang="en-US" dirty="0" smtClean="0"/>
              <a:t>Matrix multiplication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www.intmath.com/matrices-determinants/matrix-multiplication-examples.php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Bayes theorem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://betterexplained.com/articles/an-intuitive-and-short-explanation-of-bayes-theorem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Derivative of the sigmoid function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://beckernick.github.io/sigmoid-derivative-neural-network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58" y="1094314"/>
            <a:ext cx="8834284" cy="390538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Assignments (50%)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HW0+HW1 = </a:t>
            </a:r>
            <a:r>
              <a:rPr lang="en-US" altLang="en-US" dirty="0" smtClean="0"/>
              <a:t>2+8=10</a:t>
            </a:r>
            <a:r>
              <a:rPr lang="en-US" altLang="en-US" dirty="0"/>
              <a:t>%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HW2 = 10%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HW3 = 10%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HW4 = 10%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HW5 </a:t>
            </a:r>
            <a:r>
              <a:rPr lang="en-US" altLang="en-US" dirty="0"/>
              <a:t>= 10</a:t>
            </a:r>
            <a:r>
              <a:rPr lang="en-US" altLang="en-US" dirty="0" smtClean="0"/>
              <a:t>%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Exams (45%)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midterm = 20%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final </a:t>
            </a:r>
            <a:r>
              <a:rPr lang="en-US" altLang="en-US" dirty="0"/>
              <a:t>exam = 25%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Class </a:t>
            </a:r>
            <a:r>
              <a:rPr lang="en-US" altLang="en-US" dirty="0"/>
              <a:t>participation (</a:t>
            </a:r>
            <a:r>
              <a:rPr lang="en-US" altLang="en-US" dirty="0" smtClean="0"/>
              <a:t>5%)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In-class participation</a:t>
            </a:r>
            <a:r>
              <a:rPr lang="en-US" altLang="en-US" dirty="0"/>
              <a:t>, asking questions on Piazza, answering </a:t>
            </a:r>
            <a:r>
              <a:rPr lang="en-US" altLang="en-US" dirty="0" smtClean="0"/>
              <a:t>questions, </a:t>
            </a:r>
            <a:r>
              <a:rPr lang="en-US" altLang="en-US" dirty="0"/>
              <a:t>office </a:t>
            </a:r>
            <a:r>
              <a:rPr lang="en-US" altLang="en-US" dirty="0" smtClean="0"/>
              <a:t>hours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endParaRPr lang="en-US" altLang="en-US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Sample Programming Assignments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4226"/>
            <a:ext cx="8229600" cy="341425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Language Modeling and Part of Speech Tagging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Dependency Parsing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Vector Semantics and Word Sense Disambiguation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Question Answering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Deep Learning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Machine Translation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Sentiment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Natural Language Interface to a Database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Semantic Parsing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49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Class Logistics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92471"/>
            <a:ext cx="8545616" cy="701843"/>
          </a:xfrm>
        </p:spPr>
        <p:txBody>
          <a:bodyPr/>
          <a:lstStyle/>
          <a:p>
            <a:r>
              <a:rPr lang="en-US" dirty="0" smtClean="0"/>
              <a:t>How to get the most out of the class?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1943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Attend the lectures and study the slides</a:t>
            </a:r>
          </a:p>
          <a:p>
            <a:pPr lvl="1"/>
            <a:r>
              <a:rPr lang="en-US" sz="2000" dirty="0" smtClean="0"/>
              <a:t>Course syllabus + slides </a:t>
            </a:r>
            <a:r>
              <a:rPr lang="en-US" sz="2000" dirty="0" smtClean="0">
                <a:sym typeface="Wingdings" pitchFamily="2" charset="2"/>
              </a:rPr>
              <a:t>= road map </a:t>
            </a:r>
            <a:endParaRPr lang="en-US" sz="2000" dirty="0" smtClean="0"/>
          </a:p>
          <a:p>
            <a:pPr lvl="1"/>
            <a:r>
              <a:rPr lang="en-US" sz="2000" dirty="0" smtClean="0"/>
              <a:t>Some material may not be found in any of the readings</a:t>
            </a:r>
          </a:p>
          <a:p>
            <a:r>
              <a:rPr lang="en-US" sz="2400" dirty="0" smtClean="0"/>
              <a:t>Hands on experience</a:t>
            </a:r>
          </a:p>
          <a:p>
            <a:pPr lvl="1"/>
            <a:r>
              <a:rPr lang="en-US" sz="1900" dirty="0" smtClean="0"/>
              <a:t>Implement what you’ve learned </a:t>
            </a:r>
          </a:p>
          <a:p>
            <a:r>
              <a:rPr lang="en-US" sz="2400" dirty="0" smtClean="0"/>
              <a:t>Ask questions in and after class</a:t>
            </a:r>
          </a:p>
        </p:txBody>
      </p:sp>
    </p:spTree>
    <p:extLst>
      <p:ext uri="{BB962C8B-B14F-4D97-AF65-F5344CB8AC3E}">
        <p14:creationId xmlns:p14="http://schemas.microsoft.com/office/powerpoint/2010/main" val="14873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89936" y="1370126"/>
            <a:ext cx="7883013" cy="2678307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the right channel for communication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Piazza</a:t>
            </a:r>
          </a:p>
          <a:p>
            <a:r>
              <a:rPr lang="en-US" sz="2400" dirty="0" smtClean="0"/>
              <a:t>In special cases (e.g., sickness, regrading), use email</a:t>
            </a:r>
          </a:p>
          <a:p>
            <a:pPr lvl="1"/>
            <a:r>
              <a:rPr lang="en-US" sz="1800" dirty="0" smtClean="0"/>
              <a:t>Include [CPSC477] or [CPSC577] or [NLP Class] in the subject line</a:t>
            </a:r>
          </a:p>
          <a:p>
            <a:r>
              <a:rPr lang="en-US" sz="2400" dirty="0" smtClean="0"/>
              <a:t>Office Hours: </a:t>
            </a:r>
          </a:p>
          <a:p>
            <a:pPr lvl="1"/>
            <a:r>
              <a:rPr lang="en-US" dirty="0" smtClean="0"/>
              <a:t>TBA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148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Courses at Other Places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87589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Brick-and-Mortar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Johns Hopkins (Jason Eisner)</a:t>
            </a:r>
            <a:endParaRPr lang="en-US" altLang="en-US" sz="7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Stanford (Chris Manning, Dan </a:t>
            </a:r>
            <a:r>
              <a:rPr lang="en-US" altLang="en-US" sz="1900" dirty="0" err="1" smtClean="0"/>
              <a:t>Jurafsky</a:t>
            </a:r>
            <a:r>
              <a:rPr lang="en-US" altLang="en-US" sz="1900" dirty="0" smtClean="0"/>
              <a:t>, Richard </a:t>
            </a:r>
            <a:r>
              <a:rPr lang="en-US" altLang="en-US" sz="1900" dirty="0" err="1" smtClean="0"/>
              <a:t>Socher</a:t>
            </a:r>
            <a:r>
              <a:rPr lang="en-US" altLang="en-US" sz="1900" dirty="0" smtClean="0"/>
              <a:t>, Chris Potts)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Maryland (Marine </a:t>
            </a:r>
            <a:r>
              <a:rPr lang="en-US" altLang="en-US" sz="1900" dirty="0" err="1" smtClean="0"/>
              <a:t>Carpuat</a:t>
            </a:r>
            <a:r>
              <a:rPr lang="en-US" altLang="en-US" sz="19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Berkeley (Dan Klein)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Harvard (Sasha Rush)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Georgia Tech (Jacob Eisenstein)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Illinois (Julia </a:t>
            </a:r>
            <a:r>
              <a:rPr lang="en-US" altLang="en-US" sz="1900" dirty="0" err="1" smtClean="0"/>
              <a:t>Hockenmaier</a:t>
            </a:r>
            <a:r>
              <a:rPr lang="en-US" altLang="en-US" sz="19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UNC (</a:t>
            </a:r>
            <a:r>
              <a:rPr lang="en-US" altLang="en-US" sz="1900" dirty="0" err="1" smtClean="0"/>
              <a:t>Mohit</a:t>
            </a:r>
            <a:r>
              <a:rPr lang="en-US" altLang="en-US" sz="1900" dirty="0" smtClean="0"/>
              <a:t> Bansal)</a:t>
            </a:r>
            <a:endParaRPr lang="en-US" altLang="en-US" sz="7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 smtClean="0"/>
              <a:t>Coursera</a:t>
            </a:r>
            <a:endParaRPr lang="en-US" alt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 smtClean="0"/>
              <a:t>Manning/</a:t>
            </a:r>
            <a:r>
              <a:rPr lang="en-US" altLang="en-US" sz="1900" dirty="0" err="1" smtClean="0"/>
              <a:t>Jurafsky</a:t>
            </a:r>
            <a:r>
              <a:rPr lang="en-US" altLang="en-US" sz="1900" dirty="0" smtClean="0"/>
              <a:t> (2012, survey)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 smtClean="0"/>
              <a:t>Michael Collins (2013, more advanced)</a:t>
            </a:r>
            <a:endParaRPr lang="en-US" altLang="en-US" sz="19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 smtClean="0"/>
              <a:t>Radev (2015-2016, survey)</a:t>
            </a:r>
          </a:p>
        </p:txBody>
      </p:sp>
    </p:spTree>
    <p:extLst>
      <p:ext uri="{BB962C8B-B14F-4D97-AF65-F5344CB8AC3E}">
        <p14:creationId xmlns:p14="http://schemas.microsoft.com/office/powerpoint/2010/main" val="14090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The Association for Computational Linguistics (ACL)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4" y="850900"/>
            <a:ext cx="7700671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6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The Alphabet Soup</a:t>
            </a:r>
          </a:p>
        </p:txBody>
      </p:sp>
      <p:sp>
        <p:nvSpPr>
          <p:cNvPr id="21401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 smtClean="0"/>
              <a:t>NLP (Natural Language Processing)</a:t>
            </a:r>
          </a:p>
          <a:p>
            <a:pPr eaLnBrk="1" hangingPunct="1"/>
            <a:r>
              <a:rPr lang="en-US" altLang="en-US" sz="1800" dirty="0" smtClean="0"/>
              <a:t>CL (Computational Linguistics)</a:t>
            </a:r>
          </a:p>
          <a:p>
            <a:pPr eaLnBrk="1" hangingPunct="1"/>
            <a:r>
              <a:rPr lang="en-US" altLang="en-US" sz="1800" dirty="0" smtClean="0"/>
              <a:t>IR (Information Retrieval)</a:t>
            </a:r>
          </a:p>
          <a:p>
            <a:pPr eaLnBrk="1" hangingPunct="1"/>
            <a:r>
              <a:rPr lang="en-US" altLang="en-US" sz="1800" dirty="0" smtClean="0"/>
              <a:t>SP (Speech Processing)</a:t>
            </a:r>
          </a:p>
          <a:p>
            <a:pPr eaLnBrk="1" hangingPunct="1"/>
            <a:r>
              <a:rPr lang="en-US" altLang="en-US" sz="1800" dirty="0" smtClean="0"/>
              <a:t>HLT (Human Language Technology)</a:t>
            </a:r>
          </a:p>
          <a:p>
            <a:pPr eaLnBrk="1" hangingPunct="1"/>
            <a:r>
              <a:rPr lang="en-US" altLang="en-US" sz="1800" dirty="0" smtClean="0"/>
              <a:t>NLE (Natural Language Engineering)</a:t>
            </a:r>
          </a:p>
          <a:p>
            <a:pPr eaLnBrk="1" hangingPunct="1"/>
            <a:r>
              <a:rPr lang="en-US" altLang="en-US" sz="1800" dirty="0" smtClean="0"/>
              <a:t>ML (Machine Learning)</a:t>
            </a:r>
          </a:p>
          <a:p>
            <a:pPr eaLnBrk="1" hangingPunct="1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85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3794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Research in NLP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0962"/>
            <a:ext cx="8229600" cy="406295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 smtClean="0"/>
              <a:t>Conferences: </a:t>
            </a:r>
          </a:p>
          <a:p>
            <a:pPr lvl="1"/>
            <a:r>
              <a:rPr lang="en-US" altLang="en-US" sz="1200" dirty="0" smtClean="0"/>
              <a:t>ACL, NAACL, EMNLP, SIGIR, AAAI/IJCAI, COLING, HLT, EACL, AMTA/MT Summit, ICSLP, </a:t>
            </a:r>
            <a:r>
              <a:rPr lang="en-US" altLang="en-US" sz="1200" dirty="0" err="1" smtClean="0"/>
              <a:t>Interspeech</a:t>
            </a:r>
            <a:r>
              <a:rPr lang="en-US" altLang="en-US" sz="1200" dirty="0" smtClean="0"/>
              <a:t>, </a:t>
            </a:r>
            <a:r>
              <a:rPr lang="en-US" altLang="en-US" sz="1200" dirty="0" err="1" smtClean="0"/>
              <a:t>NeurIPS</a:t>
            </a:r>
            <a:r>
              <a:rPr lang="en-US" altLang="en-US" sz="1200" dirty="0" smtClean="0"/>
              <a:t>, ICLR</a:t>
            </a:r>
          </a:p>
          <a:p>
            <a:pPr eaLnBrk="1" hangingPunct="1"/>
            <a:r>
              <a:rPr lang="en-US" altLang="en-US" sz="1600" dirty="0" smtClean="0"/>
              <a:t>Journals: </a:t>
            </a:r>
          </a:p>
          <a:p>
            <a:pPr lvl="1"/>
            <a:r>
              <a:rPr lang="en-US" altLang="en-US" sz="1200" dirty="0" smtClean="0"/>
              <a:t>Computational Linguistics, TACL, Natural Language Engineering, Information Retrieval, Information Processing and Management, ACM Transactions on Information Systems, ACM TALIP, ACM TSLP</a:t>
            </a:r>
          </a:p>
          <a:p>
            <a:r>
              <a:rPr lang="en-US" altLang="en-US" sz="1600" dirty="0" smtClean="0"/>
              <a:t>University centers: </a:t>
            </a:r>
          </a:p>
          <a:p>
            <a:pPr lvl="1"/>
            <a:r>
              <a:rPr lang="en-US" altLang="en-US" sz="1200" dirty="0" smtClean="0"/>
              <a:t>Stanford, Berkeley, </a:t>
            </a:r>
            <a:r>
              <a:rPr lang="en-US" altLang="en-US" sz="1200" dirty="0"/>
              <a:t>Columbia, </a:t>
            </a:r>
            <a:r>
              <a:rPr lang="en-US" altLang="en-US" sz="1200" dirty="0" smtClean="0"/>
              <a:t>CMU, JHU, Brown, UMass, MIT, </a:t>
            </a:r>
            <a:r>
              <a:rPr lang="en-US" altLang="en-US" sz="1200" dirty="0" err="1" smtClean="0"/>
              <a:t>UPenn</a:t>
            </a:r>
            <a:r>
              <a:rPr lang="en-US" altLang="en-US" sz="1200" dirty="0" smtClean="0"/>
              <a:t>, Illinois, Michigan, Yale, Washington, Maryland, NYU, etc.</a:t>
            </a:r>
          </a:p>
          <a:p>
            <a:pPr lvl="1"/>
            <a:r>
              <a:rPr lang="en-US" altLang="en-US" sz="1200" dirty="0" smtClean="0"/>
              <a:t>Toronto, Edinburgh, Cambridge, </a:t>
            </a:r>
            <a:r>
              <a:rPr lang="en-US" altLang="en-US" sz="1200" dirty="0"/>
              <a:t>Sheffield, Saarland</a:t>
            </a:r>
            <a:r>
              <a:rPr lang="en-US" altLang="en-US" sz="1200" dirty="0" smtClean="0"/>
              <a:t>, Trento, Prague, QCRI, NUS, and many others</a:t>
            </a:r>
          </a:p>
          <a:p>
            <a:r>
              <a:rPr lang="en-US" altLang="en-US" sz="1600" dirty="0" smtClean="0"/>
              <a:t>Industrial research sites: </a:t>
            </a:r>
          </a:p>
          <a:p>
            <a:pPr lvl="1"/>
            <a:r>
              <a:rPr lang="en-US" altLang="en-US" sz="1200" dirty="0"/>
              <a:t>G</a:t>
            </a:r>
            <a:r>
              <a:rPr lang="en-US" altLang="en-US" sz="1200" dirty="0" smtClean="0"/>
              <a:t>oogle</a:t>
            </a:r>
            <a:r>
              <a:rPr lang="en-US" altLang="en-US" sz="1200" dirty="0"/>
              <a:t>, </a:t>
            </a:r>
            <a:r>
              <a:rPr lang="en-US" altLang="en-US" sz="1200" dirty="0" smtClean="0"/>
              <a:t>Facebook, MSR</a:t>
            </a:r>
            <a:r>
              <a:rPr lang="en-US" altLang="en-US" sz="1200" dirty="0"/>
              <a:t>, </a:t>
            </a:r>
            <a:r>
              <a:rPr lang="en-US" altLang="en-US" sz="1200" dirty="0" smtClean="0"/>
              <a:t>IBM, SRI, BBN, MITRE, Baidu, Salesforce</a:t>
            </a:r>
          </a:p>
          <a:p>
            <a:pPr eaLnBrk="1" hangingPunct="1"/>
            <a:r>
              <a:rPr lang="en-US" altLang="en-US" sz="1600" dirty="0" smtClean="0"/>
              <a:t>The ACL Anthology</a:t>
            </a:r>
          </a:p>
          <a:p>
            <a:pPr lvl="1"/>
            <a:r>
              <a:rPr lang="en-US" altLang="en-US" sz="1200" dirty="0" smtClean="0">
                <a:hlinkClick r:id="rId2"/>
              </a:rPr>
              <a:t>http://www.aclweb.org/anthology</a:t>
            </a:r>
            <a:endParaRPr lang="en-US" altLang="en-US" sz="1200" dirty="0" smtClean="0"/>
          </a:p>
          <a:p>
            <a:r>
              <a:rPr lang="en-US" altLang="en-US" sz="1600" dirty="0" smtClean="0"/>
              <a:t>The ACL Anthology Network (AAN)</a:t>
            </a:r>
          </a:p>
          <a:p>
            <a:pPr lvl="1"/>
            <a:r>
              <a:rPr lang="en-US" altLang="en-US" sz="1200" dirty="0" smtClean="0">
                <a:hlinkClick r:id="rId3"/>
              </a:rPr>
              <a:t>http://aan.how</a:t>
            </a:r>
            <a:r>
              <a:rPr lang="en-US" altLang="en-US" sz="1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32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LILY Projects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187680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1800" dirty="0" smtClean="0"/>
              <a:t>Text summarization</a:t>
            </a:r>
          </a:p>
          <a:p>
            <a:r>
              <a:rPr lang="en-US" altLang="en-US" sz="1800" dirty="0" err="1" smtClean="0"/>
              <a:t>Crosslingual</a:t>
            </a:r>
            <a:r>
              <a:rPr lang="en-US" altLang="en-US" sz="1800" dirty="0" smtClean="0"/>
              <a:t> Information Retrieval</a:t>
            </a:r>
          </a:p>
          <a:p>
            <a:r>
              <a:rPr lang="en-US" altLang="en-US" sz="1800" dirty="0" smtClean="0"/>
              <a:t>Analysis of Clinical Text</a:t>
            </a:r>
          </a:p>
          <a:p>
            <a:r>
              <a:rPr lang="en-US" altLang="en-US" sz="1800" dirty="0"/>
              <a:t>Survey generation</a:t>
            </a:r>
          </a:p>
          <a:p>
            <a:r>
              <a:rPr lang="en-US" altLang="en-US" sz="1800" dirty="0" smtClean="0"/>
              <a:t>Text to SQL</a:t>
            </a:r>
          </a:p>
          <a:p>
            <a:r>
              <a:rPr lang="en-US" altLang="en-US" sz="1800" dirty="0" smtClean="0"/>
              <a:t>Dialogue systems</a:t>
            </a:r>
          </a:p>
          <a:p>
            <a:r>
              <a:rPr lang="en-US" altLang="en-US" sz="1800" dirty="0" smtClean="0"/>
              <a:t>Multilingual </a:t>
            </a:r>
            <a:r>
              <a:rPr lang="en-US" altLang="en-US" sz="1800" dirty="0" smtClean="0"/>
              <a:t>computing</a:t>
            </a:r>
          </a:p>
          <a:p>
            <a:r>
              <a:rPr lang="en-US" altLang="en-US" sz="1800" dirty="0" smtClean="0"/>
              <a:t>Joint projects with the School of Management</a:t>
            </a:r>
            <a:endParaRPr lang="en-US" altLang="en-US" sz="1800" dirty="0" smtClean="0"/>
          </a:p>
          <a:p>
            <a:endParaRPr lang="en-US" altLang="en-US" sz="1800" dirty="0"/>
          </a:p>
          <a:p>
            <a:r>
              <a:rPr lang="en-US" altLang="en-US" sz="1800" b="1" dirty="0" smtClean="0"/>
              <a:t>Ask me for details</a:t>
            </a:r>
            <a:endParaRPr lang="en-US" alt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9102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377084" cy="2702991"/>
          </a:xfrm>
        </p:spPr>
        <p:txBody>
          <a:bodyPr>
            <a:noAutofit/>
          </a:bodyPr>
          <a:lstStyle/>
          <a:p>
            <a:r>
              <a:rPr lang="en-US" sz="2000" dirty="0"/>
              <a:t>Unless otherwise specified in an assignment all submitted work must be your own, original work. Any excerpts, statements, or phrases from the work of others must be clearly identified as a quotation, and a proper citation provided.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/>
              <a:t>violation of the </a:t>
            </a:r>
            <a:r>
              <a:rPr lang="en-US" sz="2000" dirty="0" smtClean="0"/>
              <a:t>University’s </a:t>
            </a:r>
            <a:r>
              <a:rPr lang="en-US" sz="2000" dirty="0"/>
              <a:t>policy on Academic and Professional Integrity </a:t>
            </a:r>
            <a:r>
              <a:rPr lang="en-US" sz="2000" dirty="0" smtClean="0"/>
              <a:t>will </a:t>
            </a:r>
            <a:r>
              <a:rPr lang="en-US" sz="2000" dirty="0"/>
              <a:t>result in serious penalties, which might range from failing an assignment, to failing a course, to being expelled from the program. </a:t>
            </a:r>
            <a:endParaRPr lang="en-US" sz="2000" dirty="0" smtClean="0"/>
          </a:p>
          <a:p>
            <a:r>
              <a:rPr lang="en-US" sz="2000" dirty="0" smtClean="0"/>
              <a:t>Violations </a:t>
            </a:r>
            <a:r>
              <a:rPr lang="en-US" sz="2000" dirty="0"/>
              <a:t>of academic and professional integrity will be reported to </a:t>
            </a:r>
            <a:r>
              <a:rPr lang="en-US" sz="2000" dirty="0" smtClean="0"/>
              <a:t>Student </a:t>
            </a:r>
            <a:r>
              <a:rPr lang="en-US" sz="2000" dirty="0"/>
              <a:t>Affairs. Consequences impacting assignment or course grades are determined by the faculty instructor; additional sanctions may be </a:t>
            </a:r>
            <a:r>
              <a:rPr lang="en-US" sz="2000" dirty="0" smtClean="0"/>
              <a:t>imposed.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2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Student Mental Health and Wellbeing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52"/>
            <a:ext cx="8229600" cy="2702991"/>
          </a:xfrm>
        </p:spPr>
        <p:txBody>
          <a:bodyPr>
            <a:noAutofit/>
          </a:bodyPr>
          <a:lstStyle/>
          <a:p>
            <a:r>
              <a:rPr lang="en-US" sz="2400" dirty="0" smtClean="0"/>
              <a:t>Yale University is </a:t>
            </a:r>
            <a:r>
              <a:rPr lang="en-US" sz="2400" dirty="0"/>
              <a:t>committed to advancing the mental health and wellbeing of its students.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 or someone you know is feeling overwhelmed, depressed, and/or in need of support, services are available. </a:t>
            </a:r>
            <a:r>
              <a:rPr lang="en-US" sz="2400" dirty="0" smtClean="0"/>
              <a:t>Yale Counseling: </a:t>
            </a:r>
            <a:r>
              <a:rPr lang="en-US" sz="2400" b="1" dirty="0"/>
              <a:t>203-432-0290, </a:t>
            </a:r>
            <a:r>
              <a:rPr lang="en-US" sz="2400" b="1" dirty="0" smtClean="0"/>
              <a:t>203-432-0123 </a:t>
            </a:r>
            <a:r>
              <a:rPr lang="en-US" sz="2400" dirty="0" smtClean="0"/>
              <a:t>(after hours)</a:t>
            </a:r>
            <a:endParaRPr lang="en-US" sz="2400" dirty="0"/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85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with Disabilities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164"/>
            <a:ext cx="8229600" cy="3056147"/>
          </a:xfrm>
        </p:spPr>
        <p:txBody>
          <a:bodyPr>
            <a:noAutofit/>
          </a:bodyPr>
          <a:lstStyle/>
          <a:p>
            <a:r>
              <a:rPr lang="en-US" sz="2400" dirty="0"/>
              <a:t>If you think you need an accommodation for a disability, please let me know at your earliest convenience. </a:t>
            </a:r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aspects of this course, the assignments, the in-class activities, and the way we teach may be modified to facilitate your participation and progress. </a:t>
            </a:r>
            <a:endParaRPr lang="en-US" sz="2400" dirty="0" smtClean="0"/>
          </a:p>
          <a:p>
            <a:r>
              <a:rPr lang="en-US" sz="2400" dirty="0" smtClean="0"/>
              <a:t>I </a:t>
            </a:r>
            <a:r>
              <a:rPr lang="en-US" sz="2400" dirty="0"/>
              <a:t>will treat any information that you provide in as confidential a manner as possible. </a:t>
            </a:r>
          </a:p>
        </p:txBody>
      </p:sp>
    </p:spTree>
    <p:extLst>
      <p:ext uri="{BB962C8B-B14F-4D97-AF65-F5344CB8AC3E}">
        <p14:creationId xmlns:p14="http://schemas.microsoft.com/office/powerpoint/2010/main" val="618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Movie 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this quote from?</a:t>
            </a:r>
            <a:endParaRPr lang="en-US" dirty="0"/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524000" y="2602647"/>
            <a:ext cx="611500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prstClr val="black"/>
                </a:solidFill>
              </a:rPr>
              <a:t>Dave Bowman</a:t>
            </a:r>
            <a:r>
              <a:rPr lang="en-US" altLang="en-US" sz="2400" dirty="0">
                <a:solidFill>
                  <a:prstClr val="black"/>
                </a:solidFill>
              </a:rPr>
              <a:t>: Open the pod bay doors, HAL.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prstClr val="black"/>
                </a:solidFill>
              </a:rPr>
              <a:t>HAL</a:t>
            </a:r>
            <a:r>
              <a:rPr lang="en-US" altLang="en-US" sz="2400" dirty="0">
                <a:solidFill>
                  <a:prstClr val="black"/>
                </a:solidFill>
              </a:rPr>
              <a:t>: I’m sorry Dave. I’m afraid I can’t do that.</a:t>
            </a:r>
          </a:p>
        </p:txBody>
      </p:sp>
    </p:spTree>
    <p:extLst>
      <p:ext uri="{BB962C8B-B14F-4D97-AF65-F5344CB8AC3E}">
        <p14:creationId xmlns:p14="http://schemas.microsoft.com/office/powerpoint/2010/main" val="26465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4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5116982" cy="2702991"/>
          </a:xfrm>
        </p:spPr>
        <p:txBody>
          <a:bodyPr/>
          <a:lstStyle/>
          <a:p>
            <a:r>
              <a:rPr lang="en-US" dirty="0" smtClean="0"/>
              <a:t>“2001: A Space Odyssey” </a:t>
            </a:r>
          </a:p>
          <a:p>
            <a:pPr lvl="1"/>
            <a:r>
              <a:rPr lang="en-US" dirty="0" smtClean="0"/>
              <a:t>1968 film by Stanley Kubrick </a:t>
            </a:r>
          </a:p>
          <a:p>
            <a:pPr lvl="1"/>
            <a:r>
              <a:rPr lang="en-US" dirty="0" smtClean="0"/>
              <a:t>based on a joint screenplay with Arthur C. Clarke.</a:t>
            </a:r>
          </a:p>
          <a:p>
            <a:endParaRPr lang="en-US" dirty="0"/>
          </a:p>
        </p:txBody>
      </p:sp>
      <p:pic>
        <p:nvPicPr>
          <p:cNvPr id="9218" name="Picture 2" descr="http://www.thewrap.com/sites/default/files/2001_a_space_odyss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56" y="1294790"/>
            <a:ext cx="2459627" cy="35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IBM Watson</a:t>
            </a:r>
          </a:p>
        </p:txBody>
      </p:sp>
      <p:pic>
        <p:nvPicPr>
          <p:cNvPr id="20483" name="Picture 5" descr="http://2eq9hztv2wc1k6odx469m9znq0.wpengine.netdna-cdn.com/wp-content/uploads/IBM-Wat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" y="1297736"/>
            <a:ext cx="7900729" cy="333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228600" y="4686301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hlinkClick r:id="rId4"/>
              </a:rPr>
              <a:t>http://www.geekwire.com/2013/ibm-takes-watson-cloud/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2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81" y="392471"/>
            <a:ext cx="8805694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Natural Language Processing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11206" y="1094314"/>
            <a:ext cx="8741044" cy="2634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Natural Language Processing (NLP) </a:t>
            </a:r>
          </a:p>
          <a:p>
            <a:pPr lvl="1"/>
            <a:r>
              <a:rPr lang="en-US" altLang="en-US" sz="1800" dirty="0" smtClean="0"/>
              <a:t>The study </a:t>
            </a:r>
            <a:r>
              <a:rPr lang="en-US" altLang="en-US" sz="1800" dirty="0" smtClean="0"/>
              <a:t>of the computational treatment of natural (human) language.</a:t>
            </a:r>
          </a:p>
          <a:p>
            <a:pPr lvl="1"/>
            <a:r>
              <a:rPr lang="en-US" altLang="en-US" sz="1800" dirty="0" smtClean="0"/>
              <a:t>In other words, </a:t>
            </a:r>
            <a:r>
              <a:rPr lang="en-US" altLang="en-US" sz="1800" dirty="0" smtClean="0"/>
              <a:t>building computers </a:t>
            </a:r>
            <a:r>
              <a:rPr lang="en-US" altLang="en-US" sz="1800" dirty="0" smtClean="0"/>
              <a:t>that </a:t>
            </a:r>
            <a:r>
              <a:rPr lang="en-US" altLang="en-US" sz="1800" dirty="0" smtClean="0"/>
              <a:t>understand </a:t>
            </a:r>
            <a:r>
              <a:rPr lang="en-US" altLang="en-US" sz="1800" dirty="0" smtClean="0"/>
              <a:t>(and generate) </a:t>
            </a:r>
            <a:r>
              <a:rPr lang="en-US" altLang="en-US" sz="1800" dirty="0" smtClean="0"/>
              <a:t>language</a:t>
            </a:r>
            <a:r>
              <a:rPr lang="en-US" altLang="en-US" sz="1800" dirty="0" smtClean="0"/>
              <a:t>.</a:t>
            </a:r>
          </a:p>
          <a:p>
            <a:pPr eaLnBrk="1" hangingPunct="1"/>
            <a:r>
              <a:rPr lang="en-US" altLang="en-US" sz="2400" dirty="0" smtClean="0"/>
              <a:t>Computational Linguistics (CL)</a:t>
            </a:r>
          </a:p>
          <a:p>
            <a:pPr lvl="1"/>
            <a:r>
              <a:rPr lang="en-US" altLang="en-US" sz="1900" dirty="0" smtClean="0"/>
              <a:t>The use of computers to study language</a:t>
            </a:r>
            <a:endParaRPr lang="en-US" altLang="en-US" sz="1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226867" y="4833426"/>
            <a:ext cx="2832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https://nlp.stanford.edu/projects/histwords/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75" y="3077757"/>
            <a:ext cx="5444183" cy="18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Modern Applications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78441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Search engines</a:t>
            </a:r>
          </a:p>
          <a:p>
            <a:pPr lvl="1"/>
            <a:r>
              <a:rPr lang="en-US" altLang="en-US" dirty="0" smtClean="0"/>
              <a:t>Google, Bing, Baidu, </a:t>
            </a:r>
            <a:r>
              <a:rPr lang="en-US" altLang="en-US" dirty="0" err="1" smtClean="0"/>
              <a:t>Yandex</a:t>
            </a:r>
            <a:endParaRPr lang="en-US" altLang="en-US" dirty="0" smtClean="0"/>
          </a:p>
          <a:p>
            <a:r>
              <a:rPr lang="en-US" altLang="en-US" dirty="0"/>
              <a:t>Question </a:t>
            </a:r>
            <a:r>
              <a:rPr lang="en-US" altLang="en-US" dirty="0" smtClean="0"/>
              <a:t>answering</a:t>
            </a:r>
          </a:p>
          <a:p>
            <a:pPr lvl="1"/>
            <a:r>
              <a:rPr lang="en-US" altLang="en-US" dirty="0" smtClean="0"/>
              <a:t>IBM Watson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Natural language assistants</a:t>
            </a:r>
          </a:p>
          <a:p>
            <a:pPr lvl="1"/>
            <a:r>
              <a:rPr lang="en-US" altLang="en-US" dirty="0" smtClean="0"/>
              <a:t>Apple’s Siri, MS Cortana</a:t>
            </a:r>
          </a:p>
          <a:p>
            <a:pPr eaLnBrk="1" hangingPunct="1"/>
            <a:r>
              <a:rPr lang="en-US" altLang="en-US" dirty="0" smtClean="0"/>
              <a:t>Translation systems</a:t>
            </a:r>
          </a:p>
          <a:p>
            <a:pPr lvl="1"/>
            <a:r>
              <a:rPr lang="en-US" altLang="en-US" dirty="0" smtClean="0"/>
              <a:t>Google Translate</a:t>
            </a:r>
          </a:p>
          <a:p>
            <a:pPr eaLnBrk="1" hangingPunct="1"/>
            <a:r>
              <a:rPr lang="en-US" altLang="en-US" dirty="0" smtClean="0"/>
              <a:t>Automated earthquake reports</a:t>
            </a:r>
          </a:p>
          <a:p>
            <a:pPr lvl="1"/>
            <a:r>
              <a:rPr lang="en-US" altLang="en-US" dirty="0" smtClean="0"/>
              <a:t>LA Times</a:t>
            </a:r>
          </a:p>
          <a:p>
            <a:r>
              <a:rPr lang="en-US" altLang="en-US" dirty="0" smtClean="0"/>
              <a:t>Automated stock market reports</a:t>
            </a:r>
          </a:p>
          <a:p>
            <a:pPr lvl="1"/>
            <a:r>
              <a:rPr lang="en-US" altLang="en-US" dirty="0" smtClean="0"/>
              <a:t>Narrative Science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96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Notes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23493"/>
            <a:ext cx="8229600" cy="35858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Computers are confused by (human) language</a:t>
            </a:r>
          </a:p>
          <a:p>
            <a:pPr lvl="1"/>
            <a:r>
              <a:rPr lang="en-US" altLang="en-US" dirty="0" smtClean="0"/>
              <a:t>Specific techniques are needed</a:t>
            </a:r>
          </a:p>
          <a:p>
            <a:r>
              <a:rPr lang="en-US" altLang="en-US" dirty="0"/>
              <a:t>NLP draws on research in </a:t>
            </a:r>
            <a:r>
              <a:rPr lang="en-US" altLang="en-US" dirty="0" smtClean="0"/>
              <a:t>many fields</a:t>
            </a:r>
          </a:p>
          <a:p>
            <a:pPr lvl="1"/>
            <a:r>
              <a:rPr lang="en-US" altLang="en-US" dirty="0" smtClean="0"/>
              <a:t>Linguistics</a:t>
            </a:r>
            <a:r>
              <a:rPr lang="en-US" altLang="en-US" dirty="0"/>
              <a:t>, Theoretical Computer Science, Mathematics, Statistics, Artificial Intelligence, Psychology, Databases, etc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6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CPSC 477/577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183342"/>
            <a:ext cx="8432800" cy="36848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Instructor:</a:t>
            </a:r>
          </a:p>
          <a:p>
            <a:pPr lvl="1" eaLnBrk="1" hangingPunct="1"/>
            <a:r>
              <a:rPr lang="en-US" altLang="en-US" dirty="0" smtClean="0"/>
              <a:t>Dragomir Radev</a:t>
            </a:r>
          </a:p>
          <a:p>
            <a:pPr lvl="1" eaLnBrk="1" hangingPunct="1"/>
            <a:r>
              <a:rPr lang="en-US" altLang="en-US" dirty="0" smtClean="0"/>
              <a:t>dragomir.radev@yale.edu</a:t>
            </a:r>
          </a:p>
          <a:p>
            <a:pPr eaLnBrk="1" hangingPunct="1"/>
            <a:r>
              <a:rPr lang="en-US" altLang="en-US" sz="2400" dirty="0" smtClean="0"/>
              <a:t>Class times:</a:t>
            </a:r>
          </a:p>
          <a:p>
            <a:pPr lvl="1" eaLnBrk="1" hangingPunct="1"/>
            <a:r>
              <a:rPr lang="en-US" altLang="en-US" dirty="0" err="1" smtClean="0"/>
              <a:t>TTh</a:t>
            </a:r>
            <a:r>
              <a:rPr lang="en-US" altLang="en-US" dirty="0" smtClean="0"/>
              <a:t> 1-2:15</a:t>
            </a:r>
          </a:p>
          <a:p>
            <a:pPr lvl="1" eaLnBrk="1" hangingPunct="1"/>
            <a:r>
              <a:rPr lang="en-US" altLang="en-US" dirty="0" smtClean="0"/>
              <a:t>Location: </a:t>
            </a:r>
            <a:r>
              <a:rPr lang="en-US" altLang="en-US" dirty="0" err="1" smtClean="0"/>
              <a:t>tba</a:t>
            </a:r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TF/ULA:</a:t>
            </a:r>
          </a:p>
          <a:p>
            <a:pPr lvl="1"/>
            <a:r>
              <a:rPr lang="en-US" dirty="0" smtClean="0"/>
              <a:t>Alex </a:t>
            </a:r>
            <a:r>
              <a:rPr lang="en-US" dirty="0" err="1" smtClean="0"/>
              <a:t>Fabbri</a:t>
            </a:r>
            <a:r>
              <a:rPr lang="en-US" dirty="0" smtClean="0"/>
              <a:t>, Tao Yu, Suyi Li</a:t>
            </a:r>
          </a:p>
          <a:p>
            <a:pPr lvl="1"/>
            <a:r>
              <a:rPr lang="en-US" dirty="0" smtClean="0"/>
              <a:t>Tomoe </a:t>
            </a:r>
            <a:r>
              <a:rPr lang="en-US" dirty="0" err="1" smtClean="0"/>
              <a:t>Mizutani</a:t>
            </a:r>
            <a:r>
              <a:rPr lang="en-US" dirty="0" smtClean="0"/>
              <a:t>, Will Merrill, Angus Fong</a:t>
            </a:r>
            <a:r>
              <a:rPr lang="en-US" dirty="0" smtClean="0"/>
              <a:t>, </a:t>
            </a:r>
            <a:r>
              <a:rPr lang="en-US" dirty="0" err="1" smtClean="0"/>
              <a:t>Anshuman</a:t>
            </a:r>
            <a:r>
              <a:rPr lang="en-US" dirty="0" smtClean="0"/>
              <a:t> </a:t>
            </a:r>
            <a:r>
              <a:rPr lang="en-US" dirty="0" err="1" smtClean="0"/>
              <a:t>Radhakrishnan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7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2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42689</TotalTime>
  <Words>1270</Words>
  <Application>Microsoft Office PowerPoint</Application>
  <PresentationFormat>On-screen Show (16:9)</PresentationFormat>
  <Paragraphs>232</Paragraphs>
  <Slides>30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Natural Language Processing</vt:lpstr>
      <vt:lpstr>Movie Quote</vt:lpstr>
      <vt:lpstr>Answer</vt:lpstr>
      <vt:lpstr>IBM Watson</vt:lpstr>
      <vt:lpstr>What is Natural Language Processing</vt:lpstr>
      <vt:lpstr>Modern Applications</vt:lpstr>
      <vt:lpstr>Notes</vt:lpstr>
      <vt:lpstr>CPSC 477/577</vt:lpstr>
      <vt:lpstr>NLP</vt:lpstr>
      <vt:lpstr>Course Dates</vt:lpstr>
      <vt:lpstr>Structure of the Course</vt:lpstr>
      <vt:lpstr>Major Goals of the Class</vt:lpstr>
      <vt:lpstr>Syllabus</vt:lpstr>
      <vt:lpstr>Draft Syllabus</vt:lpstr>
      <vt:lpstr>Relevant Background</vt:lpstr>
      <vt:lpstr>Background Links</vt:lpstr>
      <vt:lpstr>Grading</vt:lpstr>
      <vt:lpstr>Sample Programming Assignments</vt:lpstr>
      <vt:lpstr>How to get the most out of the class?</vt:lpstr>
      <vt:lpstr>Questions?</vt:lpstr>
      <vt:lpstr>Courses at Other Places</vt:lpstr>
      <vt:lpstr>The Association for Computational Linguistics (ACL)</vt:lpstr>
      <vt:lpstr>The Alphabet Soup</vt:lpstr>
      <vt:lpstr>Research in NLP</vt:lpstr>
      <vt:lpstr>LILY Projects</vt:lpstr>
      <vt:lpstr>Academic Honesty</vt:lpstr>
      <vt:lpstr>Student Mental Health and Wellbeing</vt:lpstr>
      <vt:lpstr>Students with Disabilities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495</cp:revision>
  <dcterms:created xsi:type="dcterms:W3CDTF">2014-05-29T18:54:38Z</dcterms:created>
  <dcterms:modified xsi:type="dcterms:W3CDTF">2019-01-15T02:12:17Z</dcterms:modified>
</cp:coreProperties>
</file>