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41"/>
  </p:notesMasterIdLst>
  <p:sldIdLst>
    <p:sldId id="257" r:id="rId4"/>
    <p:sldId id="352" r:id="rId5"/>
    <p:sldId id="856" r:id="rId6"/>
    <p:sldId id="857" r:id="rId7"/>
    <p:sldId id="633" r:id="rId8"/>
    <p:sldId id="379" r:id="rId9"/>
    <p:sldId id="380" r:id="rId10"/>
    <p:sldId id="381" r:id="rId11"/>
    <p:sldId id="634" r:id="rId12"/>
    <p:sldId id="859" r:id="rId13"/>
    <p:sldId id="866" r:id="rId14"/>
    <p:sldId id="867" r:id="rId15"/>
    <p:sldId id="878" r:id="rId16"/>
    <p:sldId id="879" r:id="rId17"/>
    <p:sldId id="880" r:id="rId18"/>
    <p:sldId id="881" r:id="rId19"/>
    <p:sldId id="876" r:id="rId20"/>
    <p:sldId id="877" r:id="rId21"/>
    <p:sldId id="868" r:id="rId22"/>
    <p:sldId id="869" r:id="rId23"/>
    <p:sldId id="870" r:id="rId24"/>
    <p:sldId id="871" r:id="rId25"/>
    <p:sldId id="872" r:id="rId26"/>
    <p:sldId id="636" r:id="rId27"/>
    <p:sldId id="637" r:id="rId28"/>
    <p:sldId id="638" r:id="rId29"/>
    <p:sldId id="639" r:id="rId30"/>
    <p:sldId id="863" r:id="rId31"/>
    <p:sldId id="864" r:id="rId32"/>
    <p:sldId id="861" r:id="rId33"/>
    <p:sldId id="862" r:id="rId34"/>
    <p:sldId id="865" r:id="rId35"/>
    <p:sldId id="632" r:id="rId36"/>
    <p:sldId id="875" r:id="rId37"/>
    <p:sldId id="873" r:id="rId38"/>
    <p:sldId id="874" r:id="rId39"/>
    <p:sldId id="3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4" autoAdjust="0"/>
    <p:restoredTop sz="95343" autoAdjust="0"/>
  </p:normalViewPr>
  <p:slideViewPr>
    <p:cSldViewPr snapToGrid="0">
      <p:cViewPr varScale="1">
        <p:scale>
          <a:sx n="101" d="100"/>
          <a:sy n="101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Strictly speaking, learning word </a:t>
            </a:r>
            <a:r>
              <a:rPr lang="en-US" dirty="0" err="1" smtClean="0"/>
              <a:t>embeddings</a:t>
            </a:r>
            <a:r>
              <a:rPr lang="en-US" dirty="0" smtClean="0"/>
              <a:t> isn’t necessarily deep learning</a:t>
            </a:r>
          </a:p>
          <a:p>
            <a:r>
              <a:rPr lang="en-US" dirty="0" smtClean="0"/>
              <a:t>But deep learning for NLP uses these … as do many non-deep techniques (e.g., HW3)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Weird</a:t>
            </a:r>
            <a:r>
              <a:rPr lang="en-US" baseline="0" dirty="0" smtClean="0"/>
              <a:t> notation issue: Textbook calls the output matrix C, even though these are the slides intended to correspond to the textbook chapter. The risks of working with a draft.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take our one-hot vector and multiply it by</a:t>
            </a:r>
            <a:r>
              <a:rPr lang="en-US" baseline="0" dirty="0" smtClean="0"/>
              <a:t> our W matrix, that gives us a vector that we call the projection layer – it’s just the column in W that corresponds to the word we’re looking 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the dot product</a:t>
            </a:r>
            <a:r>
              <a:rPr lang="en-US" baseline="0" dirty="0" smtClean="0"/>
              <a:t> of this </a:t>
            </a:r>
            <a:r>
              <a:rPr lang="en-US" dirty="0" smtClean="0"/>
              <a:t>projection layer,</a:t>
            </a:r>
            <a:r>
              <a:rPr lang="en-US" baseline="0" dirty="0" smtClean="0"/>
              <a:t> which is sometimes called h or </a:t>
            </a:r>
            <a:r>
              <a:rPr lang="en-US" baseline="0" dirty="0" err="1" smtClean="0"/>
              <a:t>v_j</a:t>
            </a:r>
            <a:r>
              <a:rPr lang="en-US" baseline="0" dirty="0" smtClean="0"/>
              <a:t>, with W’.  </a:t>
            </a:r>
          </a:p>
          <a:p>
            <a:r>
              <a:rPr lang="en-US" baseline="0" dirty="0" smtClean="0"/>
              <a:t>This gives us a vector </a:t>
            </a:r>
            <a:r>
              <a:rPr lang="en-US" i="1" baseline="0" dirty="0" smtClean="0"/>
              <a:t>o</a:t>
            </a:r>
            <a:r>
              <a:rPr lang="en-US" i="0" baseline="0" dirty="0" smtClean="0"/>
              <a:t> of</a:t>
            </a:r>
            <a:r>
              <a:rPr lang="en-US" baseline="0" dirty="0" smtClean="0"/>
              <a:t> values, with one value for each word in the vocabulary. </a:t>
            </a:r>
          </a:p>
          <a:p>
            <a:r>
              <a:rPr lang="en-US" baseline="0" dirty="0" smtClean="0"/>
              <a:t>We normalize it using a function called 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, so that the numbers in the output vectors become probabilities. The cost function then is based on how probable the model thought the correct context words were.</a:t>
            </a:r>
          </a:p>
          <a:p>
            <a:r>
              <a:rPr lang="en-US" baseline="0" dirty="0" smtClean="0"/>
              <a:t>CBOW, or continuous bag of words, is like backwards </a:t>
            </a:r>
            <a:r>
              <a:rPr lang="en-US" baseline="0" dirty="0" err="1" smtClean="0"/>
              <a:t>skipgram</a:t>
            </a:r>
            <a:r>
              <a:rPr lang="en-US" baseline="0" dirty="0" smtClean="0"/>
              <a:t>: given the context words, try to predict the target word. </a:t>
            </a:r>
          </a:p>
          <a:p>
            <a:r>
              <a:rPr lang="en-US" baseline="0" dirty="0" smtClean="0"/>
              <a:t>So now we know what our input is going to be. Let’s look at some networks that use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Jordan, M.I. (1986). Serial order: A parallel distributed processing approach.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LSTM (1997)</a:t>
            </a:r>
          </a:p>
          <a:p>
            <a:r>
              <a:rPr lang="en-US" baseline="0" dirty="0" smtClean="0"/>
              <a:t>Predecessor to CNNs first introduced in 1980, developed in 1988, improved in 1998.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7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209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84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67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8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nxin.github.io/wevi/" TargetMode="Externa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llennlp.org/elmo" TargetMode="Externa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word2ve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radimrehurek.com/gensi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nlp.stanford.edu/projects/glove/images/comparative_superlative.jpg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7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538485" cy="935791"/>
          </a:xfrm>
        </p:spPr>
        <p:txBody>
          <a:bodyPr/>
          <a:lstStyle/>
          <a:p>
            <a:r>
              <a:rPr lang="en-US" dirty="0" smtClean="0"/>
              <a:t>CBOW and </a:t>
            </a:r>
            <a:r>
              <a:rPr lang="en-US" dirty="0" err="1" smtClean="0"/>
              <a:t>skipgram</a:t>
            </a:r>
            <a:r>
              <a:rPr lang="en-US" dirty="0" smtClean="0"/>
              <a:t> (</a:t>
            </a:r>
            <a:r>
              <a:rPr lang="en-US" dirty="0" err="1" smtClean="0"/>
              <a:t>Mikolov</a:t>
            </a:r>
            <a:r>
              <a:rPr lang="en-US" dirty="0" smtClean="0"/>
              <a:t> 2013) 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48769" y="1567840"/>
            <a:ext cx="3675169" cy="4882190"/>
            <a:chOff x="1648769" y="1567840"/>
            <a:chExt cx="3675169" cy="4882190"/>
          </a:xfrm>
        </p:grpSpPr>
        <p:sp>
          <p:nvSpPr>
            <p:cNvPr id="5" name="Oval 4"/>
            <p:cNvSpPr/>
            <p:nvPr/>
          </p:nvSpPr>
          <p:spPr>
            <a:xfrm>
              <a:off x="1653589" y="1567840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48770" y="2541124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53591" y="4674562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48769" y="5713183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36922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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7091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i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6"/>
              <a:endCxn id="9" idx="2"/>
            </p:cNvCxnSpPr>
            <p:nvPr/>
          </p:nvCxnSpPr>
          <p:spPr>
            <a:xfrm>
              <a:off x="2390436" y="1936264"/>
              <a:ext cx="746486" cy="206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9" idx="2"/>
            </p:cNvCxnSpPr>
            <p:nvPr/>
          </p:nvCxnSpPr>
          <p:spPr>
            <a:xfrm>
              <a:off x="2385617" y="2909548"/>
              <a:ext cx="751305" cy="109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9" idx="2"/>
            </p:cNvCxnSpPr>
            <p:nvPr/>
          </p:nvCxnSpPr>
          <p:spPr>
            <a:xfrm flipV="1">
              <a:off x="2390438" y="4004789"/>
              <a:ext cx="746484" cy="1038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 flipV="1">
              <a:off x="2385616" y="4004789"/>
              <a:ext cx="751306" cy="207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0" idx="2"/>
            </p:cNvCxnSpPr>
            <p:nvPr/>
          </p:nvCxnSpPr>
          <p:spPr>
            <a:xfrm>
              <a:off x="3873769" y="4004789"/>
              <a:ext cx="713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10000079" y="1567840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995260" y="2541124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00081" y="4674562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995259" y="5713183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669191" y="363636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81037" y="364639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6"/>
            <a:endCxn id="45" idx="2"/>
          </p:cNvCxnSpPr>
          <p:nvPr/>
        </p:nvCxnSpPr>
        <p:spPr>
          <a:xfrm flipV="1">
            <a:off x="9406038" y="1936264"/>
            <a:ext cx="594041" cy="206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46" idx="2"/>
          </p:cNvCxnSpPr>
          <p:nvPr/>
        </p:nvCxnSpPr>
        <p:spPr>
          <a:xfrm flipV="1">
            <a:off x="9406038" y="2909548"/>
            <a:ext cx="589222" cy="1095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7" idx="2"/>
          </p:cNvCxnSpPr>
          <p:nvPr/>
        </p:nvCxnSpPr>
        <p:spPr>
          <a:xfrm>
            <a:off x="9406038" y="4004789"/>
            <a:ext cx="594043" cy="103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6"/>
            <a:endCxn id="48" idx="2"/>
          </p:cNvCxnSpPr>
          <p:nvPr/>
        </p:nvCxnSpPr>
        <p:spPr>
          <a:xfrm>
            <a:off x="9406038" y="4004789"/>
            <a:ext cx="589221" cy="20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49" idx="2"/>
          </p:cNvCxnSpPr>
          <p:nvPr/>
        </p:nvCxnSpPr>
        <p:spPr>
          <a:xfrm flipV="1">
            <a:off x="7917884" y="4004789"/>
            <a:ext cx="751307" cy="1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7" y="1459086"/>
            <a:ext cx="9705164" cy="47175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CBOW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6" y="328742"/>
            <a:ext cx="11243733" cy="935791"/>
          </a:xfrm>
        </p:spPr>
        <p:txBody>
          <a:bodyPr/>
          <a:lstStyle/>
          <a:p>
            <a:r>
              <a:rPr lang="bg-BG" dirty="0" smtClean="0"/>
              <a:t>Skipgrams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6" y="1264533"/>
            <a:ext cx="9855244" cy="482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7866"/>
            <a:ext cx="7518400" cy="990600"/>
          </a:xfrm>
        </p:spPr>
        <p:txBody>
          <a:bodyPr/>
          <a:lstStyle/>
          <a:p>
            <a:r>
              <a:rPr lang="en-US" dirty="0" smtClean="0"/>
              <a:t>Skip-grams learn 2 </a:t>
            </a:r>
            <a:r>
              <a:rPr lang="en-US" dirty="0" err="1" smtClean="0"/>
              <a:t>embeddings</a:t>
            </a:r>
            <a:r>
              <a:rPr lang="en-US" dirty="0" smtClean="0"/>
              <a:t> for each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21746"/>
            <a:ext cx="8128000" cy="4226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input </a:t>
            </a:r>
            <a:r>
              <a:rPr lang="en-US" b="1" dirty="0"/>
              <a:t>embedding </a:t>
            </a:r>
            <a:r>
              <a:rPr lang="en-US" i="1" dirty="0" smtClean="0"/>
              <a:t>v, </a:t>
            </a:r>
            <a:r>
              <a:rPr lang="en-US" dirty="0" smtClean="0"/>
              <a:t>in the input matrix </a:t>
            </a:r>
            <a:r>
              <a:rPr lang="en-US" i="1" dirty="0" smtClean="0"/>
              <a:t>W</a:t>
            </a:r>
          </a:p>
          <a:p>
            <a:r>
              <a:rPr lang="en-US" dirty="0"/>
              <a:t>Column </a:t>
            </a:r>
            <a:r>
              <a:rPr lang="en-US" i="1" dirty="0" err="1"/>
              <a:t>i</a:t>
            </a:r>
            <a:r>
              <a:rPr lang="en-US" dirty="0"/>
              <a:t> of the input matrix </a:t>
            </a:r>
            <a:r>
              <a:rPr lang="en-US" i="1" dirty="0"/>
              <a:t>W </a:t>
            </a:r>
            <a:r>
              <a:rPr lang="en-US" dirty="0"/>
              <a:t>is the 1×</a:t>
            </a:r>
            <a:r>
              <a:rPr lang="en-US" i="1" dirty="0"/>
              <a:t>d </a:t>
            </a:r>
            <a:r>
              <a:rPr lang="en-US" dirty="0"/>
              <a:t>embedding </a:t>
            </a:r>
            <a:r>
              <a:rPr lang="en-US" i="1" dirty="0"/>
              <a:t>v</a:t>
            </a:r>
            <a:r>
              <a:rPr lang="en-US" sz="48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vocabulary. </a:t>
            </a:r>
            <a:endParaRPr lang="en-US" dirty="0" smtClean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output </a:t>
            </a:r>
            <a:r>
              <a:rPr lang="en-US" b="1" dirty="0"/>
              <a:t>embedding </a:t>
            </a:r>
            <a:r>
              <a:rPr lang="en-US" i="1" dirty="0"/>
              <a:t>v</a:t>
            </a:r>
            <a:r>
              <a:rPr lang="en-US" dirty="0" smtClean="0"/>
              <a:t>′, in output matrix W’</a:t>
            </a:r>
          </a:p>
          <a:p>
            <a:r>
              <a:rPr lang="en-US" dirty="0" smtClean="0"/>
              <a:t>Row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output matrix </a:t>
            </a:r>
            <a:r>
              <a:rPr lang="en-US" i="1" dirty="0" smtClean="0"/>
              <a:t>W</a:t>
            </a:r>
            <a:r>
              <a:rPr lang="en-US" dirty="0" smtClean="0"/>
              <a:t>′ </a:t>
            </a:r>
            <a:r>
              <a:rPr lang="en-US" dirty="0"/>
              <a:t>is a </a:t>
            </a:r>
            <a:r>
              <a:rPr lang="en-US" i="1" dirty="0"/>
              <a:t>d </a:t>
            </a:r>
            <a:r>
              <a:rPr lang="en-US" dirty="0"/>
              <a:t>× 1 vector embedding </a:t>
            </a:r>
            <a:r>
              <a:rPr lang="en-US" i="1" dirty="0" err="1"/>
              <a:t>v</a:t>
            </a:r>
            <a:r>
              <a:rPr lang="en-US" dirty="0" err="1"/>
              <a:t>′</a:t>
            </a:r>
            <a:r>
              <a:rPr lang="en-US" sz="48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dirty="0" smtClean="0"/>
              <a:t>vocabulary.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72" y="25400"/>
            <a:ext cx="2826725" cy="683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0436" y="63040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Jurafsky</a:t>
            </a:r>
            <a:r>
              <a:rPr lang="en-US" dirty="0" smtClean="0"/>
              <a:t> &amp; Martin]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Walking through corpus pointing </a:t>
            </a:r>
            <a:r>
              <a:rPr lang="en-US" dirty="0"/>
              <a:t>at </a:t>
            </a:r>
            <a:r>
              <a:rPr lang="en-US" dirty="0" smtClean="0"/>
              <a:t>word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whose index in the vocabulary is </a:t>
            </a:r>
            <a:r>
              <a:rPr lang="en-US" i="1" dirty="0"/>
              <a:t>j</a:t>
            </a:r>
            <a:r>
              <a:rPr lang="en-US" dirty="0"/>
              <a:t>, so we’ll call it </a:t>
            </a:r>
            <a:r>
              <a:rPr lang="en-US" i="1" dirty="0" err="1" smtClean="0"/>
              <a:t>w</a:t>
            </a:r>
            <a:r>
              <a:rPr lang="en-US" sz="3330" i="1" baseline="-25000" dirty="0" err="1"/>
              <a:t>j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(</a:t>
            </a:r>
            <a:r>
              <a:rPr lang="en-US" dirty="0"/>
              <a:t>1 &lt; </a:t>
            </a:r>
            <a:r>
              <a:rPr lang="en-US" i="1" dirty="0"/>
              <a:t>j </a:t>
            </a:r>
            <a:r>
              <a:rPr lang="en-US" dirty="0"/>
              <a:t>&lt; |</a:t>
            </a:r>
            <a:r>
              <a:rPr lang="en-US" i="1" dirty="0" smtClean="0"/>
              <a:t>V</a:t>
            </a:r>
            <a:r>
              <a:rPr lang="en-US" dirty="0" smtClean="0"/>
              <a:t>|). </a:t>
            </a:r>
          </a:p>
          <a:p>
            <a:r>
              <a:rPr lang="en-US" dirty="0" smtClean="0"/>
              <a:t>Let’s predict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+1), </a:t>
            </a:r>
            <a:r>
              <a:rPr lang="en-US" dirty="0"/>
              <a:t>whose index in the vocabulary is </a:t>
            </a:r>
            <a:r>
              <a:rPr lang="en-US" i="1" dirty="0"/>
              <a:t>k </a:t>
            </a:r>
            <a:r>
              <a:rPr lang="en-US" dirty="0"/>
              <a:t>(1 &lt; </a:t>
            </a:r>
            <a:r>
              <a:rPr lang="en-US" i="1" dirty="0"/>
              <a:t>k </a:t>
            </a:r>
            <a:r>
              <a:rPr lang="en-US" dirty="0"/>
              <a:t>&lt; |</a:t>
            </a:r>
            <a:r>
              <a:rPr lang="en-US" i="1" dirty="0"/>
              <a:t>V </a:t>
            </a:r>
            <a:r>
              <a:rPr lang="en-US" dirty="0"/>
              <a:t>|). Hence our task is to compute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sz="4000" i="1" baseline="-25000" dirty="0" err="1"/>
              <a:t>k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sz="4000" i="1" baseline="-25000" dirty="0" err="1"/>
              <a:t>j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8240" y="60891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6487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11" y="380111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1156" y="2304307"/>
            <a:ext cx="12987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 = </a:t>
            </a:r>
            <a:r>
              <a:rPr lang="en-US" sz="3733" dirty="0" err="1"/>
              <a:t>v</a:t>
            </a:r>
            <a:r>
              <a:rPr lang="en-US" sz="5333" baseline="-25000" dirty="0" err="1"/>
              <a:t>j</a:t>
            </a:r>
            <a:endParaRPr lang="en-US" sz="3733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667678" y="2730115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o = </a:t>
            </a:r>
            <a:r>
              <a:rPr lang="en-US" sz="3733" dirty="0" err="1"/>
              <a:t>W’h</a:t>
            </a:r>
            <a:endParaRPr lang="en-US" sz="3733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786409" y="5129486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o = </a:t>
            </a:r>
            <a:r>
              <a:rPr lang="en-US" sz="3733" dirty="0" err="1"/>
              <a:t>W’h</a:t>
            </a:r>
            <a:endParaRPr lang="en-US" sz="3733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Computed using the dot product of the two vectors</a:t>
                </a:r>
              </a:p>
              <a:p>
                <a:r>
                  <a:rPr lang="en-US" dirty="0" smtClean="0"/>
                  <a:t>To convert a similarity to a probability, use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In practice, use negative sampling</a:t>
                </a:r>
              </a:p>
              <a:p>
                <a:pPr lvl="1"/>
                <a:r>
                  <a:rPr lang="en-US" dirty="0" smtClean="0"/>
                  <a:t>too many words in the denominator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Solution: the denominator is only computed for a few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  <a:blipFill rotWithShape="0">
                <a:blip r:embed="rId2"/>
                <a:stretch>
                  <a:fillRect l="-133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\sigma (\mathbf {z} )_{j}={\frac {e^{z_{j}}}{\sum _{k=1}^{K}e^{z_{k}}}}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3074" name="Picture 2" descr="C:\Users\Dragomir Radev\Dropbox\Drago\co-\softm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77" y="1626956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1" y="1459086"/>
            <a:ext cx="9536608" cy="458928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Hierarchical Softmax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66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59" y="1459086"/>
            <a:ext cx="9986300" cy="48660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Negative Sampling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69" y="1367238"/>
            <a:ext cx="9581014" cy="47478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Negative Sampling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0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WEVI (Xin </a:t>
            </a:r>
            <a:r>
              <a:rPr lang="en-US" dirty="0" err="1" smtClean="0"/>
              <a:t>Rong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https://ronxin.github.io/wevi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2114884"/>
            <a:ext cx="5451965" cy="3627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24" y="4203952"/>
            <a:ext cx="6230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eat|apple</a:t>
            </a:r>
            <a:r>
              <a:rPr lang="en-US" sz="2400" dirty="0" smtClean="0"/>
              <a:t>, </a:t>
            </a:r>
            <a:r>
              <a:rPr lang="en-US" sz="2400" dirty="0" err="1" smtClean="0"/>
              <a:t>eat|orange</a:t>
            </a:r>
            <a:r>
              <a:rPr lang="en-US" sz="2400" dirty="0" smtClean="0"/>
              <a:t>, </a:t>
            </a:r>
            <a:r>
              <a:rPr lang="en-US" sz="2400" dirty="0" err="1" smtClean="0"/>
              <a:t>eat|rice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drink|milk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drink|water</a:t>
            </a:r>
            <a:r>
              <a:rPr lang="en-US" sz="2400" dirty="0" smtClean="0"/>
              <a:t>, </a:t>
            </a:r>
            <a:r>
              <a:rPr lang="en-US" sz="2400" dirty="0" err="1" smtClean="0"/>
              <a:t>orange|juice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apple|juice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rice|milk</a:t>
            </a:r>
            <a:r>
              <a:rPr lang="en-US" sz="2400" dirty="0" smtClean="0"/>
              <a:t>, </a:t>
            </a:r>
            <a:r>
              <a:rPr lang="en-US" sz="2400" dirty="0" err="1" smtClean="0"/>
              <a:t>milk|drink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water|drink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juice|drink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" y="1378131"/>
            <a:ext cx="56388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11" y="1378131"/>
            <a:ext cx="6115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Neighbors</a:t>
            </a:r>
          </a:p>
          <a:p>
            <a:r>
              <a:rPr lang="en-US" dirty="0">
                <a:sym typeface="Wingdings" panose="05000000000000000000" pitchFamily="2" charset="2"/>
              </a:rPr>
              <a:t>Information </a:t>
            </a:r>
            <a:r>
              <a:rPr lang="en-US" dirty="0" smtClean="0">
                <a:sym typeface="Wingdings" panose="05000000000000000000" pitchFamily="2" charset="2"/>
              </a:rPr>
              <a:t>Retrieval</a:t>
            </a:r>
            <a:endParaRPr lang="en-US" dirty="0" smtClean="0"/>
          </a:p>
          <a:p>
            <a:r>
              <a:rPr lang="en-US" dirty="0" smtClean="0"/>
              <a:t>Analogies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a:b</a:t>
            </a:r>
            <a:r>
              <a:rPr lang="en-US" dirty="0" smtClean="0"/>
              <a:t>):</a:t>
            </a:r>
            <a:r>
              <a:rPr lang="en-US" dirty="0" smtClean="0">
                <a:sym typeface="Wingdings" panose="05000000000000000000" pitchFamily="2" charset="2"/>
              </a:rPr>
              <a:t>:(c:?)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74" y="3447772"/>
            <a:ext cx="4152900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8740" y="6124912"/>
            <a:ext cx="8333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https://github.com/nicholas-leonard/word2vec/blob/master/questions-words.txt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0262" y="4705290"/>
            <a:ext cx="769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Minsk Belarus </a:t>
            </a:r>
            <a:r>
              <a:rPr lang="en-US" dirty="0" smtClean="0">
                <a:latin typeface="Courier" pitchFamily="49" charset="0"/>
              </a:rPr>
              <a:t>			Rabat Morocco</a:t>
            </a:r>
          </a:p>
          <a:p>
            <a:r>
              <a:rPr lang="en-US" dirty="0" smtClean="0">
                <a:latin typeface="Courier" pitchFamily="49" charset="0"/>
              </a:rPr>
              <a:t>Denver Colorado 			Sacramento California</a:t>
            </a:r>
          </a:p>
          <a:p>
            <a:r>
              <a:rPr lang="en-US" dirty="0">
                <a:latin typeface="Courier" pitchFamily="49" charset="0"/>
              </a:rPr>
              <a:t>professional professionally </a:t>
            </a:r>
            <a:r>
              <a:rPr lang="en-US" dirty="0" smtClean="0">
                <a:latin typeface="Courier" pitchFamily="49" charset="0"/>
              </a:rPr>
              <a:t>	most mostly</a:t>
            </a:r>
          </a:p>
          <a:p>
            <a:r>
              <a:rPr lang="en-US" dirty="0">
                <a:latin typeface="Courier" pitchFamily="49" charset="0"/>
              </a:rPr>
              <a:t>Moldova Moldovan </a:t>
            </a:r>
            <a:r>
              <a:rPr lang="en-US" dirty="0" smtClean="0">
                <a:latin typeface="Courier" pitchFamily="49" charset="0"/>
              </a:rPr>
              <a:t>			Greece </a:t>
            </a:r>
            <a:r>
              <a:rPr lang="en-US" dirty="0">
                <a:latin typeface="Courier" pitchFamily="49" charset="0"/>
              </a:rPr>
              <a:t>Greek</a:t>
            </a:r>
          </a:p>
        </p:txBody>
      </p:sp>
    </p:spTree>
    <p:extLst>
      <p:ext uri="{BB962C8B-B14F-4D97-AF65-F5344CB8AC3E}">
        <p14:creationId xmlns:p14="http://schemas.microsoft.com/office/powerpoint/2010/main" val="29048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Data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01" y="1341121"/>
            <a:ext cx="9004407" cy="487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8870" y="6244810"/>
            <a:ext cx="3213463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[Table from </a:t>
            </a:r>
            <a:r>
              <a:rPr lang="en-US" dirty="0" err="1" smtClean="0"/>
              <a:t>Faruqui</a:t>
            </a:r>
            <a:r>
              <a:rPr lang="en-US" dirty="0" smtClean="0"/>
              <a:t> et al. 2016]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4" y="88777"/>
            <a:ext cx="10117169" cy="62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443" y="6331938"/>
            <a:ext cx="3540557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Mikolov</a:t>
            </a:r>
            <a:r>
              <a:rPr lang="en-US" dirty="0" smtClean="0"/>
              <a:t> et al.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" y="1411820"/>
            <a:ext cx="10361468" cy="492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Hashing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8212" y="634299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Salakhutdinov</a:t>
            </a:r>
            <a:r>
              <a:rPr lang="en-US" dirty="0" smtClean="0"/>
              <a:t> and Hinton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23" y="299558"/>
            <a:ext cx="11243733" cy="935791"/>
          </a:xfrm>
        </p:spPr>
        <p:txBody>
          <a:bodyPr/>
          <a:lstStyle/>
          <a:p>
            <a:r>
              <a:rPr lang="bg-BG" dirty="0" smtClean="0"/>
              <a:t>Multiple Senses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4" y="1159074"/>
            <a:ext cx="5447489" cy="516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71" y="1235349"/>
            <a:ext cx="4843982" cy="5093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805" y="632312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[Neelakantan et al. 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76" y="280707"/>
            <a:ext cx="4608324" cy="6227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3805" y="632312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[Neelakantan et al. 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a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2082337"/>
            <a:ext cx="11626353" cy="3992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How do we represent the semantics (meaning) of a word?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 image?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symbol?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number?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set of numbers?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Any other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Senses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0928" y="633270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[Arora et al. 2018]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4" y="1815019"/>
            <a:ext cx="5993663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0" y="2626468"/>
            <a:ext cx="11425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319451"/>
            <a:ext cx="6003767" cy="4823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42" y="3131485"/>
            <a:ext cx="5702158" cy="1339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4545" y="614319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Faruqui</a:t>
            </a:r>
            <a:r>
              <a:rPr lang="en-US" dirty="0" smtClean="0"/>
              <a:t> et al.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Using Embeddings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Learning the parameters from the corpus</a:t>
            </a:r>
          </a:p>
          <a:p>
            <a:r>
              <a:rPr lang="bg-BG" dirty="0" smtClean="0"/>
              <a:t>Use existing embeddings</a:t>
            </a:r>
          </a:p>
          <a:p>
            <a:r>
              <a:rPr lang="bg-BG" dirty="0" smtClean="0"/>
              <a:t>Start with existing embeddings, then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3963899"/>
          </a:xfrm>
        </p:spPr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perform matrix factorization of the co-occurrence matrix</a:t>
            </a:r>
            <a:endParaRPr lang="en-US" dirty="0"/>
          </a:p>
          <a:p>
            <a:r>
              <a:rPr lang="en-US" dirty="0" smtClean="0"/>
              <a:t>Word2vec is a simple feed-forward neural network</a:t>
            </a:r>
          </a:p>
          <a:p>
            <a:r>
              <a:rPr lang="en-US" dirty="0" smtClean="0"/>
              <a:t>Training is done using backpropagation using SGD</a:t>
            </a:r>
          </a:p>
          <a:p>
            <a:r>
              <a:rPr lang="en-US" dirty="0" smtClean="0"/>
              <a:t>Negative sampling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6" y="1314708"/>
            <a:ext cx="11188010" cy="44965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378917"/>
            <a:ext cx="12055642" cy="935791"/>
          </a:xfrm>
        </p:spPr>
        <p:txBody>
          <a:bodyPr/>
          <a:lstStyle/>
          <a:p>
            <a:r>
              <a:rPr lang="bg-BG" sz="4000" dirty="0" smtClean="0"/>
              <a:t>E</a:t>
            </a:r>
            <a:r>
              <a:rPr lang="en-US" sz="4000" dirty="0" smtClean="0"/>
              <a:t>LM</a:t>
            </a:r>
            <a:r>
              <a:rPr lang="bg-BG" sz="4000" dirty="0" smtClean="0"/>
              <a:t>o</a:t>
            </a:r>
            <a:r>
              <a:rPr lang="en-US" sz="4000" dirty="0" smtClean="0"/>
              <a:t> (Embeddings from Language Models)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724400" y="6195962"/>
            <a:ext cx="7248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https://ai.googleblog.com/2018/11/open-sourcing-bert-state-of-art-pre.html</a:t>
            </a:r>
          </a:p>
        </p:txBody>
      </p:sp>
    </p:spTree>
    <p:extLst>
      <p:ext uri="{BB962C8B-B14F-4D97-AF65-F5344CB8AC3E}">
        <p14:creationId xmlns:p14="http://schemas.microsoft.com/office/powerpoint/2010/main" val="31081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78917"/>
            <a:ext cx="12055642" cy="935791"/>
          </a:xfrm>
        </p:spPr>
        <p:txBody>
          <a:bodyPr/>
          <a:lstStyle/>
          <a:p>
            <a:r>
              <a:rPr lang="bg-BG" sz="4000" dirty="0" smtClean="0"/>
              <a:t>E</a:t>
            </a:r>
            <a:r>
              <a:rPr lang="en-US" sz="4000" dirty="0" smtClean="0"/>
              <a:t>LM</a:t>
            </a:r>
            <a:r>
              <a:rPr lang="bg-BG" sz="4000" dirty="0" smtClean="0"/>
              <a:t>o</a:t>
            </a:r>
            <a:r>
              <a:rPr lang="en-US" sz="4000" dirty="0" smtClean="0"/>
              <a:t> (Embeddings from Language Models)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79" y="1197657"/>
            <a:ext cx="11911264" cy="5037966"/>
          </a:xfrm>
        </p:spPr>
        <p:txBody>
          <a:bodyPr>
            <a:noAutofit/>
          </a:bodyPr>
          <a:lstStyle/>
          <a:p>
            <a:r>
              <a:rPr lang="bg-BG" sz="2800" dirty="0" smtClean="0"/>
              <a:t>Useful</a:t>
            </a:r>
          </a:p>
          <a:p>
            <a:pPr lvl="1"/>
            <a:r>
              <a:rPr lang="bg-BG" sz="2400" dirty="0" smtClean="0"/>
              <a:t>Models syntax and semantics as well as polysemy</a:t>
            </a:r>
          </a:p>
          <a:p>
            <a:r>
              <a:rPr lang="en-US" sz="2800" dirty="0" smtClean="0"/>
              <a:t>Contextual</a:t>
            </a:r>
            <a:endParaRPr lang="bg-BG" sz="2800" dirty="0"/>
          </a:p>
          <a:p>
            <a:pPr lvl="1"/>
            <a:r>
              <a:rPr lang="en-US" sz="2400" dirty="0" smtClean="0"/>
              <a:t>“</a:t>
            </a:r>
            <a:r>
              <a:rPr lang="bg-BG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representation for each word depends on the entire context in which it is used. </a:t>
            </a:r>
            <a:r>
              <a:rPr lang="en-US" sz="2400" dirty="0" smtClean="0"/>
              <a:t>“</a:t>
            </a:r>
            <a:endParaRPr lang="en-US" sz="2400" dirty="0"/>
          </a:p>
          <a:p>
            <a:r>
              <a:rPr lang="en-US" sz="2800" dirty="0" smtClean="0"/>
              <a:t>Deep</a:t>
            </a:r>
            <a:endParaRPr lang="bg-BG" sz="2800" dirty="0"/>
          </a:p>
          <a:p>
            <a:pPr lvl="1"/>
            <a:r>
              <a:rPr lang="en-US" sz="2400" dirty="0" smtClean="0"/>
              <a:t>“The </a:t>
            </a:r>
            <a:r>
              <a:rPr lang="en-US" sz="2400" dirty="0"/>
              <a:t>word representations combine all layers of a deep pre-trained neural network. </a:t>
            </a:r>
            <a:r>
              <a:rPr lang="en-US" sz="2400" dirty="0" smtClean="0"/>
              <a:t>“</a:t>
            </a:r>
            <a:endParaRPr lang="en-US" sz="2400" dirty="0"/>
          </a:p>
          <a:p>
            <a:r>
              <a:rPr lang="en-US" sz="2800" dirty="0"/>
              <a:t>Character </a:t>
            </a:r>
            <a:r>
              <a:rPr lang="en-US" sz="2800" dirty="0" smtClean="0"/>
              <a:t>based</a:t>
            </a:r>
            <a:endParaRPr lang="bg-BG" sz="2800" dirty="0"/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ELMo</a:t>
            </a:r>
            <a:r>
              <a:rPr lang="en-US" sz="2400" dirty="0" smtClean="0"/>
              <a:t> </a:t>
            </a:r>
            <a:r>
              <a:rPr lang="en-US" sz="2400" dirty="0"/>
              <a:t>representations are purely character based, allowing the network to use morphological clues to form robust representations for out-of-vocabulary tokens unseen in training. </a:t>
            </a:r>
            <a:r>
              <a:rPr lang="en-US" sz="2400" dirty="0" smtClean="0"/>
              <a:t>“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28611" y="6235623"/>
            <a:ext cx="4596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allennlp.org/elmo</a:t>
            </a:r>
            <a:r>
              <a:rPr lang="bg-BG" dirty="0" smtClean="0"/>
              <a:t>    [Peters et al. 2018]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78916"/>
            <a:ext cx="11243733" cy="935791"/>
          </a:xfrm>
        </p:spPr>
        <p:txBody>
          <a:bodyPr/>
          <a:lstStyle/>
          <a:p>
            <a:r>
              <a:rPr lang="bg-BG" dirty="0" smtClean="0"/>
              <a:t>E</a:t>
            </a:r>
            <a:r>
              <a:rPr lang="en-US" dirty="0" err="1" smtClean="0"/>
              <a:t>LMo</a:t>
            </a:r>
            <a:r>
              <a:rPr lang="bg-BG" dirty="0" smtClean="0"/>
              <a:t>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0" y="1227221"/>
            <a:ext cx="11560100" cy="4896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9463" y="6235623"/>
            <a:ext cx="1985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[Peters et al. 2018]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0103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51557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Wordnet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Incomplete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Subjective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Manually created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Cannot compute word similarity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One-hot vectors (based on the vocabulary)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Highly dimensional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Sparse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Don’t capture semantic similarity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Dense Vectors (based on co-occurrence)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36776"/>
            <a:ext cx="10972800" cy="481888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Dense representations of words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Commonly used techniques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word2vec</a:t>
            </a:r>
            <a:r>
              <a:rPr lang="en-US" dirty="0" smtClean="0"/>
              <a:t> or </a:t>
            </a:r>
            <a:r>
              <a:rPr lang="en-US" i="1" dirty="0" err="1" smtClean="0"/>
              <a:t>GloVe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>
                <a:hlinkClick r:id="rId3"/>
              </a:rPr>
              <a:t>https://code.google.com/p/word2vec/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includes the models and pre-trained embeddings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Pre-trained is good, because training takes a lot of data	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Gensim</a:t>
            </a:r>
            <a:r>
              <a:rPr lang="en-US" dirty="0"/>
              <a:t>: Python library that works with word2vec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4"/>
              </a:rPr>
              <a:t>https://radimrehurek.com/gensim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vector(</a:t>
                </a:r>
                <a:r>
                  <a:rPr lang="en-US" sz="2800" i="1" dirty="0"/>
                  <a:t>‘king’</a:t>
                </a:r>
                <a:r>
                  <a:rPr lang="en-US" sz="2800" dirty="0"/>
                  <a:t>) - vector(</a:t>
                </a:r>
                <a:r>
                  <a:rPr lang="en-US" sz="2800" i="1" dirty="0"/>
                  <a:t>‘man’</a:t>
                </a:r>
                <a:r>
                  <a:rPr lang="en-US" sz="2800" dirty="0"/>
                  <a:t>) + vector(</a:t>
                </a:r>
                <a:r>
                  <a:rPr lang="en-US" sz="2800" i="1" dirty="0"/>
                  <a:t>‘woman’</a:t>
                </a:r>
                <a:r>
                  <a:rPr lang="en-US" sz="2800" dirty="0"/>
                  <a:t>)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vector(‘queen’)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  <a:blipFill>
                <a:blip r:embed="rId2"/>
                <a:stretch>
                  <a:fillRect l="-109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92" y="2822207"/>
            <a:ext cx="9692684" cy="345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4933" y="639633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Image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</a:p>
        </p:txBody>
      </p:sp>
    </p:spTree>
    <p:extLst>
      <p:ext uri="{BB962C8B-B14F-4D97-AF65-F5344CB8AC3E}">
        <p14:creationId xmlns:p14="http://schemas.microsoft.com/office/powerpoint/2010/main" val="3883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363" y="1657050"/>
            <a:ext cx="4565716" cy="389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GloVe</a:t>
            </a:r>
            <a:r>
              <a:rPr lang="en-US" dirty="0" smtClean="0"/>
              <a:t> vectors for comparative and superlative adjectives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http://nlp.stanford.edu/projects/glove/images/comparative_superlative.jpg</a:t>
            </a:r>
            <a:endParaRPr lang="en-US" sz="2400" dirty="0"/>
          </a:p>
        </p:txBody>
      </p:sp>
      <p:pic>
        <p:nvPicPr>
          <p:cNvPr id="1026" name="Picture 2" descr="http://nlp.stanford.edu/projects/glove/images/comparative_superla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1" y="1316857"/>
            <a:ext cx="6761422" cy="52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/>
              <a:t>Embeddings Are Magic, Part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4007"/>
            <a:ext cx="5640472" cy="45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33" y="1858402"/>
            <a:ext cx="5978882" cy="37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76684" y="625598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from Richard </a:t>
            </a:r>
            <a:r>
              <a:rPr lang="en-US" dirty="0" err="1" smtClean="0"/>
              <a:t>Socher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6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Skip-grams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661714"/>
            <a:ext cx="11686032" cy="3603988"/>
          </a:xfrm>
        </p:spPr>
        <p:txBody>
          <a:bodyPr/>
          <a:lstStyle/>
          <a:p>
            <a:r>
              <a:rPr lang="en-US" sz="3700" dirty="0"/>
              <a:t>Predict each neighboring word </a:t>
            </a:r>
          </a:p>
          <a:p>
            <a:pPr lvl="1"/>
            <a:r>
              <a:rPr lang="en-US" sz="3200" dirty="0"/>
              <a:t>in a context window of 2</a:t>
            </a:r>
            <a:r>
              <a:rPr lang="en-US" sz="3200" i="1" dirty="0"/>
              <a:t>C </a:t>
            </a:r>
            <a:r>
              <a:rPr lang="en-US" sz="3200" dirty="0"/>
              <a:t>words </a:t>
            </a:r>
          </a:p>
          <a:p>
            <a:pPr lvl="1"/>
            <a:r>
              <a:rPr lang="en-US" sz="3200" dirty="0"/>
              <a:t>from the current word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700" dirty="0" smtClean="0"/>
              <a:t>E.g., for </a:t>
            </a:r>
            <a:r>
              <a:rPr lang="en-US" sz="3700" dirty="0"/>
              <a:t>C=2, we are given word </a:t>
            </a:r>
            <a:r>
              <a:rPr lang="en-US" sz="3700" dirty="0" err="1"/>
              <a:t>w</a:t>
            </a:r>
            <a:r>
              <a:rPr lang="en-US" sz="5900" baseline="-25000" dirty="0" err="1"/>
              <a:t>t</a:t>
            </a:r>
            <a:r>
              <a:rPr lang="en-US" sz="3700" dirty="0"/>
              <a:t> and predicting these 4 words: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8"/>
          <a:stretch/>
        </p:blipFill>
        <p:spPr>
          <a:xfrm>
            <a:off x="3048002" y="5101338"/>
            <a:ext cx="5050972" cy="6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11883</TotalTime>
  <Words>926</Words>
  <Application>Microsoft Office PowerPoint</Application>
  <PresentationFormat>Widescreen</PresentationFormat>
  <Paragraphs>158</Paragraphs>
  <Slides>37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Georgia</vt:lpstr>
      <vt:lpstr>Lucida Grande</vt:lpstr>
      <vt:lpstr>Rockwell Extra Bold</vt:lpstr>
      <vt:lpstr>Symbol</vt:lpstr>
      <vt:lpstr>Times New Roman</vt:lpstr>
      <vt:lpstr>Wingdings</vt:lpstr>
      <vt:lpstr>UM-coursera-052814</vt:lpstr>
      <vt:lpstr>1_UM-coursera-052814</vt:lpstr>
      <vt:lpstr>2_UM-coursera-052814</vt:lpstr>
      <vt:lpstr>NLP</vt:lpstr>
      <vt:lpstr>Deep Learning</vt:lpstr>
      <vt:lpstr>Meaning of a word</vt:lpstr>
      <vt:lpstr>Possible Solutions</vt:lpstr>
      <vt:lpstr>Word Embeddings</vt:lpstr>
      <vt:lpstr>Embeddings Are Magic, Part 1</vt:lpstr>
      <vt:lpstr>Embeddings Are Magic, Part 2</vt:lpstr>
      <vt:lpstr>Embeddings Are Magic, Part 3</vt:lpstr>
      <vt:lpstr>Skip-grams</vt:lpstr>
      <vt:lpstr>CBOW and skipgram (Mikolov 2013) </vt:lpstr>
      <vt:lpstr>CBOW</vt:lpstr>
      <vt:lpstr>Skipgrams</vt:lpstr>
      <vt:lpstr>Skip-grams learn 2 embeddings for each w</vt:lpstr>
      <vt:lpstr>Setup</vt:lpstr>
      <vt:lpstr>Skip-gram</vt:lpstr>
      <vt:lpstr>Skip-gram</vt:lpstr>
      <vt:lpstr>Similarity Computation</vt:lpstr>
      <vt:lpstr>Softmax</vt:lpstr>
      <vt:lpstr>Hierarchical Softmax</vt:lpstr>
      <vt:lpstr>Negative Sampling</vt:lpstr>
      <vt:lpstr>Negative Sampling</vt:lpstr>
      <vt:lpstr>WEVI (Xin Rong)</vt:lpstr>
      <vt:lpstr>PowerPoint Presentation</vt:lpstr>
      <vt:lpstr>Evaluating Embeddings</vt:lpstr>
      <vt:lpstr>Similarity Data Sets</vt:lpstr>
      <vt:lpstr>PowerPoint Presentation</vt:lpstr>
      <vt:lpstr>Semantic Hashing</vt:lpstr>
      <vt:lpstr>Multiple Senses</vt:lpstr>
      <vt:lpstr>PowerPoint Presentation</vt:lpstr>
      <vt:lpstr>Multiple Senses</vt:lpstr>
      <vt:lpstr>Retrofitting</vt:lpstr>
      <vt:lpstr>Using Embeddings</vt:lpstr>
      <vt:lpstr>Notes</vt:lpstr>
      <vt:lpstr>ELMo (Embeddings from Language Models)</vt:lpstr>
      <vt:lpstr>ELMo (Embeddings from Language Models)</vt:lpstr>
      <vt:lpstr>ELMo Results</vt:lpstr>
      <vt:lpstr>NLP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Radev, Dragomir</cp:lastModifiedBy>
  <cp:revision>292</cp:revision>
  <dcterms:created xsi:type="dcterms:W3CDTF">2016-03-20T23:07:08Z</dcterms:created>
  <dcterms:modified xsi:type="dcterms:W3CDTF">2019-02-19T14:54:58Z</dcterms:modified>
</cp:coreProperties>
</file>