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3"/>
  </p:notesMasterIdLst>
  <p:sldIdLst>
    <p:sldId id="616" r:id="rId3"/>
    <p:sldId id="799" r:id="rId4"/>
    <p:sldId id="847" r:id="rId5"/>
    <p:sldId id="850" r:id="rId6"/>
    <p:sldId id="849" r:id="rId7"/>
    <p:sldId id="848" r:id="rId8"/>
    <p:sldId id="800" r:id="rId9"/>
    <p:sldId id="801" r:id="rId10"/>
    <p:sldId id="802" r:id="rId11"/>
    <p:sldId id="803" r:id="rId12"/>
    <p:sldId id="804" r:id="rId13"/>
    <p:sldId id="805" r:id="rId14"/>
    <p:sldId id="806" r:id="rId15"/>
    <p:sldId id="807" r:id="rId16"/>
    <p:sldId id="827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26" r:id="rId28"/>
    <p:sldId id="839" r:id="rId29"/>
    <p:sldId id="828" r:id="rId30"/>
    <p:sldId id="840" r:id="rId31"/>
    <p:sldId id="846" r:id="rId32"/>
    <p:sldId id="841" r:id="rId33"/>
    <p:sldId id="842" r:id="rId34"/>
    <p:sldId id="808" r:id="rId35"/>
    <p:sldId id="809" r:id="rId36"/>
    <p:sldId id="810" r:id="rId37"/>
    <p:sldId id="811" r:id="rId38"/>
    <p:sldId id="812" r:id="rId39"/>
    <p:sldId id="814" r:id="rId40"/>
    <p:sldId id="825" r:id="rId41"/>
    <p:sldId id="815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2" d="100"/>
          <a:sy n="112" d="100"/>
        </p:scale>
        <p:origin x="102" y="7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Check if this example is not from </a:t>
            </a:r>
            <a:r>
              <a:rPr lang="en-US" altLang="en-US" dirty="0" err="1" smtClean="0"/>
              <a:t>Jurafsky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5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Check if this example is not from </a:t>
            </a:r>
            <a:r>
              <a:rPr lang="en-US" altLang="en-US" dirty="0" err="1" smtClean="0"/>
              <a:t>Jurafsky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53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9479BF-691B-44B1-8B7D-D45A120BAF96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69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525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525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2/N2012-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08/N2008-F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08/N2008-FS.pdf" TargetMode="External"/><Relationship Id="rId2" Type="http://schemas.openxmlformats.org/officeDocument/2006/relationships/hyperlink" Target="http://www.nacloweb.org/resources/problems/2012/N2012-R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bandictiona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Syntax vs. Semantics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0" y="2286001"/>
            <a:ext cx="50261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* </a:t>
            </a:r>
            <a:r>
              <a:rPr lang="en-US" altLang="en-US" sz="2400" i="1" dirty="0" smtClean="0"/>
              <a:t>Little a has Mary lamb.</a:t>
            </a: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 smtClean="0"/>
              <a:t>? </a:t>
            </a:r>
            <a:r>
              <a:rPr lang="en-US" altLang="en-US" sz="2400" i="1" dirty="0"/>
              <a:t>Colorless green ideas sleep furiously</a:t>
            </a:r>
            <a:r>
              <a:rPr lang="en-US" altLang="en-US" sz="2400" i="1" dirty="0" smtClean="0"/>
              <a:t>.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766560" y="445495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[Chomsky 1957]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Ambiguous Words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/>
              <a:t>ball, board, plant</a:t>
            </a:r>
            <a:endParaRPr lang="en-US" altLang="en-US" dirty="0"/>
          </a:p>
          <a:p>
            <a:pPr lvl="1"/>
            <a:r>
              <a:rPr lang="en-US" altLang="en-US" dirty="0" smtClean="0"/>
              <a:t>meaning</a:t>
            </a:r>
            <a:endParaRPr lang="en-US" altLang="en-US" dirty="0"/>
          </a:p>
          <a:p>
            <a:r>
              <a:rPr lang="en-US" altLang="en-US" sz="2500" dirty="0" smtClean="0"/>
              <a:t>fly</a:t>
            </a:r>
            <a:r>
              <a:rPr lang="en-US" altLang="en-US" sz="2500" dirty="0"/>
              <a:t>, rent, tape</a:t>
            </a:r>
            <a:endParaRPr lang="en-US" altLang="en-US" dirty="0"/>
          </a:p>
          <a:p>
            <a:pPr lvl="1"/>
            <a:r>
              <a:rPr lang="en-US" altLang="en-US" dirty="0" smtClean="0"/>
              <a:t>part </a:t>
            </a:r>
            <a:r>
              <a:rPr lang="en-US" altLang="en-US" dirty="0"/>
              <a:t>of speech</a:t>
            </a:r>
          </a:p>
          <a:p>
            <a:r>
              <a:rPr lang="en-US" altLang="en-US" sz="2500" dirty="0" smtClean="0"/>
              <a:t>address</a:t>
            </a:r>
            <a:r>
              <a:rPr lang="en-US" altLang="en-US" sz="2500" dirty="0"/>
              <a:t>, resent, entrance, </a:t>
            </a:r>
            <a:r>
              <a:rPr lang="en-US" altLang="en-US" sz="2500" dirty="0" smtClean="0"/>
              <a:t>number, unionized</a:t>
            </a:r>
            <a:endParaRPr lang="en-US" altLang="en-US" sz="2500" dirty="0"/>
          </a:p>
          <a:p>
            <a:pPr lvl="1"/>
            <a:r>
              <a:rPr lang="en-US" altLang="en-US" dirty="0" smtClean="0"/>
              <a:t>pronunciation – give it a try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61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Answer to the quiz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29742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</a:t>
            </a:r>
            <a:r>
              <a:rPr lang="en-US" altLang="en-US" sz="2500" dirty="0" smtClean="0"/>
              <a:t>ddress</a:t>
            </a:r>
          </a:p>
          <a:p>
            <a:pPr lvl="1"/>
            <a:r>
              <a:rPr lang="en-US" altLang="en-US" sz="2000" dirty="0" smtClean="0"/>
              <a:t>Th</a:t>
            </a:r>
            <a:r>
              <a:rPr lang="en-US" altLang="en-US" dirty="0" smtClean="0"/>
              <a:t>e stress can be on either syllable. Compare with transport, effect, outline</a:t>
            </a:r>
            <a:endParaRPr lang="en-US" altLang="en-US" sz="2000" dirty="0" smtClean="0"/>
          </a:p>
          <a:p>
            <a:r>
              <a:rPr lang="en-US" altLang="en-US" dirty="0"/>
              <a:t>r</a:t>
            </a:r>
            <a:r>
              <a:rPr lang="en-US" altLang="en-US" sz="2500" dirty="0" smtClean="0"/>
              <a:t>esent</a:t>
            </a:r>
          </a:p>
          <a:p>
            <a:pPr lvl="1"/>
            <a:r>
              <a:rPr lang="en-US" altLang="en-US" sz="2000" dirty="0" smtClean="0"/>
              <a:t>As a verb infinitive or as “re-sent” a letter</a:t>
            </a:r>
          </a:p>
          <a:p>
            <a:r>
              <a:rPr lang="en-US" altLang="en-US" dirty="0" smtClean="0"/>
              <a:t>e</a:t>
            </a:r>
            <a:r>
              <a:rPr lang="en-US" altLang="en-US" sz="2500" dirty="0" smtClean="0"/>
              <a:t>ntrance</a:t>
            </a:r>
          </a:p>
          <a:p>
            <a:pPr lvl="1"/>
            <a:r>
              <a:rPr lang="en-US" altLang="en-US" sz="2000" dirty="0" smtClean="0"/>
              <a:t>As a noun or as a verb meaning to put someone in a trance</a:t>
            </a:r>
          </a:p>
          <a:p>
            <a:r>
              <a:rPr lang="en-US" altLang="en-US" dirty="0"/>
              <a:t>n</a:t>
            </a:r>
            <a:r>
              <a:rPr lang="en-US" altLang="en-US" sz="2500" dirty="0" smtClean="0"/>
              <a:t>umber</a:t>
            </a:r>
          </a:p>
          <a:p>
            <a:pPr lvl="1"/>
            <a:r>
              <a:rPr lang="en-US" altLang="en-US" sz="2000" dirty="0" smtClean="0"/>
              <a:t>As a noun but also as th</a:t>
            </a:r>
            <a:r>
              <a:rPr lang="en-US" altLang="en-US" dirty="0" smtClean="0"/>
              <a:t>e comparative of the adjective “numb”</a:t>
            </a: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Ambiguity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Not in computer languages (by design)!</a:t>
            </a:r>
          </a:p>
          <a:p>
            <a:r>
              <a:rPr lang="en-US" altLang="en-US" dirty="0" smtClean="0"/>
              <a:t>Or </a:t>
            </a:r>
            <a:r>
              <a:rPr lang="en-US" altLang="en-US" dirty="0" err="1" smtClean="0"/>
              <a:t>Lojban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Noun-noun phrases: (XY)Z vs. X(YZ)</a:t>
            </a:r>
          </a:p>
          <a:p>
            <a:pPr lvl="1"/>
            <a:r>
              <a:rPr lang="en-US" sz="2300" i="1" dirty="0" smtClean="0"/>
              <a:t>science </a:t>
            </a:r>
            <a:r>
              <a:rPr lang="en-US" sz="2300" i="1" dirty="0"/>
              <a:t>fiction writer</a:t>
            </a:r>
          </a:p>
          <a:p>
            <a:pPr lvl="1"/>
            <a:r>
              <a:rPr lang="en-US" sz="2300" i="1" dirty="0" smtClean="0"/>
              <a:t>customer </a:t>
            </a:r>
            <a:r>
              <a:rPr lang="en-US" sz="2300" i="1" dirty="0"/>
              <a:t>service representative</a:t>
            </a:r>
          </a:p>
          <a:p>
            <a:pPr lvl="1"/>
            <a:r>
              <a:rPr lang="en-US" sz="2300" i="1" dirty="0" smtClean="0"/>
              <a:t>state </a:t>
            </a:r>
            <a:r>
              <a:rPr lang="en-US" sz="2300" i="1" dirty="0"/>
              <a:t>chess </a:t>
            </a:r>
            <a:r>
              <a:rPr lang="en-US" sz="2300" i="1" dirty="0" smtClean="0"/>
              <a:t>tournament</a:t>
            </a:r>
            <a:endParaRPr lang="en-US" altLang="en-US" dirty="0" smtClean="0"/>
          </a:p>
        </p:txBody>
      </p:sp>
      <p:pic>
        <p:nvPicPr>
          <p:cNvPr id="9218" name="Picture 2" descr="http://upload.wikimedia.org/wikipedia/commons/thumb/4/48/Lojban_logo.svg/300px-Lojba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56" y="1945699"/>
            <a:ext cx="927189" cy="6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One Two Tree, by </a:t>
            </a:r>
            <a:r>
              <a:rPr lang="en-US" sz="2400" dirty="0"/>
              <a:t>Noah Smith, Kevin </a:t>
            </a:r>
            <a:r>
              <a:rPr lang="en-US" sz="2400" dirty="0" err="1"/>
              <a:t>Gimbel</a:t>
            </a:r>
            <a:r>
              <a:rPr lang="en-US" sz="2400" dirty="0"/>
              <a:t>, and Jason </a:t>
            </a:r>
            <a:r>
              <a:rPr lang="en-US" sz="2400" dirty="0" smtClean="0"/>
              <a:t>Eisner</a:t>
            </a:r>
            <a:endParaRPr lang="en-US" altLang="en-US" sz="2400" dirty="0" smtClean="0"/>
          </a:p>
          <a:p>
            <a:pPr lvl="1"/>
            <a:r>
              <a:rPr lang="en-US" altLang="en-US" sz="2000" dirty="0" smtClean="0">
                <a:hlinkClick r:id="rId2"/>
              </a:rPr>
              <a:t>http://www.nacloweb.org/resources/problems/2012/N2012-R.pdf</a:t>
            </a:r>
            <a:r>
              <a:rPr lang="en-US" altLang="en-US" sz="20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320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981075"/>
            <a:ext cx="8972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1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" y="442640"/>
            <a:ext cx="8715452" cy="423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7625"/>
            <a:ext cx="90773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547688"/>
            <a:ext cx="91154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" y="1390069"/>
            <a:ext cx="8972368" cy="227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94314"/>
            <a:ext cx="3124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763"/>
            <a:ext cx="90297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14413"/>
            <a:ext cx="90582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214438"/>
            <a:ext cx="6038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09575"/>
            <a:ext cx="9077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9" y="68647"/>
            <a:ext cx="8028422" cy="49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 smtClean="0"/>
              <a:t>Fakepapershelfmaker</a:t>
            </a:r>
            <a:r>
              <a:rPr lang="en-US" altLang="en-US" sz="2400" dirty="0" smtClean="0"/>
              <a:t>, by Willie Costello</a:t>
            </a:r>
          </a:p>
          <a:p>
            <a:pPr lvl="1"/>
            <a:r>
              <a:rPr lang="en-US" altLang="en-US" sz="2000" dirty="0" smtClean="0">
                <a:hlinkClick r:id="rId2"/>
              </a:rPr>
              <a:t>http://www.nacloweb.org/resources/problems/2008/N2008-F.pdf</a:t>
            </a:r>
            <a:r>
              <a:rPr lang="en-US" altLang="en-US" sz="20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879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9" y="69891"/>
            <a:ext cx="7578059" cy="49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9" y="471761"/>
            <a:ext cx="8567079" cy="412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2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2202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 dogs understand language?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8586" y="1446028"/>
            <a:ext cx="4146698" cy="3203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530" y="1590392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006"/>
            <a:ext cx="6858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5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43063"/>
            <a:ext cx="69627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0013"/>
            <a:ext cx="68199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 Solutions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432800" cy="270299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One Two Tree</a:t>
            </a:r>
          </a:p>
          <a:p>
            <a:pPr lvl="1"/>
            <a:r>
              <a:rPr lang="en-US" altLang="en-US" sz="2000" dirty="0" smtClean="0">
                <a:hlinkClick r:id="rId2"/>
              </a:rPr>
              <a:t>http://www.nacloweb.org/resources/problems/2012/N2012-RS.pdf</a:t>
            </a:r>
            <a:r>
              <a:rPr lang="en-US" altLang="en-US" sz="2000" dirty="0" smtClean="0"/>
              <a:t>  ‎</a:t>
            </a:r>
            <a:endParaRPr lang="en-US" altLang="en-US" dirty="0" smtClean="0"/>
          </a:p>
          <a:p>
            <a:r>
              <a:rPr lang="en-US" altLang="en-US" sz="2400" dirty="0" err="1" smtClean="0"/>
              <a:t>Fakepapershelfmaker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2000" dirty="0" smtClean="0">
                <a:hlinkClick r:id="rId3"/>
              </a:rPr>
              <a:t>http://www.nacloweb.org/resources/problems/2008/N2008-FS.pdf</a:t>
            </a:r>
            <a:r>
              <a:rPr lang="en-US" altLang="en-US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17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Ambiguity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9012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Morphological: </a:t>
            </a:r>
          </a:p>
          <a:p>
            <a:pPr lvl="1"/>
            <a:r>
              <a:rPr lang="en-US" altLang="en-US" sz="1400" dirty="0" smtClean="0"/>
              <a:t>Joe is quite impossible. Joe is quite important.</a:t>
            </a:r>
          </a:p>
          <a:p>
            <a:pPr eaLnBrk="1" hangingPunct="1"/>
            <a:r>
              <a:rPr lang="en-US" altLang="en-US" sz="2000" dirty="0" smtClean="0"/>
              <a:t>Phonetic: </a:t>
            </a:r>
          </a:p>
          <a:p>
            <a:pPr lvl="1"/>
            <a:r>
              <a:rPr lang="en-US" altLang="en-US" sz="1400" dirty="0" smtClean="0"/>
              <a:t>Joe’s finger got number.</a:t>
            </a:r>
          </a:p>
          <a:p>
            <a:pPr eaLnBrk="1" hangingPunct="1"/>
            <a:r>
              <a:rPr lang="en-US" altLang="en-US" sz="2000" dirty="0" smtClean="0"/>
              <a:t>Part of speech: </a:t>
            </a:r>
          </a:p>
          <a:p>
            <a:pPr lvl="1"/>
            <a:r>
              <a:rPr lang="en-US" altLang="en-US" sz="1400" dirty="0" smtClean="0"/>
              <a:t>Joe won the first round.</a:t>
            </a:r>
          </a:p>
          <a:p>
            <a:pPr eaLnBrk="1" hangingPunct="1"/>
            <a:r>
              <a:rPr lang="en-US" altLang="en-US" sz="2000" dirty="0" smtClean="0"/>
              <a:t>Syntactic: </a:t>
            </a:r>
          </a:p>
          <a:p>
            <a:pPr lvl="1"/>
            <a:r>
              <a:rPr lang="en-US" altLang="en-US" sz="1400" dirty="0" smtClean="0"/>
              <a:t>Call Joe a taxi.</a:t>
            </a:r>
          </a:p>
          <a:p>
            <a:pPr eaLnBrk="1" hangingPunct="1"/>
            <a:r>
              <a:rPr lang="en-US" altLang="en-US" sz="2000" dirty="0" smtClean="0"/>
              <a:t>Prepositional phrase attachment: </a:t>
            </a:r>
          </a:p>
          <a:p>
            <a:pPr lvl="1"/>
            <a:r>
              <a:rPr lang="en-US" altLang="en-US" sz="1400" dirty="0" smtClean="0"/>
              <a:t>Joe ate pizza with a fork / with meatballs / with Samantha / with pleasure.</a:t>
            </a:r>
          </a:p>
          <a:p>
            <a:pPr eaLnBrk="1" hangingPunct="1"/>
            <a:r>
              <a:rPr lang="en-US" altLang="en-US" sz="2000" dirty="0" smtClean="0"/>
              <a:t>Sense: </a:t>
            </a:r>
          </a:p>
          <a:p>
            <a:pPr lvl="1"/>
            <a:r>
              <a:rPr lang="en-US" altLang="en-US" sz="1400" dirty="0" smtClean="0"/>
              <a:t>Joe took the bar exam.</a:t>
            </a:r>
          </a:p>
        </p:txBody>
      </p:sp>
    </p:spTree>
    <p:extLst>
      <p:ext uri="{BB962C8B-B14F-4D97-AF65-F5344CB8AC3E}">
        <p14:creationId xmlns:p14="http://schemas.microsoft.com/office/powerpoint/2010/main" val="1359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Sources of Difficulty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7864"/>
            <a:ext cx="8229600" cy="3891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Subjectivity: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believes that stocks will rise.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Cc attachment: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likes ripe apples and pears.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Negation: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likes his pizza with no cheese and tomatoes.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Referential: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yelled at Mike. He had broken the bike.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yelled at Mike. He was angry at him.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Reflexive: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John bought him a present.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John bought himself a present.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Ellipsis and parallelism: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gave Mike a beer and Jeremy a glass of wine.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Metonymy: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Boston called and left a message for Joe.</a:t>
            </a:r>
          </a:p>
        </p:txBody>
      </p:sp>
    </p:spTree>
    <p:extLst>
      <p:ext uri="{BB962C8B-B14F-4D97-AF65-F5344CB8AC3E}">
        <p14:creationId xmlns:p14="http://schemas.microsoft.com/office/powerpoint/2010/main" val="11574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Sources of Difficulties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085"/>
            <a:ext cx="8229600" cy="40292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 smtClean="0"/>
              <a:t>Non-standard, slang, and novel words and usages</a:t>
            </a:r>
          </a:p>
          <a:p>
            <a:pPr lvl="1" eaLnBrk="1" hangingPunct="1"/>
            <a:r>
              <a:rPr lang="en-US" altLang="en-US" sz="1200" dirty="0" smtClean="0"/>
              <a:t>A360, 7342.67, +1-646-555-2223</a:t>
            </a:r>
          </a:p>
          <a:p>
            <a:pPr lvl="1" eaLnBrk="1" hangingPunct="1"/>
            <a:r>
              <a:rPr lang="en-US" altLang="en-US" sz="1200" dirty="0" smtClean="0"/>
              <a:t>“spam” or “friend” as verbs</a:t>
            </a:r>
          </a:p>
          <a:p>
            <a:pPr lvl="1" eaLnBrk="1" hangingPunct="1"/>
            <a:r>
              <a:rPr lang="en-US" altLang="en-US" sz="1200" dirty="0" smtClean="0"/>
              <a:t>yolo, selfie, chillax – recently recognized as dictionary words</a:t>
            </a:r>
          </a:p>
          <a:p>
            <a:pPr lvl="1" eaLnBrk="1" hangingPunct="1"/>
            <a:r>
              <a:rPr lang="en-US" altLang="en-US" sz="1200" dirty="0" smtClean="0">
                <a:hlinkClick r:id="rId3"/>
              </a:rPr>
              <a:t>www.urbandictionary.com</a:t>
            </a:r>
            <a:r>
              <a:rPr lang="en-US" altLang="en-US" sz="1200" dirty="0" smtClean="0"/>
              <a:t> – (Parental Warning!)</a:t>
            </a:r>
          </a:p>
          <a:p>
            <a:pPr eaLnBrk="1" hangingPunct="1"/>
            <a:r>
              <a:rPr lang="en-US" altLang="en-US" sz="1600" dirty="0" smtClean="0"/>
              <a:t>Inconsistencies</a:t>
            </a:r>
          </a:p>
          <a:p>
            <a:pPr lvl="1" eaLnBrk="1" hangingPunct="1"/>
            <a:r>
              <a:rPr lang="en-US" altLang="en-US" sz="1200" dirty="0" smtClean="0"/>
              <a:t>junior college, college junior</a:t>
            </a:r>
          </a:p>
          <a:p>
            <a:pPr lvl="1" eaLnBrk="1" hangingPunct="1"/>
            <a:r>
              <a:rPr lang="en-US" altLang="en-US" sz="1200" dirty="0" smtClean="0"/>
              <a:t>pet spray, pet llama</a:t>
            </a:r>
          </a:p>
          <a:p>
            <a:r>
              <a:rPr lang="en-US" altLang="en-US" sz="1600" dirty="0" err="1" smtClean="0"/>
              <a:t>Typoes</a:t>
            </a:r>
            <a:r>
              <a:rPr lang="en-US" altLang="en-US" sz="1600" dirty="0" smtClean="0"/>
              <a:t> and </a:t>
            </a:r>
            <a:r>
              <a:rPr lang="en-US" altLang="en-US" sz="1600" dirty="0" err="1" smtClean="0"/>
              <a:t>gramattical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erorz</a:t>
            </a:r>
            <a:r>
              <a:rPr lang="en-US" altLang="en-US" sz="1600" dirty="0" smtClean="0"/>
              <a:t> </a:t>
            </a:r>
            <a:r>
              <a:rPr lang="en-US" altLang="en-US" sz="1600" dirty="0" smtClean="0">
                <a:sym typeface="Wingdings" panose="05000000000000000000" pitchFamily="2" charset="2"/>
              </a:rPr>
              <a:t></a:t>
            </a:r>
            <a:endParaRPr lang="en-US" altLang="en-US" sz="1600" dirty="0" smtClean="0"/>
          </a:p>
          <a:p>
            <a:pPr lvl="1"/>
            <a:r>
              <a:rPr lang="en-US" altLang="en-US" sz="1200" dirty="0" err="1" smtClean="0"/>
              <a:t>reciept</a:t>
            </a:r>
            <a:r>
              <a:rPr lang="en-US" altLang="en-US" sz="1200" dirty="0" smtClean="0"/>
              <a:t>, John Hopkins, should of</a:t>
            </a:r>
          </a:p>
          <a:p>
            <a:pPr eaLnBrk="1" hangingPunct="1"/>
            <a:r>
              <a:rPr lang="en-US" altLang="en-US" sz="1600" dirty="0" smtClean="0"/>
              <a:t>Parsing problems</a:t>
            </a:r>
          </a:p>
          <a:p>
            <a:pPr lvl="1"/>
            <a:r>
              <a:rPr lang="en-US" altLang="en-US" sz="1400" dirty="0" err="1" smtClean="0"/>
              <a:t>Selbständigkeit</a:t>
            </a:r>
            <a:r>
              <a:rPr lang="en-US" altLang="en-US" sz="1400" dirty="0" smtClean="0"/>
              <a:t> (self-reliance)</a:t>
            </a:r>
          </a:p>
          <a:p>
            <a:pPr lvl="1" eaLnBrk="1" hangingPunct="1"/>
            <a:r>
              <a:rPr lang="en-US" altLang="en-US" sz="1400" dirty="0" smtClean="0"/>
              <a:t>cup holder</a:t>
            </a:r>
          </a:p>
          <a:p>
            <a:pPr lvl="1" eaLnBrk="1" hangingPunct="1"/>
            <a:r>
              <a:rPr lang="en-US" altLang="en-US" sz="1400" dirty="0" smtClean="0"/>
              <a:t>Federal Reserve Board Chairman</a:t>
            </a:r>
          </a:p>
        </p:txBody>
      </p:sp>
    </p:spTree>
    <p:extLst>
      <p:ext uri="{BB962C8B-B14F-4D97-AF65-F5344CB8AC3E}">
        <p14:creationId xmlns:p14="http://schemas.microsoft.com/office/powerpoint/2010/main" val="6992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Sources of Difficulties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98835" y="1211557"/>
            <a:ext cx="8229600" cy="3613362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Complex sentences</a:t>
            </a:r>
          </a:p>
          <a:p>
            <a:r>
              <a:rPr lang="en-US" altLang="en-US" sz="2000" dirty="0" smtClean="0"/>
              <a:t>Counterfactual sentences</a:t>
            </a:r>
          </a:p>
          <a:p>
            <a:r>
              <a:rPr lang="en-US" altLang="en-US" sz="2000" dirty="0" smtClean="0"/>
              <a:t>Humor and sarcasm</a:t>
            </a:r>
          </a:p>
          <a:p>
            <a:r>
              <a:rPr lang="en-US" altLang="en-US" sz="2000" dirty="0" err="1" smtClean="0"/>
              <a:t>Implicature</a:t>
            </a:r>
            <a:r>
              <a:rPr lang="en-US" altLang="en-US" sz="2000" dirty="0" smtClean="0"/>
              <a:t>/inference/world knowledge: </a:t>
            </a:r>
          </a:p>
          <a:p>
            <a:pPr lvl="1"/>
            <a:r>
              <a:rPr lang="en-US" altLang="en-US" sz="1400" dirty="0" smtClean="0"/>
              <a:t>I was late because my car broke down. </a:t>
            </a:r>
            <a:endParaRPr lang="en-US" altLang="en-US" sz="1400" dirty="0"/>
          </a:p>
          <a:p>
            <a:pPr lvl="1"/>
            <a:r>
              <a:rPr lang="en-US" altLang="en-US" sz="1400" dirty="0" smtClean="0"/>
              <a:t>Implies I have a car, I use the car to get to places, the car has wheels, etc.</a:t>
            </a:r>
          </a:p>
          <a:p>
            <a:pPr lvl="1"/>
            <a:r>
              <a:rPr lang="en-US" altLang="en-US" sz="1400" dirty="0" smtClean="0"/>
              <a:t>What is not explicitly mentioned, what is world knowledge?</a:t>
            </a:r>
          </a:p>
          <a:p>
            <a:r>
              <a:rPr lang="en-US" altLang="en-US" sz="2000" dirty="0" smtClean="0"/>
              <a:t>Semantics vs. pragmatics </a:t>
            </a:r>
          </a:p>
          <a:p>
            <a:pPr lvl="1"/>
            <a:r>
              <a:rPr lang="en-US" altLang="en-US" sz="1400" dirty="0" smtClean="0"/>
              <a:t>Do you know the time?</a:t>
            </a:r>
          </a:p>
          <a:p>
            <a:r>
              <a:rPr lang="en-US" altLang="en-US" sz="2000" dirty="0"/>
              <a:t>L</a:t>
            </a:r>
            <a:r>
              <a:rPr lang="en-US" altLang="en-US" sz="2000" dirty="0" smtClean="0"/>
              <a:t>anguage is hard even for humans </a:t>
            </a:r>
          </a:p>
          <a:p>
            <a:pPr lvl="1"/>
            <a:r>
              <a:rPr lang="en-US" altLang="en-US" sz="1500" dirty="0" smtClean="0"/>
              <a:t>Both first language and second language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75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</a:t>
            </a:r>
            <a:r>
              <a:rPr lang="en-US" altLang="en-US" dirty="0" smtClean="0"/>
              <a:t>Paraphrases</a:t>
            </a:r>
            <a:endParaRPr lang="en-US" alt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climbed 6.93, or 0.56 percent, to 1,243.72,        </a:t>
            </a:r>
            <a:r>
              <a:rPr lang="en-US" altLang="en-US" sz="1600" dirty="0" smtClean="0">
                <a:latin typeface="Arial" pitchFamily="34" charset="0"/>
              </a:rPr>
              <a:t>  its </a:t>
            </a:r>
            <a:r>
              <a:rPr lang="en-US" altLang="en-US" sz="1600" dirty="0">
                <a:latin typeface="Arial" pitchFamily="34" charset="0"/>
              </a:rPr>
              <a:t>best close  </a:t>
            </a:r>
            <a:r>
              <a:rPr lang="en-US" altLang="en-US" sz="1600" dirty="0" smtClean="0">
                <a:latin typeface="Arial" pitchFamily="34" charset="0"/>
              </a:rPr>
              <a:t>   </a:t>
            </a:r>
            <a:r>
              <a:rPr lang="en-US" altLang="en-US" sz="1600" dirty="0">
                <a:latin typeface="Arial" pitchFamily="34" charset="0"/>
              </a:rPr>
              <a:t>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gained 12.22, or 0.56 percent, to 2,198.44  </a:t>
            </a:r>
            <a:r>
              <a:rPr lang="en-US" altLang="en-US" sz="1600" dirty="0" smtClean="0">
                <a:latin typeface="Arial" pitchFamily="34" charset="0"/>
              </a:rPr>
              <a:t>for  </a:t>
            </a:r>
            <a:r>
              <a:rPr lang="en-US" altLang="en-US" sz="1600" dirty="0">
                <a:latin typeface="Arial" pitchFamily="34" charset="0"/>
              </a:rPr>
              <a:t>its best showing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rose  68.46, or 0.64 percent, to 10,705.55,    </a:t>
            </a:r>
            <a:r>
              <a:rPr lang="en-US" altLang="en-US" sz="1600" dirty="0" smtClean="0">
                <a:latin typeface="Arial" pitchFamily="34" charset="0"/>
              </a:rPr>
              <a:t>  its </a:t>
            </a:r>
            <a:r>
              <a:rPr lang="en-US" altLang="en-US" sz="1600" dirty="0">
                <a:latin typeface="Arial" pitchFamily="34" charset="0"/>
              </a:rPr>
              <a:t>highest level    since March 15.</a:t>
            </a:r>
          </a:p>
        </p:txBody>
      </p:sp>
    </p:spTree>
    <p:extLst>
      <p:ext uri="{BB962C8B-B14F-4D97-AF65-F5344CB8AC3E}">
        <p14:creationId xmlns:p14="http://schemas.microsoft.com/office/powerpoint/2010/main" val="1030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</a:t>
            </a:r>
            <a:r>
              <a:rPr lang="en-US" altLang="en-US" dirty="0" smtClean="0"/>
              <a:t>Paraphrases</a:t>
            </a:r>
            <a:endParaRPr lang="en-US" alt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</a:t>
            </a:r>
            <a:r>
              <a:rPr lang="en-US" altLang="en-US" sz="1600" u="sng" dirty="0">
                <a:latin typeface="Arial" pitchFamily="34" charset="0"/>
              </a:rPr>
              <a:t>climbed</a:t>
            </a:r>
            <a:r>
              <a:rPr lang="en-US" altLang="en-US" sz="1600" dirty="0">
                <a:latin typeface="Arial" pitchFamily="34" charset="0"/>
              </a:rPr>
              <a:t> 6.93, or 0.56 percent, to 1,243.72,        </a:t>
            </a:r>
            <a:r>
              <a:rPr lang="en-US" altLang="en-US" sz="1600" dirty="0" smtClean="0">
                <a:latin typeface="Arial" pitchFamily="34" charset="0"/>
              </a:rPr>
              <a:t>  </a:t>
            </a:r>
            <a:r>
              <a:rPr lang="en-US" altLang="en-US" sz="1600" u="sng" dirty="0" smtClean="0">
                <a:latin typeface="Arial" pitchFamily="34" charset="0"/>
              </a:rPr>
              <a:t>its </a:t>
            </a:r>
            <a:r>
              <a:rPr lang="en-US" altLang="en-US" sz="1600" u="sng" dirty="0">
                <a:latin typeface="Arial" pitchFamily="34" charset="0"/>
              </a:rPr>
              <a:t>best close</a:t>
            </a:r>
            <a:r>
              <a:rPr lang="en-US" altLang="en-US" sz="1600" dirty="0">
                <a:latin typeface="Arial" pitchFamily="34" charset="0"/>
              </a:rPr>
              <a:t>  </a:t>
            </a:r>
            <a:r>
              <a:rPr lang="en-US" altLang="en-US" sz="1600" dirty="0" smtClean="0">
                <a:latin typeface="Arial" pitchFamily="34" charset="0"/>
              </a:rPr>
              <a:t>   </a:t>
            </a:r>
            <a:r>
              <a:rPr lang="en-US" altLang="en-US" sz="1600" dirty="0">
                <a:latin typeface="Arial" pitchFamily="34" charset="0"/>
              </a:rPr>
              <a:t>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</a:t>
            </a:r>
            <a:r>
              <a:rPr lang="en-US" altLang="en-US" sz="1600" u="sng" dirty="0">
                <a:latin typeface="Arial" pitchFamily="34" charset="0"/>
              </a:rPr>
              <a:t>gained</a:t>
            </a:r>
            <a:r>
              <a:rPr lang="en-US" altLang="en-US" sz="1600" dirty="0">
                <a:latin typeface="Arial" pitchFamily="34" charset="0"/>
              </a:rPr>
              <a:t> 12.22, or 0.56 percent, to 2,198.44  </a:t>
            </a:r>
            <a:r>
              <a:rPr lang="en-US" altLang="en-US" sz="1600" dirty="0" smtClean="0">
                <a:latin typeface="Arial" pitchFamily="34" charset="0"/>
              </a:rPr>
              <a:t>for  </a:t>
            </a:r>
            <a:r>
              <a:rPr lang="en-US" altLang="en-US" sz="1600" u="sng" dirty="0">
                <a:latin typeface="Arial" pitchFamily="34" charset="0"/>
              </a:rPr>
              <a:t>its best showing</a:t>
            </a:r>
            <a:r>
              <a:rPr lang="en-US" altLang="en-US" sz="1600" dirty="0">
                <a:latin typeface="Arial" pitchFamily="34" charset="0"/>
              </a:rPr>
              <a:t>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</a:t>
            </a:r>
            <a:r>
              <a:rPr lang="en-US" altLang="en-US" sz="1600" u="sng" dirty="0">
                <a:latin typeface="Arial" pitchFamily="34" charset="0"/>
              </a:rPr>
              <a:t>rose</a:t>
            </a:r>
            <a:r>
              <a:rPr lang="en-US" altLang="en-US" sz="1600" dirty="0">
                <a:latin typeface="Arial" pitchFamily="34" charset="0"/>
              </a:rPr>
              <a:t>  68.46, or 0.64 percent, to 10,705.55,    </a:t>
            </a:r>
            <a:r>
              <a:rPr lang="en-US" altLang="en-US" sz="1600" dirty="0" smtClean="0">
                <a:latin typeface="Arial" pitchFamily="34" charset="0"/>
              </a:rPr>
              <a:t>  </a:t>
            </a:r>
            <a:r>
              <a:rPr lang="en-US" altLang="en-US" sz="1600" u="sng" dirty="0" smtClean="0">
                <a:latin typeface="Arial" pitchFamily="34" charset="0"/>
              </a:rPr>
              <a:t>its </a:t>
            </a:r>
            <a:r>
              <a:rPr lang="en-US" altLang="en-US" sz="1600" u="sng" dirty="0">
                <a:latin typeface="Arial" pitchFamily="34" charset="0"/>
              </a:rPr>
              <a:t>highest level</a:t>
            </a:r>
            <a:r>
              <a:rPr lang="en-US" altLang="en-US" sz="1600" dirty="0">
                <a:latin typeface="Arial" pitchFamily="34" charset="0"/>
              </a:rPr>
              <a:t>    since March 15.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1966913"/>
            <a:ext cx="730250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692140" y="1966913"/>
            <a:ext cx="1520508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42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 animBg="1"/>
      <p:bldP spid="593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dogs understand language?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8586" y="1577136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5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7" y="1163053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Winograd</a:t>
            </a:r>
            <a:r>
              <a:rPr lang="en-US" dirty="0" smtClean="0"/>
              <a:t> Schema Challenge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" y="2586121"/>
            <a:ext cx="8296940" cy="4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Winograd</a:t>
            </a:r>
            <a:r>
              <a:rPr lang="en-US" dirty="0" smtClean="0"/>
              <a:t> Schema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6" y="1935125"/>
            <a:ext cx="8299654" cy="16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686050"/>
            <a:ext cx="7772400" cy="1257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many different interpretations does the above sentence have? </a:t>
            </a:r>
          </a:p>
          <a:p>
            <a:pPr eaLnBrk="1" hangingPunct="1"/>
            <a:r>
              <a:rPr lang="en-US" altLang="en-US" dirty="0" smtClean="0"/>
              <a:t>How many of them are reasonable/grammatical?</a:t>
            </a:r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3024188" y="1943100"/>
            <a:ext cx="314868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Time flies like an arrow.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91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15"/>
            <a:ext cx="8229600" cy="3111063"/>
          </a:xfrm>
        </p:spPr>
        <p:txBody>
          <a:bodyPr>
            <a:normAutofit/>
          </a:bodyPr>
          <a:lstStyle/>
          <a:p>
            <a:r>
              <a:rPr lang="en-US" dirty="0" smtClean="0"/>
              <a:t>The most obvious meaning is</a:t>
            </a:r>
          </a:p>
          <a:p>
            <a:pPr lvl="1"/>
            <a:r>
              <a:rPr lang="en-US" dirty="0" smtClean="0"/>
              <a:t>time flies very fast; as fast as an arrow.</a:t>
            </a:r>
          </a:p>
          <a:p>
            <a:r>
              <a:rPr lang="en-US" dirty="0" smtClean="0"/>
              <a:t>This is a metaphorical interpretation. </a:t>
            </a:r>
          </a:p>
          <a:p>
            <a:pPr lvl="1"/>
            <a:r>
              <a:rPr lang="en-US" dirty="0" smtClean="0"/>
              <a:t>Computers are not really good at metaphors.</a:t>
            </a:r>
          </a:p>
          <a:p>
            <a:r>
              <a:rPr lang="en-US" dirty="0" smtClean="0"/>
              <a:t>Other interpretations:</a:t>
            </a:r>
          </a:p>
          <a:p>
            <a:pPr lvl="1"/>
            <a:r>
              <a:rPr lang="en-US" dirty="0" smtClean="0"/>
              <a:t>Flies like honey -&gt; flies like an arrow -&gt; fruit flies like an arrow</a:t>
            </a:r>
          </a:p>
          <a:p>
            <a:pPr lvl="1"/>
            <a:r>
              <a:rPr lang="en-US" dirty="0" smtClean="0"/>
              <a:t>Take a stopwatch and time the race -&gt; time the flies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Classic Examples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11804" y="1185617"/>
            <a:ext cx="8229600" cy="3070189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Beverly Hills</a:t>
            </a:r>
          </a:p>
          <a:p>
            <a:r>
              <a:rPr lang="en-US" altLang="en-US" sz="2000" dirty="0" smtClean="0"/>
              <a:t>Beverly Sills</a:t>
            </a:r>
          </a:p>
          <a:p>
            <a:r>
              <a:rPr lang="en-US" altLang="en-US" sz="2000" dirty="0" smtClean="0"/>
              <a:t>The box is in the pen</a:t>
            </a:r>
          </a:p>
          <a:p>
            <a:r>
              <a:rPr lang="en-US" altLang="en-US" sz="2000" dirty="0" smtClean="0"/>
              <a:t>The pen is in the box</a:t>
            </a:r>
          </a:p>
          <a:p>
            <a:r>
              <a:rPr lang="en-US" altLang="en-US" sz="2000" dirty="0" smtClean="0"/>
              <a:t>Mary and Sue are mothers</a:t>
            </a:r>
          </a:p>
          <a:p>
            <a:r>
              <a:rPr lang="en-US" altLang="en-US" sz="2000" dirty="0" smtClean="0"/>
              <a:t>Mary and Sue are sisters</a:t>
            </a:r>
          </a:p>
          <a:p>
            <a:r>
              <a:rPr lang="en-US" altLang="en-US" sz="2000" dirty="0" smtClean="0"/>
              <a:t>Every American has a mother</a:t>
            </a:r>
          </a:p>
          <a:p>
            <a:r>
              <a:rPr lang="en-US" altLang="en-US" sz="2000" dirty="0" smtClean="0"/>
              <a:t>Every American has a </a:t>
            </a:r>
            <a:r>
              <a:rPr lang="en-US" altLang="en-US" sz="2000" dirty="0" smtClean="0"/>
              <a:t>president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63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39612</TotalTime>
  <Words>813</Words>
  <Application>Microsoft Office PowerPoint</Application>
  <PresentationFormat>On-screen Show (16:9)</PresentationFormat>
  <Paragraphs>144</Paragraphs>
  <Slides>40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Do dogs understand language?</vt:lpstr>
      <vt:lpstr>Do dogs understand language?</vt:lpstr>
      <vt:lpstr>The Winograd Schema Challenge</vt:lpstr>
      <vt:lpstr>The Winograd Schema Challenge</vt:lpstr>
      <vt:lpstr>Example</vt:lpstr>
      <vt:lpstr>Quiz Answer</vt:lpstr>
      <vt:lpstr>More Classic Examples</vt:lpstr>
      <vt:lpstr>Syntax vs. Semantics</vt:lpstr>
      <vt:lpstr>Ambiguous Words</vt:lpstr>
      <vt:lpstr>Answer to the quiz</vt:lpstr>
      <vt:lpstr>Ambiguity</vt:lpstr>
      <vt:lpstr>NACLO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NACLO Problem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NACLO Problem Solutions</vt:lpstr>
      <vt:lpstr>Types of Ambiguity</vt:lpstr>
      <vt:lpstr>Other Sources of Difficulty</vt:lpstr>
      <vt:lpstr>Other Sources of Difficulties</vt:lpstr>
      <vt:lpstr>Other Sources of Difficulties</vt:lpstr>
      <vt:lpstr>Synonyms and Paraphrases</vt:lpstr>
      <vt:lpstr>Synonyms and Paraphrases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472</cp:revision>
  <dcterms:created xsi:type="dcterms:W3CDTF">2014-05-29T18:54:38Z</dcterms:created>
  <dcterms:modified xsi:type="dcterms:W3CDTF">2019-01-15T02:01:56Z</dcterms:modified>
</cp:coreProperties>
</file>