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0"/>
  </p:notesMasterIdLst>
  <p:sldIdLst>
    <p:sldId id="616" r:id="rId3"/>
    <p:sldId id="799" r:id="rId4"/>
    <p:sldId id="800" r:id="rId5"/>
    <p:sldId id="801" r:id="rId6"/>
    <p:sldId id="802" r:id="rId7"/>
    <p:sldId id="803" r:id="rId8"/>
    <p:sldId id="804" r:id="rId9"/>
    <p:sldId id="805" r:id="rId10"/>
    <p:sldId id="806" r:id="rId11"/>
    <p:sldId id="807" r:id="rId12"/>
    <p:sldId id="808" r:id="rId13"/>
    <p:sldId id="809" r:id="rId14"/>
    <p:sldId id="810" r:id="rId15"/>
    <p:sldId id="811" r:id="rId16"/>
    <p:sldId id="812" r:id="rId17"/>
    <p:sldId id="813" r:id="rId18"/>
    <p:sldId id="798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42" d="100"/>
          <a:sy n="142" d="100"/>
        </p:scale>
        <p:origin x="120" y="2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PROVENANCE?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8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renchlearner.com/audio/je%20suis%20alle.mp3" TargetMode="External"/><Relationship Id="rId13" Type="http://schemas.openxmlformats.org/officeDocument/2006/relationships/hyperlink" Target="http://www.frenchlearner.com/audio/ils%20sont%20alles.mp3" TargetMode="External"/><Relationship Id="rId18" Type="http://schemas.openxmlformats.org/officeDocument/2006/relationships/hyperlink" Target="http://www.frenchlearner.com/audio/vous%20alliez.mp3" TargetMode="External"/><Relationship Id="rId26" Type="http://schemas.openxmlformats.org/officeDocument/2006/relationships/hyperlink" Target="http://www.frenchlearner.com/audio/j'irai.mp3" TargetMode="External"/><Relationship Id="rId3" Type="http://schemas.openxmlformats.org/officeDocument/2006/relationships/hyperlink" Target="http://www.frenchlearner.com/audio/tu%20vas.mp3" TargetMode="External"/><Relationship Id="rId21" Type="http://schemas.openxmlformats.org/officeDocument/2006/relationships/hyperlink" Target="http://www.frenchlearner.com/audio/tu%20irais.mp3" TargetMode="External"/><Relationship Id="rId34" Type="http://schemas.openxmlformats.org/officeDocument/2006/relationships/hyperlink" Target="http://www.frenchlearner.com/audio/qu'il%20aille.mp3" TargetMode="External"/><Relationship Id="rId7" Type="http://schemas.openxmlformats.org/officeDocument/2006/relationships/hyperlink" Target="http://www.frenchlearner.com/audio/ils%20vont.mp3" TargetMode="External"/><Relationship Id="rId12" Type="http://schemas.openxmlformats.org/officeDocument/2006/relationships/hyperlink" Target="http://www.frenchlearner.com/audio/nous%20sommes%20alles.mp3" TargetMode="External"/><Relationship Id="rId17" Type="http://schemas.openxmlformats.org/officeDocument/2006/relationships/hyperlink" Target="http://www.frenchlearner.com/audio/nous%20allions.mp3" TargetMode="External"/><Relationship Id="rId25" Type="http://schemas.openxmlformats.org/officeDocument/2006/relationships/hyperlink" Target="http://www.frenchlearner.com/audio/ils%20iraient.mp3" TargetMode="External"/><Relationship Id="rId33" Type="http://schemas.openxmlformats.org/officeDocument/2006/relationships/hyperlink" Target="http://www.frenchlearner.com/audio/que%20tu%20ailles.mp3" TargetMode="External"/><Relationship Id="rId2" Type="http://schemas.openxmlformats.org/officeDocument/2006/relationships/hyperlink" Target="http://www.frenchlearner.com/audio/je%20vais.mp3" TargetMode="External"/><Relationship Id="rId16" Type="http://schemas.openxmlformats.org/officeDocument/2006/relationships/hyperlink" Target="http://www.frenchlearner.com/audio/il%20allait.mp3" TargetMode="External"/><Relationship Id="rId20" Type="http://schemas.openxmlformats.org/officeDocument/2006/relationships/hyperlink" Target="http://www.frenchlearner.com/audio/j'irais.mp3" TargetMode="External"/><Relationship Id="rId29" Type="http://schemas.openxmlformats.org/officeDocument/2006/relationships/hyperlink" Target="http://www.frenchlearner.com/audio/nous%20irons.mp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renchlearner.com/audio/vous%20allez.mp3" TargetMode="External"/><Relationship Id="rId11" Type="http://schemas.openxmlformats.org/officeDocument/2006/relationships/hyperlink" Target="http://www.frenchlearner.com/audio/il%20est%20alle.mp3" TargetMode="External"/><Relationship Id="rId24" Type="http://schemas.openxmlformats.org/officeDocument/2006/relationships/hyperlink" Target="http://www.frenchlearner.com/audio/vous%20iriez.mp3" TargetMode="External"/><Relationship Id="rId32" Type="http://schemas.openxmlformats.org/officeDocument/2006/relationships/hyperlink" Target="http://www.frenchlearner.com/audio/que%20j'aille.mp3" TargetMode="External"/><Relationship Id="rId37" Type="http://schemas.openxmlformats.org/officeDocument/2006/relationships/hyperlink" Target="http://www.frenchlearner.com/audio/qu'ils%20aillent.mp3" TargetMode="External"/><Relationship Id="rId5" Type="http://schemas.openxmlformats.org/officeDocument/2006/relationships/hyperlink" Target="http://www.frenchlearner.com/audio/nous%20allons.mp3" TargetMode="External"/><Relationship Id="rId15" Type="http://schemas.openxmlformats.org/officeDocument/2006/relationships/hyperlink" Target="http://www.frenchlearner.com/audio/tu%20allais.mp3" TargetMode="External"/><Relationship Id="rId23" Type="http://schemas.openxmlformats.org/officeDocument/2006/relationships/hyperlink" Target="http://www.frenchlearner.com/audio/nous%20irions.mp3" TargetMode="External"/><Relationship Id="rId28" Type="http://schemas.openxmlformats.org/officeDocument/2006/relationships/hyperlink" Target="http://www.frenchlearner.com/audio/il%20ira.mp3" TargetMode="External"/><Relationship Id="rId36" Type="http://schemas.openxmlformats.org/officeDocument/2006/relationships/hyperlink" Target="http://www.frenchlearner.com/audio/que%20vous%20alliez.mp3" TargetMode="External"/><Relationship Id="rId10" Type="http://schemas.openxmlformats.org/officeDocument/2006/relationships/hyperlink" Target="http://www.frenchlearner.com/audio/tu%20es%20alle.mp3" TargetMode="External"/><Relationship Id="rId19" Type="http://schemas.openxmlformats.org/officeDocument/2006/relationships/hyperlink" Target="http://www.frenchlearner.com/audio/ils%20allaient.mp3" TargetMode="External"/><Relationship Id="rId31" Type="http://schemas.openxmlformats.org/officeDocument/2006/relationships/hyperlink" Target="http://www.frenchlearner.com/audio/ils%20iront.mp3" TargetMode="External"/><Relationship Id="rId4" Type="http://schemas.openxmlformats.org/officeDocument/2006/relationships/hyperlink" Target="http://www.frenchlearner.com/audio/il%20va.mp3" TargetMode="External"/><Relationship Id="rId9" Type="http://schemas.openxmlformats.org/officeDocument/2006/relationships/hyperlink" Target="http://www.frenchlearner.com/audio/vous%20etes%20alles.mp3" TargetMode="External"/><Relationship Id="rId14" Type="http://schemas.openxmlformats.org/officeDocument/2006/relationships/hyperlink" Target="http://www.frenchlearner.com/audio/j'allais.mp3" TargetMode="External"/><Relationship Id="rId22" Type="http://schemas.openxmlformats.org/officeDocument/2006/relationships/hyperlink" Target="http://www.frenchlearner.com/audio/il%20irait.mp3" TargetMode="External"/><Relationship Id="rId27" Type="http://schemas.openxmlformats.org/officeDocument/2006/relationships/hyperlink" Target="http://www.frenchlearner.com/audio/tu%20iras.mp3" TargetMode="External"/><Relationship Id="rId30" Type="http://schemas.openxmlformats.org/officeDocument/2006/relationships/hyperlink" Target="http://www.frenchlearner.com/audio/vous%20irez.mp3" TargetMode="External"/><Relationship Id="rId35" Type="http://schemas.openxmlformats.org/officeDocument/2006/relationships/hyperlink" Target="http://www.frenchlearner.com/audio/que%20nous%20allions.mp3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Determiners and Adjectives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58708"/>
            <a:ext cx="8229600" cy="38906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 smtClean="0"/>
              <a:t>Determiners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 smtClean="0"/>
              <a:t>Articles</a:t>
            </a:r>
          </a:p>
          <a:p>
            <a:pPr lvl="2">
              <a:lnSpc>
                <a:spcPct val="120000"/>
              </a:lnSpc>
            </a:pPr>
            <a:r>
              <a:rPr lang="en-US" altLang="en-US" sz="2100" i="1" dirty="0" smtClean="0"/>
              <a:t>the, a</a:t>
            </a:r>
            <a:endParaRPr lang="en-US" altLang="en-US" sz="2100" dirty="0" smtClean="0"/>
          </a:p>
          <a:p>
            <a:pPr lvl="1">
              <a:lnSpc>
                <a:spcPct val="120000"/>
              </a:lnSpc>
            </a:pPr>
            <a:r>
              <a:rPr lang="en-US" altLang="en-US" sz="2300" dirty="0" smtClean="0"/>
              <a:t>Demonstratives</a:t>
            </a:r>
          </a:p>
          <a:p>
            <a:pPr lvl="2">
              <a:lnSpc>
                <a:spcPct val="120000"/>
              </a:lnSpc>
            </a:pPr>
            <a:r>
              <a:rPr lang="en-US" altLang="en-US" sz="2100" i="1" dirty="0" smtClean="0"/>
              <a:t>this, that</a:t>
            </a:r>
            <a:endParaRPr lang="en-US" altLang="en-US" sz="2100" dirty="0" smtClean="0"/>
          </a:p>
          <a:p>
            <a:pPr>
              <a:lnSpc>
                <a:spcPct val="120000"/>
              </a:lnSpc>
            </a:pPr>
            <a:r>
              <a:rPr lang="en-US" altLang="en-US" sz="2800" dirty="0" smtClean="0"/>
              <a:t>Adjectives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 smtClean="0"/>
              <a:t>describe properties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 smtClean="0"/>
              <a:t>attributive and predicative adjectives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 smtClean="0"/>
              <a:t>agreement</a:t>
            </a:r>
          </a:p>
          <a:p>
            <a:pPr lvl="2">
              <a:lnSpc>
                <a:spcPct val="120000"/>
              </a:lnSpc>
            </a:pPr>
            <a:r>
              <a:rPr lang="en-US" altLang="en-US" sz="2100" dirty="0" smtClean="0"/>
              <a:t>in gender, number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 smtClean="0"/>
              <a:t>comparative and superlative forms </a:t>
            </a:r>
          </a:p>
          <a:p>
            <a:pPr lvl="2">
              <a:lnSpc>
                <a:spcPct val="120000"/>
              </a:lnSpc>
            </a:pPr>
            <a:r>
              <a:rPr lang="en-US" altLang="en-US" sz="2100" dirty="0" smtClean="0"/>
              <a:t>derivative and periphrastic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 smtClean="0"/>
              <a:t>positive form</a:t>
            </a:r>
          </a:p>
          <a:p>
            <a:pPr>
              <a:lnSpc>
                <a:spcPct val="120000"/>
              </a:lnSpc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9952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Verbs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42147"/>
            <a:ext cx="7772400" cy="396129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 smtClean="0"/>
              <a:t>Describe</a:t>
            </a:r>
          </a:p>
          <a:p>
            <a:pPr lvl="1">
              <a:lnSpc>
                <a:spcPct val="120000"/>
              </a:lnSpc>
            </a:pPr>
            <a:r>
              <a:rPr lang="en-US" altLang="en-US" sz="1900" dirty="0" smtClean="0"/>
              <a:t>actions, activities, and states (</a:t>
            </a:r>
            <a:r>
              <a:rPr lang="en-US" altLang="en-US" sz="1900" i="1" dirty="0" smtClean="0"/>
              <a:t>throw, walk, have</a:t>
            </a:r>
            <a:r>
              <a:rPr lang="en-US" altLang="en-US" sz="19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English</a:t>
            </a:r>
          </a:p>
          <a:p>
            <a:pPr lvl="1">
              <a:lnSpc>
                <a:spcPct val="120000"/>
              </a:lnSpc>
            </a:pPr>
            <a:r>
              <a:rPr lang="en-US" altLang="en-US" sz="1900" dirty="0" smtClean="0"/>
              <a:t>four verb forms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Tense</a:t>
            </a:r>
          </a:p>
          <a:p>
            <a:pPr lvl="1">
              <a:lnSpc>
                <a:spcPct val="120000"/>
              </a:lnSpc>
            </a:pPr>
            <a:r>
              <a:rPr lang="en-US" altLang="en-US" sz="1900" dirty="0" smtClean="0"/>
              <a:t>present, past, future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Other inflection</a:t>
            </a:r>
          </a:p>
          <a:p>
            <a:pPr lvl="1">
              <a:lnSpc>
                <a:spcPct val="120000"/>
              </a:lnSpc>
            </a:pPr>
            <a:r>
              <a:rPr lang="en-US" altLang="en-US" sz="1900" dirty="0" smtClean="0"/>
              <a:t>number (including Dual in Slovenian, Arabic), person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Forms</a:t>
            </a:r>
          </a:p>
          <a:p>
            <a:pPr lvl="1">
              <a:lnSpc>
                <a:spcPct val="120000"/>
              </a:lnSpc>
            </a:pPr>
            <a:r>
              <a:rPr lang="en-US" altLang="en-US" sz="1900" dirty="0" smtClean="0"/>
              <a:t>gerunds and infinitive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Aspect</a:t>
            </a:r>
          </a:p>
          <a:p>
            <a:pPr lvl="1">
              <a:lnSpc>
                <a:spcPct val="120000"/>
              </a:lnSpc>
            </a:pPr>
            <a:r>
              <a:rPr lang="en-US" altLang="en-US" sz="1900" dirty="0" smtClean="0"/>
              <a:t>progressive, perfective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Voice</a:t>
            </a:r>
          </a:p>
          <a:p>
            <a:pPr lvl="1">
              <a:lnSpc>
                <a:spcPct val="120000"/>
              </a:lnSpc>
            </a:pPr>
            <a:r>
              <a:rPr lang="en-US" altLang="en-US" sz="1900" dirty="0" smtClean="0"/>
              <a:t>active, passive</a:t>
            </a:r>
          </a:p>
        </p:txBody>
      </p:sp>
    </p:spTree>
    <p:extLst>
      <p:ext uri="{BB962C8B-B14F-4D97-AF65-F5344CB8AC3E}">
        <p14:creationId xmlns:p14="http://schemas.microsoft.com/office/powerpoint/2010/main" val="88963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Verbs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231" y="1197735"/>
            <a:ext cx="7897969" cy="36028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Participles, auxiliaries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Arguments:</a:t>
            </a:r>
          </a:p>
          <a:p>
            <a:pPr lvl="1"/>
            <a:r>
              <a:rPr lang="en-US" sz="1600" dirty="0" smtClean="0"/>
              <a:t>The dog sleeps   (intransitive)</a:t>
            </a:r>
            <a:endParaRPr lang="en-US" sz="1600" dirty="0"/>
          </a:p>
          <a:p>
            <a:pPr lvl="1"/>
            <a:r>
              <a:rPr lang="en-US" sz="1600" dirty="0" smtClean="0"/>
              <a:t>The dog chased the cat (transitive)</a:t>
            </a:r>
          </a:p>
          <a:p>
            <a:pPr lvl="1"/>
            <a:r>
              <a:rPr lang="en-US" sz="1600" dirty="0" smtClean="0"/>
              <a:t>Mary </a:t>
            </a:r>
            <a:r>
              <a:rPr lang="en-US" sz="1600" dirty="0"/>
              <a:t>gave the </a:t>
            </a:r>
            <a:r>
              <a:rPr lang="en-US" sz="1600" dirty="0" smtClean="0"/>
              <a:t>dog </a:t>
            </a:r>
            <a:r>
              <a:rPr lang="en-US" sz="1600" dirty="0"/>
              <a:t>a </a:t>
            </a:r>
            <a:r>
              <a:rPr lang="en-US" sz="1600" dirty="0" smtClean="0"/>
              <a:t>bone (ditransitive</a:t>
            </a:r>
            <a:r>
              <a:rPr lang="en-US" sz="16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Irregular verbs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 smtClean="0"/>
              <a:t>sleep, slept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Richer inflections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 smtClean="0"/>
              <a:t>e.g., French, Finnish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 smtClean="0"/>
              <a:t>cases in Russian, Greek, Tamil, Latin</a:t>
            </a:r>
          </a:p>
        </p:txBody>
      </p:sp>
    </p:spTree>
    <p:extLst>
      <p:ext uri="{BB962C8B-B14F-4D97-AF65-F5344CB8AC3E}">
        <p14:creationId xmlns:p14="http://schemas.microsoft.com/office/powerpoint/2010/main" val="167038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97645"/>
              </p:ext>
            </p:extLst>
          </p:nvPr>
        </p:nvGraphicFramePr>
        <p:xfrm>
          <a:off x="533400" y="1191295"/>
          <a:ext cx="8147050" cy="3777776"/>
        </p:xfrm>
        <a:graphic>
          <a:graphicData uri="http://schemas.openxmlformats.org/drawingml/2006/table">
            <a:tbl>
              <a:tblPr/>
              <a:tblGrid>
                <a:gridCol w="2514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2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8888">
                <a:tc>
                  <a:txBody>
                    <a:bodyPr/>
                    <a:lstStyle/>
                    <a:p>
                      <a:r>
                        <a:rPr lang="en-US" sz="1400" b="1" dirty="0"/>
                        <a:t>Present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b="1" dirty="0">
                          <a:hlinkClick r:id="rId2"/>
                        </a:rPr>
                        <a:t>je </a:t>
                      </a:r>
                      <a:r>
                        <a:rPr lang="en-US" sz="1400" b="1" dirty="0" err="1">
                          <a:hlinkClick r:id="rId2"/>
                        </a:rPr>
                        <a:t>vais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I go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3"/>
                        </a:rPr>
                        <a:t>tu</a:t>
                      </a:r>
                      <a:r>
                        <a:rPr lang="en-US" sz="1400" b="1" dirty="0">
                          <a:hlinkClick r:id="rId3"/>
                        </a:rPr>
                        <a:t> vas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you go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4"/>
                        </a:rPr>
                        <a:t>il</a:t>
                      </a:r>
                      <a:r>
                        <a:rPr lang="en-US" sz="1400" b="1" dirty="0">
                          <a:hlinkClick r:id="rId4"/>
                        </a:rPr>
                        <a:t> </a:t>
                      </a:r>
                      <a:r>
                        <a:rPr lang="en-US" sz="1400" b="1" dirty="0" err="1">
                          <a:hlinkClick r:id="rId4"/>
                        </a:rPr>
                        <a:t>va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he goes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b="1" dirty="0">
                          <a:hlinkClick r:id="rId5"/>
                        </a:rPr>
                        <a:t>nous </a:t>
                      </a:r>
                      <a:r>
                        <a:rPr lang="en-US" sz="1400" b="1" dirty="0" err="1">
                          <a:hlinkClick r:id="rId5"/>
                        </a:rPr>
                        <a:t>allons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we go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6"/>
                        </a:rPr>
                        <a:t>vous</a:t>
                      </a:r>
                      <a:r>
                        <a:rPr lang="en-US" sz="1400" b="1" dirty="0">
                          <a:hlinkClick r:id="rId6"/>
                        </a:rPr>
                        <a:t> </a:t>
                      </a:r>
                      <a:r>
                        <a:rPr lang="en-US" sz="1400" b="1" dirty="0" err="1">
                          <a:hlinkClick r:id="rId6"/>
                        </a:rPr>
                        <a:t>allez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you go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7"/>
                        </a:rPr>
                        <a:t>ils</a:t>
                      </a:r>
                      <a:r>
                        <a:rPr lang="en-US" sz="1400" b="1" dirty="0">
                          <a:hlinkClick r:id="rId7"/>
                        </a:rPr>
                        <a:t> </a:t>
                      </a:r>
                      <a:r>
                        <a:rPr lang="en-US" sz="1400" b="1" dirty="0" err="1">
                          <a:hlinkClick r:id="rId7"/>
                        </a:rPr>
                        <a:t>vont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they go</a:t>
                      </a:r>
                      <a:endParaRPr lang="en-US" sz="1400" dirty="0"/>
                    </a:p>
                  </a:txBody>
                  <a:tcPr marL="90523" marR="90523" marT="33945" marB="3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Past</a:t>
                      </a:r>
                      <a:r>
                        <a:rPr lang="fr-FR" sz="1400" dirty="0"/>
                        <a:t/>
                      </a:r>
                      <a:br>
                        <a:rPr lang="fr-FR" sz="1400" dirty="0"/>
                      </a:br>
                      <a:r>
                        <a:rPr lang="fr-FR" sz="1400" b="1" dirty="0">
                          <a:hlinkClick r:id="rId8"/>
                        </a:rPr>
                        <a:t>je suis </a:t>
                      </a:r>
                      <a:r>
                        <a:rPr lang="fr-FR" sz="1400" b="1" dirty="0" smtClean="0">
                          <a:hlinkClick r:id="rId8"/>
                        </a:rPr>
                        <a:t>allé</a:t>
                      </a:r>
                      <a:r>
                        <a:rPr lang="fr-FR" sz="1400" b="1" dirty="0" smtClean="0">
                          <a:hlinkClick r:id="rId9"/>
                        </a:rPr>
                        <a:t>(e)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i="1" dirty="0"/>
                        <a:t>I </a:t>
                      </a:r>
                      <a:r>
                        <a:rPr lang="fr-FR" sz="1400" i="1" dirty="0" err="1"/>
                        <a:t>went</a:t>
                      </a:r>
                      <a:r>
                        <a:rPr lang="fr-FR" sz="1400" dirty="0"/>
                        <a:t/>
                      </a:r>
                      <a:br>
                        <a:rPr lang="fr-FR" sz="1400" dirty="0"/>
                      </a:br>
                      <a:r>
                        <a:rPr lang="fr-FR" sz="1400" b="1" dirty="0">
                          <a:hlinkClick r:id="rId10"/>
                        </a:rPr>
                        <a:t>tu es </a:t>
                      </a:r>
                      <a:r>
                        <a:rPr lang="fr-FR" sz="1400" b="1" dirty="0" smtClean="0">
                          <a:hlinkClick r:id="rId10"/>
                        </a:rPr>
                        <a:t>allé</a:t>
                      </a:r>
                      <a:r>
                        <a:rPr lang="fr-FR" sz="1400" b="1" dirty="0" smtClean="0">
                          <a:hlinkClick r:id="rId9"/>
                        </a:rPr>
                        <a:t>(e)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i="1" dirty="0" err="1"/>
                        <a:t>you</a:t>
                      </a:r>
                      <a:r>
                        <a:rPr lang="fr-FR" sz="1400" i="1" dirty="0"/>
                        <a:t> </a:t>
                      </a:r>
                      <a:r>
                        <a:rPr lang="fr-FR" sz="1400" i="1" dirty="0" err="1"/>
                        <a:t>went</a:t>
                      </a:r>
                      <a:r>
                        <a:rPr lang="fr-FR" sz="1400" dirty="0"/>
                        <a:t/>
                      </a:r>
                      <a:br>
                        <a:rPr lang="fr-FR" sz="1400" dirty="0"/>
                      </a:br>
                      <a:r>
                        <a:rPr lang="fr-FR" sz="1400" b="1" dirty="0">
                          <a:hlinkClick r:id="rId11"/>
                        </a:rPr>
                        <a:t>il est </a:t>
                      </a:r>
                      <a:r>
                        <a:rPr lang="fr-FR" sz="1400" b="1" dirty="0" smtClean="0">
                          <a:hlinkClick r:id="rId11"/>
                        </a:rPr>
                        <a:t>allé</a:t>
                      </a:r>
                      <a:r>
                        <a:rPr lang="fr-FR" sz="1400" b="1" dirty="0" smtClean="0">
                          <a:hlinkClick r:id="rId9"/>
                        </a:rPr>
                        <a:t>(e)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i="1" dirty="0" err="1"/>
                        <a:t>he</a:t>
                      </a:r>
                      <a:r>
                        <a:rPr lang="fr-FR" sz="1400" i="1" dirty="0"/>
                        <a:t> </a:t>
                      </a:r>
                      <a:r>
                        <a:rPr lang="fr-FR" sz="1400" i="1" dirty="0" err="1"/>
                        <a:t>went</a:t>
                      </a:r>
                      <a:r>
                        <a:rPr lang="fr-FR" sz="1400" dirty="0"/>
                        <a:t/>
                      </a:r>
                      <a:br>
                        <a:rPr lang="fr-FR" sz="1400" dirty="0"/>
                      </a:br>
                      <a:r>
                        <a:rPr lang="fr-FR" sz="1400" b="1" dirty="0">
                          <a:hlinkClick r:id="rId12"/>
                        </a:rPr>
                        <a:t>nous sommes </a:t>
                      </a:r>
                      <a:r>
                        <a:rPr lang="fr-FR" sz="1400" b="1" dirty="0" smtClean="0">
                          <a:hlinkClick r:id="rId12"/>
                        </a:rPr>
                        <a:t>allé</a:t>
                      </a:r>
                      <a:r>
                        <a:rPr lang="fr-FR" sz="1400" b="1" dirty="0" smtClean="0">
                          <a:hlinkClick r:id="rId9"/>
                        </a:rPr>
                        <a:t>(e)</a:t>
                      </a:r>
                      <a:r>
                        <a:rPr lang="fr-FR" sz="1400" b="1" dirty="0" smtClean="0">
                          <a:hlinkClick r:id="rId12"/>
                        </a:rPr>
                        <a:t>s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i="1" dirty="0" err="1"/>
                        <a:t>we</a:t>
                      </a:r>
                      <a:r>
                        <a:rPr lang="fr-FR" sz="1400" i="1" dirty="0"/>
                        <a:t> </a:t>
                      </a:r>
                      <a:r>
                        <a:rPr lang="fr-FR" sz="1400" i="1" dirty="0" err="1"/>
                        <a:t>went</a:t>
                      </a:r>
                      <a:r>
                        <a:rPr lang="fr-FR" sz="1400" dirty="0"/>
                        <a:t/>
                      </a:r>
                      <a:br>
                        <a:rPr lang="fr-FR" sz="1400" dirty="0"/>
                      </a:br>
                      <a:r>
                        <a:rPr lang="fr-FR" sz="1400" b="1" dirty="0">
                          <a:hlinkClick r:id="rId9"/>
                        </a:rPr>
                        <a:t>vous êtes </a:t>
                      </a:r>
                      <a:r>
                        <a:rPr lang="fr-FR" sz="1400" b="1" dirty="0" smtClean="0">
                          <a:hlinkClick r:id="rId9"/>
                        </a:rPr>
                        <a:t>allé(e)s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i="1" dirty="0" err="1"/>
                        <a:t>you</a:t>
                      </a:r>
                      <a:r>
                        <a:rPr lang="fr-FR" sz="1400" i="1" dirty="0"/>
                        <a:t> </a:t>
                      </a:r>
                      <a:r>
                        <a:rPr lang="fr-FR" sz="1400" i="1" dirty="0" err="1"/>
                        <a:t>went</a:t>
                      </a:r>
                      <a:r>
                        <a:rPr lang="fr-FR" sz="1400" dirty="0"/>
                        <a:t/>
                      </a:r>
                      <a:br>
                        <a:rPr lang="fr-FR" sz="1400" dirty="0"/>
                      </a:br>
                      <a:r>
                        <a:rPr lang="fr-FR" sz="1400" b="1" dirty="0">
                          <a:hlinkClick r:id="rId13"/>
                        </a:rPr>
                        <a:t>ils sont </a:t>
                      </a:r>
                      <a:r>
                        <a:rPr lang="fr-FR" sz="1400" b="1" dirty="0" smtClean="0">
                          <a:hlinkClick r:id="rId13"/>
                        </a:rPr>
                        <a:t>allé</a:t>
                      </a:r>
                      <a:r>
                        <a:rPr lang="fr-FR" sz="1400" b="1" dirty="0" smtClean="0">
                          <a:hlinkClick r:id="rId9"/>
                        </a:rPr>
                        <a:t>(e)</a:t>
                      </a:r>
                      <a:r>
                        <a:rPr lang="fr-FR" sz="1400" b="1" dirty="0" smtClean="0">
                          <a:hlinkClick r:id="rId13"/>
                        </a:rPr>
                        <a:t>s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i="1" dirty="0" err="1"/>
                        <a:t>they</a:t>
                      </a:r>
                      <a:r>
                        <a:rPr lang="fr-FR" sz="1400" i="1" dirty="0"/>
                        <a:t> </a:t>
                      </a:r>
                      <a:r>
                        <a:rPr lang="fr-FR" sz="1400" i="1" dirty="0" err="1"/>
                        <a:t>went</a:t>
                      </a:r>
                      <a:endParaRPr lang="fr-FR" sz="1400" dirty="0"/>
                    </a:p>
                  </a:txBody>
                  <a:tcPr marL="90523" marR="90523" marT="33945" marB="3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Imperfect</a:t>
                      </a:r>
                      <a:r>
                        <a:rPr lang="en-US" sz="1400"/>
                        <a:t/>
                      </a:r>
                      <a:br>
                        <a:rPr lang="en-US" sz="1400"/>
                      </a:br>
                      <a:r>
                        <a:rPr lang="en-US" sz="1400" b="1">
                          <a:hlinkClick r:id="rId14"/>
                        </a:rPr>
                        <a:t>j'allais</a:t>
                      </a:r>
                      <a:r>
                        <a:rPr lang="en-US" sz="1400"/>
                        <a:t> </a:t>
                      </a:r>
                      <a:r>
                        <a:rPr lang="en-US" sz="1400" i="1"/>
                        <a:t>I used to go</a:t>
                      </a:r>
                      <a:r>
                        <a:rPr lang="en-US" sz="1400"/>
                        <a:t/>
                      </a:r>
                      <a:br>
                        <a:rPr lang="en-US" sz="1400"/>
                      </a:br>
                      <a:r>
                        <a:rPr lang="en-US" sz="1400" b="1">
                          <a:hlinkClick r:id="rId15"/>
                        </a:rPr>
                        <a:t>tu allais</a:t>
                      </a:r>
                      <a:r>
                        <a:rPr lang="en-US" sz="1400"/>
                        <a:t> </a:t>
                      </a:r>
                      <a:r>
                        <a:rPr lang="en-US" sz="1400" i="1"/>
                        <a:t>you used to go</a:t>
                      </a:r>
                      <a:r>
                        <a:rPr lang="en-US" sz="1400"/>
                        <a:t/>
                      </a:r>
                      <a:br>
                        <a:rPr lang="en-US" sz="1400"/>
                      </a:br>
                      <a:r>
                        <a:rPr lang="en-US" sz="1400" b="1">
                          <a:hlinkClick r:id="rId16"/>
                        </a:rPr>
                        <a:t>il allait</a:t>
                      </a:r>
                      <a:r>
                        <a:rPr lang="en-US" sz="1400"/>
                        <a:t> </a:t>
                      </a:r>
                      <a:r>
                        <a:rPr lang="en-US" sz="1400" i="1"/>
                        <a:t>he used to go</a:t>
                      </a:r>
                      <a:r>
                        <a:rPr lang="en-US" sz="1400"/>
                        <a:t/>
                      </a:r>
                      <a:br>
                        <a:rPr lang="en-US" sz="1400"/>
                      </a:br>
                      <a:r>
                        <a:rPr lang="en-US" sz="1400" b="1">
                          <a:hlinkClick r:id="rId17"/>
                        </a:rPr>
                        <a:t>nous allions</a:t>
                      </a:r>
                      <a:r>
                        <a:rPr lang="en-US" sz="1400"/>
                        <a:t> </a:t>
                      </a:r>
                      <a:r>
                        <a:rPr lang="en-US" sz="1400" i="1"/>
                        <a:t>we used to go</a:t>
                      </a:r>
                      <a:r>
                        <a:rPr lang="en-US" sz="1400"/>
                        <a:t/>
                      </a:r>
                      <a:br>
                        <a:rPr lang="en-US" sz="1400"/>
                      </a:br>
                      <a:r>
                        <a:rPr lang="en-US" sz="1400" b="1">
                          <a:hlinkClick r:id="rId18"/>
                        </a:rPr>
                        <a:t>vous alliez</a:t>
                      </a:r>
                      <a:r>
                        <a:rPr lang="en-US" sz="1400"/>
                        <a:t> </a:t>
                      </a:r>
                      <a:r>
                        <a:rPr lang="en-US" sz="1400" i="1"/>
                        <a:t>you used to go</a:t>
                      </a:r>
                      <a:r>
                        <a:rPr lang="en-US" sz="1400"/>
                        <a:t/>
                      </a:r>
                      <a:br>
                        <a:rPr lang="en-US" sz="1400"/>
                      </a:br>
                      <a:r>
                        <a:rPr lang="en-US" sz="1400" b="1">
                          <a:hlinkClick r:id="rId19"/>
                        </a:rPr>
                        <a:t>ils allaient</a:t>
                      </a:r>
                      <a:r>
                        <a:rPr lang="en-US" sz="1400"/>
                        <a:t> </a:t>
                      </a:r>
                      <a:r>
                        <a:rPr lang="en-US" sz="1400" i="1"/>
                        <a:t>they used to go</a:t>
                      </a:r>
                      <a:endParaRPr lang="en-US" sz="1400"/>
                    </a:p>
                  </a:txBody>
                  <a:tcPr marL="90523" marR="90523" marT="33945" marB="3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8888">
                <a:tc>
                  <a:txBody>
                    <a:bodyPr/>
                    <a:lstStyle/>
                    <a:p>
                      <a:r>
                        <a:rPr lang="en-US" sz="1400" b="1" i="1" u="none" dirty="0"/>
                        <a:t>Conditional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20"/>
                        </a:rPr>
                        <a:t>j'irais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I would go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21"/>
                        </a:rPr>
                        <a:t>tu</a:t>
                      </a:r>
                      <a:r>
                        <a:rPr lang="en-US" sz="1400" b="1" dirty="0">
                          <a:hlinkClick r:id="rId21"/>
                        </a:rPr>
                        <a:t> </a:t>
                      </a:r>
                      <a:r>
                        <a:rPr lang="en-US" sz="1400" b="1" dirty="0" err="1">
                          <a:hlinkClick r:id="rId21"/>
                        </a:rPr>
                        <a:t>irais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you would go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22"/>
                        </a:rPr>
                        <a:t>il</a:t>
                      </a:r>
                      <a:r>
                        <a:rPr lang="en-US" sz="1400" b="1" dirty="0">
                          <a:hlinkClick r:id="rId22"/>
                        </a:rPr>
                        <a:t> </a:t>
                      </a:r>
                      <a:r>
                        <a:rPr lang="en-US" sz="1400" b="1" dirty="0" err="1">
                          <a:hlinkClick r:id="rId22"/>
                        </a:rPr>
                        <a:t>irait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he would go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b="1" dirty="0">
                          <a:hlinkClick r:id="rId23"/>
                        </a:rPr>
                        <a:t>nous </a:t>
                      </a:r>
                      <a:r>
                        <a:rPr lang="en-US" sz="1400" b="1" dirty="0" err="1">
                          <a:hlinkClick r:id="rId23"/>
                        </a:rPr>
                        <a:t>irions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we would go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24"/>
                        </a:rPr>
                        <a:t>vous</a:t>
                      </a:r>
                      <a:r>
                        <a:rPr lang="en-US" sz="1400" b="1" dirty="0">
                          <a:hlinkClick r:id="rId24"/>
                        </a:rPr>
                        <a:t> </a:t>
                      </a:r>
                      <a:r>
                        <a:rPr lang="en-US" sz="1400" b="1" dirty="0" err="1">
                          <a:hlinkClick r:id="rId24"/>
                        </a:rPr>
                        <a:t>iriez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you would go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25"/>
                        </a:rPr>
                        <a:t>ils</a:t>
                      </a:r>
                      <a:r>
                        <a:rPr lang="en-US" sz="1400" b="1" dirty="0">
                          <a:hlinkClick r:id="rId25"/>
                        </a:rPr>
                        <a:t> </a:t>
                      </a:r>
                      <a:r>
                        <a:rPr lang="en-US" sz="1400" b="1" dirty="0" err="1">
                          <a:hlinkClick r:id="rId25"/>
                        </a:rPr>
                        <a:t>iraient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they would go</a:t>
                      </a:r>
                      <a:endParaRPr lang="en-US" sz="1400" dirty="0"/>
                    </a:p>
                  </a:txBody>
                  <a:tcPr marL="90523" marR="90523" marT="33945" marB="3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Future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26"/>
                        </a:rPr>
                        <a:t>j'irai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I will go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27"/>
                        </a:rPr>
                        <a:t>tu</a:t>
                      </a:r>
                      <a:r>
                        <a:rPr lang="en-US" sz="1400" b="1" dirty="0">
                          <a:hlinkClick r:id="rId27"/>
                        </a:rPr>
                        <a:t> </a:t>
                      </a:r>
                      <a:r>
                        <a:rPr lang="en-US" sz="1400" b="1" dirty="0" err="1">
                          <a:hlinkClick r:id="rId27"/>
                        </a:rPr>
                        <a:t>iras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you will go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28"/>
                        </a:rPr>
                        <a:t>il</a:t>
                      </a:r>
                      <a:r>
                        <a:rPr lang="en-US" sz="1400" b="1" dirty="0">
                          <a:hlinkClick r:id="rId28"/>
                        </a:rPr>
                        <a:t> </a:t>
                      </a:r>
                      <a:r>
                        <a:rPr lang="en-US" sz="1400" b="1" dirty="0" err="1">
                          <a:hlinkClick r:id="rId28"/>
                        </a:rPr>
                        <a:t>ira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he will go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b="1" dirty="0">
                          <a:hlinkClick r:id="rId29"/>
                        </a:rPr>
                        <a:t>nous irons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we will go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30"/>
                        </a:rPr>
                        <a:t>vous</a:t>
                      </a:r>
                      <a:r>
                        <a:rPr lang="en-US" sz="1400" b="1" dirty="0">
                          <a:hlinkClick r:id="rId30"/>
                        </a:rPr>
                        <a:t> </a:t>
                      </a:r>
                      <a:r>
                        <a:rPr lang="en-US" sz="1400" b="1" dirty="0" err="1">
                          <a:hlinkClick r:id="rId30"/>
                        </a:rPr>
                        <a:t>irez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you will go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31"/>
                        </a:rPr>
                        <a:t>ils</a:t>
                      </a:r>
                      <a:r>
                        <a:rPr lang="en-US" sz="1400" b="1" dirty="0">
                          <a:hlinkClick r:id="rId31"/>
                        </a:rPr>
                        <a:t> </a:t>
                      </a:r>
                      <a:r>
                        <a:rPr lang="en-US" sz="1400" b="1" dirty="0" err="1">
                          <a:hlinkClick r:id="rId31"/>
                        </a:rPr>
                        <a:t>iront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they will go</a:t>
                      </a:r>
                      <a:endParaRPr lang="en-US" sz="1400" dirty="0"/>
                    </a:p>
                  </a:txBody>
                  <a:tcPr marL="90523" marR="90523" marT="33945" marB="3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/>
                        <a:t>Subjunctive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32"/>
                        </a:rPr>
                        <a:t>que</a:t>
                      </a:r>
                      <a:r>
                        <a:rPr lang="en-US" sz="1400" b="1" dirty="0">
                          <a:hlinkClick r:id="rId32"/>
                        </a:rPr>
                        <a:t> </a:t>
                      </a:r>
                      <a:r>
                        <a:rPr lang="en-US" sz="1400" b="1" dirty="0" err="1">
                          <a:hlinkClick r:id="rId32"/>
                        </a:rPr>
                        <a:t>j'aille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that I go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33"/>
                        </a:rPr>
                        <a:t>que</a:t>
                      </a:r>
                      <a:r>
                        <a:rPr lang="en-US" sz="1400" b="1" dirty="0">
                          <a:hlinkClick r:id="rId33"/>
                        </a:rPr>
                        <a:t> </a:t>
                      </a:r>
                      <a:r>
                        <a:rPr lang="en-US" sz="1400" b="1" dirty="0" err="1">
                          <a:hlinkClick r:id="rId33"/>
                        </a:rPr>
                        <a:t>tu</a:t>
                      </a:r>
                      <a:r>
                        <a:rPr lang="en-US" sz="1400" b="1" dirty="0">
                          <a:hlinkClick r:id="rId33"/>
                        </a:rPr>
                        <a:t> </a:t>
                      </a:r>
                      <a:r>
                        <a:rPr lang="en-US" sz="1400" b="1" dirty="0" err="1">
                          <a:hlinkClick r:id="rId33"/>
                        </a:rPr>
                        <a:t>ailles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that you go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34"/>
                        </a:rPr>
                        <a:t>qu'il</a:t>
                      </a:r>
                      <a:r>
                        <a:rPr lang="en-US" sz="1400" b="1" dirty="0">
                          <a:hlinkClick r:id="rId34"/>
                        </a:rPr>
                        <a:t> </a:t>
                      </a:r>
                      <a:r>
                        <a:rPr lang="en-US" sz="1400" b="1" dirty="0" err="1">
                          <a:hlinkClick r:id="rId34"/>
                        </a:rPr>
                        <a:t>aille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that he go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35"/>
                        </a:rPr>
                        <a:t>que</a:t>
                      </a:r>
                      <a:r>
                        <a:rPr lang="en-US" sz="1400" b="1" dirty="0">
                          <a:hlinkClick r:id="rId35"/>
                        </a:rPr>
                        <a:t> nous </a:t>
                      </a:r>
                      <a:r>
                        <a:rPr lang="en-US" sz="1400" b="1" dirty="0" err="1">
                          <a:hlinkClick r:id="rId35"/>
                        </a:rPr>
                        <a:t>allions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that we go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36"/>
                        </a:rPr>
                        <a:t>que</a:t>
                      </a:r>
                      <a:r>
                        <a:rPr lang="en-US" sz="1400" b="1" dirty="0">
                          <a:hlinkClick r:id="rId36"/>
                        </a:rPr>
                        <a:t> </a:t>
                      </a:r>
                      <a:r>
                        <a:rPr lang="en-US" sz="1400" b="1" dirty="0" err="1">
                          <a:hlinkClick r:id="rId36"/>
                        </a:rPr>
                        <a:t>vous</a:t>
                      </a:r>
                      <a:r>
                        <a:rPr lang="en-US" sz="1400" b="1" dirty="0">
                          <a:hlinkClick r:id="rId36"/>
                        </a:rPr>
                        <a:t> </a:t>
                      </a:r>
                      <a:r>
                        <a:rPr lang="en-US" sz="1400" b="1" dirty="0" err="1">
                          <a:hlinkClick r:id="rId36"/>
                        </a:rPr>
                        <a:t>alliez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that you go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b="1" dirty="0" err="1">
                          <a:hlinkClick r:id="rId37"/>
                        </a:rPr>
                        <a:t>qu'ils</a:t>
                      </a:r>
                      <a:r>
                        <a:rPr lang="en-US" sz="1400" b="1" dirty="0">
                          <a:hlinkClick r:id="rId37"/>
                        </a:rPr>
                        <a:t> </a:t>
                      </a:r>
                      <a:r>
                        <a:rPr lang="en-US" sz="1400" b="1" dirty="0" err="1">
                          <a:hlinkClick r:id="rId37"/>
                        </a:rPr>
                        <a:t>aillent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that they go</a:t>
                      </a:r>
                      <a:endParaRPr lang="en-US" sz="1400" dirty="0"/>
                    </a:p>
                  </a:txBody>
                  <a:tcPr marL="90523" marR="90523" marT="33945" marB="3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 Conjugation in French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7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Other Parts of Speech</a:t>
            </a:r>
          </a:p>
        </p:txBody>
      </p:sp>
      <p:sp>
        <p:nvSpPr>
          <p:cNvPr id="931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04175"/>
            <a:ext cx="8229600" cy="35545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Adverbs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happily, here, never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Prepositions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of, through, in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</a:t>
            </a:r>
            <a:r>
              <a:rPr lang="en-US" altLang="en-US" dirty="0" smtClean="0"/>
              <a:t>articles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Phrasal verbs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the plane took off, take it off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</a:t>
            </a:r>
            <a:r>
              <a:rPr lang="en-US" altLang="en-US" dirty="0" smtClean="0"/>
              <a:t>articles vs. prepositions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 smtClean="0"/>
              <a:t>She ran up a bill/hill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761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Other Parts of Speech</a:t>
            </a:r>
          </a:p>
        </p:txBody>
      </p:sp>
      <p:sp>
        <p:nvSpPr>
          <p:cNvPr id="931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49251"/>
            <a:ext cx="8229600" cy="36447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Coordinating conjunctions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 smtClean="0"/>
              <a:t>and, or, but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Subordinating conjunctions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 smtClean="0"/>
              <a:t>if, because, that, although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Interjections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 smtClean="0"/>
              <a:t>Ouch</a:t>
            </a:r>
            <a:r>
              <a:rPr lang="en-US" alt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324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Sample Part of Speech Tags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866386" y="1267796"/>
            <a:ext cx="7743139" cy="32932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NN    /* singular noun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IN    /* preposition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AT    /* article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NP    /* proper noun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JJ    /* adjective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,     /* comma */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NNS   /* plural noun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CC    /* conjunction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RB    /* adverb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VB    /* un-inflected verb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VBN   /* verb +en (taken, looked (</a:t>
            </a:r>
            <a:r>
              <a:rPr lang="en-US" altLang="en-US" sz="1600" dirty="0" err="1">
                <a:latin typeface="Courier New" pitchFamily="49" charset="0"/>
              </a:rPr>
              <a:t>passive,perfect</a:t>
            </a:r>
            <a:r>
              <a:rPr lang="en-US" altLang="en-US" sz="1600" dirty="0">
                <a:latin typeface="Courier New" pitchFamily="49" charset="0"/>
              </a:rPr>
              <a:t>))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VBD   /* verb +</a:t>
            </a:r>
            <a:r>
              <a:rPr lang="en-US" altLang="en-US" sz="1600" dirty="0" err="1">
                <a:latin typeface="Courier New" pitchFamily="49" charset="0"/>
              </a:rPr>
              <a:t>ed</a:t>
            </a:r>
            <a:r>
              <a:rPr lang="en-US" altLang="en-US" sz="1600" dirty="0">
                <a:latin typeface="Courier New" pitchFamily="49" charset="0"/>
              </a:rPr>
              <a:t> (took, looked (past tense))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CS    /* subordinating conjunction */</a:t>
            </a:r>
          </a:p>
        </p:txBody>
      </p:sp>
    </p:spTree>
    <p:extLst>
      <p:ext uri="{BB962C8B-B14F-4D97-AF65-F5344CB8AC3E}">
        <p14:creationId xmlns:p14="http://schemas.microsoft.com/office/powerpoint/2010/main" val="28902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Parts of speech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Syntactic categories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7772400" cy="4000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Substitution test: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685800" y="3371850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dirty="0"/>
              <a:t>Open (lexical) and closed (functional) categories: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1600200" y="3943350"/>
            <a:ext cx="1378904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 dirty="0"/>
              <a:t>No-fly-zone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 dirty="0" smtClean="0"/>
              <a:t>twerk</a:t>
            </a:r>
            <a:endParaRPr lang="en-US" alt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455725" y="1689463"/>
            <a:ext cx="4755554" cy="1576426"/>
            <a:chOff x="1455725" y="1689463"/>
            <a:chExt cx="4755554" cy="1576426"/>
          </a:xfrm>
        </p:grpSpPr>
        <p:sp>
          <p:nvSpPr>
            <p:cNvPr id="4100" name="Text Box 4"/>
            <p:cNvSpPr txBox="1">
              <a:spLocks noChangeArrowheads="1"/>
            </p:cNvSpPr>
            <p:nvPr/>
          </p:nvSpPr>
          <p:spPr bwMode="auto">
            <a:xfrm>
              <a:off x="1518867" y="2348160"/>
              <a:ext cx="166263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 dirty="0"/>
                <a:t>Nathalie likes </a:t>
              </a:r>
              <a:endParaRPr lang="en-US" altLang="en-US" sz="2000" dirty="0"/>
            </a:p>
          </p:txBody>
        </p:sp>
        <p:sp>
          <p:nvSpPr>
            <p:cNvPr id="4101" name="Text Box 5"/>
            <p:cNvSpPr txBox="1">
              <a:spLocks noChangeArrowheads="1"/>
            </p:cNvSpPr>
            <p:nvPr/>
          </p:nvSpPr>
          <p:spPr bwMode="auto">
            <a:xfrm>
              <a:off x="3181502" y="1689463"/>
              <a:ext cx="8382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9600" i="1" dirty="0"/>
                <a:t>{  </a:t>
              </a:r>
            </a:p>
          </p:txBody>
        </p:sp>
        <p:sp>
          <p:nvSpPr>
            <p:cNvPr id="4102" name="Text Box 6"/>
            <p:cNvSpPr txBox="1">
              <a:spLocks noChangeArrowheads="1"/>
            </p:cNvSpPr>
            <p:nvPr/>
          </p:nvSpPr>
          <p:spPr bwMode="auto">
            <a:xfrm>
              <a:off x="4876800" y="1696229"/>
              <a:ext cx="8382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9600" i="1" dirty="0"/>
                <a:t>}  </a:t>
              </a:r>
            </a:p>
          </p:txBody>
        </p:sp>
        <p:sp>
          <p:nvSpPr>
            <p:cNvPr id="4103" name="Text Box 7"/>
            <p:cNvSpPr txBox="1">
              <a:spLocks noChangeArrowheads="1"/>
            </p:cNvSpPr>
            <p:nvPr/>
          </p:nvSpPr>
          <p:spPr bwMode="auto">
            <a:xfrm>
              <a:off x="5455130" y="2348160"/>
              <a:ext cx="72487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 dirty="0"/>
                <a:t>cats. </a:t>
              </a:r>
              <a:endParaRPr lang="en-US" altLang="en-US" sz="2000" dirty="0"/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3901440" y="2000251"/>
              <a:ext cx="1018227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i="1" dirty="0"/>
                <a:t>   black</a:t>
              </a:r>
              <a:br>
                <a:rPr lang="en-US" altLang="en-US" sz="1800" i="1" dirty="0"/>
              </a:br>
              <a:r>
                <a:rPr lang="en-US" altLang="en-US" sz="1800" i="1" dirty="0"/>
                <a:t>  Persian</a:t>
              </a:r>
              <a:br>
                <a:rPr lang="en-US" altLang="en-US" sz="1800" i="1" dirty="0"/>
              </a:br>
              <a:r>
                <a:rPr lang="en-US" altLang="en-US" sz="1800" i="1" dirty="0"/>
                <a:t> tabby</a:t>
              </a:r>
              <a:br>
                <a:rPr lang="en-US" altLang="en-US" sz="1800" i="1" dirty="0"/>
              </a:br>
              <a:r>
                <a:rPr lang="en-US" altLang="en-US" sz="1800" i="1" dirty="0"/>
                <a:t>small </a:t>
              </a:r>
              <a:endParaRPr lang="en-US" altLang="en-US" sz="1800" dirty="0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1455725" y="1943100"/>
              <a:ext cx="4755554" cy="1257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5257800" y="3943350"/>
            <a:ext cx="497252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 dirty="0"/>
              <a:t>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 dirty="0"/>
              <a:t>in 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413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105" grpId="0"/>
      <p:bldP spid="4106" grpId="0" animBg="1"/>
      <p:bldP spid="41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61309"/>
            <a:ext cx="8229600" cy="24333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Parts of speech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 smtClean="0"/>
              <a:t>eight (or so) general types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 smtClean="0"/>
              <a:t>nouns, verbs, adjectives…</a:t>
            </a:r>
          </a:p>
          <a:p>
            <a:pPr>
              <a:lnSpc>
                <a:spcPct val="90000"/>
              </a:lnSpc>
            </a:pPr>
            <a:endParaRPr lang="en-US" altLang="en-US" sz="2800" dirty="0" smtClean="0"/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362200" y="1428750"/>
            <a:ext cx="4102213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The dog chased the yellow bird</a:t>
            </a:r>
            <a:r>
              <a:rPr lang="en-US" altLang="en-U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832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  <p:bldP spid="870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Nouns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43189"/>
            <a:ext cx="8229600" cy="390873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Examples</a:t>
            </a:r>
          </a:p>
          <a:p>
            <a:pPr lvl="1"/>
            <a:r>
              <a:rPr lang="en-US" altLang="en-US" i="1" dirty="0" smtClean="0"/>
              <a:t>dog, tree, computer, idea</a:t>
            </a:r>
            <a:endParaRPr lang="en-US" altLang="en-US" dirty="0" smtClean="0"/>
          </a:p>
          <a:p>
            <a:r>
              <a:rPr lang="en-US" altLang="en-US" dirty="0" smtClean="0"/>
              <a:t>Nouns vary in </a:t>
            </a:r>
          </a:p>
          <a:p>
            <a:pPr lvl="1"/>
            <a:r>
              <a:rPr lang="en-US" altLang="en-US" dirty="0" smtClean="0"/>
              <a:t>number (singular, plural)</a:t>
            </a:r>
          </a:p>
          <a:p>
            <a:pPr lvl="1"/>
            <a:r>
              <a:rPr lang="en-US" altLang="en-US" dirty="0" smtClean="0"/>
              <a:t>gender (masculine, feminine, neuter)</a:t>
            </a:r>
          </a:p>
          <a:p>
            <a:pPr lvl="1"/>
            <a:r>
              <a:rPr lang="en-US" altLang="en-US" dirty="0" smtClean="0"/>
              <a:t>case (nominative, genitive, accusative, dative)</a:t>
            </a:r>
          </a:p>
          <a:p>
            <a:r>
              <a:rPr lang="en-US" altLang="en-US" dirty="0" smtClean="0"/>
              <a:t>Case example in Latin</a:t>
            </a:r>
          </a:p>
          <a:p>
            <a:pPr lvl="1"/>
            <a:r>
              <a:rPr lang="en-US" altLang="en-US" i="1" dirty="0" smtClean="0"/>
              <a:t>Singular: </a:t>
            </a:r>
            <a:r>
              <a:rPr lang="en-US" altLang="en-US" i="1" dirty="0" err="1" smtClean="0"/>
              <a:t>puer</a:t>
            </a:r>
            <a:r>
              <a:rPr lang="en-US" altLang="en-US" i="1" dirty="0" smtClean="0"/>
              <a:t> (nominative), </a:t>
            </a:r>
            <a:r>
              <a:rPr lang="en-US" altLang="en-US" i="1" dirty="0" err="1" smtClean="0"/>
              <a:t>puerum</a:t>
            </a:r>
            <a:r>
              <a:rPr lang="en-US" altLang="en-US" i="1" dirty="0" smtClean="0"/>
              <a:t> (accusative), </a:t>
            </a:r>
            <a:r>
              <a:rPr lang="en-US" altLang="en-US" i="1" dirty="0" err="1"/>
              <a:t>puerī</a:t>
            </a:r>
            <a:r>
              <a:rPr lang="en-US" altLang="en-US" i="1" dirty="0"/>
              <a:t> </a:t>
            </a:r>
            <a:r>
              <a:rPr lang="en-US" altLang="en-US" i="1" dirty="0" smtClean="0"/>
              <a:t>(genitive)</a:t>
            </a:r>
          </a:p>
          <a:p>
            <a:pPr lvl="1"/>
            <a:r>
              <a:rPr lang="en-US" altLang="en-US" i="1" dirty="0" smtClean="0"/>
              <a:t>Plural: </a:t>
            </a:r>
            <a:r>
              <a:rPr lang="en-US" altLang="en-US" i="1" dirty="0" err="1"/>
              <a:t>puerī</a:t>
            </a:r>
            <a:r>
              <a:rPr lang="en-US" altLang="en-US" i="1" dirty="0"/>
              <a:t> </a:t>
            </a:r>
            <a:r>
              <a:rPr lang="en-US" altLang="en-US" i="1" dirty="0" smtClean="0"/>
              <a:t>(</a:t>
            </a:r>
            <a:r>
              <a:rPr lang="en-US" altLang="en-US" i="1" dirty="0"/>
              <a:t>nominative), </a:t>
            </a:r>
            <a:r>
              <a:rPr lang="en-US" altLang="en-US" i="1" dirty="0" err="1" smtClean="0"/>
              <a:t>puerōs</a:t>
            </a:r>
            <a:r>
              <a:rPr lang="en-US" altLang="en-US" i="1" dirty="0" smtClean="0"/>
              <a:t> </a:t>
            </a:r>
            <a:r>
              <a:rPr lang="en-US" altLang="en-US" i="1" dirty="0"/>
              <a:t>(accusative), </a:t>
            </a:r>
            <a:r>
              <a:rPr lang="en-US" altLang="en-US" i="1" dirty="0" err="1" smtClean="0"/>
              <a:t>puerōrum</a:t>
            </a:r>
            <a:r>
              <a:rPr lang="en-US" altLang="en-US" i="1" dirty="0" smtClean="0"/>
              <a:t> (genitive)</a:t>
            </a:r>
            <a:endParaRPr lang="en-US" altLang="en-US" dirty="0" smtClean="0"/>
          </a:p>
          <a:p>
            <a:r>
              <a:rPr lang="en-US" altLang="en-US" dirty="0" smtClean="0"/>
              <a:t>Gender example in German</a:t>
            </a:r>
          </a:p>
          <a:p>
            <a:pPr lvl="1"/>
            <a:r>
              <a:rPr lang="en-US" altLang="en-US" i="1" dirty="0" err="1" smtClean="0"/>
              <a:t>Mädchen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(neuter gender)</a:t>
            </a:r>
            <a:endParaRPr lang="en-US" altLang="en-US" i="1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305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Jabberwocky (Lewis Carroll)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864334"/>
            <a:ext cx="8229600" cy="730288"/>
          </a:xfrm>
        </p:spPr>
        <p:txBody>
          <a:bodyPr/>
          <a:lstStyle/>
          <a:p>
            <a:r>
              <a:rPr lang="en-US" dirty="0" smtClean="0"/>
              <a:t>What are the parts of speech for the words in bold?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8396" y="1802608"/>
            <a:ext cx="34066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err="1" smtClean="0"/>
              <a:t>'Twas</a:t>
            </a:r>
            <a:r>
              <a:rPr lang="en-US" altLang="en-US" dirty="0" smtClean="0"/>
              <a:t> </a:t>
            </a:r>
            <a:r>
              <a:rPr lang="en-US" altLang="en-US" b="1" dirty="0" err="1"/>
              <a:t>brillig</a:t>
            </a:r>
            <a:r>
              <a:rPr lang="en-US" altLang="en-US" dirty="0"/>
              <a:t>, </a:t>
            </a:r>
            <a:r>
              <a:rPr lang="en-US" altLang="en-US" dirty="0" smtClean="0"/>
              <a:t>and </a:t>
            </a:r>
            <a:r>
              <a:rPr lang="en-US" altLang="en-US" dirty="0"/>
              <a:t>the </a:t>
            </a:r>
            <a:r>
              <a:rPr lang="en-US" altLang="en-US" b="1" dirty="0" err="1"/>
              <a:t>slithy</a:t>
            </a:r>
            <a:r>
              <a:rPr lang="en-US" altLang="en-US" dirty="0"/>
              <a:t> </a:t>
            </a:r>
            <a:r>
              <a:rPr lang="en-US" altLang="en-US" b="1" dirty="0" err="1"/>
              <a:t>toves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Did gyre and </a:t>
            </a:r>
            <a:r>
              <a:rPr lang="en-US" altLang="en-US" dirty="0" err="1"/>
              <a:t>gimble</a:t>
            </a:r>
            <a:r>
              <a:rPr lang="en-US" altLang="en-US" dirty="0"/>
              <a:t> in the </a:t>
            </a:r>
            <a:r>
              <a:rPr lang="en-US" altLang="en-US" b="1" dirty="0" err="1"/>
              <a:t>wabe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altLang="en-US" dirty="0"/>
              <a:t>All </a:t>
            </a:r>
            <a:r>
              <a:rPr lang="en-US" altLang="en-US" b="1" dirty="0" err="1"/>
              <a:t>mimsy</a:t>
            </a:r>
            <a:r>
              <a:rPr lang="en-US" altLang="en-US" dirty="0"/>
              <a:t> were the </a:t>
            </a:r>
            <a:r>
              <a:rPr lang="en-US" altLang="en-US" dirty="0" err="1"/>
              <a:t>borogoves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And the </a:t>
            </a:r>
            <a:r>
              <a:rPr lang="en-US" altLang="en-US" b="1" dirty="0" err="1"/>
              <a:t>mome</a:t>
            </a:r>
            <a:r>
              <a:rPr lang="en-US" altLang="en-US" b="1" dirty="0"/>
              <a:t> </a:t>
            </a:r>
            <a:r>
              <a:rPr lang="en-US" altLang="en-US" b="1" dirty="0" err="1"/>
              <a:t>raths</a:t>
            </a:r>
            <a:r>
              <a:rPr lang="en-US" altLang="en-US" b="1" dirty="0"/>
              <a:t> </a:t>
            </a:r>
            <a:r>
              <a:rPr lang="en-US" altLang="en-US" b="1" dirty="0" err="1"/>
              <a:t>outgrabe</a:t>
            </a:r>
            <a:r>
              <a:rPr lang="en-US" altLang="en-US" dirty="0"/>
              <a:t>.</a:t>
            </a:r>
            <a:br>
              <a:rPr lang="en-US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6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Answers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8396" y="1765798"/>
            <a:ext cx="3687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 smtClean="0"/>
              <a:t>'Twas</a:t>
            </a:r>
            <a:r>
              <a:rPr lang="en-US" altLang="en-US" dirty="0" smtClean="0"/>
              <a:t> </a:t>
            </a:r>
            <a:r>
              <a:rPr lang="en-US" altLang="en-US" b="1" dirty="0" err="1"/>
              <a:t>brillig</a:t>
            </a:r>
            <a:r>
              <a:rPr lang="en-US" altLang="en-US" dirty="0"/>
              <a:t>, and the </a:t>
            </a:r>
            <a:r>
              <a:rPr lang="en-US" altLang="en-US" b="1" dirty="0" err="1"/>
              <a:t>slithy</a:t>
            </a:r>
            <a:r>
              <a:rPr lang="en-US" altLang="en-US" dirty="0"/>
              <a:t> </a:t>
            </a:r>
            <a:r>
              <a:rPr lang="en-US" altLang="en-US" b="1" dirty="0" err="1"/>
              <a:t>toves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Did gyre and </a:t>
            </a:r>
            <a:r>
              <a:rPr lang="en-US" altLang="en-US" dirty="0" err="1"/>
              <a:t>gimble</a:t>
            </a:r>
            <a:r>
              <a:rPr lang="en-US" altLang="en-US" dirty="0"/>
              <a:t> in the </a:t>
            </a:r>
            <a:r>
              <a:rPr lang="en-US" altLang="en-US" b="1" dirty="0" err="1"/>
              <a:t>wabe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altLang="en-US" dirty="0"/>
              <a:t>All </a:t>
            </a:r>
            <a:r>
              <a:rPr lang="en-US" altLang="en-US" b="1" dirty="0" err="1"/>
              <a:t>mimsy</a:t>
            </a:r>
            <a:r>
              <a:rPr lang="en-US" altLang="en-US" dirty="0"/>
              <a:t> were the </a:t>
            </a:r>
            <a:r>
              <a:rPr lang="en-US" altLang="en-US" dirty="0" err="1"/>
              <a:t>borogoves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And the </a:t>
            </a:r>
            <a:r>
              <a:rPr lang="en-US" altLang="en-US" b="1" dirty="0" err="1"/>
              <a:t>mome</a:t>
            </a:r>
            <a:r>
              <a:rPr lang="en-US" altLang="en-US" b="1" dirty="0"/>
              <a:t> </a:t>
            </a:r>
            <a:r>
              <a:rPr lang="en-US" altLang="en-US" b="1" dirty="0" err="1"/>
              <a:t>raths</a:t>
            </a:r>
            <a:r>
              <a:rPr lang="en-US" altLang="en-US" b="1" dirty="0"/>
              <a:t> </a:t>
            </a:r>
            <a:r>
              <a:rPr lang="en-US" altLang="en-US" b="1" dirty="0" err="1"/>
              <a:t>outgrabe</a:t>
            </a:r>
            <a:r>
              <a:rPr lang="en-US" altLang="en-US" dirty="0"/>
              <a:t>.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7606" y="1190906"/>
            <a:ext cx="4247453" cy="3793218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Wabe</a:t>
            </a:r>
            <a:r>
              <a:rPr lang="en-US" sz="1800" dirty="0" smtClean="0"/>
              <a:t>, </a:t>
            </a:r>
            <a:r>
              <a:rPr lang="en-US" sz="1800" dirty="0" err="1" smtClean="0"/>
              <a:t>borogoves</a:t>
            </a:r>
            <a:r>
              <a:rPr lang="en-US" sz="1800" dirty="0" smtClean="0"/>
              <a:t> </a:t>
            </a:r>
            <a:endParaRPr lang="en-US" sz="1800" dirty="0"/>
          </a:p>
          <a:p>
            <a:pPr lvl="1"/>
            <a:r>
              <a:rPr lang="en-US" sz="1400" dirty="0" smtClean="0"/>
              <a:t>Nouns (after “the”)</a:t>
            </a:r>
            <a:endParaRPr lang="en-US" sz="1400" dirty="0"/>
          </a:p>
          <a:p>
            <a:r>
              <a:rPr lang="en-US" sz="1800" dirty="0" err="1" smtClean="0"/>
              <a:t>brillig</a:t>
            </a:r>
            <a:r>
              <a:rPr lang="en-US" sz="1800" dirty="0" smtClean="0"/>
              <a:t> </a:t>
            </a:r>
          </a:p>
          <a:p>
            <a:pPr lvl="1"/>
            <a:r>
              <a:rPr lang="en-US" sz="1400" dirty="0" smtClean="0"/>
              <a:t>adjective?</a:t>
            </a:r>
          </a:p>
          <a:p>
            <a:pPr lvl="1"/>
            <a:r>
              <a:rPr lang="en-US" sz="1400" dirty="0" smtClean="0"/>
              <a:t>noun?  (“noon”)</a:t>
            </a:r>
          </a:p>
          <a:p>
            <a:r>
              <a:rPr lang="en-US" sz="1800" dirty="0" err="1" smtClean="0"/>
              <a:t>mimsy</a:t>
            </a:r>
            <a:r>
              <a:rPr lang="en-US" sz="1800" dirty="0" smtClean="0"/>
              <a:t> </a:t>
            </a:r>
          </a:p>
          <a:p>
            <a:pPr lvl="1"/>
            <a:r>
              <a:rPr lang="en-US" sz="1400" dirty="0" smtClean="0"/>
              <a:t>adjective</a:t>
            </a:r>
          </a:p>
          <a:p>
            <a:r>
              <a:rPr lang="en-US" sz="1800" dirty="0" err="1" smtClean="0"/>
              <a:t>slighty</a:t>
            </a:r>
            <a:r>
              <a:rPr lang="en-US" sz="1800" dirty="0" smtClean="0"/>
              <a:t> </a:t>
            </a:r>
            <a:r>
              <a:rPr lang="en-US" sz="1800" dirty="0" err="1" smtClean="0"/>
              <a:t>toves</a:t>
            </a:r>
            <a:endParaRPr lang="en-US" sz="1800" dirty="0"/>
          </a:p>
          <a:p>
            <a:pPr lvl="1"/>
            <a:r>
              <a:rPr lang="en-US" sz="1400" dirty="0" err="1" smtClean="0"/>
              <a:t>adjective+noun</a:t>
            </a:r>
            <a:r>
              <a:rPr lang="en-US" sz="1400" dirty="0" smtClean="0"/>
              <a:t>?</a:t>
            </a:r>
          </a:p>
          <a:p>
            <a:pPr lvl="1"/>
            <a:r>
              <a:rPr lang="en-US" sz="1400" dirty="0" err="1" smtClean="0"/>
              <a:t>noun+verb</a:t>
            </a:r>
            <a:r>
              <a:rPr lang="en-US" sz="1400" dirty="0" smtClean="0"/>
              <a:t>? (“the bell tolls”)</a:t>
            </a:r>
          </a:p>
          <a:p>
            <a:r>
              <a:rPr lang="en-US" sz="1800" dirty="0" err="1" smtClean="0"/>
              <a:t>mome</a:t>
            </a:r>
            <a:r>
              <a:rPr lang="en-US" sz="1800" dirty="0" smtClean="0"/>
              <a:t> </a:t>
            </a:r>
            <a:r>
              <a:rPr lang="en-US" sz="1800" dirty="0" err="1" smtClean="0"/>
              <a:t>raths</a:t>
            </a:r>
            <a:r>
              <a:rPr lang="en-US" sz="1800" dirty="0" smtClean="0"/>
              <a:t> </a:t>
            </a:r>
            <a:r>
              <a:rPr lang="en-US" sz="1800" dirty="0" err="1" smtClean="0"/>
              <a:t>outgrabe</a:t>
            </a:r>
            <a:endParaRPr lang="en-US" sz="1800" dirty="0" smtClean="0"/>
          </a:p>
          <a:p>
            <a:pPr lvl="1"/>
            <a:r>
              <a:rPr lang="en-US" sz="1400" dirty="0" err="1" smtClean="0"/>
              <a:t>Adjective+noun+verb</a:t>
            </a:r>
            <a:r>
              <a:rPr lang="en-US" sz="1400" dirty="0" smtClean="0"/>
              <a:t>?</a:t>
            </a:r>
          </a:p>
          <a:p>
            <a:pPr lvl="1"/>
            <a:r>
              <a:rPr lang="en-US" sz="1400" dirty="0" err="1" smtClean="0"/>
              <a:t>Noun+verb+adverb</a:t>
            </a:r>
            <a:r>
              <a:rPr lang="en-US" sz="1400" dirty="0" smtClean="0"/>
              <a:t>? (“birds fly outside”)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834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an Important Example?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261385"/>
          </a:xfrm>
        </p:spPr>
        <p:txBody>
          <a:bodyPr/>
          <a:lstStyle/>
          <a:p>
            <a:r>
              <a:rPr lang="en-US" dirty="0" smtClean="0"/>
              <a:t>Computers see text that they don’t really understand.</a:t>
            </a:r>
          </a:p>
          <a:p>
            <a:r>
              <a:rPr lang="en-US" dirty="0" smtClean="0"/>
              <a:t>They have to use some prior knowledge.</a:t>
            </a:r>
          </a:p>
          <a:p>
            <a:r>
              <a:rPr lang="en-US" dirty="0" smtClean="0"/>
              <a:t>They reason probabilistically.</a:t>
            </a:r>
          </a:p>
          <a:p>
            <a:r>
              <a:rPr lang="en-US" dirty="0" smtClean="0"/>
              <a:t>They use context.</a:t>
            </a:r>
          </a:p>
          <a:p>
            <a:r>
              <a:rPr lang="en-US" dirty="0" smtClean="0"/>
              <a:t>The can be wrong.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6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Pronouns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186744" y="1094315"/>
            <a:ext cx="8796270" cy="334044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 smtClean="0"/>
              <a:t>Examples</a:t>
            </a:r>
          </a:p>
          <a:p>
            <a:pPr lvl="1">
              <a:lnSpc>
                <a:spcPct val="120000"/>
              </a:lnSpc>
            </a:pPr>
            <a:r>
              <a:rPr lang="en-US" altLang="en-US" sz="2300" i="1" dirty="0" smtClean="0"/>
              <a:t>she, ourselves, mine</a:t>
            </a:r>
            <a:endParaRPr lang="en-US" altLang="en-US" sz="2300" dirty="0" smtClean="0"/>
          </a:p>
          <a:p>
            <a:pPr>
              <a:lnSpc>
                <a:spcPct val="120000"/>
              </a:lnSpc>
            </a:pPr>
            <a:r>
              <a:rPr lang="en-US" altLang="en-US" sz="2800" dirty="0" smtClean="0"/>
              <a:t>Pronouns vary in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 smtClean="0"/>
              <a:t>person 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g</a:t>
            </a:r>
            <a:r>
              <a:rPr lang="en-US" altLang="en-US" sz="2300" dirty="0" smtClean="0"/>
              <a:t>ender</a:t>
            </a:r>
            <a:endParaRPr lang="en-US" altLang="en-US" sz="2300" dirty="0"/>
          </a:p>
          <a:p>
            <a:pPr lvl="1">
              <a:lnSpc>
                <a:spcPct val="120000"/>
              </a:lnSpc>
            </a:pPr>
            <a:r>
              <a:rPr lang="en-US" altLang="en-US" sz="2300" dirty="0" smtClean="0"/>
              <a:t>number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 smtClean="0"/>
              <a:t>case (in English: nominative, accusative, possessive, 2nd possessive)</a:t>
            </a:r>
          </a:p>
          <a:p>
            <a:pPr>
              <a:lnSpc>
                <a:spcPct val="120000"/>
              </a:lnSpc>
            </a:pPr>
            <a:r>
              <a:rPr lang="en-US" altLang="en-US" sz="2800" dirty="0" smtClean="0"/>
              <a:t>Reflexive and anaphoric forms</a:t>
            </a:r>
            <a:endParaRPr lang="en-US" altLang="en-US" sz="2800" dirty="0"/>
          </a:p>
          <a:p>
            <a:pPr lvl="1">
              <a:lnSpc>
                <a:spcPct val="120000"/>
              </a:lnSpc>
            </a:pPr>
            <a:r>
              <a:rPr lang="en-US" altLang="en-US" sz="2300" i="1" dirty="0" smtClean="0"/>
              <a:t>herself, each other</a:t>
            </a:r>
            <a:endParaRPr lang="en-US" altLang="en-US" sz="2300" dirty="0" smtClean="0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3654590" y="4169487"/>
            <a:ext cx="4248086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/>
              <a:t>Samantha gave </a:t>
            </a:r>
            <a:r>
              <a:rPr lang="en-US" altLang="en-US" sz="2400" i="1" u="sng" dirty="0"/>
              <a:t>her</a:t>
            </a:r>
            <a:r>
              <a:rPr lang="en-US" altLang="en-US" sz="2400" i="1" dirty="0"/>
              <a:t> a haircut.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/>
              <a:t>Samantha </a:t>
            </a:r>
            <a:r>
              <a:rPr lang="en-US" altLang="en-US" sz="2400" i="1" dirty="0" smtClean="0"/>
              <a:t>gave </a:t>
            </a:r>
            <a:r>
              <a:rPr lang="en-US" altLang="en-US" sz="2400" i="1" u="sng" dirty="0" smtClean="0"/>
              <a:t>herself</a:t>
            </a:r>
            <a:r>
              <a:rPr lang="en-US" altLang="en-US" sz="2400" i="1" dirty="0" smtClean="0"/>
              <a:t> </a:t>
            </a:r>
            <a:r>
              <a:rPr lang="en-US" altLang="en-US" sz="2400" i="1" dirty="0"/>
              <a:t>a haircut.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13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 bldLvl="2"/>
      <p:bldP spid="90116" grpId="0" animBg="1"/>
    </p:bld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39152</TotalTime>
  <Words>580</Words>
  <Application>Microsoft Office PowerPoint</Application>
  <PresentationFormat>On-screen Show (16:9)</PresentationFormat>
  <Paragraphs>149</Paragraphs>
  <Slides>17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Courier New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Introduction to NLP</vt:lpstr>
      <vt:lpstr>Syntactic categories</vt:lpstr>
      <vt:lpstr>Example</vt:lpstr>
      <vt:lpstr>Nouns</vt:lpstr>
      <vt:lpstr>Jabberwocky (Lewis Carroll)</vt:lpstr>
      <vt:lpstr>Answers</vt:lpstr>
      <vt:lpstr>Why is this an Important Example?</vt:lpstr>
      <vt:lpstr>Pronouns</vt:lpstr>
      <vt:lpstr>Determiners and Adjectives</vt:lpstr>
      <vt:lpstr>Verbs</vt:lpstr>
      <vt:lpstr>Verbs</vt:lpstr>
      <vt:lpstr>Verb Conjugation in French</vt:lpstr>
      <vt:lpstr>Other Parts of Speech</vt:lpstr>
      <vt:lpstr>Other Parts of Speech</vt:lpstr>
      <vt:lpstr>Sample Part of Speech Tags</vt:lpstr>
      <vt:lpstr>NLP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460</cp:revision>
  <dcterms:created xsi:type="dcterms:W3CDTF">2014-05-29T18:54:38Z</dcterms:created>
  <dcterms:modified xsi:type="dcterms:W3CDTF">2019-01-09T23:17:51Z</dcterms:modified>
</cp:coreProperties>
</file>