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8"/>
  </p:notesMasterIdLst>
  <p:sldIdLst>
    <p:sldId id="256" r:id="rId3"/>
    <p:sldId id="308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307" r:id="rId12"/>
    <p:sldId id="283" r:id="rId13"/>
    <p:sldId id="284" r:id="rId14"/>
    <p:sldId id="285" r:id="rId15"/>
    <p:sldId id="286" r:id="rId16"/>
    <p:sldId id="305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22" d="100"/>
          <a:sy n="122" d="100"/>
        </p:scale>
        <p:origin x="114" y="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b.archive.org/web/20121101070342/http:/www.nslij-genetics.org/wli/zipf/" TargetMode="External"/><Relationship Id="rId2" Type="http://schemas.openxmlformats.org/officeDocument/2006/relationships/hyperlink" Target="http://en.wikipedia.org/wiki/Zipf's_la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ut-the-knot.org/do_you_know/zipfLaw.s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eaps'_la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3594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Zipf's</a:t>
            </a:r>
            <a:r>
              <a:rPr lang="en-US" altLang="en-US" dirty="0"/>
              <a:t> law is fairly general!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1000" y="1210152"/>
            <a:ext cx="82296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/>
              </a:rPr>
              <a:t> Frequency of accesses to web pages 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latin typeface="Lucida Grande"/>
              </a:rPr>
              <a:t> in particular the access counts on the Wikipedia page,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Grande"/>
              </a:rPr>
              <a:t>with </a:t>
            </a:r>
            <a:r>
              <a:rPr lang="en-US" altLang="en-US" sz="1800" i="1" dirty="0">
                <a:latin typeface="Lucida Grande"/>
              </a:rPr>
              <a:t>s</a:t>
            </a:r>
            <a:r>
              <a:rPr lang="en-US" altLang="en-US" sz="1800" dirty="0">
                <a:latin typeface="Lucida Grande"/>
              </a:rPr>
              <a:t> approximately equal to 0.3 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latin typeface="Lucida Grande"/>
              </a:rPr>
              <a:t> page access counts on Polish Wikipedia (data for late July 2003)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Grande"/>
              </a:rPr>
              <a:t>approximately obey </a:t>
            </a:r>
            <a:r>
              <a:rPr lang="en-US" altLang="en-US" sz="1800" dirty="0" err="1">
                <a:latin typeface="Lucida Grande"/>
              </a:rPr>
              <a:t>Zipf's</a:t>
            </a:r>
            <a:r>
              <a:rPr lang="en-US" altLang="en-US" sz="1800" dirty="0">
                <a:latin typeface="Lucida Grande"/>
              </a:rPr>
              <a:t> law with a slope </a:t>
            </a:r>
            <a:r>
              <a:rPr lang="en-US" altLang="en-US" sz="1800" i="1" dirty="0">
                <a:latin typeface="Lucida Grande"/>
              </a:rPr>
              <a:t>s</a:t>
            </a:r>
            <a:r>
              <a:rPr lang="en-US" altLang="en-US" sz="1800" dirty="0">
                <a:latin typeface="Lucida Grande"/>
              </a:rPr>
              <a:t> about 0.5 </a:t>
            </a: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/>
              </a:rPr>
              <a:t> Words in the English language 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latin typeface="Lucida Grande"/>
              </a:rPr>
              <a:t> for instance, in Shakespeare’s play Hamlet with </a:t>
            </a:r>
            <a:r>
              <a:rPr lang="en-US" altLang="en-US" sz="1800" i="1" dirty="0">
                <a:latin typeface="Lucida Grande"/>
              </a:rPr>
              <a:t>s</a:t>
            </a:r>
            <a:r>
              <a:rPr lang="en-US" altLang="en-US" sz="1800" dirty="0">
                <a:latin typeface="Lucida Grande"/>
              </a:rPr>
              <a:t> approximately 0.5 </a:t>
            </a: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/>
              </a:rPr>
              <a:t> Sizes of settlements</a:t>
            </a: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/>
              </a:rPr>
              <a:t> Income distributions amongst individuals </a:t>
            </a: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/>
              </a:rPr>
              <a:t> Size of earthquakes</a:t>
            </a: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/>
              </a:rPr>
              <a:t> Notes in musical performances </a:t>
            </a:r>
            <a:endParaRPr lang="en-US" altLang="en-US" sz="2000" dirty="0">
              <a:latin typeface="Lucida Grande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922816" y="4422075"/>
            <a:ext cx="59896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linkClick r:id="rId2"/>
              </a:rPr>
              <a:t>http://en.wikipedia.org/wiki/Zipf's_law</a:t>
            </a:r>
            <a:endParaRPr lang="en-US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linkClick r:id="rId3"/>
              </a:rPr>
              <a:t>http://web.archive.org/web/20121101070342/http://www.nslij-genetics.org/wli/zipf/</a:t>
            </a:r>
            <a:endParaRPr lang="en-US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linkClick r:id="rId4"/>
              </a:rPr>
              <a:t>http://www.cut-the-knot.org/do_you_know/zipfLaw.shtml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43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/>
      <p:bldP spid="92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Plot: </a:t>
            </a:r>
            <a:r>
              <a:rPr lang="en-US" dirty="0" err="1"/>
              <a:t>Zipf’s</a:t>
            </a:r>
            <a:r>
              <a:rPr lang="en-US" dirty="0"/>
              <a:t> Distribution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43050"/>
            <a:ext cx="5181600" cy="27194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41719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 by rank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2573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frequency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2000251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p(k</a:t>
            </a:r>
            <a:r>
              <a:rPr lang="en-US" sz="3600" dirty="0"/>
              <a:t>) ~ </a:t>
            </a:r>
            <a:r>
              <a:rPr lang="en-US" sz="3600" dirty="0" err="1"/>
              <a:t>k</a:t>
            </a:r>
            <a:r>
              <a:rPr lang="en-US" sz="3600" baseline="30000" dirty="0"/>
              <a:t>-</a:t>
            </a:r>
            <a:r>
              <a:rPr lang="en-US" sz="3600" baseline="30000" dirty="0">
                <a:latin typeface="Symbol" pitchFamily="18" charset="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182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Zipf’s</a:t>
            </a:r>
            <a:r>
              <a:rPr lang="en-US" dirty="0"/>
              <a:t> Law in Natural Language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143000" y="1255981"/>
            <a:ext cx="3886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Rank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 Frequency </a:t>
            </a:r>
            <a:r>
              <a:rPr lang="en-US" sz="2400" dirty="0" err="1">
                <a:latin typeface="Times New Roman" charset="0"/>
                <a:sym typeface="Symbol" charset="2"/>
              </a:rPr>
              <a:t>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dirty="0">
                <a:latin typeface="Times New Roman" charset="0"/>
              </a:rPr>
              <a:t>Constant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574001"/>
              </p:ext>
            </p:extLst>
          </p:nvPr>
        </p:nvGraphicFramePr>
        <p:xfrm>
          <a:off x="1507300" y="2677656"/>
          <a:ext cx="6919912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6943674" imgH="3220911" progId="Word.Document.8">
                  <p:embed/>
                </p:oleObj>
              </mc:Choice>
              <mc:Fallback>
                <p:oleObj name="Document" r:id="rId3" imgW="6943674" imgH="32209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300" y="2677656"/>
                        <a:ext cx="6919912" cy="32115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449824" y="1011327"/>
            <a:ext cx="3460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– Constant ≈ 0.1 × Length of collection (in words) </a:t>
            </a:r>
          </a:p>
          <a:p>
            <a:r>
              <a:rPr lang="en-US" dirty="0"/>
              <a:t>– Not accurate at the tails, but accurate enough for our purposes</a:t>
            </a:r>
          </a:p>
        </p:txBody>
      </p:sp>
    </p:spTree>
    <p:extLst>
      <p:ext uri="{BB962C8B-B14F-4D97-AF65-F5344CB8AC3E}">
        <p14:creationId xmlns:p14="http://schemas.microsoft.com/office/powerpoint/2010/main" val="151147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Heaps’ Law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2672" y="1087191"/>
            <a:ext cx="8229600" cy="30861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/>
              <a:t>Size of vocabulary: V(n) = </a:t>
            </a:r>
            <a:r>
              <a:rPr lang="en-US" sz="2000" dirty="0" err="1"/>
              <a:t>Kn</a:t>
            </a:r>
            <a:r>
              <a:rPr lang="en-US" sz="2000" baseline="30000" dirty="0" err="1">
                <a:latin typeface="Symbol" charset="2"/>
              </a:rPr>
              <a:t>b</a:t>
            </a:r>
            <a:endParaRPr lang="en-US" sz="2000" baseline="30000" dirty="0">
              <a:latin typeface="Symbol" charset="2"/>
            </a:endParaRPr>
          </a:p>
          <a:p>
            <a:pPr eaLnBrk="1" hangingPunct="1"/>
            <a:r>
              <a:rPr lang="en-US" sz="2000" dirty="0"/>
              <a:t>In English, </a:t>
            </a:r>
            <a:r>
              <a:rPr lang="en-US" sz="2000" i="1" dirty="0"/>
              <a:t>K</a:t>
            </a:r>
            <a:r>
              <a:rPr lang="en-US" sz="2000" dirty="0"/>
              <a:t> is between 10 and 100, β is between 0.4 and 0.6.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75266" y="2083258"/>
            <a:ext cx="5554669" cy="2583250"/>
            <a:chOff x="2365307" y="2149095"/>
            <a:chExt cx="5554669" cy="2583250"/>
          </a:xfrm>
        </p:grpSpPr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34080" y="2189140"/>
              <a:ext cx="4495800" cy="2343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7607070" y="433223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Times New Roman" charset="0"/>
                </a:rPr>
                <a:t>n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365307" y="2149095"/>
              <a:ext cx="6687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Times New Roman" charset="0"/>
                </a:rPr>
                <a:t>V(n)</a:t>
              </a:r>
            </a:p>
          </p:txBody>
        </p:sp>
      </p:grp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216009" y="4666508"/>
            <a:ext cx="4780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latin typeface="Times New Roman" charset="0"/>
                <a:hlinkClick r:id="rId3"/>
              </a:rPr>
              <a:t>http://en.wikipedia.org/wiki/Heaps%27_law</a:t>
            </a:r>
            <a:r>
              <a:rPr lang="en-US" sz="2000" dirty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470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uiExpand="1" build="p"/>
      <p:bldP spid="215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Heaps’ Law (cont’d)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Related to </a:t>
            </a:r>
            <a:r>
              <a:rPr lang="en-US" dirty="0" err="1"/>
              <a:t>Zipf’s</a:t>
            </a:r>
            <a:r>
              <a:rPr lang="en-US" dirty="0"/>
              <a:t> law: generative models</a:t>
            </a:r>
          </a:p>
          <a:p>
            <a:pPr eaLnBrk="1" hangingPunct="1"/>
            <a:r>
              <a:rPr lang="en-US" dirty="0" err="1"/>
              <a:t>Zipf’s</a:t>
            </a:r>
            <a:r>
              <a:rPr lang="en-US" dirty="0"/>
              <a:t> and Heaps’ law coefficients change with language 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1" y="3329704"/>
            <a:ext cx="74355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latin typeface="Times New Roman" charset="0"/>
              </a:rPr>
              <a:t>Alexander </a:t>
            </a:r>
            <a:r>
              <a:rPr lang="en-US" sz="1400" dirty="0" err="1">
                <a:latin typeface="Times New Roman" charset="0"/>
              </a:rPr>
              <a:t>Gelbukh</a:t>
            </a:r>
            <a:r>
              <a:rPr lang="en-US" sz="1400" dirty="0">
                <a:latin typeface="Times New Roman" charset="0"/>
              </a:rPr>
              <a:t>, Grigori </a:t>
            </a:r>
            <a:r>
              <a:rPr lang="en-US" sz="1400" dirty="0" err="1">
                <a:latin typeface="Times New Roman" charset="0"/>
              </a:rPr>
              <a:t>Sidorov</a:t>
            </a:r>
            <a:r>
              <a:rPr lang="en-US" sz="1400" dirty="0">
                <a:latin typeface="Times New Roman" charset="0"/>
              </a:rPr>
              <a:t>. </a:t>
            </a:r>
            <a:r>
              <a:rPr lang="en-US" sz="1400" i="1" dirty="0" err="1">
                <a:latin typeface="Times New Roman" charset="0"/>
              </a:rPr>
              <a:t>Zipf</a:t>
            </a:r>
            <a:r>
              <a:rPr lang="en-US" sz="1400" i="1" dirty="0">
                <a:latin typeface="Times New Roman" charset="0"/>
              </a:rPr>
              <a:t> and Heaps Laws’ Coefficients Depend on Language</a:t>
            </a:r>
            <a:r>
              <a:rPr lang="en-US" sz="1400" dirty="0">
                <a:latin typeface="Times New Roman" charset="0"/>
              </a:rPr>
              <a:t>. Proc.</a:t>
            </a:r>
            <a:br>
              <a:rPr lang="en-US" sz="1400" dirty="0">
                <a:latin typeface="Times New Roman" charset="0"/>
              </a:rPr>
            </a:br>
            <a:r>
              <a:rPr lang="en-US" sz="1400" dirty="0">
                <a:latin typeface="Times New Roman" charset="0"/>
              </a:rPr>
              <a:t>CICLing-2001, Conference on Intelligent Text Processing and Computational Linguistics, </a:t>
            </a:r>
            <a:br>
              <a:rPr lang="en-US" sz="1400" dirty="0">
                <a:latin typeface="Times New Roman" charset="0"/>
              </a:rPr>
            </a:br>
            <a:r>
              <a:rPr lang="en-US" sz="1400" dirty="0">
                <a:latin typeface="Times New Roman" charset="0"/>
              </a:rPr>
              <a:t>February 18–24, 2001, Mexico City. Lecture Notes in Computer Science N 2004, </a:t>
            </a:r>
            <a:br>
              <a:rPr lang="en-US" sz="1400" dirty="0">
                <a:latin typeface="Times New Roman" charset="0"/>
              </a:rPr>
            </a:br>
            <a:r>
              <a:rPr lang="en-US" sz="1400" dirty="0">
                <a:latin typeface="Times New Roman" charset="0"/>
              </a:rPr>
              <a:t>ISSN 0302-9743, ISBN 3-540-41687-0, Springer-</a:t>
            </a:r>
            <a:r>
              <a:rPr lang="en-US" sz="1400" dirty="0" err="1">
                <a:latin typeface="Times New Roman" charset="0"/>
              </a:rPr>
              <a:t>Verlag</a:t>
            </a:r>
            <a:r>
              <a:rPr lang="en-US" sz="1400" dirty="0">
                <a:latin typeface="Times New Roman" charset="0"/>
              </a:rPr>
              <a:t>, pp. 332–335.</a:t>
            </a:r>
          </a:p>
        </p:txBody>
      </p:sp>
    </p:spTree>
    <p:extLst>
      <p:ext uri="{BB962C8B-B14F-4D97-AF65-F5344CB8AC3E}">
        <p14:creationId xmlns:p14="http://schemas.microsoft.com/office/powerpoint/2010/main" val="390870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89776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Word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7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Word </a:t>
            </a:r>
            <a:r>
              <a:rPr lang="en-US" altLang="zh-CN" dirty="0"/>
              <a:t>D</a:t>
            </a:r>
            <a:r>
              <a:rPr lang="en-US" dirty="0"/>
              <a:t>istributions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/>
              <a:t>Words are not distributed evenly!</a:t>
            </a:r>
          </a:p>
          <a:p>
            <a:pPr lvl="1"/>
            <a:r>
              <a:rPr lang="en-US" dirty="0"/>
              <a:t>Same goes for letters of the alphabet (ETAOIN SHRDLU), city sizes, wealth, etc.</a:t>
            </a:r>
          </a:p>
          <a:p>
            <a:pPr eaLnBrk="1" hangingPunct="1"/>
            <a:r>
              <a:rPr lang="en-US" sz="2400" dirty="0"/>
              <a:t>Usually, the 80/20 rule applies</a:t>
            </a:r>
          </a:p>
          <a:p>
            <a:pPr lvl="1"/>
            <a:r>
              <a:rPr lang="en-US" dirty="0"/>
              <a:t>80% of the wealth goes to 20% of the people or it takes 80% of the effort to build the easier 20% of the system</a:t>
            </a:r>
          </a:p>
          <a:p>
            <a:pPr lvl="1"/>
            <a:r>
              <a:rPr lang="en-US" dirty="0"/>
              <a:t>more examples coming up…</a:t>
            </a:r>
          </a:p>
        </p:txBody>
      </p:sp>
    </p:spTree>
    <p:extLst>
      <p:ext uri="{BB962C8B-B14F-4D97-AF65-F5344CB8AC3E}">
        <p14:creationId xmlns:p14="http://schemas.microsoft.com/office/powerpoint/2010/main" val="85036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Shakespeare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7221"/>
            <a:ext cx="8229600" cy="304752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Romeo and Juliet:</a:t>
            </a:r>
          </a:p>
          <a:p>
            <a:pPr eaLnBrk="1" hangingPunct="1"/>
            <a:r>
              <a:rPr lang="en-US" sz="1200" dirty="0"/>
              <a:t>And, 667; The, 661; I, 570; To, 515; A, 447; Of, 382; My, 356; Is, 343; That, 343; In, 314; You, 289; Thou, 277; Me, 262; Not, 257; With, 234; It, 224; For, 223; This, 215; Be, 207; But, 181; Thy, 167; What, 163; O, 160; As, 156; Her, 150; Will, 147; So, 145; Thee, 139; Love, 135; His, 128; Have, 127; He, 120; Romeo, 115; By, 114; She, 114; Shall, 107; Your, 103; No, 102; Come, 96; Him, 96; All, 92; Do, 89; From, 86; Then, 83; Good, 82; Now, 82; Here, 80; If, 80; An, 78; Go, 76; On, 76; I'll, 71; Death, 69; Night, 68; Are, 67; More, 67; We, 66; At, 65; Man, 65; Or, 65; There, 64; Hath, 63; Which, 60; </a:t>
            </a:r>
          </a:p>
          <a:p>
            <a:pPr eaLnBrk="1" hangingPunct="1"/>
            <a:r>
              <a:rPr lang="en-US" sz="1200" dirty="0"/>
              <a:t>…</a:t>
            </a:r>
          </a:p>
          <a:p>
            <a:pPr eaLnBrk="1" hangingPunct="1"/>
            <a:r>
              <a:rPr lang="en-US" sz="1200" dirty="0"/>
              <a:t>A-bed, 1; A-bleeding, 1; A-weary, 1; Abate, 1; Abbey, 1; Abhorred, 1; Abhors, 1; Aboard, 1; </a:t>
            </a:r>
            <a:r>
              <a:rPr lang="en-US" sz="1200" dirty="0" err="1"/>
              <a:t>Abound'st</a:t>
            </a:r>
            <a:r>
              <a:rPr lang="en-US" sz="1200" dirty="0"/>
              <a:t>, 1; </a:t>
            </a:r>
            <a:r>
              <a:rPr lang="en-US" sz="1200" dirty="0" err="1"/>
              <a:t>Abroach</a:t>
            </a:r>
            <a:r>
              <a:rPr lang="en-US" sz="1200" dirty="0"/>
              <a:t>, 1; Absolved, 1; Abuse, 1; Abused, 1; Abuses, 1; Accents, 1; Access, 1; Accident, 1; Accidents, 1; According, 1; Accursed, 1; </a:t>
            </a:r>
            <a:r>
              <a:rPr lang="en-US" sz="1200" dirty="0" err="1"/>
              <a:t>Accustom'd</a:t>
            </a:r>
            <a:r>
              <a:rPr lang="en-US" sz="1200" dirty="0"/>
              <a:t>, 1; Ache, 1; Aches, 1; Aching, 1; Acknowledge, 1; Acquaint, 1; Acquaintance, 1; Acted, 1; Acting, 1; Action, 1; Acts, 1; Adam, 1; Add, 1; Added, 1; Adding, 1; Addle, 1; Adjacent, 1; Admired, 1; Ado, 1; Advance, 1; Adversary, 1; Adversity's, 1; Advise, 1; Afeard, 1; Affecting, 1; Afflicted, 1; Affliction, 1; Affords, 1; Affray, 1; Affright, 1; Afire, 1; Agate-stone, 1; Agile, 1; Agree, 1; Agrees, 1; </a:t>
            </a:r>
            <a:r>
              <a:rPr lang="en-US" sz="1200" dirty="0" err="1"/>
              <a:t>Aim'd</a:t>
            </a:r>
            <a:r>
              <a:rPr lang="en-US" sz="1200" dirty="0"/>
              <a:t>, 1; Alderman, 1; All-cheering, 1; All-seeing, 1; </a:t>
            </a:r>
            <a:r>
              <a:rPr lang="en-US" sz="1200" dirty="0" err="1"/>
              <a:t>Alla</a:t>
            </a:r>
            <a:r>
              <a:rPr lang="en-US" sz="1200" dirty="0"/>
              <a:t>, 1; Alliance, 1; Alligator, 1; Allow, 1; Ally, 1; Although, 1;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295400" y="4193178"/>
            <a:ext cx="65385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latin typeface="Times New Roman" charset="0"/>
              </a:rPr>
              <a:t>http://www.mta75.org/curriculum/english/Shakes/indexx.html</a:t>
            </a:r>
            <a:br>
              <a:rPr lang="en-US" sz="2000" dirty="0">
                <a:latin typeface="Times New Roman" charset="0"/>
              </a:rPr>
            </a:br>
            <a:r>
              <a:rPr lang="en-US" sz="2000" dirty="0">
                <a:latin typeface="Times New Roman" charset="0"/>
              </a:rPr>
              <a:t>(visited in Dec. 2006)</a:t>
            </a:r>
          </a:p>
        </p:txBody>
      </p:sp>
    </p:spTree>
    <p:extLst>
      <p:ext uri="{BB962C8B-B14F-4D97-AF65-F5344CB8AC3E}">
        <p14:creationId xmlns:p14="http://schemas.microsoft.com/office/powerpoint/2010/main" val="21682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Stop </a:t>
            </a:r>
            <a:r>
              <a:rPr lang="en-US" altLang="zh-CN" dirty="0"/>
              <a:t>W</a:t>
            </a:r>
            <a:r>
              <a:rPr lang="en-US" dirty="0"/>
              <a:t>ords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37719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800" dirty="0"/>
              <a:t>Fact: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250-300 most common words in English account for 50% or more of a given text.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dirty="0"/>
              <a:t>Example: 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“the” and “of” represent 10% of tokens. “and”, “to”, “a”, and “in” - another 10%. Next 12 words - another 10%. 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dirty="0"/>
              <a:t>Moby Dick Ch.1: 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859 unique words (types), 2256 word occurrences (tokens). Top 65 types cover 1132 tokens (&gt; 50%).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dirty="0"/>
              <a:t>Token/type ratio: 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2256/859 = 2.63</a:t>
            </a:r>
          </a:p>
        </p:txBody>
      </p:sp>
    </p:spTree>
    <p:extLst>
      <p:ext uri="{BB962C8B-B14F-4D97-AF65-F5344CB8AC3E}">
        <p14:creationId xmlns:p14="http://schemas.microsoft.com/office/powerpoint/2010/main" val="8814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26217"/>
            <a:ext cx="8432800" cy="701843"/>
          </a:xfrm>
        </p:spPr>
        <p:txBody>
          <a:bodyPr/>
          <a:lstStyle/>
          <a:p>
            <a:r>
              <a:rPr lang="en-US" dirty="0">
                <a:ea typeface="ＭＳ Ｐゴシック" pitchFamily="-109" charset="-128"/>
              </a:rPr>
              <a:t>Power-law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209508"/>
            <a:ext cx="3962400" cy="34861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Power-law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Many words with a small frequency of occurrence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A few words with a very large frequency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High skew (asymmetry)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Comparing to a normal distribution: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Many people of a medium height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Almost nobody of a very high or very low height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Symmetry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1209508"/>
            <a:ext cx="4114800" cy="3583748"/>
            <a:chOff x="533400" y="1411675"/>
            <a:chExt cx="4114800" cy="3283983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/>
            <a:srcRect l="4778" r="47442" b="12727"/>
            <a:stretch>
              <a:fillRect/>
            </a:stretch>
          </p:blipFill>
          <p:spPr bwMode="auto">
            <a:xfrm>
              <a:off x="838200" y="1640275"/>
              <a:ext cx="3810000" cy="23431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828800" y="4049327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Frequency/Occurrence of words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141167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Percentage of words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981200" y="3511938"/>
              <a:ext cx="25908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13018" y="469565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from </a:t>
            </a:r>
            <a:r>
              <a:rPr lang="en-US" dirty="0" err="1"/>
              <a:t>Qiaozhu</a:t>
            </a:r>
            <a:r>
              <a:rPr lang="en-US" dirty="0"/>
              <a:t> Mei</a:t>
            </a:r>
          </a:p>
        </p:txBody>
      </p:sp>
    </p:spTree>
    <p:extLst>
      <p:ext uri="{BB962C8B-B14F-4D97-AF65-F5344CB8AC3E}">
        <p14:creationId xmlns:p14="http://schemas.microsoft.com/office/powerpoint/2010/main" val="69471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the Axes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208555"/>
            <a:ext cx="7974013" cy="32861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82882" y="1987625"/>
            <a:ext cx="22177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9" charset="-128"/>
                <a:cs typeface="+mn-cs"/>
              </a:rPr>
              <a:t>linear scale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05600" y="1987625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2"/>
              </a:buClr>
              <a:buSzPct val="90000"/>
              <a:buFont typeface="Wingdings" pitchFamily="-109" charset="2"/>
              <a:buChar char="n"/>
            </a:pPr>
            <a:r>
              <a:rPr lang="en-US"/>
              <a:t>log-log scale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029200" y="1473275"/>
            <a:ext cx="3352800" cy="2286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616525"/>
            <a:ext cx="7772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2"/>
              </a:buClr>
              <a:buSzPct val="90000"/>
              <a:buFont typeface="Wingdings" pitchFamily="-109" charset="2"/>
              <a:buChar char="n"/>
            </a:pPr>
            <a:r>
              <a:rPr lang="en-US" sz="2400" dirty="0"/>
              <a:t>Long-tail on a linear scale - straight line on a log-log plot</a:t>
            </a:r>
          </a:p>
        </p:txBody>
      </p:sp>
    </p:spTree>
    <p:extLst>
      <p:ext uri="{BB962C8B-B14F-4D97-AF65-F5344CB8AC3E}">
        <p14:creationId xmlns:p14="http://schemas.microsoft.com/office/powerpoint/2010/main" val="305880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</a:rPr>
              <a:t>Power Law Distribution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7374"/>
            <a:ext cx="8229600" cy="270299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ea typeface="ＭＳ Ｐゴシック" pitchFamily="-109" charset="-128"/>
              </a:rPr>
              <a:t>The probability of observing an item of size ‘x’ is given by</a:t>
            </a:r>
          </a:p>
          <a:p>
            <a:pPr eaLnBrk="1" hangingPunct="1"/>
            <a:endParaRPr lang="en-US" sz="2400" dirty="0">
              <a:ea typeface="ＭＳ Ｐゴシック" pitchFamily="-109" charset="-128"/>
            </a:endParaRPr>
          </a:p>
          <a:p>
            <a:pPr eaLnBrk="1" hangingPunct="1"/>
            <a:endParaRPr lang="en-US" sz="2400" dirty="0">
              <a:ea typeface="ＭＳ Ｐゴシック" pitchFamily="-109" charset="-128"/>
            </a:endParaRPr>
          </a:p>
          <a:p>
            <a:pPr eaLnBrk="1" hangingPunct="1"/>
            <a:endParaRPr lang="en-US" sz="2400" dirty="0">
              <a:ea typeface="ＭＳ Ｐゴシック" pitchFamily="-109" charset="-128"/>
            </a:endParaRPr>
          </a:p>
          <a:p>
            <a:endParaRPr lang="en-US" sz="2400" dirty="0">
              <a:ea typeface="ＭＳ Ｐゴシック" pitchFamily="-109" charset="-128"/>
            </a:endParaRPr>
          </a:p>
          <a:p>
            <a:endParaRPr lang="en-US" sz="2400" dirty="0">
              <a:ea typeface="ＭＳ Ｐゴシック" pitchFamily="-109" charset="-128"/>
            </a:endParaRPr>
          </a:p>
          <a:p>
            <a:endParaRPr lang="en-US" sz="2400" dirty="0">
              <a:ea typeface="ＭＳ Ｐゴシック" pitchFamily="-109" charset="-128"/>
            </a:endParaRPr>
          </a:p>
          <a:p>
            <a:r>
              <a:rPr lang="en-US" sz="2400" dirty="0">
                <a:ea typeface="ＭＳ Ｐゴシック" pitchFamily="-109" charset="-128"/>
              </a:rPr>
              <a:t>Straight line on a log-log plot</a:t>
            </a:r>
          </a:p>
          <a:p>
            <a:pPr eaLnBrk="1" hangingPunct="1"/>
            <a:endParaRPr lang="en-US" sz="2400" dirty="0">
              <a:ea typeface="ＭＳ Ｐゴシック" pitchFamily="-109" charset="-128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276600" y="1714500"/>
          <a:ext cx="2063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774360" imgH="228600" progId="Equation.3">
                  <p:embed/>
                </p:oleObj>
              </mc:Choice>
              <mc:Fallback>
                <p:oleObj name="Equation" r:id="rId3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14500"/>
                        <a:ext cx="2063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133856" y="2057400"/>
            <a:ext cx="3877056" cy="1160681"/>
            <a:chOff x="1133856" y="2057400"/>
            <a:chExt cx="3877056" cy="1160681"/>
          </a:xfrm>
        </p:grpSpPr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 flipV="1">
              <a:off x="3962400" y="2057400"/>
              <a:ext cx="609600" cy="51435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133856" y="2571750"/>
              <a:ext cx="3877056" cy="646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normalization constant  (probabilities over all </a:t>
              </a:r>
              <a:r>
                <a:rPr lang="en-US" i="1" dirty="0"/>
                <a:t>x</a:t>
              </a:r>
              <a:r>
                <a:rPr lang="en-US" dirty="0"/>
                <a:t> must sum to 1)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57800" y="1943100"/>
            <a:ext cx="2804794" cy="1274981"/>
            <a:chOff x="5257800" y="1943100"/>
            <a:chExt cx="2804794" cy="1274981"/>
          </a:xfrm>
        </p:grpSpPr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 flipH="1" flipV="1">
              <a:off x="5257800" y="1943100"/>
              <a:ext cx="228600" cy="6858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257800" y="2571750"/>
              <a:ext cx="2804794" cy="646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ymbol" pitchFamily="-109" charset="2"/>
                </a:rPr>
                <a:t>a : </a:t>
              </a:r>
              <a:r>
                <a:rPr lang="en-US" dirty="0"/>
                <a:t>scaling exponent, </a:t>
              </a:r>
              <a:br>
                <a:rPr lang="en-US" dirty="0"/>
              </a:br>
              <a:r>
                <a:rPr lang="en-US" dirty="0"/>
                <a:t>     or power law exponent</a:t>
              </a:r>
              <a:endParaRPr lang="en-US" dirty="0">
                <a:latin typeface="Symbol" pitchFamily="-109" charset="2"/>
              </a:endParaRPr>
            </a:p>
          </p:txBody>
        </p:sp>
      </p:grpSp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292526"/>
              </p:ext>
            </p:extLst>
          </p:nvPr>
        </p:nvGraphicFramePr>
        <p:xfrm>
          <a:off x="2957512" y="4195762"/>
          <a:ext cx="32908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1333440" imgH="203040" progId="Equation.3">
                  <p:embed/>
                </p:oleObj>
              </mc:Choice>
              <mc:Fallback>
                <p:oleObj name="Equation" r:id="rId5" imgW="1333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2" y="4195762"/>
                        <a:ext cx="3290888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23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pitchFamily="-109" charset="-128"/>
              </a:rPr>
              <a:t>Power Laws Are Seemingly Everywhere</a:t>
            </a:r>
            <a:br>
              <a:rPr lang="en-US" sz="3200" dirty="0">
                <a:ea typeface="ＭＳ Ｐゴシック" pitchFamily="-109" charset="-128"/>
              </a:rPr>
            </a:br>
            <a:r>
              <a:rPr lang="en-US" sz="2000" dirty="0">
                <a:ea typeface="ＭＳ Ｐゴシック" pitchFamily="-109" charset="-128"/>
              </a:rPr>
              <a:t>note: these are cumulative distributions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62000" y="971550"/>
            <a:ext cx="7896866" cy="3758476"/>
            <a:chOff x="236538" y="609600"/>
            <a:chExt cx="9478557" cy="6522645"/>
          </a:xfrm>
        </p:grpSpPr>
        <p:pic>
          <p:nvPicPr>
            <p:cNvPr id="24581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6538" y="609600"/>
              <a:ext cx="8907462" cy="58626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762000" y="3352800"/>
              <a:ext cx="8953095" cy="3779445"/>
              <a:chOff x="762000" y="3352800"/>
              <a:chExt cx="8953095" cy="3779445"/>
            </a:xfrm>
          </p:grpSpPr>
          <p:sp>
            <p:nvSpPr>
              <p:cNvPr id="24583" name="Text Box 6"/>
              <p:cNvSpPr txBox="1">
                <a:spLocks noChangeArrowheads="1"/>
              </p:cNvSpPr>
              <p:nvPr/>
            </p:nvSpPr>
            <p:spPr bwMode="auto">
              <a:xfrm>
                <a:off x="1143000" y="3408362"/>
                <a:ext cx="1491542" cy="6409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Times New Roman" pitchFamily="-109" charset="0"/>
                  </a:rPr>
                  <a:t>Moby Dick</a:t>
                </a:r>
              </a:p>
            </p:txBody>
          </p:sp>
          <p:sp>
            <p:nvSpPr>
              <p:cNvPr id="24584" name="Text Box 7"/>
              <p:cNvSpPr txBox="1">
                <a:spLocks noChangeArrowheads="1"/>
              </p:cNvSpPr>
              <p:nvPr/>
            </p:nvSpPr>
            <p:spPr bwMode="auto">
              <a:xfrm>
                <a:off x="3274517" y="3386667"/>
                <a:ext cx="3300172" cy="6409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  <a:latin typeface="Times New Roman" pitchFamily="-109" charset="0"/>
                  </a:rPr>
                  <a:t>scientific papers 1981-1997</a:t>
                </a:r>
              </a:p>
            </p:txBody>
          </p:sp>
          <p:sp>
            <p:nvSpPr>
              <p:cNvPr id="24585" name="Text Box 8"/>
              <p:cNvSpPr txBox="1">
                <a:spLocks noChangeArrowheads="1"/>
              </p:cNvSpPr>
              <p:nvPr/>
            </p:nvSpPr>
            <p:spPr bwMode="auto">
              <a:xfrm>
                <a:off x="6394451" y="3352800"/>
                <a:ext cx="3320644" cy="6409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  <a:latin typeface="Times New Roman" pitchFamily="-109" charset="0"/>
                  </a:rPr>
                  <a:t>AOL users visiting sites ‘97</a:t>
                </a:r>
              </a:p>
            </p:txBody>
          </p:sp>
          <p:sp>
            <p:nvSpPr>
              <p:cNvPr id="24586" name="Text Box 9"/>
              <p:cNvSpPr txBox="1">
                <a:spLocks noChangeArrowheads="1"/>
              </p:cNvSpPr>
              <p:nvPr/>
            </p:nvSpPr>
            <p:spPr bwMode="auto">
              <a:xfrm>
                <a:off x="762000" y="6491288"/>
                <a:ext cx="2645987" cy="6409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  <a:latin typeface="Times New Roman" pitchFamily="-109" charset="0"/>
                  </a:rPr>
                  <a:t>bestsellers 1895-1965</a:t>
                </a:r>
              </a:p>
            </p:txBody>
          </p:sp>
          <p:sp>
            <p:nvSpPr>
              <p:cNvPr id="24587" name="Text Box 10"/>
              <p:cNvSpPr txBox="1">
                <a:spLocks noChangeArrowheads="1"/>
              </p:cNvSpPr>
              <p:nvPr/>
            </p:nvSpPr>
            <p:spPr bwMode="auto">
              <a:xfrm>
                <a:off x="3428999" y="6491288"/>
                <a:ext cx="3156713" cy="6409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  <a:latin typeface="Times New Roman" pitchFamily="-109" charset="0"/>
                  </a:rPr>
                  <a:t>AT&amp;T customers on 1 day</a:t>
                </a:r>
              </a:p>
            </p:txBody>
          </p:sp>
          <p:sp>
            <p:nvSpPr>
              <p:cNvPr id="24588" name="Text Box 11"/>
              <p:cNvSpPr txBox="1">
                <a:spLocks noChangeArrowheads="1"/>
              </p:cNvSpPr>
              <p:nvPr/>
            </p:nvSpPr>
            <p:spPr bwMode="auto">
              <a:xfrm>
                <a:off x="6629400" y="6491288"/>
                <a:ext cx="2692400" cy="6409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  <a:latin typeface="Times New Roman" pitchFamily="-109" charset="0"/>
                  </a:rPr>
                  <a:t>California 1910-1992</a:t>
                </a:r>
              </a:p>
            </p:txBody>
          </p:sp>
        </p:grpSp>
      </p:grpSp>
      <p:sp>
        <p:nvSpPr>
          <p:cNvPr id="24580" name="Rectangle 14"/>
          <p:cNvSpPr>
            <a:spLocks noChangeArrowheads="1"/>
          </p:cNvSpPr>
          <p:nvPr/>
        </p:nvSpPr>
        <p:spPr bwMode="auto">
          <a:xfrm>
            <a:off x="381000" y="4629150"/>
            <a:ext cx="8763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 err="1"/>
              <a:t>Source:MEJ</a:t>
            </a:r>
            <a:r>
              <a:rPr lang="en-US" sz="1200" b="1" dirty="0"/>
              <a:t> Newman, ’Power laws, Pareto distributions and Zipf’s law’, </a:t>
            </a:r>
            <a:r>
              <a:rPr lang="en-US" sz="1200" i="1" dirty="0"/>
              <a:t>Contemporary Physics</a:t>
            </a:r>
            <a:r>
              <a:rPr lang="en-US" sz="1200" dirty="0"/>
              <a:t> </a:t>
            </a:r>
            <a:r>
              <a:rPr lang="en-US" sz="1200" b="1" dirty="0"/>
              <a:t>46</a:t>
            </a:r>
            <a:r>
              <a:rPr lang="en-US" sz="1200" dirty="0"/>
              <a:t>, 323–351 (2005)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0502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41618</TotalTime>
  <Words>1073</Words>
  <Application>Microsoft Office PowerPoint</Application>
  <PresentationFormat>On-screen Show (16:9)</PresentationFormat>
  <Paragraphs>93</Paragraphs>
  <Slides>15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MS PGothic</vt:lpstr>
      <vt:lpstr>SimHei</vt:lpstr>
      <vt:lpstr>Arial</vt:lpstr>
      <vt:lpstr>Calibri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Equation</vt:lpstr>
      <vt:lpstr>Document</vt:lpstr>
      <vt:lpstr>NLP</vt:lpstr>
      <vt:lpstr>Introduction to NLP</vt:lpstr>
      <vt:lpstr>Word Distributions</vt:lpstr>
      <vt:lpstr>Shakespeare</vt:lpstr>
      <vt:lpstr>Stop Words</vt:lpstr>
      <vt:lpstr>Power-law Distribution</vt:lpstr>
      <vt:lpstr>Scaling the Axes</vt:lpstr>
      <vt:lpstr>Power Law Distribution</vt:lpstr>
      <vt:lpstr>Power Laws Are Seemingly Everywhere note: these are cumulative distributions</vt:lpstr>
      <vt:lpstr>Zipf's law is fairly general!</vt:lpstr>
      <vt:lpstr>Another Way to Plot: Zipf’s Distribution</vt:lpstr>
      <vt:lpstr>Zipf’s Law in Natural Language</vt:lpstr>
      <vt:lpstr>Heaps’ Law</vt:lpstr>
      <vt:lpstr>Heaps’ Law (cont’d)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475</cp:revision>
  <dcterms:created xsi:type="dcterms:W3CDTF">2014-05-29T18:54:38Z</dcterms:created>
  <dcterms:modified xsi:type="dcterms:W3CDTF">2019-01-20T18:57:52Z</dcterms:modified>
</cp:coreProperties>
</file>