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sldIdLst>
    <p:sldId id="616" r:id="rId3"/>
    <p:sldId id="806" r:id="rId4"/>
    <p:sldId id="807" r:id="rId5"/>
    <p:sldId id="808" r:id="rId6"/>
    <p:sldId id="809" r:id="rId7"/>
    <p:sldId id="810" r:id="rId8"/>
    <p:sldId id="852" r:id="rId9"/>
    <p:sldId id="853" r:id="rId10"/>
    <p:sldId id="811" r:id="rId11"/>
    <p:sldId id="854" r:id="rId12"/>
    <p:sldId id="812" r:id="rId13"/>
    <p:sldId id="813" r:id="rId14"/>
    <p:sldId id="855" r:id="rId15"/>
    <p:sldId id="814" r:id="rId16"/>
    <p:sldId id="815" r:id="rId17"/>
    <p:sldId id="816" r:id="rId18"/>
    <p:sldId id="817" r:id="rId19"/>
    <p:sldId id="818" r:id="rId20"/>
    <p:sldId id="79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94" d="100"/>
          <a:sy n="94" d="100"/>
        </p:scale>
        <p:origin x="78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5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7753" y="46840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J&amp;M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Ambiguity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2" y="1316475"/>
            <a:ext cx="8678907" cy="277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Observations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84245" y="1094314"/>
            <a:ext cx="8802806" cy="375064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More examples: </a:t>
            </a:r>
          </a:p>
          <a:p>
            <a:pPr lvl="1"/>
            <a:r>
              <a:rPr lang="en-US" altLang="en-US" sz="1600" dirty="0"/>
              <a:t>transport, object, discount, address</a:t>
            </a:r>
          </a:p>
          <a:p>
            <a:pPr lvl="1"/>
            <a:r>
              <a:rPr lang="en-US" altLang="en-US" sz="1600" dirty="0"/>
              <a:t>content</a:t>
            </a:r>
          </a:p>
          <a:p>
            <a:pPr eaLnBrk="1" hangingPunct="1"/>
            <a:r>
              <a:rPr lang="en-US" altLang="en-US" sz="2000" dirty="0"/>
              <a:t>French pronunciation:</a:t>
            </a:r>
          </a:p>
          <a:p>
            <a:pPr lvl="1"/>
            <a:r>
              <a:rPr lang="en-US" altLang="en-US" sz="1600" dirty="0"/>
              <a:t> est, pr</a:t>
            </a:r>
            <a:r>
              <a:rPr lang="en-US" altLang="en-US" sz="1600" dirty="0">
                <a:cs typeface="Times New Roman" pitchFamily="18" charset="0"/>
              </a:rPr>
              <a:t>é</a:t>
            </a:r>
            <a:r>
              <a:rPr lang="en-US" altLang="en-US" sz="1600" dirty="0"/>
              <a:t>sident, fils</a:t>
            </a:r>
          </a:p>
          <a:p>
            <a:pPr eaLnBrk="1" hangingPunct="1"/>
            <a:r>
              <a:rPr lang="en-US" altLang="en-US" sz="2000" dirty="0"/>
              <a:t>Three main techniques: </a:t>
            </a:r>
          </a:p>
          <a:p>
            <a:pPr lvl="1"/>
            <a:r>
              <a:rPr lang="en-US" altLang="en-US" sz="1600" dirty="0"/>
              <a:t>rule-based</a:t>
            </a:r>
          </a:p>
          <a:p>
            <a:pPr lvl="1"/>
            <a:r>
              <a:rPr lang="en-US" altLang="en-US" sz="1600" dirty="0"/>
              <a:t>machine learning (e.g., conditional random fields, maximum entropy Markov </a:t>
            </a:r>
            <a:r>
              <a:rPr lang="en-US" altLang="en-US" sz="1600" dirty="0" smtClean="0"/>
              <a:t>models, neural networks)</a:t>
            </a:r>
            <a:endParaRPr lang="en-US" altLang="en-US" sz="1600" dirty="0"/>
          </a:p>
          <a:p>
            <a:pPr lvl="1"/>
            <a:r>
              <a:rPr lang="en-US" altLang="en-US" sz="1600" dirty="0"/>
              <a:t>transformation-based</a:t>
            </a:r>
          </a:p>
          <a:p>
            <a:pPr eaLnBrk="1" hangingPunct="1"/>
            <a:r>
              <a:rPr lang="en-US" altLang="en-US" sz="2000" dirty="0"/>
              <a:t>Useful for parsing, translation, text to speech, word sense disambiguation, etc.</a:t>
            </a:r>
          </a:p>
        </p:txBody>
      </p:sp>
    </p:spTree>
    <p:extLst>
      <p:ext uri="{BB962C8B-B14F-4D97-AF65-F5344CB8AC3E}">
        <p14:creationId xmlns:p14="http://schemas.microsoft.com/office/powerpoint/2010/main" val="2876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537689"/>
            <a:ext cx="8566484" cy="2702991"/>
          </a:xfrm>
        </p:spPr>
        <p:txBody>
          <a:bodyPr>
            <a:normAutofit/>
          </a:bodyPr>
          <a:lstStyle/>
          <a:p>
            <a:r>
              <a:rPr lang="en-US" sz="1600" dirty="0"/>
              <a:t>Bethlehem/NNP Steel/NNP Corp./NNP ,/, hammered/VBN by/IN higher/JJR </a:t>
            </a:r>
            <a:r>
              <a:rPr lang="en-US" sz="1600" b="1" dirty="0"/>
              <a:t>costs/NNS</a:t>
            </a:r>
          </a:p>
          <a:p>
            <a:r>
              <a:rPr lang="en-US" sz="1600" dirty="0"/>
              <a:t>Bethlehem/NNP Steel/NNP Corp./NNP ,/, hammered/VBN by/IN higher/JJR </a:t>
            </a:r>
            <a:r>
              <a:rPr lang="en-US" sz="1600" b="1" dirty="0"/>
              <a:t>costs/VBZ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Classifier-based 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method would be to use a classifier to map each individual word into a likely POS tag</a:t>
            </a:r>
          </a:p>
          <a:p>
            <a:pPr lvl="1"/>
            <a:r>
              <a:rPr lang="en-US" dirty="0"/>
              <a:t>Why is this method unlikely to work well?</a:t>
            </a:r>
          </a:p>
        </p:txBody>
      </p:sp>
    </p:spTree>
    <p:extLst>
      <p:ext uri="{BB962C8B-B14F-4D97-AF65-F5344CB8AC3E}">
        <p14:creationId xmlns:p14="http://schemas.microsoft.com/office/powerpoint/2010/main" val="19822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" y="1561753"/>
            <a:ext cx="8945479" cy="2702991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Bethlehem/NNP Steel/NNP Corp./NNP ,/, hammered/VBN by/IN higher/JJR </a:t>
            </a:r>
            <a:r>
              <a:rPr lang="en-US" sz="1700" b="1" dirty="0"/>
              <a:t>costs/NNS</a:t>
            </a:r>
          </a:p>
          <a:p>
            <a:r>
              <a:rPr lang="en-US" sz="1700" dirty="0"/>
              <a:t>Bethlehem/NNP Steel/NNP Corp./NNP ,/, hammered/VBN by/IN higher/JJR </a:t>
            </a:r>
            <a:r>
              <a:rPr lang="en-US" sz="1700" b="1" dirty="0"/>
              <a:t>costs/VBZ</a:t>
            </a:r>
          </a:p>
          <a:p>
            <a:endParaRPr lang="en-US" dirty="0"/>
          </a:p>
          <a:p>
            <a:r>
              <a:rPr lang="en-US" dirty="0"/>
              <a:t>Knowledge about individual words</a:t>
            </a:r>
          </a:p>
          <a:p>
            <a:pPr lvl="1"/>
            <a:r>
              <a:rPr lang="en-US" dirty="0"/>
              <a:t>lexical information</a:t>
            </a:r>
          </a:p>
          <a:p>
            <a:pPr lvl="1"/>
            <a:r>
              <a:rPr lang="en-US" dirty="0"/>
              <a:t>spelling (-or)</a:t>
            </a:r>
          </a:p>
          <a:p>
            <a:pPr lvl="1"/>
            <a:r>
              <a:rPr lang="en-US" dirty="0"/>
              <a:t>capitalization (IBM)</a:t>
            </a:r>
          </a:p>
          <a:p>
            <a:r>
              <a:rPr lang="en-US" dirty="0"/>
              <a:t>Knowledge about neighboring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44304"/>
            <a:ext cx="8229600" cy="33437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Baseline</a:t>
            </a:r>
          </a:p>
          <a:p>
            <a:pPr lvl="1"/>
            <a:r>
              <a:rPr lang="en-US" altLang="en-US" sz="2300" dirty="0"/>
              <a:t>tag each word with its most likely tag</a:t>
            </a:r>
          </a:p>
          <a:p>
            <a:pPr lvl="1"/>
            <a:r>
              <a:rPr lang="en-US" altLang="en-US" sz="2300" dirty="0"/>
              <a:t>tag each OOV word as a noun.</a:t>
            </a:r>
          </a:p>
          <a:p>
            <a:pPr lvl="1"/>
            <a:r>
              <a:rPr lang="en-US" altLang="en-US" sz="2300" dirty="0"/>
              <a:t>around 90%</a:t>
            </a:r>
          </a:p>
          <a:p>
            <a:r>
              <a:rPr lang="en-US" altLang="en-US" sz="2800" dirty="0"/>
              <a:t>Current accuracy</a:t>
            </a:r>
          </a:p>
          <a:p>
            <a:pPr lvl="1"/>
            <a:r>
              <a:rPr lang="en-US" altLang="en-US" sz="2300" dirty="0"/>
              <a:t>around 97% for English</a:t>
            </a:r>
          </a:p>
          <a:p>
            <a:pPr lvl="1"/>
            <a:r>
              <a:rPr lang="en-US" altLang="en-US" sz="2300" dirty="0"/>
              <a:t>compared to 98% human performance</a:t>
            </a:r>
          </a:p>
        </p:txBody>
      </p:sp>
    </p:spTree>
    <p:extLst>
      <p:ext uri="{BB962C8B-B14F-4D97-AF65-F5344CB8AC3E}">
        <p14:creationId xmlns:p14="http://schemas.microsoft.com/office/powerpoint/2010/main" val="26444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Rule-based POS tagging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dictionary or finite-state transducers to find all possible parts of speech</a:t>
            </a:r>
          </a:p>
          <a:p>
            <a:pPr eaLnBrk="1" hangingPunct="1"/>
            <a:r>
              <a:rPr lang="en-US" altLang="en-US" dirty="0"/>
              <a:t>Use disambiguation rules </a:t>
            </a:r>
          </a:p>
          <a:p>
            <a:pPr lvl="1"/>
            <a:r>
              <a:rPr lang="en-US" altLang="en-US" dirty="0"/>
              <a:t>e.g., ART+V</a:t>
            </a:r>
          </a:p>
          <a:p>
            <a:pPr eaLnBrk="1" hangingPunct="1"/>
            <a:r>
              <a:rPr lang="en-US" altLang="en-US" dirty="0"/>
              <a:t>Hundreds of constraints need to be designed manually</a:t>
            </a:r>
          </a:p>
        </p:txBody>
      </p:sp>
    </p:spTree>
    <p:extLst>
      <p:ext uri="{BB962C8B-B14F-4D97-AF65-F5344CB8AC3E}">
        <p14:creationId xmlns:p14="http://schemas.microsoft.com/office/powerpoint/2010/main" val="18937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in French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2672" y="1105615"/>
            <a:ext cx="8852171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&lt;S&gt;         ^                     beginning of sentence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La          </a:t>
            </a:r>
            <a:r>
              <a:rPr lang="en-US" altLang="en-US" sz="1800" dirty="0" err="1">
                <a:latin typeface="Courier New" pitchFamily="49" charset="0"/>
              </a:rPr>
              <a:t>rf</a:t>
            </a:r>
            <a:r>
              <a:rPr lang="en-US" altLang="en-US" sz="1800" dirty="0">
                <a:latin typeface="Courier New" pitchFamily="49" charset="0"/>
              </a:rPr>
              <a:t> b </a:t>
            </a:r>
            <a:r>
              <a:rPr lang="en-US" altLang="en-US" sz="1800" dirty="0" err="1">
                <a:latin typeface="Courier New" pitchFamily="49" charset="0"/>
              </a:rPr>
              <a:t>nms</a:t>
            </a:r>
            <a:r>
              <a:rPr lang="en-US" altLang="en-US" sz="1800" dirty="0">
                <a:latin typeface="Courier New" pitchFamily="49" charset="0"/>
              </a:rPr>
              <a:t> u            article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teneur</a:t>
            </a:r>
            <a:r>
              <a:rPr lang="en-US" altLang="en-US" sz="1800" dirty="0">
                <a:latin typeface="Courier New" pitchFamily="49" charset="0"/>
              </a:rPr>
              <a:t>      </a:t>
            </a:r>
            <a:r>
              <a:rPr lang="en-US" altLang="en-US" sz="1800" dirty="0" err="1">
                <a:latin typeface="Courier New" pitchFamily="49" charset="0"/>
              </a:rPr>
              <a:t>nfs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nms</a:t>
            </a:r>
            <a:r>
              <a:rPr lang="en-US" altLang="en-US" sz="1800" dirty="0">
                <a:latin typeface="Courier New" pitchFamily="49" charset="0"/>
              </a:rPr>
              <a:t>               noun feminine singular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moyenne</a:t>
            </a:r>
            <a:r>
              <a:rPr lang="en-US" altLang="en-US" sz="1800" dirty="0">
                <a:latin typeface="Courier New" pitchFamily="49" charset="0"/>
              </a:rPr>
              <a:t>     </a:t>
            </a:r>
            <a:r>
              <a:rPr lang="en-US" altLang="en-US" sz="1800" dirty="0" err="1">
                <a:latin typeface="Courier New" pitchFamily="49" charset="0"/>
              </a:rPr>
              <a:t>jfs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nfs</a:t>
            </a:r>
            <a:r>
              <a:rPr lang="en-US" altLang="en-US" sz="1800" dirty="0">
                <a:latin typeface="Courier New" pitchFamily="49" charset="0"/>
              </a:rPr>
              <a:t> v1s v2s v3s   adjective feminine singular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en</a:t>
            </a:r>
            <a:r>
              <a:rPr lang="en-US" altLang="en-US" sz="1800" dirty="0">
                <a:latin typeface="Courier New" pitchFamily="49" charset="0"/>
              </a:rPr>
              <a:t>          p a b                 preposition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uranium     </a:t>
            </a:r>
            <a:r>
              <a:rPr lang="en-US" altLang="en-US" sz="1800" dirty="0" err="1">
                <a:latin typeface="Courier New" pitchFamily="49" charset="0"/>
              </a:rPr>
              <a:t>nms</a:t>
            </a:r>
            <a:r>
              <a:rPr lang="en-US" altLang="en-US" sz="1800" dirty="0">
                <a:latin typeface="Courier New" pitchFamily="49" charset="0"/>
              </a:rPr>
              <a:t>                   noun masculine singular 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des         p r                   preposition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rivières</a:t>
            </a:r>
            <a:r>
              <a:rPr lang="en-US" altLang="en-US" sz="1800" dirty="0">
                <a:latin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</a:rPr>
              <a:t>nfp</a:t>
            </a:r>
            <a:r>
              <a:rPr lang="en-US" altLang="en-US" sz="1800" dirty="0">
                <a:latin typeface="Courier New" pitchFamily="49" charset="0"/>
              </a:rPr>
              <a:t>                   noun feminine plural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,           x                     punctuation 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bien_que</a:t>
            </a:r>
            <a:r>
              <a:rPr lang="en-US" altLang="en-US" sz="1800" dirty="0">
                <a:latin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</a:rPr>
              <a:t>cs</a:t>
            </a:r>
            <a:r>
              <a:rPr lang="en-US" altLang="en-US" sz="1800" dirty="0">
                <a:latin typeface="Courier New" pitchFamily="49" charset="0"/>
              </a:rPr>
              <a:t>                    subordinating conjunction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d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é</a:t>
            </a:r>
            <a:r>
              <a:rPr lang="en-US" altLang="en-US" sz="1800" dirty="0" err="1">
                <a:latin typeface="Courier New" pitchFamily="49" charset="0"/>
              </a:rPr>
              <a:t>licate</a:t>
            </a:r>
            <a:r>
              <a:rPr lang="en-US" altLang="en-US" sz="1800" dirty="0">
                <a:latin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</a:rPr>
              <a:t>jfs</a:t>
            </a:r>
            <a:r>
              <a:rPr lang="en-US" altLang="en-US" sz="1800" dirty="0">
                <a:latin typeface="Courier New" pitchFamily="49" charset="0"/>
              </a:rPr>
              <a:t>                   adjective feminine singular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à </a:t>
            </a:r>
            <a:r>
              <a:rPr lang="en-US" altLang="en-US" sz="1800" dirty="0">
                <a:latin typeface="Courier New" pitchFamily="49" charset="0"/>
              </a:rPr>
              <a:t>          p                     preposition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calculer</a:t>
            </a:r>
            <a:r>
              <a:rPr lang="en-US" altLang="en-US" sz="1800" dirty="0">
                <a:latin typeface="Courier New" pitchFamily="49" charset="0"/>
              </a:rPr>
              <a:t>    v                     verb</a:t>
            </a:r>
          </a:p>
        </p:txBody>
      </p:sp>
    </p:spTree>
    <p:extLst>
      <p:ext uri="{BB962C8B-B14F-4D97-AF65-F5344CB8AC3E}">
        <p14:creationId xmlns:p14="http://schemas.microsoft.com/office/powerpoint/2010/main" val="13734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39808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Sample 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38" y="734916"/>
            <a:ext cx="8993604" cy="2702991"/>
          </a:xfrm>
        </p:spPr>
        <p:txBody>
          <a:bodyPr>
            <a:noAutofit/>
          </a:bodyPr>
          <a:lstStyle/>
          <a:p>
            <a:r>
              <a:rPr lang="en-US" altLang="en-US" sz="1800" b="1" dirty="0"/>
              <a:t>BS3 BI1</a:t>
            </a:r>
            <a:endParaRPr lang="en-US" altLang="en-US" sz="1800" dirty="0"/>
          </a:p>
          <a:p>
            <a:pPr lvl="1"/>
            <a:r>
              <a:rPr lang="en-US" altLang="en-US" sz="1400" dirty="0"/>
              <a:t>A BS3 (3rd person subject personal pronoun) cannot be followed by a BI1 (1st person indirect personal pronoun). </a:t>
            </a:r>
          </a:p>
          <a:p>
            <a:pPr lvl="1"/>
            <a:r>
              <a:rPr lang="en-US" altLang="en-US" sz="1400" dirty="0"/>
              <a:t>In the example: “</a:t>
            </a:r>
            <a:r>
              <a:rPr lang="en-US" altLang="en-US" sz="1400" dirty="0" err="1"/>
              <a:t>il</a:t>
            </a:r>
            <a:r>
              <a:rPr lang="en-US" altLang="en-US" sz="1400" dirty="0"/>
              <a:t> nous </a:t>
            </a:r>
            <a:r>
              <a:rPr lang="en-US" altLang="en-US" sz="1400" dirty="0" err="1"/>
              <a:t>faut</a:t>
            </a:r>
            <a:r>
              <a:rPr lang="en-US" altLang="en-US" sz="1400" dirty="0"/>
              <a:t>” (= “we need”) – “</a:t>
            </a:r>
            <a:r>
              <a:rPr lang="en-US" altLang="en-US" sz="1400" dirty="0" err="1"/>
              <a:t>il</a:t>
            </a:r>
            <a:r>
              <a:rPr lang="en-US" altLang="en-US" sz="1400" dirty="0"/>
              <a:t>” has the tag BS3MS and “nous” has the tags [BD1P BI1P BJ1P BR1P BS1P]. </a:t>
            </a:r>
          </a:p>
          <a:p>
            <a:pPr lvl="1"/>
            <a:r>
              <a:rPr lang="en-US" altLang="en-US" sz="1400" dirty="0"/>
              <a:t>The negative constraint “BS3 BI1” rules out “BI1P'', and thus leaves only 4 alternatives for the word “nous”.</a:t>
            </a:r>
          </a:p>
          <a:p>
            <a:r>
              <a:rPr lang="en-US" altLang="en-US" sz="1800" b="1" dirty="0"/>
              <a:t>N K</a:t>
            </a:r>
            <a:endParaRPr lang="en-US" altLang="en-US" sz="1800" dirty="0"/>
          </a:p>
          <a:p>
            <a:pPr lvl="1"/>
            <a:r>
              <a:rPr lang="en-US" altLang="en-US" sz="1400" dirty="0"/>
              <a:t>The tag N (noun) cannot be followed by a tag K (interrogative pronoun); an example in the test corpus would be: “... </a:t>
            </a:r>
            <a:r>
              <a:rPr lang="en-US" altLang="en-US" sz="1400" dirty="0" err="1"/>
              <a:t>fleuve</a:t>
            </a:r>
            <a:r>
              <a:rPr lang="en-US" altLang="en-US" sz="1400" dirty="0"/>
              <a:t> qui ...” (...river that...). </a:t>
            </a:r>
          </a:p>
          <a:p>
            <a:pPr lvl="1"/>
            <a:r>
              <a:rPr lang="en-US" altLang="en-US" sz="1400" dirty="0"/>
              <a:t>Since “qui” can be tagged both as an “E” (relative pronoun) and a “K” (interrogative pronoun), the “E” will be chosen by the tagger since an interrogative pronoun cannot follow a noun (“N”).</a:t>
            </a:r>
            <a:endParaRPr lang="en-US" altLang="en-US" sz="1800" dirty="0"/>
          </a:p>
          <a:p>
            <a:r>
              <a:rPr lang="en-US" altLang="en-US" sz="1800" b="1" dirty="0"/>
              <a:t>R V</a:t>
            </a:r>
            <a:endParaRPr lang="en-US" altLang="en-US" sz="1800" dirty="0"/>
          </a:p>
          <a:p>
            <a:pPr lvl="1"/>
            <a:r>
              <a:rPr lang="en-US" altLang="en-US" sz="1400" dirty="0"/>
              <a:t>A word tagged with R (article) cannot be followed by a word tagged with V (verb): for example “l' </a:t>
            </a:r>
            <a:r>
              <a:rPr lang="en-US" altLang="en-US" sz="1400" dirty="0" err="1"/>
              <a:t>appelle</a:t>
            </a:r>
            <a:r>
              <a:rPr lang="en-US" altLang="en-US" sz="1400" dirty="0"/>
              <a:t>” (calls him/her). </a:t>
            </a:r>
          </a:p>
          <a:p>
            <a:pPr lvl="1"/>
            <a:r>
              <a:rPr lang="en-US" altLang="en-US" sz="1400" dirty="0"/>
              <a:t>The word “</a:t>
            </a:r>
            <a:r>
              <a:rPr lang="en-US" altLang="en-US" sz="1400" dirty="0" err="1"/>
              <a:t>appelle</a:t>
            </a:r>
            <a:r>
              <a:rPr lang="en-US" altLang="en-US" sz="1400" dirty="0"/>
              <a:t>” can only be a verb, but “l'” can be either an article or a personal pronoun.  </a:t>
            </a:r>
          </a:p>
          <a:p>
            <a:pPr lvl="1"/>
            <a:r>
              <a:rPr lang="en-US" altLang="en-US" sz="1400" dirty="0"/>
              <a:t>Thus, the rule will eliminate the article tag, giving preference to the pronoun.</a:t>
            </a:r>
          </a:p>
        </p:txBody>
      </p:sp>
    </p:spTree>
    <p:extLst>
      <p:ext uri="{BB962C8B-B14F-4D97-AF65-F5344CB8AC3E}">
        <p14:creationId xmlns:p14="http://schemas.microsoft.com/office/powerpoint/2010/main" val="33158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of Speech Tagging</a:t>
            </a:r>
          </a:p>
        </p:txBody>
      </p:sp>
    </p:spTree>
    <p:extLst>
      <p:ext uri="{BB962C8B-B14F-4D97-AF65-F5344CB8AC3E}">
        <p14:creationId xmlns:p14="http://schemas.microsoft.com/office/powerpoint/2010/main" val="3792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50303"/>
            <a:ext cx="8537510" cy="3461656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Bahrainis vote in second </a:t>
            </a:r>
            <a:r>
              <a:rPr lang="en-US" sz="2400" u="sng" dirty="0"/>
              <a:t>round</a:t>
            </a:r>
            <a:r>
              <a:rPr lang="en-US" sz="2400" dirty="0"/>
              <a:t> of parliamentary election</a:t>
            </a:r>
          </a:p>
          <a:p>
            <a:r>
              <a:rPr lang="en-US" sz="2800" dirty="0"/>
              <a:t>Jabberwocky (by Lewis Carroll, 1872)</a:t>
            </a:r>
          </a:p>
          <a:p>
            <a:pPr marL="457200" lvl="1" indent="0">
              <a:buNone/>
            </a:pPr>
            <a:r>
              <a:rPr lang="en-US" sz="2400" dirty="0" err="1"/>
              <a:t>`Twas</a:t>
            </a:r>
            <a:r>
              <a:rPr lang="en-US" sz="2400" dirty="0"/>
              <a:t> </a:t>
            </a:r>
            <a:r>
              <a:rPr lang="en-US" sz="2400" dirty="0" err="1"/>
              <a:t>brillig</a:t>
            </a:r>
            <a:r>
              <a:rPr lang="en-US" sz="2400" dirty="0"/>
              <a:t>, and the </a:t>
            </a:r>
            <a:r>
              <a:rPr lang="en-US" sz="2400" dirty="0" err="1"/>
              <a:t>slithy</a:t>
            </a:r>
            <a:r>
              <a:rPr lang="en-US" sz="2400" dirty="0"/>
              <a:t> </a:t>
            </a:r>
            <a:r>
              <a:rPr lang="en-US" sz="2400" dirty="0" err="1"/>
              <a:t>toves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Did gyre and </a:t>
            </a:r>
            <a:r>
              <a:rPr lang="en-US" sz="2400" dirty="0" err="1"/>
              <a:t>gimble</a:t>
            </a:r>
            <a:r>
              <a:rPr lang="en-US" sz="2400" dirty="0"/>
              <a:t> in the </a:t>
            </a:r>
            <a:r>
              <a:rPr lang="en-US" sz="2400" dirty="0" err="1"/>
              <a:t>wabe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All </a:t>
            </a:r>
            <a:r>
              <a:rPr lang="en-US" sz="2400" dirty="0" err="1"/>
              <a:t>mimsy</a:t>
            </a:r>
            <a:r>
              <a:rPr lang="en-US" sz="2400" dirty="0"/>
              <a:t> were the </a:t>
            </a:r>
            <a:r>
              <a:rPr lang="en-US" sz="2400" dirty="0" err="1"/>
              <a:t>borogoves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And the </a:t>
            </a:r>
            <a:r>
              <a:rPr lang="en-US" sz="2400" dirty="0" err="1"/>
              <a:t>mome</a:t>
            </a:r>
            <a:r>
              <a:rPr lang="en-US" sz="2400" dirty="0"/>
              <a:t> </a:t>
            </a:r>
            <a:r>
              <a:rPr lang="en-US" sz="2400" dirty="0" err="1"/>
              <a:t>raths</a:t>
            </a:r>
            <a:r>
              <a:rPr lang="en-US" sz="2400" dirty="0"/>
              <a:t> </a:t>
            </a:r>
            <a:r>
              <a:rPr lang="en-US" sz="2400" dirty="0" err="1"/>
              <a:t>outgrabe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speech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Open class:</a:t>
            </a:r>
          </a:p>
          <a:p>
            <a:pPr lvl="1"/>
            <a:r>
              <a:rPr lang="en-US" altLang="en-US" sz="2300" dirty="0"/>
              <a:t>nouns, non-modal verbs, adjectives, adverbs</a:t>
            </a:r>
          </a:p>
          <a:p>
            <a:r>
              <a:rPr lang="en-US" altLang="en-US" sz="2800" dirty="0"/>
              <a:t>Closed class: </a:t>
            </a:r>
          </a:p>
          <a:p>
            <a:pPr lvl="1"/>
            <a:r>
              <a:rPr lang="en-US" altLang="en-US" sz="2300" dirty="0"/>
              <a:t>prepositions, modal verbs, conjunctions, particles, determiners, pronouns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96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10827"/>
              </p:ext>
            </p:extLst>
          </p:nvPr>
        </p:nvGraphicFramePr>
        <p:xfrm>
          <a:off x="2409646" y="1160487"/>
          <a:ext cx="4648200" cy="3641220"/>
        </p:xfrm>
        <a:graphic>
          <a:graphicData uri="http://schemas.openxmlformats.org/drawingml/2006/table">
            <a:tbl>
              <a:tblPr/>
              <a:tblGrid>
                <a:gridCol w="480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4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3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200" b="1" dirty="0"/>
                        <a:t>Tag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CC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coordinating conjunction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CD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cardinal number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EX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existential there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there</a:t>
                      </a:r>
                      <a:r>
                        <a:rPr lang="en-US" sz="1200" dirty="0"/>
                        <a:t> is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FW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foreign word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d‘oeuvre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4993">
                <a:tc>
                  <a:txBody>
                    <a:bodyPr/>
                    <a:lstStyle/>
                    <a:p>
                      <a:r>
                        <a:rPr lang="en-US" sz="1200"/>
                        <a:t>IN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preposition/subordinating conjunction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in, of, like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JJ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adjective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JJR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adjective, comparative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greener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JJS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adjective, superlative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greenest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LS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list marker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1)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MD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could, will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noun, singular or mass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noun plural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tables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proper noun, singular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John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NNPS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proper noun, plural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Vikings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PDT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both</a:t>
                      </a:r>
                      <a:r>
                        <a:rPr lang="en-US" sz="1200"/>
                        <a:t> the boys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POS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possessive ending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friend</a:t>
                      </a:r>
                      <a:r>
                        <a:rPr lang="en-US" sz="1200" i="1" dirty="0"/>
                        <a:t>'s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 </a:t>
            </a:r>
            <a:r>
              <a:rPr lang="en-US" dirty="0" err="1"/>
              <a:t>tagset</a:t>
            </a:r>
            <a:r>
              <a:rPr lang="en-US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9776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2744"/>
              </p:ext>
            </p:extLst>
          </p:nvPr>
        </p:nvGraphicFramePr>
        <p:xfrm>
          <a:off x="2020998" y="1094314"/>
          <a:ext cx="5328249" cy="3843510"/>
        </p:xfrm>
        <a:graphic>
          <a:graphicData uri="http://schemas.openxmlformats.org/drawingml/2006/table">
            <a:tbl>
              <a:tblPr/>
              <a:tblGrid>
                <a:gridCol w="506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8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63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200" b="1" dirty="0"/>
                        <a:t>Tag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PRP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 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I, he, it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PRP$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possessive 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my, his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adverb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however, usually, naturally, here, good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RBR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adverb, comparative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better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RBS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adverb, superlative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best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particle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give </a:t>
                      </a:r>
                      <a:r>
                        <a:rPr lang="en-US" sz="1200" i="1"/>
                        <a:t>up </a:t>
                      </a:r>
                      <a:endParaRPr lang="en-US" sz="12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TO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to</a:t>
                      </a:r>
                      <a:r>
                        <a:rPr lang="en-US" sz="1200"/>
                        <a:t> go, </a:t>
                      </a:r>
                      <a:r>
                        <a:rPr lang="en-US" sz="1200" i="1"/>
                        <a:t>to</a:t>
                      </a:r>
                      <a:r>
                        <a:rPr lang="en-US" sz="1200"/>
                        <a:t> him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UH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interjection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uhhuhhuhh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base form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past tense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took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gerund/present participle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taking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past participle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sing. present, non-3d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9520">
                <a:tc>
                  <a:txBody>
                    <a:bodyPr/>
                    <a:lstStyle/>
                    <a:p>
                      <a:r>
                        <a:rPr lang="en-US" sz="1200"/>
                        <a:t>VBZ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3rd person sing. present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WDT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wh-determiner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which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WP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wh-pronoun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who, what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WP$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possessive wh-pronoun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whose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WRB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wh-abverb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where, when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 </a:t>
            </a:r>
            <a:r>
              <a:rPr lang="en-US" dirty="0" err="1"/>
              <a:t>tagset</a:t>
            </a:r>
            <a:r>
              <a:rPr lang="en-US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20670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POS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949284"/>
            <a:ext cx="2513938" cy="3751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0967" y="4656045"/>
            <a:ext cx="381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http://universaldependencies.org/u/pos/</a:t>
            </a:r>
          </a:p>
        </p:txBody>
      </p:sp>
    </p:spTree>
    <p:extLst>
      <p:ext uri="{BB962C8B-B14F-4D97-AF65-F5344CB8AC3E}">
        <p14:creationId xmlns:p14="http://schemas.microsoft.com/office/powerpoint/2010/main" val="349296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7168" y="4656045"/>
            <a:ext cx="384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http://universaldependencies.org/u/feat/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45" y="1033231"/>
            <a:ext cx="3232735" cy="35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Observations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06287"/>
            <a:ext cx="8229600" cy="335902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Ambiguity</a:t>
            </a:r>
          </a:p>
          <a:p>
            <a:pPr lvl="1"/>
            <a:r>
              <a:rPr lang="en-US" altLang="en-US" sz="2300" dirty="0"/>
              <a:t>count (noun) vs. count (verb)</a:t>
            </a:r>
          </a:p>
          <a:p>
            <a:pPr lvl="1"/>
            <a:r>
              <a:rPr lang="en-US" altLang="en-US" sz="2300" dirty="0"/>
              <a:t>11% of all types but 40% of all tokens in the Brown corpus are ambiguous.</a:t>
            </a:r>
          </a:p>
          <a:p>
            <a:pPr lvl="1"/>
            <a:r>
              <a:rPr lang="en-US" altLang="en-US" sz="2300" dirty="0"/>
              <a:t>Examples</a:t>
            </a:r>
          </a:p>
          <a:p>
            <a:pPr lvl="2"/>
            <a:r>
              <a:rPr lang="en-US" altLang="en-US" sz="2100" i="1" dirty="0"/>
              <a:t>like</a:t>
            </a:r>
            <a:r>
              <a:rPr lang="en-US" altLang="en-US" sz="2100" dirty="0"/>
              <a:t> can be tagged as ADP VERB ADJ ADV NOUN </a:t>
            </a:r>
          </a:p>
          <a:p>
            <a:pPr lvl="2"/>
            <a:r>
              <a:rPr lang="en-US" altLang="en-US" sz="2100" i="1" dirty="0"/>
              <a:t>present</a:t>
            </a:r>
            <a:r>
              <a:rPr lang="en-US" altLang="en-US" sz="2100" dirty="0"/>
              <a:t> can be tagged as ADJ NOUN VERB ADV</a:t>
            </a:r>
          </a:p>
        </p:txBody>
      </p:sp>
    </p:spTree>
    <p:extLst>
      <p:ext uri="{BB962C8B-B14F-4D97-AF65-F5344CB8AC3E}">
        <p14:creationId xmlns:p14="http://schemas.microsoft.com/office/powerpoint/2010/main" val="1139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40354</TotalTime>
  <Words>873</Words>
  <Application>Microsoft Office PowerPoint</Application>
  <PresentationFormat>On-screen Show (16:9)</PresentationFormat>
  <Paragraphs>205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POS task</vt:lpstr>
      <vt:lpstr>Parts of speech</vt:lpstr>
      <vt:lpstr>Penn Treebank tagset (1/2)</vt:lpstr>
      <vt:lpstr>Penn Treebank tagset (2/2)</vt:lpstr>
      <vt:lpstr>Universal POS</vt:lpstr>
      <vt:lpstr>Universal Features</vt:lpstr>
      <vt:lpstr>Some Observations</vt:lpstr>
      <vt:lpstr>POS Ambiguity</vt:lpstr>
      <vt:lpstr>Some Observations</vt:lpstr>
      <vt:lpstr>Example</vt:lpstr>
      <vt:lpstr>Classifier-based POS Tagging</vt:lpstr>
      <vt:lpstr>Sources of Information</vt:lpstr>
      <vt:lpstr>Evaluation</vt:lpstr>
      <vt:lpstr>Rule-based POS tagging</vt:lpstr>
      <vt:lpstr>Example in French</vt:lpstr>
      <vt:lpstr>Sample Rules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474</cp:revision>
  <dcterms:created xsi:type="dcterms:W3CDTF">2014-05-29T18:54:38Z</dcterms:created>
  <dcterms:modified xsi:type="dcterms:W3CDTF">2019-02-05T01:44:34Z</dcterms:modified>
</cp:coreProperties>
</file>