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28"/>
  </p:notesMasterIdLst>
  <p:sldIdLst>
    <p:sldId id="616" r:id="rId3"/>
    <p:sldId id="799" r:id="rId4"/>
    <p:sldId id="800" r:id="rId5"/>
    <p:sldId id="801" r:id="rId6"/>
    <p:sldId id="802" r:id="rId7"/>
    <p:sldId id="803" r:id="rId8"/>
    <p:sldId id="805" r:id="rId9"/>
    <p:sldId id="806" r:id="rId10"/>
    <p:sldId id="804" r:id="rId11"/>
    <p:sldId id="808" r:id="rId12"/>
    <p:sldId id="829" r:id="rId13"/>
    <p:sldId id="830" r:id="rId14"/>
    <p:sldId id="831" r:id="rId15"/>
    <p:sldId id="833" r:id="rId16"/>
    <p:sldId id="834" r:id="rId17"/>
    <p:sldId id="835" r:id="rId18"/>
    <p:sldId id="836" r:id="rId19"/>
    <p:sldId id="837" r:id="rId20"/>
    <p:sldId id="815" r:id="rId21"/>
    <p:sldId id="824" r:id="rId22"/>
    <p:sldId id="809" r:id="rId23"/>
    <p:sldId id="810" r:id="rId24"/>
    <p:sldId id="811" r:id="rId25"/>
    <p:sldId id="812" r:id="rId26"/>
    <p:sldId id="823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89" autoAdjust="0"/>
    <p:restoredTop sz="94399" autoAdjust="0"/>
  </p:normalViewPr>
  <p:slideViewPr>
    <p:cSldViewPr snapToGrid="0" snapToObjects="1">
      <p:cViewPr varScale="1">
        <p:scale>
          <a:sx n="137" d="100"/>
          <a:sy n="137" d="100"/>
        </p:scale>
        <p:origin x="786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50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tcorp.ox.ac.uk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s.jhu.edu/~jason/papers/eisner.hmm.xls" TargetMode="External"/><Relationship Id="rId2" Type="http://schemas.openxmlformats.org/officeDocument/2006/relationships/hyperlink" Target="http://cs.jhu.edu/~jason/paper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Taggers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6412"/>
            <a:ext cx="8229600" cy="3859081"/>
          </a:xfrm>
        </p:spPr>
        <p:txBody>
          <a:bodyPr>
            <a:normAutofit/>
          </a:bodyPr>
          <a:lstStyle/>
          <a:p>
            <a:r>
              <a:rPr lang="en-US" dirty="0"/>
              <a:t>Data set</a:t>
            </a:r>
          </a:p>
          <a:p>
            <a:pPr lvl="1"/>
            <a:r>
              <a:rPr lang="en-US" dirty="0"/>
              <a:t>Training set</a:t>
            </a:r>
          </a:p>
          <a:p>
            <a:pPr lvl="1"/>
            <a:r>
              <a:rPr lang="en-US" dirty="0"/>
              <a:t>Development set</a:t>
            </a:r>
          </a:p>
          <a:p>
            <a:pPr lvl="1"/>
            <a:r>
              <a:rPr lang="en-US" dirty="0"/>
              <a:t>Test set</a:t>
            </a:r>
          </a:p>
          <a:p>
            <a:r>
              <a:rPr lang="en-US" dirty="0"/>
              <a:t>Tagging accuracy</a:t>
            </a:r>
          </a:p>
          <a:p>
            <a:pPr lvl="1"/>
            <a:r>
              <a:rPr lang="en-US" dirty="0"/>
              <a:t>how many tags </a:t>
            </a:r>
            <a:r>
              <a:rPr lang="en-US" dirty="0" smtClean="0"/>
              <a:t>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70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 POS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Assigning each word its most likely tag: 90%</a:t>
            </a:r>
          </a:p>
          <a:p>
            <a:r>
              <a:rPr lang="en-US" dirty="0" smtClean="0"/>
              <a:t>Trigram HMM: 95% (55% on unknown words)</a:t>
            </a:r>
          </a:p>
          <a:p>
            <a:r>
              <a:rPr lang="en-US" dirty="0" smtClean="0"/>
              <a:t>Tuned HMM (</a:t>
            </a:r>
            <a:r>
              <a:rPr lang="en-US" dirty="0" err="1" smtClean="0"/>
              <a:t>Brants</a:t>
            </a:r>
            <a:r>
              <a:rPr lang="en-US" dirty="0" smtClean="0"/>
              <a:t> 1998): 96.2% (86.0%)</a:t>
            </a:r>
          </a:p>
          <a:p>
            <a:r>
              <a:rPr lang="en-US" dirty="0" smtClean="0"/>
              <a:t>SOTA (Bi-LSTM CRF): 97.5% (89+%)</a:t>
            </a:r>
          </a:p>
          <a:p>
            <a:r>
              <a:rPr lang="en-US" dirty="0" smtClean="0"/>
              <a:t>Numbers thanks to Dan Klein and Greg </a:t>
            </a:r>
            <a:r>
              <a:rPr lang="en-US" dirty="0" err="1" smtClean="0"/>
              <a:t>Durrett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5957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561753"/>
            <a:ext cx="8432800" cy="270299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Words not seen with that tag in training: 4.5%</a:t>
            </a:r>
          </a:p>
          <a:p>
            <a:r>
              <a:rPr lang="en-US" dirty="0" smtClean="0"/>
              <a:t>Unknown word: 4.5%</a:t>
            </a:r>
          </a:p>
          <a:p>
            <a:r>
              <a:rPr lang="en-US" dirty="0" smtClean="0"/>
              <a:t>Could get right: 16% (needs parsing)</a:t>
            </a:r>
          </a:p>
          <a:p>
            <a:r>
              <a:rPr lang="en-US" dirty="0" smtClean="0"/>
              <a:t>Difficult decision: 20% (“set” = VBP or VBD?)</a:t>
            </a:r>
          </a:p>
          <a:p>
            <a:r>
              <a:rPr lang="en-US" dirty="0" smtClean="0"/>
              <a:t>Underspecified/unclear, gold standard inconsistent/wrong: 58% (e.g., is “discontinued” JJ or VBN)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38240" y="4521200"/>
            <a:ext cx="1682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[Manning 2011]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374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POS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14"/>
            <a:ext cx="8229600" cy="3508371"/>
          </a:xfrm>
        </p:spPr>
        <p:txBody>
          <a:bodyPr>
            <a:noAutofit/>
          </a:bodyPr>
          <a:lstStyle/>
          <a:p>
            <a:r>
              <a:rPr lang="en-US" sz="2400" dirty="0"/>
              <a:t>New domains</a:t>
            </a:r>
          </a:p>
          <a:p>
            <a:pPr lvl="1"/>
            <a:r>
              <a:rPr lang="en-US" dirty="0"/>
              <a:t>Lower performance</a:t>
            </a:r>
          </a:p>
          <a:p>
            <a:r>
              <a:rPr lang="en-US" sz="2400" dirty="0"/>
              <a:t>New languages</a:t>
            </a:r>
          </a:p>
          <a:p>
            <a:pPr lvl="1"/>
            <a:r>
              <a:rPr lang="en-US" dirty="0"/>
              <a:t>Morphology matters! Also availability of training data</a:t>
            </a:r>
          </a:p>
          <a:p>
            <a:r>
              <a:rPr lang="en-US" sz="2400" dirty="0"/>
              <a:t>Distributional clustering</a:t>
            </a:r>
          </a:p>
          <a:p>
            <a:pPr lvl="1"/>
            <a:r>
              <a:rPr lang="en-US" dirty="0"/>
              <a:t>Combine statistics about semantically related words</a:t>
            </a:r>
          </a:p>
          <a:p>
            <a:pPr lvl="1"/>
            <a:r>
              <a:rPr lang="en-US" dirty="0"/>
              <a:t>Example: names of companies</a:t>
            </a:r>
          </a:p>
          <a:p>
            <a:pPr lvl="1"/>
            <a:r>
              <a:rPr lang="en-US" dirty="0"/>
              <a:t>Example: days of the week</a:t>
            </a:r>
          </a:p>
          <a:p>
            <a:pPr lvl="1"/>
            <a:r>
              <a:rPr lang="en-US" dirty="0"/>
              <a:t>Example: animals</a:t>
            </a:r>
          </a:p>
        </p:txBody>
      </p:sp>
    </p:spTree>
    <p:extLst>
      <p:ext uri="{BB962C8B-B14F-4D97-AF65-F5344CB8AC3E}">
        <p14:creationId xmlns:p14="http://schemas.microsoft.com/office/powerpoint/2010/main" val="101054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Brown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Words with similar vector representations are clustered together, in an agglomerative (recursive) way</a:t>
            </a:r>
          </a:p>
          <a:p>
            <a:r>
              <a:rPr lang="en-US" sz="2800" dirty="0"/>
              <a:t>For example, “Monday”, “Tuesday”, etc. may form a new vector “Day of the week”</a:t>
            </a:r>
          </a:p>
          <a:p>
            <a:r>
              <a:rPr lang="en-US" sz="2800" dirty="0"/>
              <a:t>Published by Brown et al. [1992]</a:t>
            </a:r>
          </a:p>
        </p:txBody>
      </p:sp>
    </p:spTree>
    <p:extLst>
      <p:ext uri="{BB962C8B-B14F-4D97-AF65-F5344CB8AC3E}">
        <p14:creationId xmlns:p14="http://schemas.microsoft.com/office/powerpoint/2010/main" val="57533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08186" y="1090078"/>
            <a:ext cx="8613775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Friday Monday Thursday Wednesday Tuesday Saturday Sunday weekends Sundays</a:t>
            </a:r>
          </a:p>
          <a:p>
            <a:r>
              <a:rPr lang="en-US" dirty="0"/>
              <a:t>people guys folks fellows CEOs chaps doubters commies unfortunates blokes</a:t>
            </a:r>
          </a:p>
          <a:p>
            <a:r>
              <a:rPr lang="en-US" dirty="0"/>
              <a:t>down backwards ashore sideways southward northward overboard aloft downwards adrift</a:t>
            </a:r>
          </a:p>
          <a:p>
            <a:r>
              <a:rPr lang="en-US" dirty="0"/>
              <a:t>water gas coal liquid acid sand carbon steam shale iron</a:t>
            </a:r>
          </a:p>
          <a:p>
            <a:r>
              <a:rPr lang="en-US" dirty="0"/>
              <a:t>great big vast sudden mere sheer gigantic lifelong scant colossal</a:t>
            </a:r>
          </a:p>
          <a:p>
            <a:r>
              <a:rPr lang="en-US" dirty="0"/>
              <a:t>American Indian European Japanese German African Catholic Israeli Italian Arab</a:t>
            </a:r>
          </a:p>
          <a:p>
            <a:r>
              <a:rPr lang="en-US" dirty="0"/>
              <a:t>mother wife father son husband brother daughter sister boss uncle</a:t>
            </a:r>
          </a:p>
          <a:p>
            <a:r>
              <a:rPr lang="en-US" dirty="0"/>
              <a:t>machine device controller processor CPU printer spindle subsystem compiler plotter</a:t>
            </a:r>
          </a:p>
          <a:p>
            <a:r>
              <a:rPr lang="en-US" dirty="0"/>
              <a:t>John George James Bob Robert Paul William Jim David Mike</a:t>
            </a:r>
          </a:p>
          <a:p>
            <a:r>
              <a:rPr lang="en-US" dirty="0"/>
              <a:t>feet miles pounds degrees inches barrels tons acres meters bytes</a:t>
            </a:r>
          </a:p>
          <a:p>
            <a:r>
              <a:rPr lang="en-US" dirty="0"/>
              <a:t>had hadn't hath would've could've should've must've might've</a:t>
            </a:r>
          </a:p>
          <a:p>
            <a:r>
              <a:rPr lang="en-US" dirty="0"/>
              <a:t>that </a:t>
            </a:r>
            <a:r>
              <a:rPr lang="en-US" dirty="0" err="1"/>
              <a:t>tha</a:t>
            </a:r>
            <a:r>
              <a:rPr lang="en-US" dirty="0"/>
              <a:t> </a:t>
            </a:r>
            <a:r>
              <a:rPr lang="en-US" dirty="0" err="1"/>
              <a:t>theat</a:t>
            </a:r>
            <a:endParaRPr lang="en-US" dirty="0"/>
          </a:p>
          <a:p>
            <a:r>
              <a:rPr lang="en-US" dirty="0"/>
              <a:t>head body hands eyes voice arm seat eye hair mouth</a:t>
            </a:r>
          </a:p>
        </p:txBody>
      </p:sp>
    </p:spTree>
    <p:extLst>
      <p:ext uri="{BB962C8B-B14F-4D97-AF65-F5344CB8AC3E}">
        <p14:creationId xmlns:p14="http://schemas.microsoft.com/office/powerpoint/2010/main" val="342872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213274"/>
            <a:ext cx="8432800" cy="33051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Input:</a:t>
            </a:r>
          </a:p>
          <a:p>
            <a:pPr lvl="1"/>
            <a:r>
              <a:rPr lang="en-US" dirty="0"/>
              <a:t>this is one document . it has two sentences but the program only cares about spaces .</a:t>
            </a:r>
          </a:p>
          <a:p>
            <a:pPr lvl="1"/>
            <a:r>
              <a:rPr lang="en-US" dirty="0"/>
              <a:t>here is another document . it also has two sentences .</a:t>
            </a:r>
          </a:p>
          <a:p>
            <a:pPr lvl="1"/>
            <a:r>
              <a:rPr lang="en-US" dirty="0"/>
              <a:t>and here is a third document with one sentence .</a:t>
            </a:r>
          </a:p>
          <a:p>
            <a:pPr lvl="1"/>
            <a:r>
              <a:rPr lang="en-US" dirty="0"/>
              <a:t>this document is short .</a:t>
            </a:r>
          </a:p>
          <a:p>
            <a:pPr lvl="1"/>
            <a:r>
              <a:rPr lang="en-US" dirty="0"/>
              <a:t>the dog ran in the park .</a:t>
            </a:r>
          </a:p>
          <a:p>
            <a:pPr lvl="1"/>
            <a:r>
              <a:rPr lang="en-US" dirty="0"/>
              <a:t>the cat was chased by the dog .</a:t>
            </a:r>
          </a:p>
          <a:p>
            <a:pPr lvl="1"/>
            <a:r>
              <a:rPr lang="en-US" dirty="0"/>
              <a:t>the dog chased the cat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7228" y="4658835"/>
            <a:ext cx="694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[code by Michael </a:t>
            </a:r>
            <a:r>
              <a:rPr lang="en-US" dirty="0" err="1"/>
              <a:t>Heilman</a:t>
            </a:r>
            <a:r>
              <a:rPr lang="en-US" dirty="0"/>
              <a:t>: https://github.com/mheilman/tan-clustering]</a:t>
            </a:r>
          </a:p>
        </p:txBody>
      </p:sp>
    </p:spTree>
    <p:extLst>
      <p:ext uri="{BB962C8B-B14F-4D97-AF65-F5344CB8AC3E}">
        <p14:creationId xmlns:p14="http://schemas.microsoft.com/office/powerpoint/2010/main" val="114019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43878" y="4644509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[code by Michael </a:t>
            </a:r>
            <a:r>
              <a:rPr lang="en-US" dirty="0" err="1"/>
              <a:t>Heilman</a:t>
            </a:r>
            <a:r>
              <a:rPr lang="en-US" dirty="0"/>
              <a:t>]</a:t>
            </a:r>
          </a:p>
        </p:txBody>
      </p:sp>
      <p:sp>
        <p:nvSpPr>
          <p:cNvPr id="7" name="Rectangle 6"/>
          <p:cNvSpPr/>
          <p:nvPr/>
        </p:nvSpPr>
        <p:spPr>
          <a:xfrm>
            <a:off x="3324225" y="280660"/>
            <a:ext cx="2638425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       	1011    	9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the     	011    	7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is      	110     	4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document	1110    	4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dog     	000     	3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it      	101001  	2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one     	11111   	2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sentences	1010111 	2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chased  	00111   	2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two     	1010100 	2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has     	1010110 	2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here    	111101  	2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this    	1000    	2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cat     	0010    	2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and     	11110010	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	11110011	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ran     	01011		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in      	0100		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spaces  	10101011011	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another 	1010001	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cares   	101010111	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also    	1010000	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only    	10101011010	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	10101011001	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was     	001100		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park    	01010		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but     	10101011000	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short   	1001		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with    	111100001	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by      	001101		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a       	111100000	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about   	10101010	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third   	11110001	1</a:t>
            </a:r>
          </a:p>
        </p:txBody>
      </p:sp>
    </p:spTree>
    <p:extLst>
      <p:ext uri="{BB962C8B-B14F-4D97-AF65-F5344CB8AC3E}">
        <p14:creationId xmlns:p14="http://schemas.microsoft.com/office/powerpoint/2010/main" val="69297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POS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6241"/>
            <a:ext cx="8229600" cy="3480046"/>
          </a:xfrm>
        </p:spPr>
        <p:txBody>
          <a:bodyPr>
            <a:normAutofit/>
          </a:bodyPr>
          <a:lstStyle/>
          <a:p>
            <a:r>
              <a:rPr lang="en-US" sz="2800" dirty="0"/>
              <a:t>British National Corpus</a:t>
            </a:r>
          </a:p>
          <a:p>
            <a:pPr lvl="1"/>
            <a:r>
              <a:rPr lang="en-US" sz="2400" dirty="0">
                <a:hlinkClick r:id="rId2"/>
              </a:rPr>
              <a:t>http://www.natcorp.ox.ac.uk/</a:t>
            </a:r>
            <a:endParaRPr lang="en-US" sz="2400" dirty="0"/>
          </a:p>
          <a:p>
            <a:r>
              <a:rPr lang="en-US" sz="2800" dirty="0" err="1"/>
              <a:t>Tagset</a:t>
            </a:r>
            <a:r>
              <a:rPr lang="en-US" sz="2800" dirty="0"/>
              <a:t> sizes</a:t>
            </a:r>
          </a:p>
          <a:p>
            <a:pPr lvl="1"/>
            <a:r>
              <a:rPr lang="en-US" sz="2400" dirty="0"/>
              <a:t>PTB 45, Brown 85, Universal 12, Twitter 25</a:t>
            </a:r>
          </a:p>
          <a:p>
            <a:r>
              <a:rPr lang="en-US" sz="2800" dirty="0"/>
              <a:t>Dealing with unknown words</a:t>
            </a:r>
          </a:p>
          <a:p>
            <a:pPr lvl="1"/>
            <a:r>
              <a:rPr lang="en-US" sz="2400" dirty="0"/>
              <a:t>Look at features like </a:t>
            </a:r>
            <a:r>
              <a:rPr lang="en-US" sz="2400" dirty="0" err="1"/>
              <a:t>twoDigitNum</a:t>
            </a:r>
            <a:r>
              <a:rPr lang="en-US" sz="2400" dirty="0"/>
              <a:t>, </a:t>
            </a:r>
            <a:r>
              <a:rPr lang="en-US" sz="2400" dirty="0" err="1"/>
              <a:t>allCaps</a:t>
            </a:r>
            <a:r>
              <a:rPr lang="en-US" sz="2400" dirty="0"/>
              <a:t>, </a:t>
            </a:r>
            <a:r>
              <a:rPr lang="en-US" sz="2400" dirty="0" err="1"/>
              <a:t>initCaps</a:t>
            </a:r>
            <a:r>
              <a:rPr lang="en-US" sz="2400" dirty="0"/>
              <a:t>, </a:t>
            </a:r>
            <a:r>
              <a:rPr lang="en-US" sz="2400" dirty="0" err="1"/>
              <a:t>containsDigitAndSlash</a:t>
            </a:r>
            <a:r>
              <a:rPr lang="en-US" sz="2400" dirty="0"/>
              <a:t> (</a:t>
            </a:r>
            <a:r>
              <a:rPr lang="en-US" sz="2400" dirty="0" err="1"/>
              <a:t>Bikel</a:t>
            </a:r>
            <a:r>
              <a:rPr lang="en-US" sz="2400" dirty="0"/>
              <a:t>  et al. 1999</a:t>
            </a:r>
            <a:r>
              <a:rPr lang="en-US" sz="2400" dirty="0" smtClean="0"/>
              <a:t>)</a:t>
            </a:r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211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External Link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Jason Eisner’s awesome interactive spreadsheet about learning HMMs</a:t>
            </a:r>
          </a:p>
          <a:p>
            <a:pPr lvl="1"/>
            <a:r>
              <a:rPr lang="en-US" altLang="en-US" dirty="0">
                <a:hlinkClick r:id="rId2"/>
              </a:rPr>
              <a:t>http://cs.jhu.edu/~jason/papers/#eisner-2002-tnlp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>
                <a:hlinkClick r:id="rId3"/>
              </a:rPr>
              <a:t>http://cs.jhu.edu/~jason/papers/eisner.hmm.xls</a:t>
            </a:r>
            <a:r>
              <a:rPr lang="en-US" altLang="en-US" dirty="0"/>
              <a:t> </a:t>
            </a:r>
          </a:p>
          <a:p>
            <a:pPr marL="0" indent="0"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428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Statistical POS Tagging</a:t>
            </a:r>
          </a:p>
        </p:txBody>
      </p:sp>
    </p:spTree>
    <p:extLst>
      <p:ext uri="{BB962C8B-B14F-4D97-AF65-F5344CB8AC3E}">
        <p14:creationId xmlns:p14="http://schemas.microsoft.com/office/powerpoint/2010/main" val="969845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Transformation-Based Learning</a:t>
            </a:r>
          </a:p>
        </p:txBody>
      </p:sp>
    </p:spTree>
    <p:extLst>
      <p:ext uri="{BB962C8B-B14F-4D97-AF65-F5344CB8AC3E}">
        <p14:creationId xmlns:p14="http://schemas.microsoft.com/office/powerpoint/2010/main" val="305304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Transformation Based Learning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90561"/>
            <a:ext cx="8077200" cy="381102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Idea: change some labels given specific input patterns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/>
              <a:t>[Brill 1995]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Example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/>
              <a:t>P(</a:t>
            </a:r>
            <a:r>
              <a:rPr lang="en-US" altLang="en-US" sz="2300" dirty="0" err="1"/>
              <a:t>NN|sleep</a:t>
            </a:r>
            <a:r>
              <a:rPr lang="en-US" altLang="en-US" sz="2300" dirty="0"/>
              <a:t>) = .9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/>
              <a:t>P(</a:t>
            </a:r>
            <a:r>
              <a:rPr lang="en-US" altLang="en-US" sz="2300" dirty="0" err="1"/>
              <a:t>VB|sleep</a:t>
            </a:r>
            <a:r>
              <a:rPr lang="en-US" altLang="en-US" sz="2300" dirty="0"/>
              <a:t>) = .1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/>
              <a:t>Change NN to VB when the previous tag is TO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Types of rules: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The preceding (following) word is tagged z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The word two before (after) is tagged z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One of the two preceding (following) words is tagged z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One of the three preceding (following) words is tagged z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The preceding word is tagged z and the following word is tagged w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9779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7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685" y="853440"/>
            <a:ext cx="4726509" cy="4195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226204"/>
            <a:ext cx="8432800" cy="701843"/>
          </a:xfrm>
        </p:spPr>
        <p:txBody>
          <a:bodyPr/>
          <a:lstStyle/>
          <a:p>
            <a:r>
              <a:rPr lang="en-US" dirty="0"/>
              <a:t>Transformation Based Tagger</a:t>
            </a:r>
          </a:p>
        </p:txBody>
      </p:sp>
    </p:spTree>
    <p:extLst>
      <p:ext uri="{BB962C8B-B14F-4D97-AF65-F5344CB8AC3E}">
        <p14:creationId xmlns:p14="http://schemas.microsoft.com/office/powerpoint/2010/main" val="389391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554" y="1094314"/>
            <a:ext cx="6157826" cy="3515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Based Tagger</a:t>
            </a:r>
          </a:p>
        </p:txBody>
      </p:sp>
    </p:spTree>
    <p:extLst>
      <p:ext uri="{BB962C8B-B14F-4D97-AF65-F5344CB8AC3E}">
        <p14:creationId xmlns:p14="http://schemas.microsoft.com/office/powerpoint/2010/main" val="270763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8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907" y="860213"/>
            <a:ext cx="4721861" cy="4172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203200"/>
            <a:ext cx="8432800" cy="782741"/>
          </a:xfrm>
        </p:spPr>
        <p:txBody>
          <a:bodyPr/>
          <a:lstStyle/>
          <a:p>
            <a:r>
              <a:rPr lang="en-US" dirty="0"/>
              <a:t>Unknown Words</a:t>
            </a:r>
          </a:p>
        </p:txBody>
      </p:sp>
    </p:spTree>
    <p:extLst>
      <p:ext uri="{BB962C8B-B14F-4D97-AF65-F5344CB8AC3E}">
        <p14:creationId xmlns:p14="http://schemas.microsoft.com/office/powerpoint/2010/main" val="387700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361297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of Speech Tagging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Rule-based</a:t>
            </a:r>
          </a:p>
          <a:p>
            <a:r>
              <a:rPr lang="en-US" dirty="0"/>
              <a:t>Stochastic</a:t>
            </a:r>
          </a:p>
          <a:p>
            <a:pPr lvl="1"/>
            <a:r>
              <a:rPr lang="en-US" dirty="0"/>
              <a:t>HMM (generative)</a:t>
            </a:r>
          </a:p>
          <a:p>
            <a:pPr lvl="1"/>
            <a:r>
              <a:rPr lang="en-US" dirty="0"/>
              <a:t>Maximum Entropy MM (discriminative)</a:t>
            </a:r>
          </a:p>
          <a:p>
            <a:r>
              <a:rPr lang="en-US" dirty="0"/>
              <a:t>Transformation-based</a:t>
            </a:r>
          </a:p>
        </p:txBody>
      </p:sp>
    </p:spTree>
    <p:extLst>
      <p:ext uri="{BB962C8B-B14F-4D97-AF65-F5344CB8AC3E}">
        <p14:creationId xmlns:p14="http://schemas.microsoft.com/office/powerpoint/2010/main" val="418935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HMM-based POS Tagging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263651"/>
            <a:ext cx="8540885" cy="36195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Find tag sequence that maximizes the probability formula</a:t>
            </a:r>
          </a:p>
          <a:p>
            <a:pPr lvl="1"/>
            <a:r>
              <a:rPr lang="en-US" altLang="en-US" dirty="0"/>
              <a:t>P(</a:t>
            </a:r>
            <a:r>
              <a:rPr lang="en-US" altLang="en-US" dirty="0" err="1"/>
              <a:t>word|tag</a:t>
            </a:r>
            <a:r>
              <a:rPr lang="en-US" altLang="en-US" dirty="0"/>
              <a:t>) * P(</a:t>
            </a:r>
            <a:r>
              <a:rPr lang="en-US" altLang="en-US" dirty="0" err="1"/>
              <a:t>tag|previous</a:t>
            </a:r>
            <a:r>
              <a:rPr lang="en-US" altLang="en-US" dirty="0"/>
              <a:t> n tags) </a:t>
            </a:r>
          </a:p>
          <a:p>
            <a:pPr eaLnBrk="1" hangingPunct="1"/>
            <a:r>
              <a:rPr lang="en-US" altLang="en-US" sz="2400" dirty="0"/>
              <a:t>A bigram-based HMM tagger chooses the tag </a:t>
            </a:r>
            <a:r>
              <a:rPr lang="en-US" altLang="en-US" sz="2400" dirty="0" err="1"/>
              <a:t>t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 for word </a:t>
            </a:r>
            <a:r>
              <a:rPr lang="en-US" altLang="en-US" sz="2400" dirty="0" err="1"/>
              <a:t>w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 that is most probable given the previous tag t</a:t>
            </a:r>
            <a:r>
              <a:rPr lang="en-US" altLang="en-US" sz="2400" baseline="-25000" dirty="0"/>
              <a:t>i-1</a:t>
            </a:r>
            <a:r>
              <a:rPr lang="en-US" altLang="en-US" sz="2400" dirty="0"/>
              <a:t> and the current word </a:t>
            </a:r>
            <a:r>
              <a:rPr lang="en-US" altLang="en-US" sz="2400" dirty="0" err="1"/>
              <a:t>w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:</a:t>
            </a:r>
          </a:p>
          <a:p>
            <a:pPr lvl="1"/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 = </a:t>
            </a:r>
            <a:r>
              <a:rPr lang="en-US" altLang="en-US" dirty="0" err="1"/>
              <a:t>argmax</a:t>
            </a:r>
            <a:r>
              <a:rPr lang="en-US" altLang="en-US" baseline="-25000" dirty="0" err="1"/>
              <a:t>j</a:t>
            </a:r>
            <a:r>
              <a:rPr lang="en-US" altLang="en-US" dirty="0"/>
              <a:t> P(t</a:t>
            </a:r>
            <a:r>
              <a:rPr lang="en-US" altLang="en-US" baseline="-25000" dirty="0"/>
              <a:t>j</a:t>
            </a:r>
            <a:r>
              <a:rPr lang="en-US" altLang="en-US" dirty="0"/>
              <a:t>|t</a:t>
            </a:r>
            <a:r>
              <a:rPr lang="en-US" altLang="en-US" baseline="-25000" dirty="0"/>
              <a:t>i-1</a:t>
            </a:r>
            <a:r>
              <a:rPr lang="en-US" altLang="en-US" dirty="0"/>
              <a:t>,w</a:t>
            </a:r>
            <a:r>
              <a:rPr lang="en-US" altLang="en-US" baseline="-25000" dirty="0"/>
              <a:t>i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 = </a:t>
            </a:r>
            <a:r>
              <a:rPr lang="en-US" altLang="en-US" dirty="0" err="1"/>
              <a:t>argmax</a:t>
            </a:r>
            <a:r>
              <a:rPr lang="en-US" altLang="en-US" baseline="-25000" dirty="0" err="1"/>
              <a:t>j</a:t>
            </a:r>
            <a:r>
              <a:rPr lang="en-US" altLang="en-US" dirty="0"/>
              <a:t> P(t</a:t>
            </a:r>
            <a:r>
              <a:rPr lang="en-US" altLang="en-US" baseline="-25000" dirty="0"/>
              <a:t>j</a:t>
            </a:r>
            <a:r>
              <a:rPr lang="en-US" altLang="en-US" dirty="0"/>
              <a:t>|t</a:t>
            </a:r>
            <a:r>
              <a:rPr lang="en-US" altLang="en-US" baseline="-25000" dirty="0"/>
              <a:t>i-1</a:t>
            </a:r>
            <a:r>
              <a:rPr lang="en-US" altLang="en-US" dirty="0"/>
              <a:t>)P(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i</a:t>
            </a:r>
            <a:r>
              <a:rPr lang="en-US" altLang="en-US" dirty="0" err="1"/>
              <a:t>|t</a:t>
            </a:r>
            <a:r>
              <a:rPr lang="en-US" altLang="en-US" baseline="-25000" dirty="0" err="1"/>
              <a:t>j</a:t>
            </a:r>
            <a:r>
              <a:rPr lang="en-US" altLang="en-US" dirty="0"/>
              <a:t>) : HMM equation for a single tag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4159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HMM Tagging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24287" y="1094314"/>
            <a:ext cx="8859915" cy="3818154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/>
              <a:t>T = </a:t>
            </a:r>
            <a:r>
              <a:rPr lang="en-US" altLang="en-US" sz="2400" dirty="0" err="1"/>
              <a:t>argmax</a:t>
            </a:r>
            <a:r>
              <a:rPr lang="en-US" altLang="en-US" sz="2400" dirty="0"/>
              <a:t> P(T|W)</a:t>
            </a:r>
          </a:p>
          <a:p>
            <a:pPr lvl="1"/>
            <a:r>
              <a:rPr lang="en-US" altLang="en-US" dirty="0"/>
              <a:t>where T=t</a:t>
            </a:r>
            <a:r>
              <a:rPr lang="en-US" altLang="en-US" baseline="-25000" dirty="0"/>
              <a:t>1</a:t>
            </a:r>
            <a:r>
              <a:rPr lang="en-US" altLang="en-US" dirty="0"/>
              <a:t>,t</a:t>
            </a:r>
            <a:r>
              <a:rPr lang="en-US" altLang="en-US" baseline="-25000" dirty="0"/>
              <a:t>2</a:t>
            </a:r>
            <a:r>
              <a:rPr lang="en-US" altLang="en-US" dirty="0"/>
              <a:t>,…,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n</a:t>
            </a:r>
            <a:endParaRPr lang="en-US" altLang="en-US" baseline="-25000" dirty="0"/>
          </a:p>
          <a:p>
            <a:pPr eaLnBrk="1" hangingPunct="1"/>
            <a:r>
              <a:rPr lang="en-US" altLang="en-US" sz="2400" dirty="0"/>
              <a:t>By Bayes’ theorem</a:t>
            </a:r>
          </a:p>
          <a:p>
            <a:pPr lvl="1"/>
            <a:r>
              <a:rPr lang="en-US" altLang="en-US" dirty="0"/>
              <a:t>P(T|W) = P(T)P(W|T)/P(W)</a:t>
            </a:r>
          </a:p>
          <a:p>
            <a:pPr eaLnBrk="1" hangingPunct="1"/>
            <a:r>
              <a:rPr lang="en-US" altLang="en-US" sz="2400" dirty="0"/>
              <a:t>Thus we are attempting to choose the sequence of tags that maximizes the </a:t>
            </a:r>
            <a:r>
              <a:rPr lang="en-US" altLang="en-US" sz="2400" dirty="0" smtClean="0"/>
              <a:t>RHS of </a:t>
            </a:r>
            <a:r>
              <a:rPr lang="en-US" altLang="en-US" sz="2400" dirty="0"/>
              <a:t>the equation</a:t>
            </a:r>
          </a:p>
          <a:p>
            <a:pPr lvl="1"/>
            <a:r>
              <a:rPr lang="en-US" altLang="en-US" dirty="0"/>
              <a:t>P(W) can be ignored</a:t>
            </a:r>
          </a:p>
          <a:p>
            <a:pPr lvl="1"/>
            <a:r>
              <a:rPr lang="en-US" altLang="en-US" dirty="0"/>
              <a:t>P(T) is called the prior, P(W|T) is called the likelihood.</a:t>
            </a:r>
          </a:p>
        </p:txBody>
      </p:sp>
    </p:spTree>
    <p:extLst>
      <p:ext uri="{BB962C8B-B14F-4D97-AF65-F5344CB8AC3E}">
        <p14:creationId xmlns:p14="http://schemas.microsoft.com/office/powerpoint/2010/main" val="302824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HMM Tagging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06500"/>
            <a:ext cx="8686800" cy="37211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/>
              <a:t>Complete formula</a:t>
            </a:r>
          </a:p>
          <a:p>
            <a:pPr lvl="1"/>
            <a:r>
              <a:rPr lang="en-US" altLang="en-US" dirty="0"/>
              <a:t>P(T)P(W|T) = </a:t>
            </a:r>
            <a:r>
              <a:rPr lang="el-GR" altLang="en-US" sz="3100" dirty="0"/>
              <a:t>Π</a:t>
            </a:r>
            <a:r>
              <a:rPr lang="en-US" altLang="en-US" dirty="0"/>
              <a:t>P(w</a:t>
            </a:r>
            <a:r>
              <a:rPr lang="en-US" altLang="en-US" baseline="-25000" dirty="0"/>
              <a:t>i</a:t>
            </a:r>
            <a:r>
              <a:rPr lang="en-US" altLang="en-US" dirty="0"/>
              <a:t>|w</a:t>
            </a:r>
            <a:r>
              <a:rPr lang="en-US" altLang="en-US" baseline="-25000" dirty="0"/>
              <a:t>1</a:t>
            </a:r>
            <a:r>
              <a:rPr lang="en-US" altLang="en-US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…w</a:t>
            </a:r>
            <a:r>
              <a:rPr lang="en-US" altLang="en-US" baseline="-25000" dirty="0"/>
              <a:t>i-1</a:t>
            </a:r>
            <a:r>
              <a:rPr lang="en-US" altLang="en-US" dirty="0"/>
              <a:t>t</a:t>
            </a:r>
            <a:r>
              <a:rPr lang="en-US" altLang="en-US" baseline="-25000" dirty="0"/>
              <a:t>i-1</a:t>
            </a:r>
            <a:r>
              <a:rPr lang="en-US" altLang="en-US" dirty="0"/>
              <a:t>t</a:t>
            </a:r>
            <a:r>
              <a:rPr lang="en-US" altLang="en-US" baseline="-25000" dirty="0"/>
              <a:t>i</a:t>
            </a:r>
            <a:r>
              <a:rPr lang="en-US" altLang="en-US" dirty="0"/>
              <a:t>)P(t</a:t>
            </a:r>
            <a:r>
              <a:rPr lang="en-US" altLang="en-US" baseline="-25000" dirty="0"/>
              <a:t>i</a:t>
            </a:r>
            <a:r>
              <a:rPr lang="en-US" altLang="en-US" dirty="0"/>
              <a:t>|t</a:t>
            </a:r>
            <a:r>
              <a:rPr lang="en-US" altLang="en-US" baseline="-25000" dirty="0"/>
              <a:t>1</a:t>
            </a:r>
            <a:r>
              <a:rPr lang="en-US" altLang="en-US" dirty="0"/>
              <a:t>…t</a:t>
            </a:r>
            <a:r>
              <a:rPr lang="en-US" altLang="en-US" baseline="-25000" dirty="0"/>
              <a:t>i-2</a:t>
            </a:r>
            <a:r>
              <a:rPr lang="en-US" altLang="en-US" dirty="0"/>
              <a:t>t</a:t>
            </a:r>
            <a:r>
              <a:rPr lang="en-US" altLang="en-US" baseline="-25000" dirty="0"/>
              <a:t>i-1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Simplification 1: </a:t>
            </a:r>
          </a:p>
          <a:p>
            <a:pPr lvl="1"/>
            <a:r>
              <a:rPr lang="en-US" altLang="en-US" dirty="0"/>
              <a:t>P(W|T) = </a:t>
            </a:r>
            <a:r>
              <a:rPr lang="el-GR" altLang="en-US" sz="3100" dirty="0"/>
              <a:t>Π</a:t>
            </a:r>
            <a:r>
              <a:rPr lang="en-US" altLang="en-US" dirty="0"/>
              <a:t>P(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i</a:t>
            </a:r>
            <a:r>
              <a:rPr lang="en-US" altLang="en-US" dirty="0" err="1"/>
              <a:t>|t</a:t>
            </a:r>
            <a:r>
              <a:rPr lang="en-US" altLang="en-US" baseline="-25000" dirty="0" err="1"/>
              <a:t>i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Simplification 2: </a:t>
            </a:r>
          </a:p>
          <a:p>
            <a:pPr lvl="1"/>
            <a:r>
              <a:rPr lang="en-US" altLang="en-US" dirty="0"/>
              <a:t>P(T)= </a:t>
            </a:r>
            <a:r>
              <a:rPr lang="el-GR" altLang="en-US" sz="3100" dirty="0"/>
              <a:t>Π</a:t>
            </a:r>
            <a:r>
              <a:rPr lang="en-US" altLang="en-US" dirty="0"/>
              <a:t>P(t</a:t>
            </a:r>
            <a:r>
              <a:rPr lang="en-US" altLang="en-US" baseline="-25000" dirty="0"/>
              <a:t>i</a:t>
            </a:r>
            <a:r>
              <a:rPr lang="en-US" altLang="en-US" dirty="0"/>
              <a:t>|t</a:t>
            </a:r>
            <a:r>
              <a:rPr lang="en-US" altLang="en-US" baseline="-25000" dirty="0"/>
              <a:t>i-1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Bigram approximation</a:t>
            </a:r>
          </a:p>
          <a:p>
            <a:pPr lvl="1"/>
            <a:r>
              <a:rPr lang="en-US" altLang="en-US" dirty="0"/>
              <a:t>T = </a:t>
            </a:r>
            <a:r>
              <a:rPr lang="en-US" altLang="en-US" dirty="0" err="1"/>
              <a:t>argmax</a:t>
            </a:r>
            <a:r>
              <a:rPr lang="en-US" altLang="en-US" dirty="0"/>
              <a:t> P(T|W) = </a:t>
            </a:r>
            <a:r>
              <a:rPr lang="en-US" altLang="en-US" dirty="0" err="1"/>
              <a:t>argmax</a:t>
            </a:r>
            <a:r>
              <a:rPr lang="en-US" altLang="en-US" dirty="0"/>
              <a:t> </a:t>
            </a:r>
            <a:r>
              <a:rPr lang="el-GR" altLang="en-US" sz="3100" dirty="0"/>
              <a:t>Π</a:t>
            </a:r>
            <a:r>
              <a:rPr lang="en-US" altLang="en-US" dirty="0"/>
              <a:t>P(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i</a:t>
            </a:r>
            <a:r>
              <a:rPr lang="en-US" altLang="en-US" dirty="0" err="1"/>
              <a:t>|t</a:t>
            </a:r>
            <a:r>
              <a:rPr lang="en-US" altLang="en-US" baseline="-25000" dirty="0" err="1"/>
              <a:t>i</a:t>
            </a:r>
            <a:r>
              <a:rPr lang="en-US" altLang="en-US" dirty="0"/>
              <a:t>) P(t</a:t>
            </a:r>
            <a:r>
              <a:rPr lang="en-US" altLang="en-US" baseline="-25000" dirty="0"/>
              <a:t>i</a:t>
            </a:r>
            <a:r>
              <a:rPr lang="en-US" altLang="en-US" dirty="0"/>
              <a:t>|t</a:t>
            </a:r>
            <a:r>
              <a:rPr lang="en-US" altLang="en-US" baseline="-25000" dirty="0"/>
              <a:t>i-1</a:t>
            </a:r>
            <a:r>
              <a:rPr lang="en-US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08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The/DT rich/JJ like/VBP to/TO travel/VB ./.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1098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00200" y="1657350"/>
            <a:ext cx="5867400" cy="1044340"/>
            <a:chOff x="1600200" y="1657350"/>
            <a:chExt cx="5867400" cy="1044340"/>
          </a:xfrm>
        </p:grpSpPr>
        <p:sp>
          <p:nvSpPr>
            <p:cNvPr id="49155" name="Oval 4"/>
            <p:cNvSpPr>
              <a:spLocks noChangeArrowheads="1"/>
            </p:cNvSpPr>
            <p:nvPr/>
          </p:nvSpPr>
          <p:spPr bwMode="auto">
            <a:xfrm>
              <a:off x="1600200" y="1657350"/>
              <a:ext cx="533400" cy="4000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dirty="0"/>
                <a:t>DT</a:t>
              </a:r>
            </a:p>
          </p:txBody>
        </p:sp>
        <p:sp>
          <p:nvSpPr>
            <p:cNvPr id="49156" name="Oval 5"/>
            <p:cNvSpPr>
              <a:spLocks noChangeArrowheads="1"/>
            </p:cNvSpPr>
            <p:nvPr/>
          </p:nvSpPr>
          <p:spPr bwMode="auto">
            <a:xfrm>
              <a:off x="2667000" y="1657350"/>
              <a:ext cx="533400" cy="4000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dirty="0"/>
                <a:t>NN</a:t>
              </a:r>
            </a:p>
          </p:txBody>
        </p:sp>
        <p:sp>
          <p:nvSpPr>
            <p:cNvPr id="49157" name="Oval 6"/>
            <p:cNvSpPr>
              <a:spLocks noChangeArrowheads="1"/>
            </p:cNvSpPr>
            <p:nvPr/>
          </p:nvSpPr>
          <p:spPr bwMode="auto">
            <a:xfrm>
              <a:off x="3733800" y="1657350"/>
              <a:ext cx="533400" cy="4000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dirty="0"/>
                <a:t>VBP</a:t>
              </a:r>
            </a:p>
          </p:txBody>
        </p:sp>
        <p:sp>
          <p:nvSpPr>
            <p:cNvPr id="49158" name="Oval 7"/>
            <p:cNvSpPr>
              <a:spLocks noChangeArrowheads="1"/>
            </p:cNvSpPr>
            <p:nvPr/>
          </p:nvSpPr>
          <p:spPr bwMode="auto">
            <a:xfrm>
              <a:off x="4800600" y="1657350"/>
              <a:ext cx="533400" cy="4000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TO</a:t>
              </a:r>
            </a:p>
          </p:txBody>
        </p:sp>
        <p:sp>
          <p:nvSpPr>
            <p:cNvPr id="49159" name="Oval 8"/>
            <p:cNvSpPr>
              <a:spLocks noChangeArrowheads="1"/>
            </p:cNvSpPr>
            <p:nvPr/>
          </p:nvSpPr>
          <p:spPr bwMode="auto">
            <a:xfrm>
              <a:off x="5867400" y="1657350"/>
              <a:ext cx="533400" cy="4000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 dirty="0"/>
                <a:t>NN</a:t>
              </a:r>
            </a:p>
          </p:txBody>
        </p:sp>
        <p:sp>
          <p:nvSpPr>
            <p:cNvPr id="49160" name="Oval 9"/>
            <p:cNvSpPr>
              <a:spLocks noChangeArrowheads="1"/>
            </p:cNvSpPr>
            <p:nvPr/>
          </p:nvSpPr>
          <p:spPr bwMode="auto">
            <a:xfrm>
              <a:off x="6934200" y="1657350"/>
              <a:ext cx="533400" cy="4000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dirty="0"/>
                <a:t>.</a:t>
              </a:r>
            </a:p>
          </p:txBody>
        </p:sp>
        <p:cxnSp>
          <p:nvCxnSpPr>
            <p:cNvPr id="49161" name="AutoShape 10"/>
            <p:cNvCxnSpPr>
              <a:cxnSpLocks noChangeShapeType="1"/>
              <a:stCxn id="49155" idx="6"/>
              <a:endCxn id="49156" idx="2"/>
            </p:cNvCxnSpPr>
            <p:nvPr/>
          </p:nvCxnSpPr>
          <p:spPr bwMode="auto">
            <a:xfrm>
              <a:off x="2133600" y="1857375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62" name="AutoShape 11"/>
            <p:cNvCxnSpPr>
              <a:cxnSpLocks noChangeShapeType="1"/>
              <a:stCxn id="49156" idx="6"/>
              <a:endCxn id="49157" idx="2"/>
            </p:cNvCxnSpPr>
            <p:nvPr/>
          </p:nvCxnSpPr>
          <p:spPr bwMode="auto">
            <a:xfrm>
              <a:off x="3200400" y="1857375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63" name="AutoShape 12"/>
            <p:cNvCxnSpPr>
              <a:cxnSpLocks noChangeShapeType="1"/>
              <a:stCxn id="49157" idx="6"/>
              <a:endCxn id="49158" idx="2"/>
            </p:cNvCxnSpPr>
            <p:nvPr/>
          </p:nvCxnSpPr>
          <p:spPr bwMode="auto">
            <a:xfrm>
              <a:off x="4267200" y="1857375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64" name="AutoShape 13"/>
            <p:cNvCxnSpPr>
              <a:cxnSpLocks noChangeShapeType="1"/>
              <a:stCxn id="49158" idx="6"/>
              <a:endCxn id="49159" idx="2"/>
            </p:cNvCxnSpPr>
            <p:nvPr/>
          </p:nvCxnSpPr>
          <p:spPr bwMode="auto">
            <a:xfrm>
              <a:off x="5334000" y="1857375"/>
              <a:ext cx="5334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65" name="AutoShape 14"/>
            <p:cNvCxnSpPr>
              <a:cxnSpLocks noChangeShapeType="1"/>
              <a:stCxn id="49159" idx="6"/>
              <a:endCxn id="49160" idx="2"/>
            </p:cNvCxnSpPr>
            <p:nvPr/>
          </p:nvCxnSpPr>
          <p:spPr bwMode="auto">
            <a:xfrm>
              <a:off x="6400800" y="1857375"/>
              <a:ext cx="5334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166" name="Text Box 15"/>
            <p:cNvSpPr txBox="1">
              <a:spLocks noChangeArrowheads="1"/>
            </p:cNvSpPr>
            <p:nvPr/>
          </p:nvSpPr>
          <p:spPr bwMode="auto">
            <a:xfrm>
              <a:off x="1618552" y="2343150"/>
              <a:ext cx="50366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/>
                <a:t>The</a:t>
              </a:r>
            </a:p>
          </p:txBody>
        </p:sp>
        <p:sp>
          <p:nvSpPr>
            <p:cNvPr id="49167" name="Text Box 16"/>
            <p:cNvSpPr txBox="1">
              <a:spLocks noChangeArrowheads="1"/>
            </p:cNvSpPr>
            <p:nvPr/>
          </p:nvSpPr>
          <p:spPr bwMode="auto">
            <a:xfrm>
              <a:off x="2689804" y="2343150"/>
              <a:ext cx="505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/>
                <a:t>rich</a:t>
              </a:r>
            </a:p>
          </p:txBody>
        </p:sp>
        <p:sp>
          <p:nvSpPr>
            <p:cNvPr id="49168" name="Text Box 17"/>
            <p:cNvSpPr txBox="1">
              <a:spLocks noChangeArrowheads="1"/>
            </p:cNvSpPr>
            <p:nvPr/>
          </p:nvSpPr>
          <p:spPr bwMode="auto">
            <a:xfrm>
              <a:off x="3759607" y="2343150"/>
              <a:ext cx="4940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/>
                <a:t>like</a:t>
              </a:r>
            </a:p>
          </p:txBody>
        </p:sp>
        <p:sp>
          <p:nvSpPr>
            <p:cNvPr id="49169" name="Text Box 18"/>
            <p:cNvSpPr txBox="1">
              <a:spLocks noChangeArrowheads="1"/>
            </p:cNvSpPr>
            <p:nvPr/>
          </p:nvSpPr>
          <p:spPr bwMode="auto">
            <a:xfrm>
              <a:off x="5816659" y="2363136"/>
              <a:ext cx="6543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/>
                <a:t>travel</a:t>
              </a:r>
            </a:p>
          </p:txBody>
        </p:sp>
        <p:sp>
          <p:nvSpPr>
            <p:cNvPr id="49170" name="Text Box 19"/>
            <p:cNvSpPr txBox="1">
              <a:spLocks noChangeArrowheads="1"/>
            </p:cNvSpPr>
            <p:nvPr/>
          </p:nvSpPr>
          <p:spPr bwMode="auto">
            <a:xfrm>
              <a:off x="7087458" y="2343150"/>
              <a:ext cx="2359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/>
                <a:t>.</a:t>
              </a:r>
            </a:p>
          </p:txBody>
        </p:sp>
        <p:sp>
          <p:nvSpPr>
            <p:cNvPr id="49171" name="Text Box 20"/>
            <p:cNvSpPr txBox="1">
              <a:spLocks noChangeArrowheads="1"/>
            </p:cNvSpPr>
            <p:nvPr/>
          </p:nvSpPr>
          <p:spPr bwMode="auto">
            <a:xfrm>
              <a:off x="4899025" y="2343150"/>
              <a:ext cx="34496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to</a:t>
              </a:r>
            </a:p>
          </p:txBody>
        </p:sp>
        <p:cxnSp>
          <p:nvCxnSpPr>
            <p:cNvPr id="49172" name="AutoShape 21"/>
            <p:cNvCxnSpPr>
              <a:cxnSpLocks noChangeShapeType="1"/>
              <a:stCxn id="49155" idx="4"/>
              <a:endCxn id="49166" idx="0"/>
            </p:cNvCxnSpPr>
            <p:nvPr/>
          </p:nvCxnSpPr>
          <p:spPr bwMode="auto">
            <a:xfrm>
              <a:off x="1866900" y="2057400"/>
              <a:ext cx="3484" cy="285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73" name="AutoShape 22"/>
            <p:cNvCxnSpPr>
              <a:cxnSpLocks noChangeShapeType="1"/>
              <a:stCxn id="49156" idx="4"/>
              <a:endCxn id="49167" idx="0"/>
            </p:cNvCxnSpPr>
            <p:nvPr/>
          </p:nvCxnSpPr>
          <p:spPr bwMode="auto">
            <a:xfrm>
              <a:off x="2933700" y="2057400"/>
              <a:ext cx="8738" cy="285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74" name="AutoShape 23"/>
            <p:cNvCxnSpPr>
              <a:cxnSpLocks noChangeShapeType="1"/>
              <a:stCxn id="49157" idx="4"/>
              <a:endCxn id="49168" idx="0"/>
            </p:cNvCxnSpPr>
            <p:nvPr/>
          </p:nvCxnSpPr>
          <p:spPr bwMode="auto">
            <a:xfrm>
              <a:off x="4000500" y="2057400"/>
              <a:ext cx="6130" cy="285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75" name="AutoShape 24"/>
            <p:cNvCxnSpPr>
              <a:cxnSpLocks noChangeShapeType="1"/>
              <a:stCxn id="49158" idx="4"/>
              <a:endCxn id="49171" idx="0"/>
            </p:cNvCxnSpPr>
            <p:nvPr/>
          </p:nvCxnSpPr>
          <p:spPr bwMode="auto">
            <a:xfrm>
              <a:off x="5067300" y="2057400"/>
              <a:ext cx="4208" cy="285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76" name="AutoShape 25"/>
            <p:cNvCxnSpPr>
              <a:cxnSpLocks noChangeShapeType="1"/>
              <a:stCxn id="49159" idx="4"/>
              <a:endCxn id="49169" idx="0"/>
            </p:cNvCxnSpPr>
            <p:nvPr/>
          </p:nvCxnSpPr>
          <p:spPr bwMode="auto">
            <a:xfrm>
              <a:off x="6134100" y="2057400"/>
              <a:ext cx="9732" cy="3057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77" name="AutoShape 26"/>
            <p:cNvCxnSpPr>
              <a:cxnSpLocks noChangeShapeType="1"/>
              <a:stCxn id="49160" idx="4"/>
              <a:endCxn id="49170" idx="0"/>
            </p:cNvCxnSpPr>
            <p:nvPr/>
          </p:nvCxnSpPr>
          <p:spPr bwMode="auto">
            <a:xfrm>
              <a:off x="7200900" y="2057400"/>
              <a:ext cx="4539" cy="285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7" name="Group 76"/>
          <p:cNvGrpSpPr/>
          <p:nvPr/>
        </p:nvGrpSpPr>
        <p:grpSpPr>
          <a:xfrm>
            <a:off x="1585057" y="3306955"/>
            <a:ext cx="5867400" cy="1044340"/>
            <a:chOff x="1600200" y="1657350"/>
            <a:chExt cx="5867400" cy="1044340"/>
          </a:xfrm>
        </p:grpSpPr>
        <p:sp>
          <p:nvSpPr>
            <p:cNvPr id="78" name="Oval 4"/>
            <p:cNvSpPr>
              <a:spLocks noChangeArrowheads="1"/>
            </p:cNvSpPr>
            <p:nvPr/>
          </p:nvSpPr>
          <p:spPr bwMode="auto">
            <a:xfrm>
              <a:off x="1600200" y="1657350"/>
              <a:ext cx="533400" cy="4000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dirty="0"/>
                <a:t>DT</a:t>
              </a:r>
            </a:p>
          </p:txBody>
        </p:sp>
        <p:sp>
          <p:nvSpPr>
            <p:cNvPr id="79" name="Oval 5"/>
            <p:cNvSpPr>
              <a:spLocks noChangeArrowheads="1"/>
            </p:cNvSpPr>
            <p:nvPr/>
          </p:nvSpPr>
          <p:spPr bwMode="auto">
            <a:xfrm>
              <a:off x="2667000" y="1657350"/>
              <a:ext cx="533400" cy="4000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dirty="0"/>
                <a:t>NN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733800" y="1657350"/>
              <a:ext cx="533400" cy="4000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dirty="0"/>
                <a:t>VBP</a:t>
              </a:r>
            </a:p>
          </p:txBody>
        </p:sp>
        <p:sp>
          <p:nvSpPr>
            <p:cNvPr id="81" name="Oval 7"/>
            <p:cNvSpPr>
              <a:spLocks noChangeArrowheads="1"/>
            </p:cNvSpPr>
            <p:nvPr/>
          </p:nvSpPr>
          <p:spPr bwMode="auto">
            <a:xfrm>
              <a:off x="4800600" y="1657350"/>
              <a:ext cx="533400" cy="4000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TO</a:t>
              </a:r>
            </a:p>
          </p:txBody>
        </p:sp>
        <p:sp>
          <p:nvSpPr>
            <p:cNvPr id="82" name="Oval 8"/>
            <p:cNvSpPr>
              <a:spLocks noChangeArrowheads="1"/>
            </p:cNvSpPr>
            <p:nvPr/>
          </p:nvSpPr>
          <p:spPr bwMode="auto">
            <a:xfrm>
              <a:off x="5867400" y="1657350"/>
              <a:ext cx="533400" cy="4000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VB</a:t>
              </a:r>
            </a:p>
          </p:txBody>
        </p:sp>
        <p:sp>
          <p:nvSpPr>
            <p:cNvPr id="83" name="Oval 9"/>
            <p:cNvSpPr>
              <a:spLocks noChangeArrowheads="1"/>
            </p:cNvSpPr>
            <p:nvPr/>
          </p:nvSpPr>
          <p:spPr bwMode="auto">
            <a:xfrm>
              <a:off x="6934200" y="1657350"/>
              <a:ext cx="533400" cy="4000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dirty="0"/>
                <a:t>.</a:t>
              </a:r>
            </a:p>
          </p:txBody>
        </p:sp>
        <p:cxnSp>
          <p:nvCxnSpPr>
            <p:cNvPr id="84" name="AutoShape 10"/>
            <p:cNvCxnSpPr>
              <a:cxnSpLocks noChangeShapeType="1"/>
              <a:stCxn id="78" idx="6"/>
              <a:endCxn id="79" idx="2"/>
            </p:cNvCxnSpPr>
            <p:nvPr/>
          </p:nvCxnSpPr>
          <p:spPr bwMode="auto">
            <a:xfrm>
              <a:off x="2133600" y="1857375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" name="AutoShape 11"/>
            <p:cNvCxnSpPr>
              <a:cxnSpLocks noChangeShapeType="1"/>
              <a:stCxn id="79" idx="6"/>
              <a:endCxn id="80" idx="2"/>
            </p:cNvCxnSpPr>
            <p:nvPr/>
          </p:nvCxnSpPr>
          <p:spPr bwMode="auto">
            <a:xfrm>
              <a:off x="3200400" y="1857375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" name="AutoShape 12"/>
            <p:cNvCxnSpPr>
              <a:cxnSpLocks noChangeShapeType="1"/>
              <a:stCxn id="80" idx="6"/>
              <a:endCxn id="81" idx="2"/>
            </p:cNvCxnSpPr>
            <p:nvPr/>
          </p:nvCxnSpPr>
          <p:spPr bwMode="auto">
            <a:xfrm>
              <a:off x="4267200" y="1857375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" name="AutoShape 13"/>
            <p:cNvCxnSpPr>
              <a:cxnSpLocks noChangeShapeType="1"/>
              <a:stCxn id="81" idx="6"/>
              <a:endCxn id="82" idx="2"/>
            </p:cNvCxnSpPr>
            <p:nvPr/>
          </p:nvCxnSpPr>
          <p:spPr bwMode="auto">
            <a:xfrm>
              <a:off x="5334000" y="1857375"/>
              <a:ext cx="533400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AutoShape 14"/>
            <p:cNvCxnSpPr>
              <a:cxnSpLocks noChangeShapeType="1"/>
              <a:stCxn id="82" idx="6"/>
              <a:endCxn id="83" idx="2"/>
            </p:cNvCxnSpPr>
            <p:nvPr/>
          </p:nvCxnSpPr>
          <p:spPr bwMode="auto">
            <a:xfrm>
              <a:off x="6400800" y="1857375"/>
              <a:ext cx="533400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" name="Text Box 15"/>
            <p:cNvSpPr txBox="1">
              <a:spLocks noChangeArrowheads="1"/>
            </p:cNvSpPr>
            <p:nvPr/>
          </p:nvSpPr>
          <p:spPr bwMode="auto">
            <a:xfrm>
              <a:off x="1618552" y="2343150"/>
              <a:ext cx="50366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/>
                <a:t>The</a:t>
              </a:r>
            </a:p>
          </p:txBody>
        </p:sp>
        <p:sp>
          <p:nvSpPr>
            <p:cNvPr id="90" name="Text Box 16"/>
            <p:cNvSpPr txBox="1">
              <a:spLocks noChangeArrowheads="1"/>
            </p:cNvSpPr>
            <p:nvPr/>
          </p:nvSpPr>
          <p:spPr bwMode="auto">
            <a:xfrm>
              <a:off x="2689804" y="2343150"/>
              <a:ext cx="505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/>
                <a:t>rich</a:t>
              </a:r>
            </a:p>
          </p:txBody>
        </p:sp>
        <p:sp>
          <p:nvSpPr>
            <p:cNvPr id="91" name="Text Box 17"/>
            <p:cNvSpPr txBox="1">
              <a:spLocks noChangeArrowheads="1"/>
            </p:cNvSpPr>
            <p:nvPr/>
          </p:nvSpPr>
          <p:spPr bwMode="auto">
            <a:xfrm>
              <a:off x="3759607" y="2343150"/>
              <a:ext cx="4940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/>
                <a:t>like</a:t>
              </a:r>
            </a:p>
          </p:txBody>
        </p:sp>
        <p:sp>
          <p:nvSpPr>
            <p:cNvPr id="92" name="Text Box 18"/>
            <p:cNvSpPr txBox="1">
              <a:spLocks noChangeArrowheads="1"/>
            </p:cNvSpPr>
            <p:nvPr/>
          </p:nvSpPr>
          <p:spPr bwMode="auto">
            <a:xfrm>
              <a:off x="5816659" y="2363136"/>
              <a:ext cx="6543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/>
                <a:t>travel</a:t>
              </a:r>
            </a:p>
          </p:txBody>
        </p:sp>
        <p:sp>
          <p:nvSpPr>
            <p:cNvPr id="93" name="Text Box 19"/>
            <p:cNvSpPr txBox="1">
              <a:spLocks noChangeArrowheads="1"/>
            </p:cNvSpPr>
            <p:nvPr/>
          </p:nvSpPr>
          <p:spPr bwMode="auto">
            <a:xfrm>
              <a:off x="7087458" y="2343150"/>
              <a:ext cx="2359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/>
                <a:t>.</a:t>
              </a:r>
            </a:p>
          </p:txBody>
        </p:sp>
        <p:sp>
          <p:nvSpPr>
            <p:cNvPr id="94" name="Text Box 20"/>
            <p:cNvSpPr txBox="1">
              <a:spLocks noChangeArrowheads="1"/>
            </p:cNvSpPr>
            <p:nvPr/>
          </p:nvSpPr>
          <p:spPr bwMode="auto">
            <a:xfrm>
              <a:off x="4899025" y="2343150"/>
              <a:ext cx="34496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to</a:t>
              </a:r>
            </a:p>
          </p:txBody>
        </p:sp>
        <p:cxnSp>
          <p:nvCxnSpPr>
            <p:cNvPr id="95" name="AutoShape 21"/>
            <p:cNvCxnSpPr>
              <a:cxnSpLocks noChangeShapeType="1"/>
              <a:stCxn id="78" idx="4"/>
              <a:endCxn id="89" idx="0"/>
            </p:cNvCxnSpPr>
            <p:nvPr/>
          </p:nvCxnSpPr>
          <p:spPr bwMode="auto">
            <a:xfrm>
              <a:off x="1866900" y="2057400"/>
              <a:ext cx="3484" cy="285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" name="AutoShape 22"/>
            <p:cNvCxnSpPr>
              <a:cxnSpLocks noChangeShapeType="1"/>
              <a:stCxn id="79" idx="4"/>
              <a:endCxn id="90" idx="0"/>
            </p:cNvCxnSpPr>
            <p:nvPr/>
          </p:nvCxnSpPr>
          <p:spPr bwMode="auto">
            <a:xfrm>
              <a:off x="2933700" y="2057400"/>
              <a:ext cx="8738" cy="285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" name="AutoShape 23"/>
            <p:cNvCxnSpPr>
              <a:cxnSpLocks noChangeShapeType="1"/>
              <a:stCxn id="80" idx="4"/>
              <a:endCxn id="91" idx="0"/>
            </p:cNvCxnSpPr>
            <p:nvPr/>
          </p:nvCxnSpPr>
          <p:spPr bwMode="auto">
            <a:xfrm>
              <a:off x="4000500" y="2057400"/>
              <a:ext cx="6130" cy="285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" name="AutoShape 24"/>
            <p:cNvCxnSpPr>
              <a:cxnSpLocks noChangeShapeType="1"/>
              <a:stCxn id="81" idx="4"/>
              <a:endCxn id="94" idx="0"/>
            </p:cNvCxnSpPr>
            <p:nvPr/>
          </p:nvCxnSpPr>
          <p:spPr bwMode="auto">
            <a:xfrm>
              <a:off x="5067300" y="2057400"/>
              <a:ext cx="4208" cy="285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" name="AutoShape 25"/>
            <p:cNvCxnSpPr>
              <a:cxnSpLocks noChangeShapeType="1"/>
              <a:stCxn id="82" idx="4"/>
              <a:endCxn id="92" idx="0"/>
            </p:cNvCxnSpPr>
            <p:nvPr/>
          </p:nvCxnSpPr>
          <p:spPr bwMode="auto">
            <a:xfrm>
              <a:off x="6134100" y="2057400"/>
              <a:ext cx="9732" cy="30573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" name="AutoShape 26"/>
            <p:cNvCxnSpPr>
              <a:cxnSpLocks noChangeShapeType="1"/>
              <a:stCxn id="83" idx="4"/>
              <a:endCxn id="93" idx="0"/>
            </p:cNvCxnSpPr>
            <p:nvPr/>
          </p:nvCxnSpPr>
          <p:spPr bwMode="auto">
            <a:xfrm>
              <a:off x="7200900" y="2057400"/>
              <a:ext cx="4539" cy="285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8464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Maximum Likelihood Estimates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Transitions</a:t>
            </a:r>
          </a:p>
          <a:p>
            <a:pPr marL="457200" lvl="1" indent="0">
              <a:buNone/>
            </a:pPr>
            <a:r>
              <a:rPr lang="en-US" altLang="en-US" dirty="0"/>
              <a:t>P(NN|JJ) = C(JJ,NN)/C(JJ</a:t>
            </a:r>
            <a:r>
              <a:rPr lang="en-US" altLang="en-US" dirty="0" smtClean="0"/>
              <a:t>) = 22301/89401 </a:t>
            </a:r>
            <a:r>
              <a:rPr lang="en-US" altLang="en-US" dirty="0"/>
              <a:t>= .249</a:t>
            </a:r>
          </a:p>
          <a:p>
            <a:pPr eaLnBrk="1" hangingPunct="1"/>
            <a:r>
              <a:rPr lang="en-US" altLang="en-US" dirty="0"/>
              <a:t>Emissions</a:t>
            </a:r>
          </a:p>
          <a:p>
            <a:pPr marL="457200" lvl="1" indent="0">
              <a:buNone/>
            </a:pPr>
            <a:r>
              <a:rPr lang="en-US" altLang="en-US" dirty="0"/>
              <a:t>P(</a:t>
            </a:r>
            <a:r>
              <a:rPr lang="en-US" altLang="en-US" dirty="0" err="1"/>
              <a:t>this|DT</a:t>
            </a:r>
            <a:r>
              <a:rPr lang="en-US" altLang="en-US" dirty="0"/>
              <a:t>) = C(</a:t>
            </a:r>
            <a:r>
              <a:rPr lang="en-US" altLang="en-US" dirty="0" err="1"/>
              <a:t>DT,this</a:t>
            </a:r>
            <a:r>
              <a:rPr lang="en-US" altLang="en-US" dirty="0"/>
              <a:t>)/C(DT</a:t>
            </a:r>
            <a:r>
              <a:rPr lang="en-US" altLang="en-US" dirty="0" smtClean="0"/>
              <a:t>) = 7037/103687 </a:t>
            </a:r>
            <a:r>
              <a:rPr lang="en-US" altLang="en-US" dirty="0"/>
              <a:t>= .068</a:t>
            </a:r>
          </a:p>
        </p:txBody>
      </p:sp>
    </p:spTree>
    <p:extLst>
      <p:ext uri="{BB962C8B-B14F-4D97-AF65-F5344CB8AC3E}">
        <p14:creationId xmlns:p14="http://schemas.microsoft.com/office/powerpoint/2010/main" val="157355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41039</TotalTime>
  <Words>851</Words>
  <Application>Microsoft Office PowerPoint</Application>
  <PresentationFormat>On-screen Show (16:9)</PresentationFormat>
  <Paragraphs>186</Paragraphs>
  <Slides>25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Calibri</vt:lpstr>
      <vt:lpstr>Courier New</vt:lpstr>
      <vt:lpstr>Georgia</vt:lpstr>
      <vt:lpstr>Lucida Grande</vt:lpstr>
      <vt:lpstr>Microsoft Sans Serif</vt:lpstr>
      <vt:lpstr>Rockwell Extra Bold</vt:lpstr>
      <vt:lpstr>Times New Roman</vt:lpstr>
      <vt:lpstr>Wingdings</vt:lpstr>
      <vt:lpstr>UM-coursera-052814</vt:lpstr>
      <vt:lpstr>Custom Design</vt:lpstr>
      <vt:lpstr>NLP</vt:lpstr>
      <vt:lpstr>Introduction to NLP</vt:lpstr>
      <vt:lpstr>Part of Speech Tagging Methods</vt:lpstr>
      <vt:lpstr>HMM-based POS Tagging</vt:lpstr>
      <vt:lpstr>HMM Tagging</vt:lpstr>
      <vt:lpstr>HMM Tagging</vt:lpstr>
      <vt:lpstr>Example</vt:lpstr>
      <vt:lpstr>Example</vt:lpstr>
      <vt:lpstr>Maximum Likelihood Estimates</vt:lpstr>
      <vt:lpstr>Evaluating Taggers</vt:lpstr>
      <vt:lpstr>HMM POS Results</vt:lpstr>
      <vt:lpstr>Remaining Errors</vt:lpstr>
      <vt:lpstr>Notes on POS</vt:lpstr>
      <vt:lpstr>Brown Clustering</vt:lpstr>
      <vt:lpstr>Example</vt:lpstr>
      <vt:lpstr>Example</vt:lpstr>
      <vt:lpstr>PowerPoint Presentation</vt:lpstr>
      <vt:lpstr>Notes on POS</vt:lpstr>
      <vt:lpstr>External Link</vt:lpstr>
      <vt:lpstr>Introduction to NLP</vt:lpstr>
      <vt:lpstr>Transformation Based Learning</vt:lpstr>
      <vt:lpstr>Transformation Based Tagger</vt:lpstr>
      <vt:lpstr>Transformation Based Tagger</vt:lpstr>
      <vt:lpstr>Unknown Words</vt:lpstr>
      <vt:lpstr>NLP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Radev, Dragomir</cp:lastModifiedBy>
  <cp:revision>474</cp:revision>
  <dcterms:created xsi:type="dcterms:W3CDTF">2014-05-29T18:54:38Z</dcterms:created>
  <dcterms:modified xsi:type="dcterms:W3CDTF">2019-02-05T03:05:57Z</dcterms:modified>
</cp:coreProperties>
</file>