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1"/>
  </p:notesMasterIdLst>
  <p:sldIdLst>
    <p:sldId id="842" r:id="rId3"/>
    <p:sldId id="880" r:id="rId4"/>
    <p:sldId id="1373" r:id="rId5"/>
    <p:sldId id="1697" r:id="rId6"/>
    <p:sldId id="1698" r:id="rId7"/>
    <p:sldId id="1699" r:id="rId8"/>
    <p:sldId id="1700" r:id="rId9"/>
    <p:sldId id="1691" r:id="rId10"/>
    <p:sldId id="1694" r:id="rId11"/>
    <p:sldId id="1695" r:id="rId12"/>
    <p:sldId id="1696" r:id="rId13"/>
    <p:sldId id="1632" r:id="rId14"/>
    <p:sldId id="1633" r:id="rId15"/>
    <p:sldId id="883" r:id="rId16"/>
    <p:sldId id="1631" r:id="rId17"/>
    <p:sldId id="1382" r:id="rId18"/>
    <p:sldId id="1398" r:id="rId19"/>
    <p:sldId id="1384" r:id="rId20"/>
    <p:sldId id="1385" r:id="rId21"/>
    <p:sldId id="1399" r:id="rId22"/>
    <p:sldId id="1386" r:id="rId23"/>
    <p:sldId id="1400" r:id="rId24"/>
    <p:sldId id="1604" r:id="rId25"/>
    <p:sldId id="1630" r:id="rId26"/>
    <p:sldId id="1689" r:id="rId27"/>
    <p:sldId id="1688" r:id="rId28"/>
    <p:sldId id="1687" r:id="rId29"/>
    <p:sldId id="1690" r:id="rId30"/>
    <p:sldId id="1634" r:id="rId31"/>
    <p:sldId id="1625" r:id="rId32"/>
    <p:sldId id="1636" r:id="rId33"/>
    <p:sldId id="1627" r:id="rId34"/>
    <p:sldId id="1701" r:id="rId35"/>
    <p:sldId id="1693" r:id="rId36"/>
    <p:sldId id="1692" r:id="rId37"/>
    <p:sldId id="1702" r:id="rId38"/>
    <p:sldId id="1635" r:id="rId39"/>
    <p:sldId id="152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4408" autoAdjust="0"/>
  </p:normalViewPr>
  <p:slideViewPr>
    <p:cSldViewPr snapToGrid="0" snapToObjects="1">
      <p:cViewPr varScale="1">
        <p:scale>
          <a:sx n="130" d="100"/>
          <a:sy n="130" d="100"/>
        </p:scale>
        <p:origin x="7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spam filter</a:t>
            </a:r>
          </a:p>
          <a:p>
            <a:r>
              <a:rPr lang="en-US" dirty="0" smtClean="0"/>
              <a:t>v.3.3.x tests are old, but the</a:t>
            </a:r>
            <a:r>
              <a:rPr lang="en-US" baseline="0" dirty="0" smtClean="0"/>
              <a:t> new tests change every night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massassi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massassin.apache.org/tests_3_3_x.html" TargetMode="External"/><Relationship Id="rId4" Type="http://schemas.openxmlformats.org/officeDocument/2006/relationships/hyperlink" Target="http://wiki.apache.org/spamassassin/HowScoresAreAssign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ren_(mythology)" TargetMode="External"/><Relationship Id="rId2" Type="http://schemas.openxmlformats.org/officeDocument/2006/relationships/hyperlink" Target="https://en.wikipedia.org/wiki/Embal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t_cetera" TargetMode="External"/><Relationship Id="rId4" Type="http://schemas.openxmlformats.org/officeDocument/2006/relationships/hyperlink" Target="https://en.wikipedia.org/wiki/Camel_hair_brus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4" y="1072381"/>
            <a:ext cx="6428547" cy="39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6" y="1004378"/>
            <a:ext cx="6381542" cy="4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59" y="255312"/>
            <a:ext cx="8432800" cy="701843"/>
          </a:xfrm>
        </p:spPr>
        <p:txBody>
          <a:bodyPr lIns="91438" tIns="45719" rIns="91438" bIns="45719"/>
          <a:lstStyle/>
          <a:p>
            <a:r>
              <a:rPr lang="en-US" dirty="0" smtClean="0"/>
              <a:t>Spam </a:t>
            </a:r>
            <a:r>
              <a:rPr lang="en-US" dirty="0"/>
              <a:t>Recognition</a:t>
            </a:r>
            <a:endParaRPr lang="en-US" altLang="en-US" dirty="0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21358" y="1117409"/>
            <a:ext cx="5987034" cy="37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Return-Path: &lt;*****@rediffmail.com&gt;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X-Sieve: CMU Sieve 2.2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From: "Ibrahim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</a:rPr>
              <a:t>Galadima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" &lt;*****@rediffmail.com&gt;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Reply-To: galadima_esq@netpiper.com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To: 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Subject: Gooday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DEAR SIR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FUNDS FOR INVESTMENTS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THIS LETTER MAY COME TO YOU AS A SURPRISE SINCE I HAD NO PREVIOUS CORRESPONDENCE WITH YOU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I AM THE CHAIRMAN TENDER BOARD OF INDEPENDENT NATIONAL ELECTORAL COMMISSION INEC I GOT YOUR CONTACT IN THE COURSE OF MY SEARCH FOR A RELIABLE PERSON WITH WHOM TO HANDLE A VERY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CONFIDENTIAL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TRANSACTION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INVOLVING THE ! TRANSFER OF FUND VALUED AT TWENTY ONE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MILLION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SIX HUNDRED THOUSAND UNITED STATES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DOLLARS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US$20M TO A SAFE FOREIGN ACCOUNT</a:t>
            </a:r>
          </a:p>
        </p:txBody>
      </p:sp>
    </p:spTree>
    <p:extLst>
      <p:ext uri="{BB962C8B-B14F-4D97-AF65-F5344CB8AC3E}">
        <p14:creationId xmlns:p14="http://schemas.microsoft.com/office/powerpoint/2010/main" val="37350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smtClean="0"/>
              <a:t>SpamAssassin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269"/>
            <a:ext cx="8229600" cy="371612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hlinkClick r:id="rId3"/>
              </a:rPr>
              <a:t>http://spamassassin.apache.org/</a:t>
            </a:r>
            <a:r>
              <a:rPr lang="en-US" altLang="en-US" dirty="0" smtClean="0"/>
              <a:t> </a:t>
            </a:r>
          </a:p>
          <a:p>
            <a:r>
              <a:rPr lang="en-US" altLang="en-US" dirty="0">
                <a:hlinkClick r:id="rId4"/>
              </a:rPr>
              <a:t>http://wiki.apache.org/spamassassin/HowScoresAreAssigned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5"/>
              </a:rPr>
              <a:t>http</a:t>
            </a:r>
            <a:r>
              <a:rPr lang="en-US" altLang="en-US" dirty="0">
                <a:hlinkClick r:id="rId5"/>
              </a:rPr>
              <a:t>://</a:t>
            </a:r>
            <a:r>
              <a:rPr lang="en-US" altLang="en-US" dirty="0" smtClean="0">
                <a:hlinkClick r:id="rId5"/>
              </a:rPr>
              <a:t>spamassassin.apache.org/tests_3_3_x.html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Example features:</a:t>
            </a:r>
          </a:p>
          <a:p>
            <a:pPr lvl="1"/>
            <a:r>
              <a:rPr lang="en-US" altLang="en-US" dirty="0"/>
              <a:t>body 		Incorporates a tracking ID number </a:t>
            </a:r>
            <a:endParaRPr lang="en-US" altLang="en-US" dirty="0" smtClean="0"/>
          </a:p>
          <a:p>
            <a:pPr lvl="1"/>
            <a:r>
              <a:rPr lang="en-US" altLang="en-US" dirty="0"/>
              <a:t>body 		HTML and text parts are different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Date</a:t>
            </a:r>
            <a:r>
              <a:rPr lang="en-US" altLang="en-US" dirty="0"/>
              <a:t>: is 3 to 6 hours before Received: date </a:t>
            </a:r>
            <a:endParaRPr lang="en-US" altLang="en-US" dirty="0" smtClean="0"/>
          </a:p>
          <a:p>
            <a:pPr lvl="1"/>
            <a:r>
              <a:rPr lang="en-US" altLang="en-US" dirty="0"/>
              <a:t>body 		HTML font size is huge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Attempt </a:t>
            </a:r>
            <a:r>
              <a:rPr lang="en-US" altLang="en-US" dirty="0"/>
              <a:t>to obfuscate words in Subject: </a:t>
            </a:r>
            <a:endParaRPr lang="en-US" altLang="en-US" dirty="0" smtClean="0"/>
          </a:p>
          <a:p>
            <a:pPr lvl="1"/>
            <a:r>
              <a:rPr lang="en-US" altLang="en-US" dirty="0"/>
              <a:t>header 	</a:t>
            </a:r>
            <a:r>
              <a:rPr lang="en-US" altLang="en-US" dirty="0" smtClean="0"/>
              <a:t>Subject </a:t>
            </a:r>
            <a:r>
              <a:rPr lang="en-US" altLang="en-US" dirty="0"/>
              <a:t>=~ /^urgent(?:[\s\W]*(dollar) | .{1,40}(?:alert| response| assistance| proposal| reply| warning| </a:t>
            </a:r>
            <a:r>
              <a:rPr lang="en-US" altLang="en-US" dirty="0" err="1"/>
              <a:t>noti</a:t>
            </a:r>
            <a:r>
              <a:rPr lang="en-US" altLang="en-US" dirty="0"/>
              <a:t>(?:</a:t>
            </a:r>
            <a:r>
              <a:rPr lang="en-US" altLang="en-US" dirty="0" err="1"/>
              <a:t>ce</a:t>
            </a:r>
            <a:r>
              <a:rPr lang="en-US" altLang="en-US" dirty="0"/>
              <a:t>| </a:t>
            </a:r>
            <a:r>
              <a:rPr lang="en-US" altLang="en-US" dirty="0" err="1"/>
              <a:t>fication</a:t>
            </a:r>
            <a:r>
              <a:rPr lang="en-US" altLang="en-US" dirty="0"/>
              <a:t>)| greeting| matter))/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4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Features for Classification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Vector-based</a:t>
            </a:r>
          </a:p>
          <a:p>
            <a:pPr lvl="1" eaLnBrk="1" hangingPunct="1"/>
            <a:r>
              <a:rPr lang="en-US" altLang="en-US" sz="2400" dirty="0" smtClean="0"/>
              <a:t>Words: “cat”, “dog”, “great”, “horrible”, etc.</a:t>
            </a:r>
          </a:p>
          <a:p>
            <a:pPr lvl="1" eaLnBrk="1" hangingPunct="1"/>
            <a:r>
              <a:rPr lang="en-US" altLang="en-US" sz="2400" dirty="0" smtClean="0"/>
              <a:t>Meta features: document length, author name, etc.</a:t>
            </a:r>
          </a:p>
          <a:p>
            <a:pPr lvl="1"/>
            <a:r>
              <a:rPr lang="en-US" altLang="en-US" sz="2400" dirty="0" smtClean="0"/>
              <a:t>Each document (or sentence) is represented as a vector in an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-dimensional space</a:t>
            </a:r>
          </a:p>
          <a:p>
            <a:pPr lvl="2"/>
            <a:r>
              <a:rPr lang="en-US" altLang="en-US" sz="2200" dirty="0" smtClean="0"/>
              <a:t>Similar documents appear nearby in the vector space</a:t>
            </a:r>
          </a:p>
          <a:p>
            <a:pPr lvl="1"/>
            <a:r>
              <a:rPr lang="en-US" altLang="en-US" sz="2400" dirty="0" smtClean="0"/>
              <a:t>(more later) </a:t>
            </a:r>
          </a:p>
        </p:txBody>
      </p:sp>
    </p:spTree>
    <p:extLst>
      <p:ext uri="{BB962C8B-B14F-4D97-AF65-F5344CB8AC3E}">
        <p14:creationId xmlns:p14="http://schemas.microsoft.com/office/powerpoint/2010/main" val="16511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Classification in NLP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5"/>
            <a:ext cx="8229600" cy="343082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Part of speech tagging</a:t>
            </a:r>
          </a:p>
          <a:p>
            <a:r>
              <a:rPr lang="en-US" sz="2400" b="1" dirty="0"/>
              <a:t>Sentiment analysis</a:t>
            </a:r>
          </a:p>
          <a:p>
            <a:r>
              <a:rPr lang="en-US" altLang="en-US" sz="2400" dirty="0"/>
              <a:t>Word sense disambiguation</a:t>
            </a:r>
          </a:p>
          <a:p>
            <a:r>
              <a:rPr lang="en-US" altLang="en-US" sz="2400" dirty="0"/>
              <a:t>Parsing</a:t>
            </a:r>
          </a:p>
          <a:p>
            <a:r>
              <a:rPr lang="en-US" altLang="en-US" sz="2400" dirty="0"/>
              <a:t>Optical character recognition</a:t>
            </a:r>
          </a:p>
          <a:p>
            <a:r>
              <a:rPr lang="en-US" altLang="en-US" sz="2400" dirty="0"/>
              <a:t>Spelling correction</a:t>
            </a:r>
          </a:p>
          <a:p>
            <a:r>
              <a:rPr lang="en-US" altLang="en-US" sz="2400" dirty="0"/>
              <a:t>Named entity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848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Space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 Space Classification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3075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4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5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6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8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9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3088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surfaces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1141" y="1466548"/>
            <a:ext cx="6210306" cy="3113395"/>
            <a:chOff x="2133600" y="2114550"/>
            <a:chExt cx="6210306" cy="2633365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3454400" y="2505075"/>
              <a:ext cx="1384300" cy="981075"/>
            </a:xfrm>
            <a:custGeom>
              <a:avLst/>
              <a:gdLst>
                <a:gd name="T0" fmla="*/ 2147483647 w 872"/>
                <a:gd name="T1" fmla="*/ 2147483647 h 824"/>
                <a:gd name="T2" fmla="*/ 2147483647 w 872"/>
                <a:gd name="T3" fmla="*/ 2147483647 h 824"/>
                <a:gd name="T4" fmla="*/ 2147483647 w 872"/>
                <a:gd name="T5" fmla="*/ 2147483647 h 824"/>
                <a:gd name="T6" fmla="*/ 2147483647 w 872"/>
                <a:gd name="T7" fmla="*/ 2147483647 h 824"/>
                <a:gd name="T8" fmla="*/ 2147483647 w 872"/>
                <a:gd name="T9" fmla="*/ 2147483647 h 824"/>
                <a:gd name="T10" fmla="*/ 2147483647 w 872"/>
                <a:gd name="T11" fmla="*/ 2147483647 h 824"/>
                <a:gd name="T12" fmla="*/ 2147483647 w 872"/>
                <a:gd name="T13" fmla="*/ 2147483647 h 824"/>
                <a:gd name="T14" fmla="*/ 2147483647 w 872"/>
                <a:gd name="T15" fmla="*/ 2147483647 h 824"/>
                <a:gd name="T16" fmla="*/ 2147483647 w 872"/>
                <a:gd name="T17" fmla="*/ 2147483647 h 824"/>
                <a:gd name="T18" fmla="*/ 2147483647 w 872"/>
                <a:gd name="T19" fmla="*/ 2147483647 h 824"/>
                <a:gd name="T20" fmla="*/ 2147483647 w 872"/>
                <a:gd name="T21" fmla="*/ 2147483647 h 824"/>
                <a:gd name="T22" fmla="*/ 2147483647 w 872"/>
                <a:gd name="T23" fmla="*/ 2147483647 h 8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2"/>
                <a:gd name="T37" fmla="*/ 0 h 824"/>
                <a:gd name="T38" fmla="*/ 872 w 872"/>
                <a:gd name="T39" fmla="*/ 824 h 8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2" h="824">
                  <a:moveTo>
                    <a:pt x="32" y="296"/>
                  </a:moveTo>
                  <a:cubicBezTo>
                    <a:pt x="8" y="192"/>
                    <a:pt x="0" y="152"/>
                    <a:pt x="32" y="104"/>
                  </a:cubicBezTo>
                  <a:cubicBezTo>
                    <a:pt x="64" y="56"/>
                    <a:pt x="160" y="0"/>
                    <a:pt x="224" y="8"/>
                  </a:cubicBezTo>
                  <a:cubicBezTo>
                    <a:pt x="288" y="16"/>
                    <a:pt x="344" y="120"/>
                    <a:pt x="416" y="152"/>
                  </a:cubicBezTo>
                  <a:cubicBezTo>
                    <a:pt x="488" y="184"/>
                    <a:pt x="584" y="168"/>
                    <a:pt x="656" y="200"/>
                  </a:cubicBezTo>
                  <a:cubicBezTo>
                    <a:pt x="728" y="232"/>
                    <a:pt x="824" y="288"/>
                    <a:pt x="848" y="344"/>
                  </a:cubicBezTo>
                  <a:cubicBezTo>
                    <a:pt x="872" y="400"/>
                    <a:pt x="832" y="480"/>
                    <a:pt x="800" y="536"/>
                  </a:cubicBezTo>
                  <a:cubicBezTo>
                    <a:pt x="768" y="592"/>
                    <a:pt x="704" y="648"/>
                    <a:pt x="656" y="680"/>
                  </a:cubicBezTo>
                  <a:cubicBezTo>
                    <a:pt x="608" y="712"/>
                    <a:pt x="576" y="704"/>
                    <a:pt x="512" y="728"/>
                  </a:cubicBezTo>
                  <a:cubicBezTo>
                    <a:pt x="448" y="752"/>
                    <a:pt x="328" y="824"/>
                    <a:pt x="272" y="824"/>
                  </a:cubicBezTo>
                  <a:cubicBezTo>
                    <a:pt x="216" y="824"/>
                    <a:pt x="216" y="816"/>
                    <a:pt x="176" y="728"/>
                  </a:cubicBezTo>
                  <a:cubicBezTo>
                    <a:pt x="136" y="640"/>
                    <a:pt x="56" y="400"/>
                    <a:pt x="32" y="296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8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9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0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1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2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3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6809" y="1377722"/>
            <a:ext cx="6210306" cy="3197093"/>
            <a:chOff x="2133600" y="2114550"/>
            <a:chExt cx="6210306" cy="2633365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1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2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3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4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5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4572000" y="2228850"/>
              <a:ext cx="0" cy="20574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124200" y="26289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3124200" y="35433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2" name="AutoShape 16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Centroids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530"/>
            <a:ext cx="8229600" cy="34966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Centroid</a:t>
            </a:r>
          </a:p>
          <a:p>
            <a:pPr lvl="1"/>
            <a:r>
              <a:rPr lang="en-US" altLang="en-US" dirty="0" smtClean="0"/>
              <a:t>the point most representative of a class</a:t>
            </a:r>
          </a:p>
          <a:p>
            <a:pPr eaLnBrk="1" hangingPunct="1"/>
            <a:r>
              <a:rPr lang="en-US" altLang="en-US" dirty="0" smtClean="0"/>
              <a:t>Compute centroid by finding vector average of known class members</a:t>
            </a:r>
          </a:p>
          <a:p>
            <a:pPr eaLnBrk="1" hangingPunct="1"/>
            <a:r>
              <a:rPr lang="en-US" altLang="en-US" dirty="0" smtClean="0"/>
              <a:t>Decision boundary is a line that is equidistant from two centroids.</a:t>
            </a:r>
          </a:p>
          <a:p>
            <a:pPr eaLnBrk="1" hangingPunct="1"/>
            <a:r>
              <a:rPr lang="en-US" altLang="en-US" dirty="0" smtClean="0"/>
              <a:t>New document on one side of the goes in one class; new document on the other side goes in the other.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5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boundary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71647" y="1479301"/>
            <a:ext cx="6210306" cy="3182462"/>
            <a:chOff x="2133600" y="2114550"/>
            <a:chExt cx="6210306" cy="2633365"/>
          </a:xfrm>
        </p:grpSpPr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5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6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7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8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9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10" name="AutoShape 10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H="1">
              <a:off x="4038600" y="2228850"/>
              <a:ext cx="1143000" cy="20002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5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Centroids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10886" y="2345211"/>
            <a:ext cx="1186155" cy="458707"/>
            <a:chOff x="3310886" y="2345211"/>
            <a:chExt cx="1186155" cy="458707"/>
          </a:xfrm>
        </p:grpSpPr>
        <p:sp>
          <p:nvSpPr>
            <p:cNvPr id="9" name="5-Point Star 8"/>
            <p:cNvSpPr/>
            <p:nvPr/>
          </p:nvSpPr>
          <p:spPr>
            <a:xfrm>
              <a:off x="4268441" y="2575318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3310886" y="2345211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3897348" y="1345154"/>
            <a:ext cx="179346" cy="2663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564302" y="2971941"/>
            <a:ext cx="1627822" cy="789293"/>
            <a:chOff x="6564302" y="2971941"/>
            <a:chExt cx="1627822" cy="789293"/>
          </a:xfrm>
        </p:grpSpPr>
        <p:sp>
          <p:nvSpPr>
            <p:cNvPr id="33" name="5-Point Star 32"/>
            <p:cNvSpPr/>
            <p:nvPr/>
          </p:nvSpPr>
          <p:spPr>
            <a:xfrm>
              <a:off x="6571416" y="3088474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Donut 33"/>
            <p:cNvSpPr/>
            <p:nvPr/>
          </p:nvSpPr>
          <p:spPr>
            <a:xfrm>
              <a:off x="6564302" y="3412016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833980" y="2971941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centroid2</a:t>
              </a:r>
              <a:endPara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6846884" y="3299569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centroid1</a:t>
              </a:r>
              <a:endPara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8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292541" y="3588650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ectangle 207"/>
          <p:cNvSpPr/>
          <p:nvPr/>
        </p:nvSpPr>
        <p:spPr>
          <a:xfrm>
            <a:off x="5455758" y="3514664"/>
            <a:ext cx="120408" cy="118378"/>
          </a:xfrm>
          <a:prstGeom prst="rect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" name="TextBox 123"/>
          <p:cNvSpPr txBox="1">
            <a:spLocks noChangeArrowheads="1"/>
          </p:cNvSpPr>
          <p:nvPr/>
        </p:nvSpPr>
        <p:spPr bwMode="auto">
          <a:xfrm>
            <a:off x="5181077" y="3033269"/>
            <a:ext cx="549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4700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1532466" y="777161"/>
            <a:ext cx="5428391" cy="4232031"/>
            <a:chOff x="1074738" y="1217613"/>
            <a:chExt cx="6870700" cy="5448300"/>
          </a:xfrm>
        </p:grpSpPr>
        <p:cxnSp>
          <p:nvCxnSpPr>
            <p:cNvPr id="165" name="Straight Arrow Connector 164"/>
            <p:cNvCxnSpPr/>
            <p:nvPr/>
          </p:nvCxnSpPr>
          <p:spPr>
            <a:xfrm rot="5400000" flipH="1" flipV="1">
              <a:off x="-724693" y="3921919"/>
              <a:ext cx="5410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10800000" flipH="1" flipV="1">
              <a:off x="1981200" y="6645275"/>
              <a:ext cx="5410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074738" y="3263900"/>
              <a:ext cx="6858000" cy="13716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 flipH="1">
              <a:off x="3995738" y="4640263"/>
              <a:ext cx="1841500" cy="3683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58"/>
            <p:cNvSpPr txBox="1">
              <a:spLocks noChangeArrowheads="1"/>
            </p:cNvSpPr>
            <p:nvPr/>
          </p:nvSpPr>
          <p:spPr bwMode="auto">
            <a:xfrm>
              <a:off x="4960938" y="4997140"/>
              <a:ext cx="457200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FF0000"/>
                  </a:solidFill>
                </a:rPr>
                <a:t>w</a:t>
              </a:r>
            </a:p>
          </p:txBody>
        </p:sp>
        <p:grpSp>
          <p:nvGrpSpPr>
            <p:cNvPr id="170" name="Group 64"/>
            <p:cNvGrpSpPr>
              <a:grpSpLocks noChangeAspect="1"/>
            </p:cNvGrpSpPr>
            <p:nvPr/>
          </p:nvGrpSpPr>
          <p:grpSpPr bwMode="auto">
            <a:xfrm>
              <a:off x="2789238" y="2887663"/>
              <a:ext cx="215900" cy="215900"/>
              <a:chOff x="7315200" y="2057400"/>
              <a:chExt cx="457200" cy="4572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/>
            <p:nvPr/>
          </p:nvCxnSpPr>
          <p:spPr>
            <a:xfrm>
              <a:off x="1981200" y="5751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981200" y="6208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981200" y="5294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036763" y="4837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981200" y="4379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981200" y="3922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981200" y="3465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981200" y="3008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981200" y="2551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989138" y="2093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981200" y="1636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-76200" y="4151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4127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869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4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2241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674938" y="413226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3155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613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70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4527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87"/>
            <p:cNvGrpSpPr>
              <a:grpSpLocks noChangeAspect="1"/>
            </p:cNvGrpSpPr>
            <p:nvPr/>
          </p:nvGrpSpPr>
          <p:grpSpPr bwMode="auto">
            <a:xfrm>
              <a:off x="3259138" y="3357563"/>
              <a:ext cx="215900" cy="215900"/>
              <a:chOff x="7315200" y="2057400"/>
              <a:chExt cx="457200" cy="457200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Oval 192"/>
            <p:cNvSpPr>
              <a:spLocks noChangeAspect="1"/>
            </p:cNvSpPr>
            <p:nvPr/>
          </p:nvSpPr>
          <p:spPr>
            <a:xfrm flipH="1" flipV="1">
              <a:off x="46180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 flipV="1">
              <a:off x="64468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 flipH="1" flipV="1">
              <a:off x="59896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5400000">
              <a:off x="1327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>
              <a:spLocks noChangeAspect="1"/>
            </p:cNvSpPr>
            <p:nvPr/>
          </p:nvSpPr>
          <p:spPr>
            <a:xfrm flipH="1" flipV="1">
              <a:off x="32464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 flipH="1" flipV="1">
              <a:off x="37163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9" name="Group 94"/>
            <p:cNvGrpSpPr>
              <a:grpSpLocks noChangeAspect="1"/>
            </p:cNvGrpSpPr>
            <p:nvPr/>
          </p:nvGrpSpPr>
          <p:grpSpPr bwMode="auto">
            <a:xfrm>
              <a:off x="3703638" y="2443163"/>
              <a:ext cx="215900" cy="215900"/>
              <a:chOff x="7315200" y="2057400"/>
              <a:chExt cx="457200" cy="45720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97"/>
            <p:cNvGrpSpPr>
              <a:grpSpLocks noChangeAspect="1"/>
            </p:cNvGrpSpPr>
            <p:nvPr/>
          </p:nvGrpSpPr>
          <p:grpSpPr bwMode="auto">
            <a:xfrm>
              <a:off x="4173538" y="1528763"/>
              <a:ext cx="215900" cy="215900"/>
              <a:chOff x="7315200" y="2057400"/>
              <a:chExt cx="457200" cy="4572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100"/>
            <p:cNvGrpSpPr>
              <a:grpSpLocks noChangeAspect="1"/>
            </p:cNvGrpSpPr>
            <p:nvPr/>
          </p:nvGrpSpPr>
          <p:grpSpPr bwMode="auto">
            <a:xfrm>
              <a:off x="59896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Arrow Connector 201"/>
            <p:cNvCxnSpPr/>
            <p:nvPr/>
          </p:nvCxnSpPr>
          <p:spPr>
            <a:xfrm flipV="1">
              <a:off x="1087438" y="25400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1087438" y="39878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>
              <a:spLocks noChangeAspect="1"/>
            </p:cNvSpPr>
            <p:nvPr/>
          </p:nvSpPr>
          <p:spPr>
            <a:xfrm flipH="1" flipV="1">
              <a:off x="59896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4732338" y="3916363"/>
              <a:ext cx="1384300" cy="92710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/>
            <p:cNvSpPr/>
            <p:nvPr/>
          </p:nvSpPr>
          <p:spPr>
            <a:xfrm>
              <a:off x="3208338" y="2405063"/>
              <a:ext cx="2438400" cy="2311400"/>
            </a:xfrm>
            <a:prstGeom prst="arc">
              <a:avLst>
                <a:gd name="adj1" fmla="val 2363046"/>
                <a:gd name="adj2" fmla="val 4096848"/>
              </a:avLst>
            </a:prstGeom>
            <a:ln>
              <a:solidFill>
                <a:srgbClr val="7030A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7" name="Group 116"/>
            <p:cNvGrpSpPr>
              <a:grpSpLocks noChangeAspect="1"/>
            </p:cNvGrpSpPr>
            <p:nvPr/>
          </p:nvGrpSpPr>
          <p:grpSpPr bwMode="auto">
            <a:xfrm>
              <a:off x="50752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tangle 207"/>
            <p:cNvSpPr/>
            <p:nvPr/>
          </p:nvSpPr>
          <p:spPr>
            <a:xfrm>
              <a:off x="6040438" y="4741863"/>
              <a:ext cx="152400" cy="152400"/>
            </a:xfrm>
            <a:prstGeom prst="rect">
              <a:avLst/>
            </a:prstGeom>
            <a:solidFill>
              <a:srgbClr val="7030A0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9" name="TextBox 123"/>
            <p:cNvSpPr txBox="1">
              <a:spLocks noChangeArrowheads="1"/>
            </p:cNvSpPr>
            <p:nvPr/>
          </p:nvSpPr>
          <p:spPr bwMode="auto">
            <a:xfrm>
              <a:off x="5692775" y="4122118"/>
              <a:ext cx="695325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7438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dirty="0" smtClean="0"/>
              <a:t>Linear Separators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9421"/>
            <a:ext cx="8229600" cy="3277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Two-dimensional </a:t>
            </a:r>
            <a:r>
              <a:rPr lang="en-US" altLang="en-US" dirty="0" smtClean="0"/>
              <a:t>line: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altLang="en-US" dirty="0" smtClean="0"/>
              <a:t>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+w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=b </a:t>
            </a:r>
            <a:r>
              <a:rPr lang="en-US" altLang="en-US" dirty="0"/>
              <a:t>is the linear </a:t>
            </a:r>
            <a:r>
              <a:rPr lang="en-US" altLang="en-US" dirty="0" smtClean="0"/>
              <a:t>separator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altLang="en-US" dirty="0" smtClean="0"/>
              <a:t>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+w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&gt;b </a:t>
            </a:r>
            <a:r>
              <a:rPr lang="en-US" altLang="en-US" dirty="0"/>
              <a:t>for the positive </a:t>
            </a:r>
            <a:r>
              <a:rPr lang="en-US" altLang="en-US" dirty="0" smtClean="0"/>
              <a:t>class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In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-dimensional spaces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One can also add w</a:t>
            </a:r>
            <a:r>
              <a:rPr lang="en-US" baseline="-25000" dirty="0"/>
              <a:t>1</a:t>
            </a:r>
            <a:r>
              <a:rPr lang="en-US" dirty="0"/>
              <a:t>=1, x</a:t>
            </a:r>
            <a:r>
              <a:rPr lang="en-US" baseline="-25000" dirty="0"/>
              <a:t>0</a:t>
            </a:r>
            <a:r>
              <a:rPr lang="en-US" dirty="0"/>
              <a:t>=b (constant)</a:t>
            </a:r>
          </a:p>
          <a:p>
            <a:pPr>
              <a:lnSpc>
                <a:spcPct val="110000"/>
              </a:lnSpc>
            </a:pPr>
            <a:r>
              <a:rPr lang="en-US" i="1" dirty="0"/>
              <a:t>w</a:t>
            </a:r>
            <a:r>
              <a:rPr lang="en-US" dirty="0"/>
              <a:t> is the weight vector</a:t>
            </a:r>
          </a:p>
          <a:p>
            <a:pPr>
              <a:lnSpc>
                <a:spcPct val="110000"/>
              </a:lnSpc>
            </a:pPr>
            <a:r>
              <a:rPr lang="en-US" i="1" dirty="0"/>
              <a:t>x</a:t>
            </a:r>
            <a:r>
              <a:rPr lang="en-US" dirty="0"/>
              <a:t> is the feature vector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6073" y="2794491"/>
                <a:ext cx="6261811" cy="4705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+…+</m:t>
                    </m:r>
                    <m:r>
                      <a:rPr lang="en-US" sz="2400" i="1">
                        <a:latin typeface="Cambria Math"/>
                      </a:rPr>
                      <m:t>𝑤𝑛𝑥</m:t>
                    </m:r>
                  </m:oMath>
                </a14:m>
                <a:r>
                  <a:rPr lang="en-US" sz="2400" baseline="-25000" dirty="0"/>
                  <a:t>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63" y="3725988"/>
                <a:ext cx="8349081" cy="627437"/>
              </a:xfrm>
              <a:prstGeom prst="rect">
                <a:avLst/>
              </a:prstGeom>
              <a:blipFill rotWithShape="1">
                <a:blip r:embed="rId2"/>
                <a:stretch>
                  <a:fillRect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7475"/>
            <a:ext cx="8229600" cy="35405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latin typeface="Calibri" charset="0"/>
              </a:rPr>
              <a:t>Assigning documents </a:t>
            </a:r>
            <a:r>
              <a:rPr lang="en-US" altLang="en-US" sz="3200" dirty="0" smtClean="0">
                <a:latin typeface="Calibri" charset="0"/>
              </a:rPr>
              <a:t>or sentences to </a:t>
            </a:r>
            <a:r>
              <a:rPr lang="en-US" altLang="en-US" sz="3200" dirty="0">
                <a:latin typeface="Calibri" charset="0"/>
              </a:rPr>
              <a:t>predefined categories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 </a:t>
            </a:r>
            <a:r>
              <a:rPr lang="en-US" altLang="en-US" sz="2800" dirty="0">
                <a:latin typeface="Calibri" charset="0"/>
              </a:rPr>
              <a:t>topics, languages, users …</a:t>
            </a: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Input</a:t>
            </a:r>
            <a:r>
              <a:rPr lang="en-US" sz="3200" dirty="0">
                <a:latin typeface="Calibri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charset="0"/>
              </a:rPr>
              <a:t> a </a:t>
            </a:r>
            <a:r>
              <a:rPr lang="en-US" sz="2800" dirty="0" smtClean="0">
                <a:latin typeface="Calibri" charset="0"/>
              </a:rPr>
              <a:t>document (or sentence)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>
              <a:lnSpc>
                <a:spcPct val="110000"/>
              </a:lnSpc>
            </a:pPr>
            <a:r>
              <a:rPr lang="en-US" sz="2800" i="1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2800" i="1" dirty="0"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  <a:p>
            <a:pPr lvl="1">
              <a:lnSpc>
                <a:spcPct val="11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891631"/>
            <a:ext cx="6484926" cy="27029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Bias b=0 (in this example)</a:t>
            </a:r>
          </a:p>
          <a:p>
            <a:pPr eaLnBrk="1" hangingPunct="1"/>
            <a:r>
              <a:rPr lang="en-US" altLang="en-US" sz="2800" dirty="0" smtClean="0"/>
              <a:t>Sentence is “A D E H”</a:t>
            </a:r>
          </a:p>
          <a:p>
            <a:pPr eaLnBrk="1" hangingPunct="1"/>
            <a:r>
              <a:rPr lang="en-US" altLang="en-US" sz="2800" dirty="0" smtClean="0"/>
              <a:t>Its score will be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300" dirty="0" smtClean="0"/>
              <a:t>0.6*1+0.4*1+0.4*1+(-0.5)*1 = 0.9&gt;0</a:t>
            </a:r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7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16276"/>
              </p:ext>
            </p:extLst>
          </p:nvPr>
        </p:nvGraphicFramePr>
        <p:xfrm>
          <a:off x="6616491" y="1747258"/>
          <a:ext cx="1934978" cy="1973580"/>
        </p:xfrm>
        <a:graphic>
          <a:graphicData uri="http://schemas.openxmlformats.org/drawingml/2006/table">
            <a:tbl>
              <a:tblPr/>
              <a:tblGrid>
                <a:gridCol w="545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6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9619312"/>
              </p:ext>
            </p:extLst>
          </p:nvPr>
        </p:nvGraphicFramePr>
        <p:xfrm>
          <a:off x="2717978" y="1201966"/>
          <a:ext cx="1470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3" imgW="533169" imgH="203112" progId="Equation.3">
                  <p:embed/>
                </p:oleObj>
              </mc:Choice>
              <mc:Fallback>
                <p:oleObj name="Equation" r:id="rId3" imgW="5331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978" y="1201966"/>
                        <a:ext cx="14700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4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How to Find the Linear Boundary?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1"/>
            <a:ext cx="5115864" cy="3736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Find the linear boundary = find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methods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Perceptron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Problem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infinite number of linear boundaries if the two classes are linearly separable!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Maximum margin: Support Vector Machines (SVM)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19140" y="2053081"/>
            <a:ext cx="3434454" cy="2585818"/>
            <a:chOff x="7358853" y="2737442"/>
            <a:chExt cx="4579272" cy="3447756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7975726" y="2811462"/>
              <a:ext cx="2117" cy="2825751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975725" y="5634038"/>
              <a:ext cx="3962400" cy="1588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1258390" y="5524735"/>
              <a:ext cx="665091" cy="6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itchFamily="16" charset="0"/>
                  <a:cs typeface="Times New Roman" pitchFamily="16" charset="0"/>
                </a:rPr>
                <a:t>x</a:t>
              </a:r>
              <a:r>
                <a:rPr lang="en-US" sz="2400" baseline="-25000" dirty="0">
                  <a:latin typeface="Times New Roman" pitchFamily="16" charset="0"/>
                  <a:cs typeface="Times New Roman" pitchFamily="16" charset="0"/>
                </a:rPr>
                <a:t>1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358853" y="2737442"/>
              <a:ext cx="665091" cy="660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itchFamily="16" charset="0"/>
                  <a:cs typeface="Times New Roman" pitchFamily="16" charset="0"/>
                </a:rPr>
                <a:t>x</a:t>
              </a:r>
              <a:r>
                <a:rPr lang="en-US" sz="2400" baseline="-25000" dirty="0">
                  <a:latin typeface="Times New Roman" pitchFamily="16" charset="0"/>
                  <a:cs typeface="Times New Roman" pitchFamily="16" charset="0"/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31182" y="2739627"/>
            <a:ext cx="1219200" cy="1442288"/>
            <a:chOff x="9908243" y="3652837"/>
            <a:chExt cx="1625600" cy="1923052"/>
          </a:xfrm>
        </p:grpSpPr>
        <p:sp>
          <p:nvSpPr>
            <p:cNvPr id="17" name="TextBox 16"/>
            <p:cNvSpPr txBox="1"/>
            <p:nvPr/>
          </p:nvSpPr>
          <p:spPr>
            <a:xfrm>
              <a:off x="10822643" y="3652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-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08243" y="3869769"/>
              <a:ext cx="1625600" cy="1706120"/>
              <a:chOff x="9908243" y="3869769"/>
              <a:chExt cx="1625600" cy="17061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3043" y="42624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924243" y="4631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27443" y="4250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314643" y="5012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924243" y="4936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27443" y="45555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56926" y="415546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-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035243" y="4937046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908243" y="5042415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619443" y="40983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17843" y="4555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19443" y="38697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517843" y="4784168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08243" y="473130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184996" y="2168932"/>
            <a:ext cx="1322387" cy="1322809"/>
            <a:chOff x="8246660" y="2891909"/>
            <a:chExt cx="1763183" cy="1763745"/>
          </a:xfrm>
        </p:grpSpPr>
        <p:sp>
          <p:nvSpPr>
            <p:cNvPr id="16" name="TextBox 15"/>
            <p:cNvSpPr txBox="1"/>
            <p:nvPr/>
          </p:nvSpPr>
          <p:spPr>
            <a:xfrm>
              <a:off x="8856260" y="4122181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95443" y="4033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46660" y="2891909"/>
              <a:ext cx="1763183" cy="1623015"/>
              <a:chOff x="8246660" y="2891909"/>
              <a:chExt cx="1763183" cy="16230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2466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49860" y="37411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53060" y="35125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51460" y="3981451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57860" y="3733800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97043" y="289190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46243" y="311253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610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364260" y="33601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57860" y="38935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+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03443" y="36528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+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794596" y="2484438"/>
            <a:ext cx="1474787" cy="11394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97810" y="2396728"/>
            <a:ext cx="820737" cy="1539836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8785" y="2396729"/>
            <a:ext cx="342898" cy="156403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2324110"/>
              </p:ext>
            </p:extLst>
          </p:nvPr>
        </p:nvGraphicFramePr>
        <p:xfrm>
          <a:off x="4927538" y="1063779"/>
          <a:ext cx="419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538" y="1063779"/>
                        <a:ext cx="4191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Training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the training data</a:t>
            </a:r>
          </a:p>
          <a:p>
            <a:r>
              <a:rPr lang="en-US" dirty="0" smtClean="0"/>
              <a:t>Predict the class y (1 or -1)</a:t>
            </a:r>
          </a:p>
          <a:p>
            <a:endParaRPr lang="bg-BG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prediction is wrong, update </a:t>
            </a:r>
            <a:r>
              <a:rPr lang="el-GR" i="1" dirty="0" smtClean="0"/>
              <a:t>θ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05" y="2405012"/>
            <a:ext cx="27527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33" y="3334057"/>
            <a:ext cx="5895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16" y="1063229"/>
            <a:ext cx="5146880" cy="39454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Perceptron Algorithm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0"/>
            <a:ext cx="2933003" cy="25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1" y="1"/>
            <a:ext cx="2931912" cy="25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2564409"/>
            <a:ext cx="2932456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3" y="2564409"/>
            <a:ext cx="2931912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727698" y="4608663"/>
            <a:ext cx="2269998" cy="3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75" dirty="0">
                <a:solidFill>
                  <a:srgbClr val="000000"/>
                </a:solidFill>
                <a:latin typeface="Times New Roman" pitchFamily="18" charset="0"/>
              </a:rPr>
              <a:t>[Example: Chris Bishop]</a:t>
            </a:r>
          </a:p>
        </p:txBody>
      </p:sp>
    </p:spTree>
    <p:extLst>
      <p:ext uri="{BB962C8B-B14F-4D97-AF65-F5344CB8AC3E}">
        <p14:creationId xmlns:p14="http://schemas.microsoft.com/office/powerpoint/2010/main" val="4080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Example with Interpolation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</a:p>
          <a:p>
            <a:pPr lvl="1"/>
            <a:r>
              <a:rPr lang="en-US" sz="1800" dirty="0"/>
              <a:t>Estimating the trigram probability P(</a:t>
            </a:r>
            <a:r>
              <a:rPr lang="en-US" sz="1800" dirty="0" err="1"/>
              <a:t>c|ab</a:t>
            </a:r>
            <a:r>
              <a:rPr lang="en-US" sz="1800" dirty="0"/>
              <a:t>) using 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</a:p>
          <a:p>
            <a:pPr lvl="1"/>
            <a:r>
              <a:rPr lang="en-US" sz="1800" dirty="0"/>
              <a:t>Weights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</a:p>
          <a:p>
            <a:r>
              <a:rPr lang="en-US" sz="2100" dirty="0"/>
              <a:t>We may want to consider other features</a:t>
            </a:r>
          </a:p>
          <a:p>
            <a:pPr lvl="1"/>
            <a:r>
              <a:rPr lang="en-US" sz="1800" dirty="0"/>
              <a:t>E.g., POS tags of previous words, heads, word endings, etc.</a:t>
            </a:r>
          </a:p>
          <a:p>
            <a:r>
              <a:rPr lang="en-US" sz="2100" dirty="0"/>
              <a:t>General idea</a:t>
            </a:r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</a:p>
          <a:p>
            <a:r>
              <a:rPr lang="en-US" sz="2100" dirty="0"/>
              <a:t>Label Y for a given history x in X</a:t>
            </a:r>
          </a:p>
        </p:txBody>
      </p:sp>
    </p:spTree>
    <p:extLst>
      <p:ext uri="{BB962C8B-B14F-4D97-AF65-F5344CB8AC3E}">
        <p14:creationId xmlns:p14="http://schemas.microsoft.com/office/powerpoint/2010/main" val="9628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Logistic Regression (preview)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7" y="1149271"/>
            <a:ext cx="8568303" cy="3334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6271" y="47416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[Greg Durrett]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697" y="466786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[discriminative method]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4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Naïve </a:t>
            </a:r>
            <a:r>
              <a:rPr lang="en-US" dirty="0" smtClean="0"/>
              <a:t>Bayes</a:t>
            </a:r>
            <a:r>
              <a:rPr lang="bg-BG" dirty="0" smtClean="0"/>
              <a:t> (preview)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Naïve Bayes is a linear model</a:t>
            </a:r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	[1, 				</a:t>
            </a:r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			      x</a:t>
            </a:r>
            <a:r>
              <a:rPr lang="en-US" baseline="-25000" dirty="0" smtClean="0"/>
              <a:t>2</a:t>
            </a:r>
            <a:r>
              <a:rPr lang="en-US" dirty="0" smtClean="0"/>
              <a:t> 			     …]</a:t>
            </a:r>
          </a:p>
          <a:p>
            <a:pPr marL="0" indent="0">
              <a:buNone/>
            </a:pPr>
            <a:r>
              <a:rPr lang="en-US" i="1" dirty="0" smtClean="0"/>
              <a:t>w</a:t>
            </a:r>
            <a:r>
              <a:rPr lang="en-US" dirty="0" smtClean="0"/>
              <a:t> =     [log P(y), 	log P(w</a:t>
            </a:r>
            <a:r>
              <a:rPr lang="en-US" baseline="-25000" dirty="0" smtClean="0"/>
              <a:t>1</a:t>
            </a:r>
            <a:r>
              <a:rPr lang="en-US" dirty="0" smtClean="0"/>
              <a:t>|y), 	log P(w</a:t>
            </a:r>
            <a:r>
              <a:rPr lang="en-US" baseline="-25000" dirty="0" smtClean="0"/>
              <a:t>2</a:t>
            </a:r>
            <a:r>
              <a:rPr lang="en-US" dirty="0" smtClean="0"/>
              <a:t>|y)	…]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Problem Formulation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4"/>
            <a:ext cx="8229600" cy="34308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Binary categorization: only two categories</a:t>
            </a:r>
          </a:p>
          <a:p>
            <a:pPr lvl="1"/>
            <a:r>
              <a:rPr lang="en-US" sz="2000" dirty="0" smtClean="0"/>
              <a:t>Retrieval: {relevant-doc, irrelevant-doc}</a:t>
            </a:r>
          </a:p>
          <a:p>
            <a:pPr lvl="1"/>
            <a:r>
              <a:rPr lang="en-US" sz="2000" dirty="0" smtClean="0"/>
              <a:t>Spam filtering: {spam, non-spam}</a:t>
            </a:r>
          </a:p>
          <a:p>
            <a:pPr lvl="1"/>
            <a:r>
              <a:rPr lang="en-US" sz="2000" dirty="0" smtClean="0"/>
              <a:t>Opinion: {positive, negative}</a:t>
            </a:r>
          </a:p>
          <a:p>
            <a:r>
              <a:rPr lang="en-US" sz="2400" dirty="0" smtClean="0"/>
              <a:t>K-category categorization: more than two categories</a:t>
            </a:r>
          </a:p>
          <a:p>
            <a:pPr lvl="1"/>
            <a:r>
              <a:rPr lang="en-US" sz="2000" dirty="0" smtClean="0"/>
              <a:t>Topic categorization: {sports, science, travel, business,…}</a:t>
            </a:r>
          </a:p>
          <a:p>
            <a:pPr lvl="1"/>
            <a:r>
              <a:rPr lang="en-US" sz="2000" dirty="0" smtClean="0"/>
              <a:t>Word sense disambiguation:{bar1, bar2, bar3, …}</a:t>
            </a:r>
          </a:p>
          <a:p>
            <a:r>
              <a:rPr lang="en-US" altLang="en-US" sz="2400" dirty="0"/>
              <a:t>Hierarchical vs. flat</a:t>
            </a:r>
          </a:p>
          <a:p>
            <a:r>
              <a:rPr lang="en-US" altLang="en-US" sz="2400" dirty="0"/>
              <a:t>Overlapping (soft) vs non-overlapping (hard)</a:t>
            </a:r>
          </a:p>
        </p:txBody>
      </p:sp>
    </p:spTree>
    <p:extLst>
      <p:ext uri="{BB962C8B-B14F-4D97-AF65-F5344CB8AC3E}">
        <p14:creationId xmlns:p14="http://schemas.microsoft.com/office/powerpoint/2010/main" val="2288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Classification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1593" y="4517359"/>
            <a:ext cx="3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Image from </a:t>
            </a:r>
            <a:r>
              <a:rPr lang="en-US" dirty="0" err="1" smtClean="0">
                <a:solidFill>
                  <a:prstClr val="black"/>
                </a:solidFill>
              </a:rPr>
              <a:t>Sch</a:t>
            </a:r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ütze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&amp; </a:t>
            </a:r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Krisnawati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316736"/>
            <a:ext cx="8639175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Borges’s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999"/>
            <a:ext cx="8229600" cy="382584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list divides all animals into 14 categories: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belong to the emperor</a:t>
            </a:r>
          </a:p>
          <a:p>
            <a:pPr>
              <a:lnSpc>
                <a:spcPct val="120000"/>
              </a:lnSpc>
            </a:pPr>
            <a:r>
              <a:rPr lang="en-US" dirty="0">
                <a:hlinkClick r:id="rId2" tooltip="Embalming"/>
              </a:rPr>
              <a:t>Embalmed</a:t>
            </a:r>
            <a:r>
              <a:rPr lang="en-US" dirty="0"/>
              <a:t> ones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are trained</a:t>
            </a:r>
          </a:p>
          <a:p>
            <a:pPr>
              <a:lnSpc>
                <a:spcPct val="120000"/>
              </a:lnSpc>
            </a:pPr>
            <a:r>
              <a:rPr lang="en-US" dirty="0"/>
              <a:t>Sucking pigs</a:t>
            </a:r>
          </a:p>
          <a:p>
            <a:pPr>
              <a:lnSpc>
                <a:spcPct val="120000"/>
              </a:lnSpc>
            </a:pPr>
            <a:r>
              <a:rPr lang="en-US" dirty="0"/>
              <a:t>Mermaids (or </a:t>
            </a:r>
            <a:r>
              <a:rPr lang="en-US" dirty="0">
                <a:hlinkClick r:id="rId3" tooltip="Siren (mythology)"/>
              </a:rPr>
              <a:t>Sirens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Fabulous ones</a:t>
            </a:r>
          </a:p>
          <a:p>
            <a:pPr>
              <a:lnSpc>
                <a:spcPct val="120000"/>
              </a:lnSpc>
            </a:pPr>
            <a:r>
              <a:rPr lang="en-US" dirty="0"/>
              <a:t>Stray dogs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are included in this classification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tremble as if they were mad</a:t>
            </a:r>
          </a:p>
          <a:p>
            <a:pPr>
              <a:lnSpc>
                <a:spcPct val="120000"/>
              </a:lnSpc>
            </a:pPr>
            <a:r>
              <a:rPr lang="en-US" dirty="0"/>
              <a:t>Innumerable ones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drawn with a very fine </a:t>
            </a:r>
            <a:r>
              <a:rPr lang="en-US" dirty="0">
                <a:hlinkClick r:id="rId4" tooltip="Camel hair brush"/>
              </a:rPr>
              <a:t>camel hair brush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hlinkClick r:id="rId5" tooltip="Et cetera"/>
              </a:rPr>
              <a:t>Et cetera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have just broken the flower vase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that, at a distance, resemble flies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4004" y="467674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Celestial Emporium of Benevolent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Rules based on combinations of words or other features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smtClean="0"/>
              <a:t>spam: black-list-address OR (“dollars” AND “have been selected”)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Accuracy can be high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rules carefully refined by expert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411618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5" y="1298157"/>
            <a:ext cx="7940329" cy="37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7" y="1400796"/>
            <a:ext cx="7000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970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43281</TotalTime>
  <Words>922</Words>
  <Application>Microsoft Office PowerPoint</Application>
  <PresentationFormat>On-screen Show (16:9)</PresentationFormat>
  <Paragraphs>246</Paragraphs>
  <Slides>38</Slides>
  <Notes>2</Notes>
  <HiddenSlides>8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Ｐゴシック</vt:lpstr>
      <vt:lpstr>Arial</vt:lpstr>
      <vt:lpstr>Bitstream Vera Sans</vt:lpstr>
      <vt:lpstr>Calibri</vt:lpstr>
      <vt:lpstr>Cambria Math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Classification</vt:lpstr>
      <vt:lpstr>Variants of Problem Formulation</vt:lpstr>
      <vt:lpstr>Hierarchical Classification</vt:lpstr>
      <vt:lpstr>Borges’s Classification</vt:lpstr>
      <vt:lpstr>Hand-coded Rules</vt:lpstr>
      <vt:lpstr>Mathematical Formulation</vt:lpstr>
      <vt:lpstr>Mathematical Formulation</vt:lpstr>
      <vt:lpstr>Mathematical Formulation</vt:lpstr>
      <vt:lpstr>Mathematical Formulation</vt:lpstr>
      <vt:lpstr>Spam Recognition</vt:lpstr>
      <vt:lpstr>SpamAssassin</vt:lpstr>
      <vt:lpstr>Features for Classification</vt:lpstr>
      <vt:lpstr>Classification in NLP</vt:lpstr>
      <vt:lpstr>Introduction to NLP</vt:lpstr>
      <vt:lpstr>Vector Space Classification</vt:lpstr>
      <vt:lpstr>Decision surfaces</vt:lpstr>
      <vt:lpstr>Decision trees</vt:lpstr>
      <vt:lpstr>Classification Using Centroids</vt:lpstr>
      <vt:lpstr>Linear boundary</vt:lpstr>
      <vt:lpstr>Classification Using Centroids</vt:lpstr>
      <vt:lpstr>Introduction to NLP</vt:lpstr>
      <vt:lpstr>Decision Boundary</vt:lpstr>
      <vt:lpstr>Decision Boundary</vt:lpstr>
      <vt:lpstr>Decision Boundary</vt:lpstr>
      <vt:lpstr>Decision Boundary</vt:lpstr>
      <vt:lpstr>Decision Boundary</vt:lpstr>
      <vt:lpstr>Linear Separators</vt:lpstr>
      <vt:lpstr>Example</vt:lpstr>
      <vt:lpstr>How to Find the Linear Boundary?</vt:lpstr>
      <vt:lpstr>General Training Idea</vt:lpstr>
      <vt:lpstr>Perceptron Algorithm (preview)</vt:lpstr>
      <vt:lpstr>PowerPoint Presentation</vt:lpstr>
      <vt:lpstr>Example with Interpolation</vt:lpstr>
      <vt:lpstr>Logistic Regression (preview)</vt:lpstr>
      <vt:lpstr>Naïve Bayes (preview)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514</cp:revision>
  <dcterms:created xsi:type="dcterms:W3CDTF">2014-05-29T18:54:38Z</dcterms:created>
  <dcterms:modified xsi:type="dcterms:W3CDTF">2019-02-07T17:12:58Z</dcterms:modified>
</cp:coreProperties>
</file>