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4"/>
  </p:notesMasterIdLst>
  <p:sldIdLst>
    <p:sldId id="842" r:id="rId3"/>
    <p:sldId id="880" r:id="rId4"/>
    <p:sldId id="902" r:id="rId5"/>
    <p:sldId id="903" r:id="rId6"/>
    <p:sldId id="883" r:id="rId7"/>
    <p:sldId id="884" r:id="rId8"/>
    <p:sldId id="904" r:id="rId9"/>
    <p:sldId id="905" r:id="rId10"/>
    <p:sldId id="906" r:id="rId11"/>
    <p:sldId id="907" r:id="rId12"/>
    <p:sldId id="88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15" d="100"/>
          <a:sy n="115" d="100"/>
        </p:scale>
        <p:origin x="102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know how to do this math, don’t worry. It’s not required for the course.</a:t>
            </a:r>
            <a:r>
              <a:rPr lang="en-US" baseline="0" dirty="0" smtClean="0"/>
              <a:t> Besides, this is what we have computers for.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7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0"/>
            <a:ext cx="2933003" cy="250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1" y="1"/>
            <a:ext cx="2931912" cy="25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2564409"/>
            <a:ext cx="2932456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3" y="2564409"/>
            <a:ext cx="2931912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727698" y="4608663"/>
            <a:ext cx="2269998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[Example: Chris Bishop]</a:t>
            </a:r>
          </a:p>
        </p:txBody>
      </p:sp>
    </p:spTree>
    <p:extLst>
      <p:ext uri="{BB962C8B-B14F-4D97-AF65-F5344CB8AC3E}">
        <p14:creationId xmlns:p14="http://schemas.microsoft.com/office/powerpoint/2010/main" val="4845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Perceptrons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The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9" y="1241611"/>
            <a:ext cx="4553711" cy="3589692"/>
          </a:xfrm>
        </p:spPr>
        <p:txBody>
          <a:bodyPr>
            <a:normAutofit/>
          </a:bodyPr>
          <a:lstStyle/>
          <a:p>
            <a:r>
              <a:rPr lang="en-US" dirty="0" smtClean="0"/>
              <a:t>A simple but very important </a:t>
            </a:r>
            <a:r>
              <a:rPr lang="bg-BG" dirty="0" smtClean="0"/>
              <a:t>(discriminative) </a:t>
            </a:r>
            <a:r>
              <a:rPr lang="en-US" dirty="0" smtClean="0"/>
              <a:t>classifier</a:t>
            </a:r>
          </a:p>
          <a:p>
            <a:r>
              <a:rPr lang="en-US" dirty="0" smtClean="0"/>
              <a:t>Model </a:t>
            </a:r>
            <a:r>
              <a:rPr lang="bg-BG" dirty="0" smtClean="0"/>
              <a:t>of </a:t>
            </a:r>
            <a:r>
              <a:rPr lang="en-US" dirty="0" smtClean="0"/>
              <a:t>a neuron</a:t>
            </a:r>
          </a:p>
          <a:p>
            <a:pPr lvl="1"/>
            <a:r>
              <a:rPr lang="en-US" dirty="0" smtClean="0"/>
              <a:t>Input excitations</a:t>
            </a:r>
          </a:p>
          <a:p>
            <a:pPr lvl="1"/>
            <a:r>
              <a:rPr lang="en-US" dirty="0" smtClean="0"/>
              <a:t>If excitation &gt; inhibition, send an electrical signal out the axon</a:t>
            </a:r>
          </a:p>
          <a:p>
            <a:r>
              <a:rPr lang="en-US" dirty="0" smtClean="0"/>
              <a:t>Earliest neural network</a:t>
            </a:r>
          </a:p>
          <a:p>
            <a:pPr lvl="1"/>
            <a:r>
              <a:rPr lang="en-US" dirty="0" smtClean="0"/>
              <a:t>invented in 1957</a:t>
            </a:r>
            <a:r>
              <a:rPr lang="bg-BG" dirty="0" smtClean="0"/>
              <a:t> by Frank Rosenblatt at Cornell</a:t>
            </a:r>
            <a:endParaRPr lang="en-US" dirty="0"/>
          </a:p>
        </p:txBody>
      </p:sp>
      <p:pic>
        <p:nvPicPr>
          <p:cNvPr id="22530" name="Picture 2" descr="http://www.pointofreturn.com/images/neur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241610"/>
            <a:ext cx="4029456" cy="358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Perceptron Idea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1" y="1905000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1" y="2400300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1" y="2895600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50" y="1397001"/>
            <a:ext cx="13335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/>
              </a:rPr>
              <a:t>Input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67000" y="2400300"/>
            <a:ext cx="736600" cy="7406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l-GR" sz="4400" dirty="0">
                <a:solidFill>
                  <a:srgbClr val="002060"/>
                </a:solidFill>
              </a:rPr>
              <a:t>Σ</a:t>
            </a:r>
            <a:endParaRPr lang="en-US" sz="44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1054100" y="2152650"/>
            <a:ext cx="1720773" cy="35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2"/>
          </p:cNvCxnSpPr>
          <p:nvPr/>
        </p:nvCxnSpPr>
        <p:spPr>
          <a:xfrm>
            <a:off x="1054101" y="2647950"/>
            <a:ext cx="1612900" cy="12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3"/>
          </p:cNvCxnSpPr>
          <p:nvPr/>
        </p:nvCxnSpPr>
        <p:spPr>
          <a:xfrm flipV="1">
            <a:off x="1054100" y="3032496"/>
            <a:ext cx="1720773" cy="11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1800" y="2019300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0650" y="2362200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9686" y="2770632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70350" y="2396501"/>
            <a:ext cx="2076450" cy="7424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&gt; threshold?</a:t>
            </a:r>
          </a:p>
        </p:txBody>
      </p:sp>
      <p:cxnSp>
        <p:nvCxnSpPr>
          <p:cNvPr id="23" name="Straight Arrow Connector 22"/>
          <p:cNvCxnSpPr>
            <a:stCxn id="11" idx="6"/>
            <a:endCxn id="21" idx="1"/>
          </p:cNvCxnSpPr>
          <p:nvPr/>
        </p:nvCxnSpPr>
        <p:spPr>
          <a:xfrm flipV="1">
            <a:off x="3403600" y="2767716"/>
            <a:ext cx="666750" cy="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734301" y="1715532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-1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34301" y="3239969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29" name="Straight Arrow Connector 28"/>
          <p:cNvCxnSpPr>
            <a:stCxn id="21" idx="3"/>
            <a:endCxn id="26" idx="1"/>
          </p:cNvCxnSpPr>
          <p:nvPr/>
        </p:nvCxnSpPr>
        <p:spPr>
          <a:xfrm flipV="1">
            <a:off x="6146800" y="1963182"/>
            <a:ext cx="1587500" cy="80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7" idx="1"/>
          </p:cNvCxnSpPr>
          <p:nvPr/>
        </p:nvCxnSpPr>
        <p:spPr>
          <a:xfrm>
            <a:off x="6146800" y="2767717"/>
            <a:ext cx="1587500" cy="719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5900" y="1969516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5750" y="3151632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9500" y="4135241"/>
            <a:ext cx="6781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Question: Where can we get these weights?</a:t>
            </a:r>
          </a:p>
        </p:txBody>
      </p:sp>
    </p:spTree>
    <p:extLst>
      <p:ext uri="{BB962C8B-B14F-4D97-AF65-F5344CB8AC3E}">
        <p14:creationId xmlns:p14="http://schemas.microsoft.com/office/powerpoint/2010/main" val="8302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Reminder: Dot Products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3802" y="2246883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7292" y="2246882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Plus 11"/>
          <p:cNvSpPr/>
          <p:nvPr/>
        </p:nvSpPr>
        <p:spPr>
          <a:xfrm>
            <a:off x="3260782" y="2295404"/>
            <a:ext cx="349370" cy="355841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0152" y="2245263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33642" y="2245262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5" name="Plus 14"/>
          <p:cNvSpPr/>
          <p:nvPr/>
        </p:nvSpPr>
        <p:spPr>
          <a:xfrm>
            <a:off x="4257133" y="2295404"/>
            <a:ext cx="349370" cy="355841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6502" y="2245263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29992" y="2245262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8" name="Equal 17"/>
          <p:cNvSpPr/>
          <p:nvPr/>
        </p:nvSpPr>
        <p:spPr>
          <a:xfrm>
            <a:off x="5434639" y="2295404"/>
            <a:ext cx="414068" cy="355841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7528" y="2183164"/>
            <a:ext cx="62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prstClr val="black"/>
                </a:solidFill>
              </a:rPr>
              <a:t>7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3802" y="3922357"/>
            <a:ext cx="970470" cy="452888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7132" y="3469470"/>
            <a:ext cx="323490" cy="1358660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z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880" y="1833775"/>
            <a:ext cx="3006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prstClr val="black"/>
                </a:solidFill>
                <a:latin typeface="Lucida Grande"/>
              </a:rPr>
              <a:t>This equation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796481" y="3747677"/>
            <a:ext cx="2712149" cy="600164"/>
            <a:chOff x="5061975" y="4996905"/>
            <a:chExt cx="3616198" cy="800219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0037" y="4996905"/>
              <a:ext cx="8281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00" dirty="0">
                  <a:solidFill>
                    <a:prstClr val="black"/>
                  </a:solidFill>
                </a:rPr>
                <a:t>7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4000" y="2919025"/>
            <a:ext cx="749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prstClr val="black"/>
                </a:solidFill>
                <a:latin typeface="Lucida Grande"/>
              </a:rPr>
              <a:t>can be written as a dot product of two </a:t>
            </a:r>
            <a:r>
              <a:rPr lang="en-US" sz="2700" i="1" dirty="0">
                <a:solidFill>
                  <a:prstClr val="black"/>
                </a:solidFill>
                <a:latin typeface="Lucida Grande"/>
              </a:rPr>
              <a:t>vectors</a:t>
            </a:r>
            <a:r>
              <a:rPr lang="en-US" sz="2700" dirty="0">
                <a:solidFill>
                  <a:prstClr val="black"/>
                </a:solidFill>
                <a:latin typeface="Lucida Grande"/>
              </a:rPr>
              <a:t>: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13802" y="2235025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7292" y="2245260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10152" y="2243641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33642" y="2243640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06502" y="2243641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29992" y="2243640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6936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can rewrite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9600" y="1126064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9600" y="1621364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9600" y="2116664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21300" y="1621364"/>
            <a:ext cx="736600" cy="7406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 smtClean="0">
                <a:solidFill>
                  <a:srgbClr val="002060"/>
                </a:solidFill>
              </a:rPr>
              <a:t>Σ</a:t>
            </a:r>
            <a:endParaRPr lang="en-US" sz="44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3708400" y="1373714"/>
            <a:ext cx="1720773" cy="35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8" idx="2"/>
          </p:cNvCxnSpPr>
          <p:nvPr/>
        </p:nvCxnSpPr>
        <p:spPr>
          <a:xfrm>
            <a:off x="3708400" y="1869014"/>
            <a:ext cx="1612900" cy="12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3"/>
          </p:cNvCxnSpPr>
          <p:nvPr/>
        </p:nvCxnSpPr>
        <p:spPr>
          <a:xfrm flipV="1">
            <a:off x="3708400" y="2253560"/>
            <a:ext cx="1720773" cy="11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100" y="1240364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4950" y="1583264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3986" y="1991696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54000" y="2712417"/>
            <a:ext cx="84328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as a dot product of two vectors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73649" y="3535335"/>
                <a:ext cx="108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36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649" y="3535335"/>
                <a:ext cx="108042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Derivatives and Gradients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8575" y="1763058"/>
            <a:ext cx="3481754" cy="2648243"/>
            <a:chOff x="1603717" y="2644726"/>
            <a:chExt cx="4642338" cy="35309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83545" y="2644726"/>
              <a:ext cx="0" cy="35309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00665" y="5908431"/>
              <a:ext cx="44453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1603717" y="3444842"/>
              <a:ext cx="3981157" cy="2196304"/>
            </a:xfrm>
            <a:custGeom>
              <a:avLst/>
              <a:gdLst>
                <a:gd name="connsiteX0" fmla="*/ 0 w 3981157"/>
                <a:gd name="connsiteY0" fmla="*/ 253218 h 2196304"/>
                <a:gd name="connsiteX1" fmla="*/ 604911 w 3981157"/>
                <a:gd name="connsiteY1" fmla="*/ 1463040 h 2196304"/>
                <a:gd name="connsiteX2" fmla="*/ 1209821 w 3981157"/>
                <a:gd name="connsiteY2" fmla="*/ 1955409 h 2196304"/>
                <a:gd name="connsiteX3" fmla="*/ 1899138 w 3981157"/>
                <a:gd name="connsiteY3" fmla="*/ 2194560 h 2196304"/>
                <a:gd name="connsiteX4" fmla="*/ 2518117 w 3981157"/>
                <a:gd name="connsiteY4" fmla="*/ 1842867 h 2196304"/>
                <a:gd name="connsiteX5" fmla="*/ 2996418 w 3981157"/>
                <a:gd name="connsiteY5" fmla="*/ 815926 h 2196304"/>
                <a:gd name="connsiteX6" fmla="*/ 3348111 w 3981157"/>
                <a:gd name="connsiteY6" fmla="*/ 450166 h 2196304"/>
                <a:gd name="connsiteX7" fmla="*/ 3981157 w 3981157"/>
                <a:gd name="connsiteY7" fmla="*/ 0 h 2196304"/>
                <a:gd name="connsiteX8" fmla="*/ 3981157 w 3981157"/>
                <a:gd name="connsiteY8" fmla="*/ 0 h 219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1157" h="2196304">
                  <a:moveTo>
                    <a:pt x="0" y="253218"/>
                  </a:moveTo>
                  <a:cubicBezTo>
                    <a:pt x="201637" y="716280"/>
                    <a:pt x="403274" y="1179342"/>
                    <a:pt x="604911" y="1463040"/>
                  </a:cubicBezTo>
                  <a:cubicBezTo>
                    <a:pt x="806548" y="1746738"/>
                    <a:pt x="994116" y="1833489"/>
                    <a:pt x="1209821" y="1955409"/>
                  </a:cubicBezTo>
                  <a:cubicBezTo>
                    <a:pt x="1425526" y="2077329"/>
                    <a:pt x="1681089" y="2213317"/>
                    <a:pt x="1899138" y="2194560"/>
                  </a:cubicBezTo>
                  <a:cubicBezTo>
                    <a:pt x="2117187" y="2175803"/>
                    <a:pt x="2335237" y="2072639"/>
                    <a:pt x="2518117" y="1842867"/>
                  </a:cubicBezTo>
                  <a:cubicBezTo>
                    <a:pt x="2700997" y="1613095"/>
                    <a:pt x="2858086" y="1048043"/>
                    <a:pt x="2996418" y="815926"/>
                  </a:cubicBezTo>
                  <a:cubicBezTo>
                    <a:pt x="3134750" y="583809"/>
                    <a:pt x="3183988" y="586154"/>
                    <a:pt x="3348111" y="450166"/>
                  </a:cubicBezTo>
                  <a:cubicBezTo>
                    <a:pt x="3512234" y="314178"/>
                    <a:pt x="3981157" y="0"/>
                    <a:pt x="3981157" y="0"/>
                  </a:cubicBezTo>
                  <a:lnTo>
                    <a:pt x="3981157" y="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Multiply 7"/>
            <p:cNvSpPr/>
            <p:nvPr/>
          </p:nvSpPr>
          <p:spPr>
            <a:xfrm>
              <a:off x="4571999" y="3924886"/>
              <a:ext cx="281354" cy="323557"/>
            </a:xfrm>
            <a:prstGeom prst="mathMultiply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01637" y="1425355"/>
            <a:ext cx="4527843" cy="3392897"/>
            <a:chOff x="1402517" y="2164884"/>
            <a:chExt cx="6037124" cy="4523862"/>
          </a:xfrm>
        </p:grpSpPr>
        <p:pic>
          <p:nvPicPr>
            <p:cNvPr id="10" name="Picture 2" descr="https://upload.wikimedia.org/wikipedia/commons/6/68/Gradient_ascent_%28surface%2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609" y="2164884"/>
              <a:ext cx="4884988" cy="4010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1402517" y="6196303"/>
              <a:ext cx="60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https://en.wikipedia.org/wiki/Gradient_descent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2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Updating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0614" y="1196493"/>
            <a:ext cx="8513064" cy="37808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approach</a:t>
            </a:r>
          </a:p>
          <a:p>
            <a:pPr lvl="1"/>
            <a:r>
              <a:rPr lang="en-US" dirty="0"/>
              <a:t>We want to increase the probability of the entire data set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Gradient ascent</a:t>
            </a:r>
          </a:p>
          <a:p>
            <a:pPr lvl="1"/>
            <a:r>
              <a:rPr lang="en-US" dirty="0"/>
              <a:t>Take the derivative of the log likelihood with respect to the parameters </a:t>
            </a:r>
          </a:p>
          <a:p>
            <a:pPr lvl="1"/>
            <a:r>
              <a:rPr lang="en-US" dirty="0" smtClean="0"/>
              <a:t>Make a little change to the parameters in the direction the derivative tells you is uphill: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/>
              <a:t>here is the learning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how much do you want to change each time?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09921" y="3485579"/>
                <a:ext cx="3091871" cy="592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  <m:acc>
                        <m:accPr>
                          <m:chr m:val="⃑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27" y="4647438"/>
                <a:ext cx="4122495" cy="7900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1090" y="1821033"/>
                <a:ext cx="3895025" cy="763091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𝑀𝐿𝐸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;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53" y="2428044"/>
                <a:ext cx="5193367" cy="10174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1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dirty="0" smtClean="0"/>
              <a:t>Perceptron Algorithm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354286" y="1185772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Input: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273196" y="1931688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Algorithm: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1354283" y="421517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Output:</a:t>
            </a:r>
          </a:p>
        </p:txBody>
      </p:sp>
      <p:graphicFrame>
        <p:nvGraphicFramePr>
          <p:cNvPr id="235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434"/>
              </p:ext>
            </p:extLst>
          </p:nvPr>
        </p:nvGraphicFramePr>
        <p:xfrm>
          <a:off x="2557462" y="1141809"/>
          <a:ext cx="5787629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3" imgW="2755800" imgH="457200" progId="Equation.3">
                  <p:embed/>
                </p:oleObj>
              </mc:Choice>
              <mc:Fallback>
                <p:oleObj name="Equation" r:id="rId3" imgW="27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2" y="1141809"/>
                        <a:ext cx="5787629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20531"/>
              </p:ext>
            </p:extLst>
          </p:nvPr>
        </p:nvGraphicFramePr>
        <p:xfrm>
          <a:off x="2625747" y="2038714"/>
          <a:ext cx="2668588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5" imgW="1460160" imgH="1587240" progId="Equation.3">
                  <p:embed/>
                </p:oleObj>
              </mc:Choice>
              <mc:Fallback>
                <p:oleObj name="Equation" r:id="rId5" imgW="146016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47" y="2038714"/>
                        <a:ext cx="2668588" cy="217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18826"/>
              </p:ext>
            </p:extLst>
          </p:nvPr>
        </p:nvGraphicFramePr>
        <p:xfrm>
          <a:off x="2496608" y="4310015"/>
          <a:ext cx="409575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608" y="4310015"/>
                        <a:ext cx="409575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40043</TotalTime>
  <Words>243</Words>
  <Application>Microsoft Office PowerPoint</Application>
  <PresentationFormat>On-screen Show (16:9)</PresentationFormat>
  <Paragraphs>82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The Perceptron</vt:lpstr>
      <vt:lpstr>Perceptron Idea</vt:lpstr>
      <vt:lpstr>Quick Reminder: Dot Products</vt:lpstr>
      <vt:lpstr>So we can rewrite</vt:lpstr>
      <vt:lpstr>Derivatives and Gradients</vt:lpstr>
      <vt:lpstr>Updating Parameters</vt:lpstr>
      <vt:lpstr>Perceptron Algorithm</vt:lpstr>
      <vt:lpstr>PowerPoint Presentation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487</cp:revision>
  <dcterms:created xsi:type="dcterms:W3CDTF">2014-05-29T18:54:38Z</dcterms:created>
  <dcterms:modified xsi:type="dcterms:W3CDTF">2019-02-11T23:40:02Z</dcterms:modified>
</cp:coreProperties>
</file>