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5"/>
  </p:notesMasterIdLst>
  <p:sldIdLst>
    <p:sldId id="842" r:id="rId3"/>
    <p:sldId id="1027" r:id="rId4"/>
    <p:sldId id="1022" r:id="rId5"/>
    <p:sldId id="1024" r:id="rId6"/>
    <p:sldId id="1122" r:id="rId7"/>
    <p:sldId id="1023" r:id="rId8"/>
    <p:sldId id="1123" r:id="rId9"/>
    <p:sldId id="1124" r:id="rId10"/>
    <p:sldId id="1025" r:id="rId11"/>
    <p:sldId id="1026" r:id="rId12"/>
    <p:sldId id="1121" r:id="rId13"/>
    <p:sldId id="879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612" autoAdjust="0"/>
    <p:restoredTop sz="94399" autoAdjust="0"/>
  </p:normalViewPr>
  <p:slideViewPr>
    <p:cSldViewPr snapToGrid="0" snapToObjects="1">
      <p:cViewPr varScale="1">
        <p:scale>
          <a:sx n="109" d="100"/>
          <a:sy n="109" d="100"/>
        </p:scale>
        <p:origin x="102" y="10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2"/>
            <a:ext cx="8229600" cy="359860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Example 1</a:t>
            </a:r>
          </a:p>
          <a:p>
            <a:pPr marL="457189" lvl="1" indent="0">
              <a:lnSpc>
                <a:spcPct val="110000"/>
              </a:lnSpc>
              <a:buNone/>
            </a:pPr>
            <a:r>
              <a:rPr lang="en-US" i="1" dirty="0" smtClean="0"/>
              <a:t>x</a:t>
            </a:r>
            <a:r>
              <a:rPr lang="en-US" dirty="0" smtClean="0"/>
              <a:t> = (2,1,1,1)</a:t>
            </a:r>
          </a:p>
          <a:p>
            <a:pPr marL="457189" lvl="1" indent="0">
              <a:lnSpc>
                <a:spcPct val="110000"/>
              </a:lnSpc>
              <a:buNone/>
            </a:pPr>
            <a:r>
              <a:rPr lang="en-US" i="1" dirty="0" smtClean="0"/>
              <a:t>w</a:t>
            </a:r>
            <a:r>
              <a:rPr lang="en-US" dirty="0" smtClean="0"/>
              <a:t> = (1,-1,-2,3)</a:t>
            </a:r>
          </a:p>
          <a:p>
            <a:pPr marL="457189" lvl="1" indent="0">
              <a:lnSpc>
                <a:spcPct val="110000"/>
              </a:lnSpc>
              <a:buNone/>
            </a:pPr>
            <a:r>
              <a:rPr lang="en-US" i="1" dirty="0" smtClean="0"/>
              <a:t>z</a:t>
            </a:r>
            <a:r>
              <a:rPr lang="en-US" dirty="0" smtClean="0"/>
              <a:t> = 2-1-2+3=2</a:t>
            </a:r>
          </a:p>
          <a:p>
            <a:pPr marL="457189" lvl="1" indent="0">
              <a:lnSpc>
                <a:spcPct val="110000"/>
              </a:lnSpc>
              <a:buNone/>
            </a:pPr>
            <a:r>
              <a:rPr lang="en-US" i="1" dirty="0" smtClean="0"/>
              <a:t>f(z)</a:t>
            </a:r>
            <a:r>
              <a:rPr lang="en-US" dirty="0" smtClean="0"/>
              <a:t> = 1/(1+e</a:t>
            </a:r>
            <a:r>
              <a:rPr lang="en-US" baseline="30000" dirty="0" smtClean="0"/>
              <a:t>-2</a:t>
            </a:r>
            <a:r>
              <a:rPr lang="en-US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Example 2</a:t>
            </a:r>
          </a:p>
          <a:p>
            <a:pPr marL="457189" lvl="1" indent="0">
              <a:lnSpc>
                <a:spcPct val="110000"/>
              </a:lnSpc>
              <a:buNone/>
            </a:pPr>
            <a:r>
              <a:rPr lang="en-US" i="1" dirty="0"/>
              <a:t>x</a:t>
            </a:r>
            <a:r>
              <a:rPr lang="en-US" dirty="0"/>
              <a:t> = (</a:t>
            </a:r>
            <a:r>
              <a:rPr lang="en-US" dirty="0" smtClean="0"/>
              <a:t>2,1,0,1</a:t>
            </a:r>
            <a:r>
              <a:rPr lang="en-US" dirty="0"/>
              <a:t>)</a:t>
            </a:r>
          </a:p>
          <a:p>
            <a:pPr marL="457189" lvl="1" indent="0">
              <a:lnSpc>
                <a:spcPct val="110000"/>
              </a:lnSpc>
              <a:buNone/>
            </a:pPr>
            <a:r>
              <a:rPr lang="en-US" i="1" dirty="0"/>
              <a:t>w</a:t>
            </a:r>
            <a:r>
              <a:rPr lang="en-US" dirty="0"/>
              <a:t> = </a:t>
            </a:r>
            <a:r>
              <a:rPr lang="en-US" dirty="0" smtClean="0"/>
              <a:t>(0,0,-3,0)</a:t>
            </a:r>
            <a:endParaRPr lang="en-US" dirty="0"/>
          </a:p>
          <a:p>
            <a:pPr marL="457189" lvl="1" indent="0">
              <a:lnSpc>
                <a:spcPct val="110000"/>
              </a:lnSpc>
              <a:buNone/>
            </a:pPr>
            <a:r>
              <a:rPr lang="en-US" i="1" dirty="0"/>
              <a:t>z</a:t>
            </a:r>
            <a:r>
              <a:rPr lang="en-US" dirty="0"/>
              <a:t> = </a:t>
            </a:r>
            <a:r>
              <a:rPr lang="en-US" dirty="0" smtClean="0"/>
              <a:t>0</a:t>
            </a:r>
            <a:endParaRPr lang="en-US" dirty="0"/>
          </a:p>
          <a:p>
            <a:pPr marL="457189" lvl="1" indent="0">
              <a:lnSpc>
                <a:spcPct val="110000"/>
              </a:lnSpc>
              <a:buNone/>
            </a:pPr>
            <a:r>
              <a:rPr lang="en-US" i="1" dirty="0"/>
              <a:t>f(z)</a:t>
            </a:r>
            <a:r>
              <a:rPr lang="en-US" dirty="0"/>
              <a:t> = 1/(</a:t>
            </a:r>
            <a:r>
              <a:rPr lang="en-US" dirty="0" smtClean="0"/>
              <a:t>1+e</a:t>
            </a:r>
            <a:r>
              <a:rPr lang="en-US" baseline="30000" dirty="0" smtClean="0"/>
              <a:t>0</a:t>
            </a:r>
            <a:r>
              <a:rPr lang="en-US" dirty="0" smtClean="0"/>
              <a:t>) = 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bg-BG" dirty="0" smtClean="0"/>
              <a:t>Softmax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5600" y="1271746"/>
            <a:ext cx="8229600" cy="2702991"/>
          </a:xfrm>
        </p:spPr>
        <p:txBody>
          <a:bodyPr/>
          <a:lstStyle/>
          <a:p>
            <a:r>
              <a:rPr lang="bg-BG" dirty="0" smtClean="0"/>
              <a:t>Recall</a:t>
            </a:r>
          </a:p>
          <a:p>
            <a:endParaRPr lang="bg-BG" dirty="0" smtClean="0"/>
          </a:p>
          <a:p>
            <a:endParaRPr lang="bg-BG" dirty="0"/>
          </a:p>
          <a:p>
            <a:r>
              <a:rPr lang="bg-BG" dirty="0" smtClean="0"/>
              <a:t>Is this a valid probability distribution?</a:t>
            </a:r>
          </a:p>
          <a:p>
            <a:r>
              <a:rPr lang="bg-BG" dirty="0" smtClean="0"/>
              <a:t>Yes, using 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340471" y="1372249"/>
                <a:ext cx="28962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bg-BG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bg-BG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sty m:val="p"/>
                        </m:rPr>
                        <a:rPr lang="bg-BG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471" y="1372249"/>
                <a:ext cx="2896242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46825" y="1870150"/>
                <a:ext cx="3585533" cy="753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bg-BG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bg-BG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bg-B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bg-B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bg-BG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bg-B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bg-B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bg-B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bg-B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bg-B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bg-B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bg-B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bg-B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bg-B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bg-BG" i="1" dirty="0"/>
                            <m:t> 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bg-B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bg-B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bg-B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5"/>
                                </m:rPr>
                                <a:rPr lang="bg-B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bg-B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bg-B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bg-BG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bg-B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bg-B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bg-B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bg-B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bg-B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bg-B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825" y="1870150"/>
                <a:ext cx="3585533" cy="7530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340471" y="3782837"/>
                <a:ext cx="3568092" cy="3969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bg-BG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bg-BG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bg-B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bg-B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bg-BG" b="0" i="0" smtClean="0">
                              <a:latin typeface="Cambria Math" panose="02040503050406030204" pitchFamily="18" charset="0"/>
                            </a:rPr>
                            <m:t>softmax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bg-BG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471" y="3782837"/>
                <a:ext cx="3568092" cy="396904"/>
              </a:xfrm>
              <a:prstGeom prst="rect">
                <a:avLst/>
              </a:prstGeom>
              <a:blipFill rotWithShape="0"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4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8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bg-BG" dirty="0" smtClean="0"/>
              <a:t>Combining Features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50851"/>
            <a:ext cx="8229600" cy="383022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rgbClr val="011C3C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Linear interpolation for language modeling</a:t>
            </a:r>
          </a:p>
          <a:p>
            <a:pPr lvl="1"/>
            <a:r>
              <a:rPr lang="en-US" sz="1800" dirty="0"/>
              <a:t>Estimating the trigram probability </a:t>
            </a:r>
            <a:r>
              <a:rPr lang="en-US" sz="1800" dirty="0" smtClean="0"/>
              <a:t>P(</a:t>
            </a:r>
            <a:r>
              <a:rPr lang="en-US" sz="1800" dirty="0" err="1" smtClean="0"/>
              <a:t>c|ab</a:t>
            </a:r>
            <a:r>
              <a:rPr lang="en-US" sz="1800" dirty="0" smtClean="0"/>
              <a:t>)</a:t>
            </a:r>
            <a:r>
              <a:rPr lang="bg-BG" sz="1800" dirty="0" smtClean="0"/>
              <a:t>?</a:t>
            </a:r>
          </a:p>
          <a:p>
            <a:pPr lvl="1"/>
            <a:r>
              <a:rPr lang="bg-BG" sz="1800" dirty="0" smtClean="0"/>
              <a:t>features:</a:t>
            </a:r>
            <a:r>
              <a:rPr lang="en-US" sz="1800" dirty="0" smtClean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MLE</a:t>
            </a:r>
            <a:r>
              <a:rPr lang="en-US" sz="1800" dirty="0"/>
              <a:t>(</a:t>
            </a:r>
            <a:r>
              <a:rPr lang="en-US" sz="1800" dirty="0" err="1"/>
              <a:t>c|a</a:t>
            </a:r>
            <a:r>
              <a:rPr lang="en-US" sz="1800" dirty="0"/>
              <a:t>), P</a:t>
            </a:r>
            <a:r>
              <a:rPr lang="en-US" sz="1800" baseline="-25000" dirty="0"/>
              <a:t>MLE</a:t>
            </a:r>
            <a:r>
              <a:rPr lang="en-US" sz="1800" dirty="0"/>
              <a:t>(c), etc.</a:t>
            </a:r>
          </a:p>
          <a:p>
            <a:pPr lvl="1"/>
            <a:r>
              <a:rPr lang="en-US" sz="1800" dirty="0" smtClean="0"/>
              <a:t>Weights</a:t>
            </a:r>
            <a:r>
              <a:rPr lang="bg-BG" sz="1800" dirty="0" smtClean="0"/>
              <a:t>:</a:t>
            </a:r>
            <a:r>
              <a:rPr lang="en-US" sz="1800" dirty="0" smtClean="0"/>
              <a:t> </a:t>
            </a:r>
            <a:r>
              <a:rPr lang="en-US" sz="1800" dirty="0">
                <a:sym typeface="Symbol" panose="05050102010706020507" pitchFamily="18" charset="2"/>
              </a:rPr>
              <a:t></a:t>
            </a:r>
            <a:r>
              <a:rPr lang="en-US" sz="1800" baseline="-25000" dirty="0"/>
              <a:t>1</a:t>
            </a:r>
            <a:r>
              <a:rPr lang="en-US" sz="1800" dirty="0"/>
              <a:t>, </a:t>
            </a:r>
            <a:r>
              <a:rPr lang="en-US" sz="1800" dirty="0">
                <a:sym typeface="Symbol" panose="05050102010706020507" pitchFamily="18" charset="2"/>
              </a:rPr>
              <a:t></a:t>
            </a:r>
            <a:r>
              <a:rPr lang="en-US" sz="1800" baseline="-25000" dirty="0"/>
              <a:t>2</a:t>
            </a:r>
            <a:r>
              <a:rPr lang="en-US" sz="1800" dirty="0"/>
              <a:t>, etc.</a:t>
            </a:r>
          </a:p>
          <a:p>
            <a:r>
              <a:rPr lang="en-US" sz="2100" dirty="0"/>
              <a:t>We may want to consider other features</a:t>
            </a:r>
          </a:p>
          <a:p>
            <a:pPr lvl="1"/>
            <a:r>
              <a:rPr lang="en-US" sz="1800" dirty="0"/>
              <a:t>E.g., POS tags of previous words, heads, word endings, etc.</a:t>
            </a:r>
          </a:p>
          <a:p>
            <a:r>
              <a:rPr lang="en-US" sz="2100" dirty="0"/>
              <a:t>General idea</a:t>
            </a:r>
          </a:p>
          <a:p>
            <a:pPr lvl="1"/>
            <a:r>
              <a:rPr lang="en-US" sz="1800" dirty="0"/>
              <a:t>Compute the conditional probability P(</a:t>
            </a:r>
            <a:r>
              <a:rPr lang="en-US" sz="1800" dirty="0" err="1"/>
              <a:t>y|x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P(</a:t>
            </a:r>
            <a:r>
              <a:rPr lang="en-US" sz="1800" dirty="0" err="1"/>
              <a:t>y|x</a:t>
            </a:r>
            <a:r>
              <a:rPr lang="en-US" sz="1800" dirty="0"/>
              <a:t>) = sum of weights*features</a:t>
            </a:r>
          </a:p>
          <a:p>
            <a:r>
              <a:rPr lang="en-US" sz="2100" dirty="0"/>
              <a:t>Label Y for a given history x in X</a:t>
            </a:r>
          </a:p>
        </p:txBody>
      </p:sp>
    </p:spTree>
    <p:extLst>
      <p:ext uri="{BB962C8B-B14F-4D97-AF65-F5344CB8AC3E}">
        <p14:creationId xmlns:p14="http://schemas.microsoft.com/office/powerpoint/2010/main" val="411357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6564"/>
            <a:ext cx="8229600" cy="3545512"/>
          </a:xfrm>
        </p:spPr>
        <p:txBody>
          <a:bodyPr>
            <a:normAutofit/>
          </a:bodyPr>
          <a:lstStyle/>
          <a:p>
            <a:r>
              <a:rPr lang="en-US" dirty="0" smtClean="0"/>
              <a:t>Similar to Naïve Bayes (but discriminative!)</a:t>
            </a:r>
          </a:p>
          <a:p>
            <a:pPr lvl="1"/>
            <a:r>
              <a:rPr lang="en-US" dirty="0" smtClean="0"/>
              <a:t>Log-linear model</a:t>
            </a:r>
          </a:p>
          <a:p>
            <a:pPr lvl="1"/>
            <a:r>
              <a:rPr lang="en-US" dirty="0" smtClean="0"/>
              <a:t>Features don’t have to be independent</a:t>
            </a:r>
          </a:p>
          <a:p>
            <a:r>
              <a:rPr lang="en-US" dirty="0" smtClean="0"/>
              <a:t>Examples of features</a:t>
            </a:r>
          </a:p>
          <a:p>
            <a:pPr lvl="1"/>
            <a:r>
              <a:rPr lang="en-US" dirty="0" smtClean="0"/>
              <a:t>Anything of use</a:t>
            </a:r>
          </a:p>
          <a:p>
            <a:pPr lvl="1"/>
            <a:r>
              <a:rPr lang="en-US" dirty="0" smtClean="0"/>
              <a:t>Linguistic and non-linguistic</a:t>
            </a:r>
          </a:p>
          <a:p>
            <a:pPr lvl="1"/>
            <a:r>
              <a:rPr lang="en-US" dirty="0" smtClean="0"/>
              <a:t>Count of “good”</a:t>
            </a:r>
          </a:p>
          <a:p>
            <a:pPr lvl="1"/>
            <a:r>
              <a:rPr lang="en-US" dirty="0" smtClean="0"/>
              <a:t>Count of “not good”</a:t>
            </a:r>
          </a:p>
          <a:p>
            <a:pPr lvl="1"/>
            <a:r>
              <a:rPr lang="en-US" dirty="0" smtClean="0"/>
              <a:t>Sentence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Feature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For each word $w</a:t>
            </a:r>
          </a:p>
          <a:p>
            <a:pPr lvl="1"/>
            <a:r>
              <a:rPr lang="bg-BG" dirty="0" smtClean="0"/>
              <a:t>$w_count</a:t>
            </a:r>
          </a:p>
          <a:p>
            <a:pPr lvl="1"/>
            <a:r>
              <a:rPr lang="bg-BG" dirty="0" smtClean="0"/>
              <a:t>$w_ends_in_er</a:t>
            </a:r>
          </a:p>
          <a:p>
            <a:pPr lvl="1"/>
            <a:r>
              <a:rPr lang="bg-BG" dirty="0" smtClean="0"/>
              <a:t>$w_is_negated</a:t>
            </a:r>
          </a:p>
          <a:p>
            <a:pPr lvl="1"/>
            <a:r>
              <a:rPr lang="bg-BG" dirty="0" smtClean="0"/>
              <a:t>$w_is_all_caps</a:t>
            </a:r>
          </a:p>
          <a:p>
            <a:pPr lvl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85924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2379"/>
                <a:ext cx="8229600" cy="3547873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An example of a discriminative classifier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Input: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Training example pairs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is the feature vector and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 is the label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Goal: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Build a model that predicts the probability of the label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Output: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Set of weights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 smtClean="0"/>
                  <a:t> that maximizes likelihood of correct labels on training examples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2379"/>
                <a:ext cx="8229600" cy="3547873"/>
              </a:xfrm>
              <a:blipFill rotWithShape="1">
                <a:blip r:embed="rId2"/>
                <a:stretch>
                  <a:fillRect l="-815" t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0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Loglinear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7009"/>
                <a:ext cx="8229600" cy="353568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bg-BG" dirty="0" smtClean="0"/>
                  <a:t>Naive Bayes, HMM, and Logistic Regression can all be expressed this way</a:t>
                </a:r>
              </a:p>
              <a:p>
                <a:pPr marL="0" indent="0">
                  <a:buNone/>
                </a:pPr>
                <a:endParaRPr lang="bg-BG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bg-BG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bg-BG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bg-BG" i="1" dirty="0"/>
              </a:p>
              <a:p>
                <a:pPr marL="0" indent="0">
                  <a:buNone/>
                </a:pPr>
                <a:r>
                  <a:rPr lang="bg-BG" i="1" dirty="0">
                    <a:latin typeface="Cambria Math" panose="02040503050406030204" pitchFamily="18" charset="0"/>
                  </a:rPr>
                  <a:t>	</a:t>
                </a:r>
                <a:r>
                  <a:rPr lang="bg-BG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bg-BG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bg-BG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bg-BG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bg-B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m:rPr>
                        <m:sty m:val="p"/>
                      </m:rPr>
                      <a:rPr lang="bg-B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bg-B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bg-BG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bg-B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⇔"/>
                        <m:pos m:val="top"/>
                        <m:ctrlPr>
                          <a:rPr lang="bg-B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func>
                      <m:funcPr>
                        <m:ctrlPr>
                          <a:rPr lang="bg-B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bg-B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bg-B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bg-B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bg-B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bg-B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bg-BG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bg-BG" i="1" dirty="0"/>
                  <a:t>  </a:t>
                </a:r>
              </a:p>
              <a:p>
                <a:endParaRPr lang="bg-BG" dirty="0"/>
              </a:p>
              <a:p>
                <a:r>
                  <a:rPr lang="bg-BG" dirty="0" smtClean="0"/>
                  <a:t>Decision rule: </a:t>
                </a:r>
              </a:p>
              <a:p>
                <a:pPr marL="0" indent="0">
                  <a:buNone/>
                </a:pPr>
                <a:r>
                  <a:rPr lang="bg-BG" dirty="0" smtClean="0"/>
                  <a:t>					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bg-BG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bg-BG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bg-BG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bg-BG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bg-BG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bg-BG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bg-BG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bg-BG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bg-B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bg-BG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bg-BG" dirty="0"/>
                          <m:t> </m:t>
                        </m:r>
                      </m:e>
                    </m:func>
                  </m:oMath>
                </a14:m>
                <a:endParaRPr lang="bg-BG" dirty="0" smtClean="0"/>
              </a:p>
              <a:p>
                <a:pPr marL="0" indent="0">
                  <a:buNone/>
                </a:pPr>
                <a:endParaRPr lang="bg-BG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7009"/>
                <a:ext cx="8229600" cy="3535680"/>
              </a:xfrm>
              <a:blipFill rotWithShape="0">
                <a:blip r:embed="rId2"/>
                <a:stretch>
                  <a:fillRect l="-88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01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821899" y="4767588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[image from Greg Shakhnarovich]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346399" y="530888"/>
            <a:ext cx="6386399" cy="4236700"/>
            <a:chOff x="1098595" y="309186"/>
            <a:chExt cx="7054218" cy="46998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5887" y="484678"/>
              <a:ext cx="6372225" cy="447675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098595" y="309186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61464" y="309186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37041" y="309186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96140" y="154702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60105" y="1613905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10889" y="1870464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10645" y="1920898"/>
              <a:ext cx="899582" cy="842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81127" y="4222519"/>
              <a:ext cx="671686" cy="7865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6642031" y="672007"/>
            <a:ext cx="905216" cy="12663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254000" y="118799"/>
            <a:ext cx="8432800" cy="701843"/>
          </a:xfrm>
        </p:spPr>
        <p:txBody>
          <a:bodyPr/>
          <a:lstStyle/>
          <a:p>
            <a:r>
              <a:rPr lang="bg-BG" dirty="0" smtClean="0"/>
              <a:t>Mapping x to a 1-D coordinate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8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bg-BG" dirty="0" smtClean="0"/>
              <a:t>Including a Nonlinearity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4853093" cy="2702991"/>
          </a:xfrm>
        </p:spPr>
        <p:txBody>
          <a:bodyPr/>
          <a:lstStyle/>
          <a:p>
            <a:r>
              <a:rPr lang="en-US" dirty="0" smtClean="0"/>
              <a:t>Compute the feature vector </a:t>
            </a:r>
            <a:r>
              <a:rPr lang="en-US" i="1" dirty="0" smtClean="0"/>
              <a:t>x</a:t>
            </a:r>
            <a:endParaRPr lang="en-US" dirty="0" smtClean="0"/>
          </a:p>
          <a:p>
            <a:r>
              <a:rPr lang="en-US" dirty="0" smtClean="0"/>
              <a:t>Multiply with weight vector </a:t>
            </a:r>
            <a:r>
              <a:rPr lang="en-US" i="1" dirty="0" smtClean="0"/>
              <a:t>w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Compute the logistic function (sigmoid)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0482" y="4037277"/>
                <a:ext cx="2050025" cy="617378"/>
              </a:xfrm>
              <a:prstGeom prst="rect">
                <a:avLst/>
              </a:prstGeom>
              <a:noFill/>
            </p:spPr>
            <p:txBody>
              <a:bodyPr wrap="square" lIns="91438" tIns="45719" rIns="91438" bIns="4571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482" y="4037277"/>
                <a:ext cx="2050025" cy="6173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06065" y="2572314"/>
                <a:ext cx="2050025" cy="763091"/>
              </a:xfrm>
              <a:prstGeom prst="rect">
                <a:avLst/>
              </a:prstGeom>
              <a:noFill/>
            </p:spPr>
            <p:txBody>
              <a:bodyPr wrap="square" lIns="91438" tIns="45719" rIns="91438" bIns="4571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53" y="3429752"/>
                <a:ext cx="2733367" cy="10174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293" y="1703433"/>
            <a:ext cx="3635126" cy="241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45503</TotalTime>
  <Words>278</Words>
  <Application>Microsoft Office PowerPoint</Application>
  <PresentationFormat>On-screen Show (16:9)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Cambria Math</vt:lpstr>
      <vt:lpstr>Georgia</vt:lpstr>
      <vt:lpstr>Lucida Grande</vt:lpstr>
      <vt:lpstr>Microsoft Sans Serif</vt:lpstr>
      <vt:lpstr>Rockwell Extra Bold</vt:lpstr>
      <vt:lpstr>Symbol</vt:lpstr>
      <vt:lpstr>Times New Roman</vt:lpstr>
      <vt:lpstr>Wingdings</vt:lpstr>
      <vt:lpstr>UM-coursera-052814</vt:lpstr>
      <vt:lpstr>Custom Design</vt:lpstr>
      <vt:lpstr>NLP</vt:lpstr>
      <vt:lpstr>Introduction to NLP</vt:lpstr>
      <vt:lpstr>Combining Features</vt:lpstr>
      <vt:lpstr>Logistic Regression</vt:lpstr>
      <vt:lpstr>Feature Templates</vt:lpstr>
      <vt:lpstr>Logistic Regression</vt:lpstr>
      <vt:lpstr>Loglinear Models</vt:lpstr>
      <vt:lpstr>Mapping x to a 1-D coordinate</vt:lpstr>
      <vt:lpstr>Including a Nonlinearity</vt:lpstr>
      <vt:lpstr>Examples</vt:lpstr>
      <vt:lpstr>Softmax</vt:lpstr>
      <vt:lpstr>NLP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Dragomir Radev</cp:lastModifiedBy>
  <cp:revision>506</cp:revision>
  <dcterms:created xsi:type="dcterms:W3CDTF">2014-05-29T18:54:38Z</dcterms:created>
  <dcterms:modified xsi:type="dcterms:W3CDTF">2019-02-13T19:11:09Z</dcterms:modified>
</cp:coreProperties>
</file>