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87" r:id="rId2"/>
  </p:sldMasterIdLst>
  <p:notesMasterIdLst>
    <p:notesMasterId r:id="rId14"/>
  </p:notesMasterIdLst>
  <p:sldIdLst>
    <p:sldId id="856" r:id="rId3"/>
    <p:sldId id="857" r:id="rId4"/>
    <p:sldId id="858" r:id="rId5"/>
    <p:sldId id="859" r:id="rId6"/>
    <p:sldId id="860" r:id="rId7"/>
    <p:sldId id="861" r:id="rId8"/>
    <p:sldId id="862" r:id="rId9"/>
    <p:sldId id="863" r:id="rId10"/>
    <p:sldId id="864" r:id="rId11"/>
    <p:sldId id="865" r:id="rId12"/>
    <p:sldId id="8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40" d="100"/>
          <a:sy n="140" d="100"/>
        </p:scale>
        <p:origin x="5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2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3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0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88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mdredze/datasets/sentiment/" TargetMode="External"/><Relationship Id="rId2" Type="http://schemas.openxmlformats.org/officeDocument/2006/relationships/hyperlink" Target="http://www.cs.cornell.edu/people/pabo/movie-review-data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" TargetMode="External"/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pqa.cs.pitt.edu/lexicons/subj_lexicon/" TargetMode="External"/><Relationship Id="rId5" Type="http://schemas.openxmlformats.org/officeDocument/2006/relationships/hyperlink" Target="http://www.cs.uic.edu/~liub/FBS/opinion-lexicon-English.rar" TargetMode="External"/><Relationship Id="rId4" Type="http://schemas.openxmlformats.org/officeDocument/2006/relationships/hyperlink" Target="http://liwc.wpengin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11024003021/http:/www.webuse.umd.edu:9090/tag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1753"/>
            <a:ext cx="8789773" cy="270299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http://www.cs.cornell.edu/people/pabo/movie-review-data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http://www.cs.jhu.edu/~mdredze/datasets/sentiment/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help.sentiment140.com/other-resources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blog.cambridgespark.com/50-free-machine-learning-datasets-sentiment-analysis-b9388f79c124 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Sentiment Lexicons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Lexicons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89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SentiWordNet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hlinkClick r:id="rId2"/>
              </a:rPr>
              <a:t>http://sentiwordnet.isti.cnr.it/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General Inquirer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2,000 positive words and 2,000 negative words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hlinkClick r:id="rId3"/>
              </a:rPr>
              <a:t>http://www.wjh.harvard.edu/~inquirer/</a:t>
            </a:r>
            <a:r>
              <a:rPr lang="en-US" alt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LIWC</a:t>
            </a:r>
          </a:p>
          <a:p>
            <a:pPr lvl="1">
              <a:lnSpc>
                <a:spcPct val="110000"/>
              </a:lnSpc>
            </a:pPr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://liwc.wpengine.com</a:t>
            </a:r>
            <a:r>
              <a:rPr lang="pl-PL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Bing Liu’s opinion dataset</a:t>
            </a:r>
          </a:p>
          <a:p>
            <a:pPr lvl="1">
              <a:lnSpc>
                <a:spcPct val="110000"/>
              </a:lnSpc>
            </a:pPr>
            <a:r>
              <a:rPr lang="pl-PL" dirty="0">
                <a:hlinkClick r:id="rId5"/>
              </a:rPr>
              <a:t>http://www.cs.uic.edu/~</a:t>
            </a:r>
            <a:r>
              <a:rPr lang="pl-PL" dirty="0" smtClean="0">
                <a:hlinkClick r:id="rId5"/>
              </a:rPr>
              <a:t>liub/FBS/opinion-lexicon-English.rar</a:t>
            </a:r>
            <a:r>
              <a:rPr lang="en-US" dirty="0" smtClean="0"/>
              <a:t> 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MPQA </a:t>
            </a:r>
            <a:r>
              <a:rPr lang="en-US" altLang="en-US" dirty="0" smtClean="0"/>
              <a:t>subjectivity lexicon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6"/>
              </a:rPr>
              <a:t>http://mpqa.cs.pitt.edu/lexicons/subj_lexicon/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390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Annotations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Strong </a:t>
            </a:r>
            <a:r>
              <a:rPr lang="en-US" dirty="0"/>
              <a:t>Power Weak Submit Active Passive Pleasur Pain Feel </a:t>
            </a:r>
            <a:r>
              <a:rPr lang="en-US" dirty="0" smtClean="0"/>
              <a:t>Arousal EMOT </a:t>
            </a:r>
            <a:r>
              <a:rPr lang="en-US" dirty="0"/>
              <a:t>Virtue Vice Ovrst Undrst Academ Doctrin Econ@ Exch </a:t>
            </a:r>
            <a:r>
              <a:rPr lang="en-US" dirty="0" smtClean="0"/>
              <a:t>ECON Exprsv </a:t>
            </a:r>
            <a:r>
              <a:rPr lang="en-US" dirty="0"/>
              <a:t>Legal Milit Polit@ POLIT Relig Role COLL Work </a:t>
            </a:r>
            <a:r>
              <a:rPr lang="en-US" dirty="0" smtClean="0"/>
              <a:t>Ritual SocRel </a:t>
            </a:r>
            <a:r>
              <a:rPr lang="en-US" dirty="0"/>
              <a:t>Race Kin@ MALE Female Nonadlt HU ANI PLACE </a:t>
            </a:r>
            <a:r>
              <a:rPr lang="en-US" dirty="0" smtClean="0"/>
              <a:t>Social Region </a:t>
            </a:r>
            <a:r>
              <a:rPr lang="en-US" dirty="0"/>
              <a:t>Route Aquatic Land Sky Object Tool Food Vehicle </a:t>
            </a:r>
            <a:r>
              <a:rPr lang="en-US" dirty="0" smtClean="0"/>
              <a:t>BldgPt ComnObj </a:t>
            </a:r>
            <a:r>
              <a:rPr lang="en-US" dirty="0"/>
              <a:t>NatObj BodyPt ComForm COM Say Need Goal Try </a:t>
            </a:r>
            <a:r>
              <a:rPr lang="en-US" dirty="0" smtClean="0"/>
              <a:t>Means Persist </a:t>
            </a:r>
            <a:r>
              <a:rPr lang="en-US" dirty="0"/>
              <a:t>Complet Fail NatrPro Begin Vary Increas Decreas Finish </a:t>
            </a:r>
            <a:r>
              <a:rPr lang="en-US" dirty="0" smtClean="0"/>
              <a:t>Stay Rise </a:t>
            </a:r>
            <a:r>
              <a:rPr lang="en-US" dirty="0"/>
              <a:t>Exert Fetch Travel Fall Think Know Causal Ought </a:t>
            </a:r>
            <a:r>
              <a:rPr lang="en-US" dirty="0" smtClean="0"/>
              <a:t>Perceiv Compare </a:t>
            </a:r>
            <a:r>
              <a:rPr lang="en-US" dirty="0"/>
              <a:t>Eval@ EVAL Solve Abs@ ABS Quality Quan NUMB </a:t>
            </a:r>
            <a:r>
              <a:rPr lang="en-US" dirty="0" smtClean="0"/>
              <a:t>ORD CARD FREQ DIST Time@ TIME Space POS DIM Rel COLOR Self Our You Name Yes No Negate Intrj IAV DAV SV </a:t>
            </a:r>
            <a:r>
              <a:rPr lang="en-US" dirty="0"/>
              <a:t>IPadj IndAdj PowGain PowLoss PowEnds PowAren PowCon PowCoop </a:t>
            </a:r>
            <a:r>
              <a:rPr lang="en-US" dirty="0" smtClean="0"/>
              <a:t>PowAuPt PowPt </a:t>
            </a:r>
            <a:r>
              <a:rPr lang="en-US" dirty="0"/>
              <a:t>PowDoct PowAuth PowOth PowTot RcEthic RcRelig RcGain RcLoss </a:t>
            </a:r>
            <a:r>
              <a:rPr lang="en-US" dirty="0" smtClean="0"/>
              <a:t>RcEnds RcTot </a:t>
            </a:r>
            <a:r>
              <a:rPr lang="en-US" dirty="0"/>
              <a:t>RspGain RspLoss RspOth RspTot AffGain AffLoss AffPt AffOth </a:t>
            </a:r>
            <a:r>
              <a:rPr lang="en-US" dirty="0" smtClean="0"/>
              <a:t>AffTot WltPt </a:t>
            </a:r>
            <a:r>
              <a:rPr lang="en-US" dirty="0"/>
              <a:t>WltTran WltOth WltTot WlbGain WlbLoss WlbPhys WlbPsyc WlbPt </a:t>
            </a:r>
            <a:r>
              <a:rPr lang="en-US" dirty="0" smtClean="0"/>
              <a:t>WlbTot EnlGain </a:t>
            </a:r>
            <a:r>
              <a:rPr lang="en-US" dirty="0"/>
              <a:t>EnlLoss EnlEnds EnlPt EnlOth EnlTot SklAsth SklPt SklOth </a:t>
            </a:r>
            <a:r>
              <a:rPr lang="en-US" dirty="0" smtClean="0"/>
              <a:t>SklTot TrnGain </a:t>
            </a:r>
            <a:r>
              <a:rPr lang="en-US" dirty="0"/>
              <a:t>TrnLoss TranLw MeansLw EndsLw ArenaLw PtLw Nation Anomie </a:t>
            </a:r>
            <a:r>
              <a:rPr lang="en-US" dirty="0" smtClean="0"/>
              <a:t>NegAff PosAff </a:t>
            </a:r>
            <a:r>
              <a:rPr lang="en-US" dirty="0"/>
              <a:t>SureLw If NotLw </a:t>
            </a:r>
            <a:r>
              <a:rPr lang="en-US" dirty="0" smtClean="0"/>
              <a:t>TimeSpc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http://www.webuse.umd.edu:9090/tags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Positive: able, accolade, accuracy, adept, adequate…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Negative: addiction, adversity, adultery, affliction, aggressive…</a:t>
            </a:r>
          </a:p>
        </p:txBody>
      </p:sp>
    </p:spTree>
    <p:extLst>
      <p:ext uri="{BB962C8B-B14F-4D97-AF65-F5344CB8AC3E}">
        <p14:creationId xmlns:p14="http://schemas.microsoft.com/office/powerpoint/2010/main" val="18041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from known seeds</a:t>
            </a:r>
          </a:p>
          <a:p>
            <a:pPr lvl="1"/>
            <a:r>
              <a:rPr lang="en-US" dirty="0" smtClean="0"/>
              <a:t>e.g., happy, angry</a:t>
            </a:r>
          </a:p>
          <a:p>
            <a:r>
              <a:rPr lang="en-US" dirty="0" smtClean="0"/>
              <a:t>Expand using WordNet</a:t>
            </a:r>
          </a:p>
          <a:p>
            <a:pPr lvl="1"/>
            <a:r>
              <a:rPr lang="en-US" dirty="0" smtClean="0"/>
              <a:t>synonyms</a:t>
            </a:r>
          </a:p>
          <a:p>
            <a:pPr lvl="1"/>
            <a:r>
              <a:rPr lang="en-US" dirty="0" err="1" smtClean="0"/>
              <a:t>hypernyms</a:t>
            </a:r>
            <a:endParaRPr lang="en-US" dirty="0" smtClean="0"/>
          </a:p>
          <a:p>
            <a:r>
              <a:rPr lang="en-US" dirty="0" smtClean="0"/>
              <a:t>Random-walk based methods</a:t>
            </a:r>
          </a:p>
          <a:p>
            <a:pPr lvl="1"/>
            <a:r>
              <a:rPr lang="en-US" dirty="0" smtClean="0"/>
              <a:t>words with known polarity as absorbing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Extraction of Sentiment Words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Semi-supervised method</a:t>
            </a:r>
          </a:p>
          <a:p>
            <a:r>
              <a:rPr lang="en-US" dirty="0" smtClean="0"/>
              <a:t>Look for pairs of adjectives that appear together in a conjunction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5621" y="4264744"/>
            <a:ext cx="568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Vasileios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Hatzivassiloglou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 and Kathleen R.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McKeown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+mn-cs"/>
              </a:rPr>
              <a:t> ACL 1997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41549"/>
            <a:ext cx="8432800" cy="701843"/>
          </a:xfrm>
        </p:spPr>
        <p:txBody>
          <a:bodyPr/>
          <a:lstStyle/>
          <a:p>
            <a:r>
              <a:rPr lang="en-US" dirty="0" err="1" smtClean="0"/>
              <a:t>Molistic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353" y="4828270"/>
            <a:ext cx="1776047" cy="2729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NACLO problem (2007)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77" y="606084"/>
            <a:ext cx="4758036" cy="44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9461" y="376828"/>
            <a:ext cx="4648200" cy="4514850"/>
            <a:chOff x="2209800" y="228600"/>
            <a:chExt cx="4648200" cy="6553200"/>
          </a:xfrm>
        </p:grpSpPr>
        <p:sp>
          <p:nvSpPr>
            <p:cNvPr id="4" name="Oval 3"/>
            <p:cNvSpPr/>
            <p:nvPr/>
          </p:nvSpPr>
          <p:spPr>
            <a:xfrm>
              <a:off x="5334000" y="2286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brastic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0" y="1066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cluvious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1905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danty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4000" y="2819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cloovy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3733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struffy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4572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strungy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5410200"/>
              <a:ext cx="1524000" cy="5334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pleasure to watch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1447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molistic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09800" y="23622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slatty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32766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blitty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4191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weasy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209800" y="5105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sloshful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>
              <a:stCxn id="11" idx="6"/>
              <a:endCxn id="5" idx="2"/>
            </p:cNvCxnSpPr>
            <p:nvPr/>
          </p:nvCxnSpPr>
          <p:spPr>
            <a:xfrm flipV="1">
              <a:off x="3733800" y="1333500"/>
              <a:ext cx="1600200" cy="381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6"/>
              <a:endCxn id="6" idx="2"/>
            </p:cNvCxnSpPr>
            <p:nvPr/>
          </p:nvCxnSpPr>
          <p:spPr>
            <a:xfrm>
              <a:off x="3733800" y="17145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3" idx="6"/>
            </p:cNvCxnSpPr>
            <p:nvPr/>
          </p:nvCxnSpPr>
          <p:spPr>
            <a:xfrm flipH="1">
              <a:off x="3733800" y="30861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6"/>
              <a:endCxn id="8" idx="2"/>
            </p:cNvCxnSpPr>
            <p:nvPr/>
          </p:nvCxnSpPr>
          <p:spPr>
            <a:xfrm>
              <a:off x="3733800" y="35433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334000" y="6248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frumsy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stCxn id="9" idx="2"/>
              <a:endCxn id="14" idx="6"/>
            </p:cNvCxnSpPr>
            <p:nvPr/>
          </p:nvCxnSpPr>
          <p:spPr>
            <a:xfrm flipH="1" flipV="1">
              <a:off x="3733800" y="4457700"/>
              <a:ext cx="1600200" cy="381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15" idx="6"/>
            </p:cNvCxnSpPr>
            <p:nvPr/>
          </p:nvCxnSpPr>
          <p:spPr>
            <a:xfrm flipH="1" flipV="1">
              <a:off x="3733800" y="5372100"/>
              <a:ext cx="1600200" cy="1143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" idx="4"/>
              <a:endCxn id="5" idx="0"/>
            </p:cNvCxnSpPr>
            <p:nvPr/>
          </p:nvCxnSpPr>
          <p:spPr>
            <a:xfrm>
              <a:off x="6096000" y="7620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4"/>
              <a:endCxn id="9" idx="0"/>
            </p:cNvCxnSpPr>
            <p:nvPr/>
          </p:nvCxnSpPr>
          <p:spPr>
            <a:xfrm>
              <a:off x="6096000" y="42672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4"/>
              <a:endCxn id="7" idx="0"/>
            </p:cNvCxnSpPr>
            <p:nvPr/>
          </p:nvCxnSpPr>
          <p:spPr>
            <a:xfrm>
              <a:off x="6096000" y="24384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4" idx="4"/>
              <a:endCxn id="15" idx="0"/>
            </p:cNvCxnSpPr>
            <p:nvPr/>
          </p:nvCxnSpPr>
          <p:spPr>
            <a:xfrm>
              <a:off x="2971800" y="47244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4"/>
              <a:endCxn id="12" idx="0"/>
            </p:cNvCxnSpPr>
            <p:nvPr/>
          </p:nvCxnSpPr>
          <p:spPr>
            <a:xfrm>
              <a:off x="2971800" y="19812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4"/>
              <a:endCxn id="10" idx="0"/>
            </p:cNvCxnSpPr>
            <p:nvPr/>
          </p:nvCxnSpPr>
          <p:spPr>
            <a:xfrm>
              <a:off x="6096000" y="51054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096000" y="51332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8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6000" y="42950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8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96000" y="25146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4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96000" y="7898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20332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99678" y="47764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0" y="12192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11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8200" y="17665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00807" y="2993057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5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35814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10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0807" y="4451156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9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00807" y="58051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7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4129752" y="367061"/>
              <a:ext cx="852055" cy="6148039"/>
            </a:xfrm>
            <a:custGeom>
              <a:avLst/>
              <a:gdLst>
                <a:gd name="connsiteX0" fmla="*/ 4562 w 852055"/>
                <a:gd name="connsiteY0" fmla="*/ 0 h 6148039"/>
                <a:gd name="connsiteX1" fmla="*/ 450611 w 852055"/>
                <a:gd name="connsiteY1" fmla="*/ 319669 h 6148039"/>
                <a:gd name="connsiteX2" fmla="*/ 428308 w 852055"/>
                <a:gd name="connsiteY2" fmla="*/ 750849 h 6148039"/>
                <a:gd name="connsiteX3" fmla="*/ 443177 w 852055"/>
                <a:gd name="connsiteY3" fmla="*/ 1048215 h 6148039"/>
                <a:gd name="connsiteX4" fmla="*/ 569557 w 852055"/>
                <a:gd name="connsiteY4" fmla="*/ 1613210 h 6148039"/>
                <a:gd name="connsiteX5" fmla="*/ 777713 w 852055"/>
                <a:gd name="connsiteY5" fmla="*/ 1984918 h 6148039"/>
                <a:gd name="connsiteX6" fmla="*/ 510084 w 852055"/>
                <a:gd name="connsiteY6" fmla="*/ 2349191 h 6148039"/>
                <a:gd name="connsiteX7" fmla="*/ 339099 w 852055"/>
                <a:gd name="connsiteY7" fmla="*/ 2743200 h 6148039"/>
                <a:gd name="connsiteX8" fmla="*/ 339099 w 852055"/>
                <a:gd name="connsiteY8" fmla="*/ 3271025 h 6148039"/>
                <a:gd name="connsiteX9" fmla="*/ 257323 w 852055"/>
                <a:gd name="connsiteY9" fmla="*/ 3575825 h 6148039"/>
                <a:gd name="connsiteX10" fmla="*/ 130943 w 852055"/>
                <a:gd name="connsiteY10" fmla="*/ 4036742 h 6148039"/>
                <a:gd name="connsiteX11" fmla="*/ 26865 w 852055"/>
                <a:gd name="connsiteY11" fmla="*/ 4765288 h 6148039"/>
                <a:gd name="connsiteX12" fmla="*/ 19430 w 852055"/>
                <a:gd name="connsiteY12" fmla="*/ 5278244 h 6148039"/>
                <a:gd name="connsiteX13" fmla="*/ 257323 w 852055"/>
                <a:gd name="connsiteY13" fmla="*/ 5642518 h 6148039"/>
                <a:gd name="connsiteX14" fmla="*/ 666201 w 852055"/>
                <a:gd name="connsiteY14" fmla="*/ 6043961 h 6148039"/>
                <a:gd name="connsiteX15" fmla="*/ 852055 w 852055"/>
                <a:gd name="connsiteY15" fmla="*/ 6148039 h 61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2055" h="6148039">
                  <a:moveTo>
                    <a:pt x="4562" y="0"/>
                  </a:moveTo>
                  <a:cubicBezTo>
                    <a:pt x="192274" y="97263"/>
                    <a:pt x="379987" y="194527"/>
                    <a:pt x="450611" y="319669"/>
                  </a:cubicBezTo>
                  <a:cubicBezTo>
                    <a:pt x="521235" y="444811"/>
                    <a:pt x="429547" y="629425"/>
                    <a:pt x="428308" y="750849"/>
                  </a:cubicBezTo>
                  <a:cubicBezTo>
                    <a:pt x="427069" y="872273"/>
                    <a:pt x="419636" y="904488"/>
                    <a:pt x="443177" y="1048215"/>
                  </a:cubicBezTo>
                  <a:cubicBezTo>
                    <a:pt x="466718" y="1191942"/>
                    <a:pt x="513801" y="1457093"/>
                    <a:pt x="569557" y="1613210"/>
                  </a:cubicBezTo>
                  <a:cubicBezTo>
                    <a:pt x="625313" y="1769327"/>
                    <a:pt x="787625" y="1862255"/>
                    <a:pt x="777713" y="1984918"/>
                  </a:cubicBezTo>
                  <a:cubicBezTo>
                    <a:pt x="767801" y="2107581"/>
                    <a:pt x="583186" y="2222811"/>
                    <a:pt x="510084" y="2349191"/>
                  </a:cubicBezTo>
                  <a:cubicBezTo>
                    <a:pt x="436982" y="2475571"/>
                    <a:pt x="367596" y="2589561"/>
                    <a:pt x="339099" y="2743200"/>
                  </a:cubicBezTo>
                  <a:cubicBezTo>
                    <a:pt x="310602" y="2896839"/>
                    <a:pt x="352728" y="3132254"/>
                    <a:pt x="339099" y="3271025"/>
                  </a:cubicBezTo>
                  <a:cubicBezTo>
                    <a:pt x="325470" y="3409796"/>
                    <a:pt x="292016" y="3448206"/>
                    <a:pt x="257323" y="3575825"/>
                  </a:cubicBezTo>
                  <a:cubicBezTo>
                    <a:pt x="222630" y="3703444"/>
                    <a:pt x="169353" y="3838498"/>
                    <a:pt x="130943" y="4036742"/>
                  </a:cubicBezTo>
                  <a:cubicBezTo>
                    <a:pt x="92533" y="4234986"/>
                    <a:pt x="45451" y="4558371"/>
                    <a:pt x="26865" y="4765288"/>
                  </a:cubicBezTo>
                  <a:cubicBezTo>
                    <a:pt x="8280" y="4972205"/>
                    <a:pt x="-18980" y="5132039"/>
                    <a:pt x="19430" y="5278244"/>
                  </a:cubicBezTo>
                  <a:cubicBezTo>
                    <a:pt x="57840" y="5424449"/>
                    <a:pt x="149528" y="5514899"/>
                    <a:pt x="257323" y="5642518"/>
                  </a:cubicBezTo>
                  <a:cubicBezTo>
                    <a:pt x="365118" y="5770137"/>
                    <a:pt x="567079" y="5959708"/>
                    <a:pt x="666201" y="6043961"/>
                  </a:cubicBezTo>
                  <a:cubicBezTo>
                    <a:pt x="765323" y="6128215"/>
                    <a:pt x="808689" y="6138127"/>
                    <a:pt x="852055" y="61480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(Turney)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67481"/>
            <a:ext cx="8775510" cy="197708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PMI = </a:t>
            </a:r>
            <a:r>
              <a:rPr lang="en-US" sz="2000" dirty="0" err="1" smtClean="0"/>
              <a:t>pointwise</a:t>
            </a:r>
            <a:r>
              <a:rPr lang="en-US" sz="2000" dirty="0" smtClean="0"/>
              <a:t> </a:t>
            </a:r>
            <a:r>
              <a:rPr lang="en-US" sz="2000" dirty="0" smtClean="0"/>
              <a:t>mutual information</a:t>
            </a:r>
          </a:p>
          <a:p>
            <a:r>
              <a:rPr lang="en-US" sz="2000" dirty="0" smtClean="0"/>
              <a:t>Check how often a given unlabeled word appears with a known positive word (“excellent”)</a:t>
            </a:r>
          </a:p>
          <a:p>
            <a:r>
              <a:rPr lang="en-US" sz="2000" dirty="0" smtClean="0"/>
              <a:t>Same for a known negative word (“poor”)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51056"/>
              </p:ext>
            </p:extLst>
          </p:nvPr>
        </p:nvGraphicFramePr>
        <p:xfrm>
          <a:off x="1856096" y="2991322"/>
          <a:ext cx="5541749" cy="70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276360" imgH="406080" progId="Equation.3">
                  <p:embed/>
                </p:oleObj>
              </mc:Choice>
              <mc:Fallback>
                <p:oleObj name="Equation" r:id="rId3" imgW="3276360" imgH="406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096" y="2991322"/>
                        <a:ext cx="5541749" cy="706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53" y="3972776"/>
            <a:ext cx="7786048" cy="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38243</TotalTime>
  <Words>399</Words>
  <Application>Microsoft Office PowerPoint</Application>
  <PresentationFormat>On-screen Show (16:9)</PresentationFormat>
  <Paragraphs>71</Paragraphs>
  <Slides>11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Custom Design</vt:lpstr>
      <vt:lpstr>1_UM-coursera-052814</vt:lpstr>
      <vt:lpstr>Microsoft Equation 3.0</vt:lpstr>
      <vt:lpstr>NLP</vt:lpstr>
      <vt:lpstr>Introduction to NLP</vt:lpstr>
      <vt:lpstr>Sentiment Lexicons</vt:lpstr>
      <vt:lpstr>General Inquirer</vt:lpstr>
      <vt:lpstr>Dictionary-based Methods</vt:lpstr>
      <vt:lpstr>Automatic Extraction of Sentiment Words</vt:lpstr>
      <vt:lpstr>Molistic</vt:lpstr>
      <vt:lpstr>PowerPoint Presentation</vt:lpstr>
      <vt:lpstr>PMI (Turney)</vt:lpstr>
      <vt:lpstr>Datasets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464</cp:revision>
  <dcterms:created xsi:type="dcterms:W3CDTF">2014-05-29T18:54:38Z</dcterms:created>
  <dcterms:modified xsi:type="dcterms:W3CDTF">2019-02-12T01:05:53Z</dcterms:modified>
</cp:coreProperties>
</file>