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7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9" r:id="rId22"/>
    <p:sldId id="820" r:id="rId23"/>
    <p:sldId id="817" r:id="rId24"/>
    <p:sldId id="818" r:id="rId25"/>
    <p:sldId id="7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75029" autoAdjust="0"/>
  </p:normalViewPr>
  <p:slideViewPr>
    <p:cSldViewPr snapToGrid="0" snapToObjects="1">
      <p:cViewPr varScale="1">
        <p:scale>
          <a:sx n="130" d="100"/>
          <a:sy n="130" d="100"/>
        </p:scale>
        <p:origin x="87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</a:t>
            </a:r>
            <a:r>
              <a:rPr lang="en-US" baseline="0" dirty="0" smtClean="0"/>
              <a:t>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/>
              <a:t>REPEATED?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9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/>
              <a:t>REPEATED?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9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90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6145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context-free grammar is a 4-tuple (N,</a:t>
            </a:r>
            <a:r>
              <a:rPr lang="en-US" altLang="en-US" sz="2800" dirty="0">
                <a:sym typeface="Symbol"/>
              </a:rPr>
              <a:t></a:t>
            </a:r>
            <a:r>
              <a:rPr lang="en-US" altLang="en-US" sz="2800" dirty="0"/>
              <a:t>,R,S)</a:t>
            </a:r>
          </a:p>
          <a:p>
            <a:pPr lvl="1"/>
            <a:r>
              <a:rPr lang="en-US" altLang="en-US" sz="2400" dirty="0"/>
              <a:t>N: non-terminal symbols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</a:t>
            </a:r>
            <a:r>
              <a:rPr lang="en-US" altLang="en-US" sz="2400" dirty="0"/>
              <a:t>: terminal symbols (disjoint from N)</a:t>
            </a:r>
          </a:p>
          <a:p>
            <a:pPr lvl="1"/>
            <a:r>
              <a:rPr lang="en-US" altLang="en-US" sz="2400" dirty="0"/>
              <a:t>R: rules (A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</a:t>
            </a:r>
            <a:r>
              <a:rPr lang="en-US" altLang="en-US" sz="2400" dirty="0"/>
              <a:t>), where </a:t>
            </a:r>
            <a:r>
              <a:rPr lang="en-US" altLang="en-US" sz="2400" dirty="0">
                <a:sym typeface="Symbol" pitchFamily="18" charset="2"/>
              </a:rPr>
              <a:t> is a string from (  N)*</a:t>
            </a:r>
            <a:endParaRPr lang="en-US" altLang="en-US" sz="2400" dirty="0"/>
          </a:p>
          <a:p>
            <a:pPr lvl="1"/>
            <a:r>
              <a:rPr lang="en-US" altLang="en-US" sz="2400" dirty="0"/>
              <a:t>S: start symbol from N</a:t>
            </a:r>
          </a:p>
        </p:txBody>
      </p:sp>
    </p:spTree>
    <p:extLst>
      <p:ext uri="{BB962C8B-B14F-4D97-AF65-F5344CB8AC3E}">
        <p14:creationId xmlns:p14="http://schemas.microsoft.com/office/powerpoint/2010/main" val="24822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7388"/>
            <a:ext cx="90854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700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418789"/>
            <a:ext cx="88593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NP 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NP | VP 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620" y="462058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Heads marked in bold 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229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Phrase-structure grammars (1/2)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14323"/>
            <a:ext cx="8229600" cy="3774643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Sentences are not just bags of words</a:t>
            </a:r>
          </a:p>
          <a:p>
            <a:pPr lvl="1"/>
            <a:r>
              <a:rPr lang="en-US" altLang="en-US" sz="2300" dirty="0"/>
              <a:t>Alice bought Bob flowers</a:t>
            </a:r>
          </a:p>
          <a:p>
            <a:pPr lvl="1"/>
            <a:r>
              <a:rPr lang="en-US" altLang="en-US" sz="2300" dirty="0"/>
              <a:t>Bob bought Alice flowers</a:t>
            </a:r>
          </a:p>
          <a:p>
            <a:r>
              <a:rPr lang="en-US" altLang="en-US" sz="2800" dirty="0"/>
              <a:t>Context-free view of language</a:t>
            </a:r>
          </a:p>
          <a:p>
            <a:pPr lvl="1"/>
            <a:r>
              <a:rPr lang="en-US" altLang="en-US" sz="2300" dirty="0"/>
              <a:t>A prepositional phrase looks the same whether it is part of the subject NP or part of the VP</a:t>
            </a:r>
          </a:p>
          <a:p>
            <a:pPr eaLnBrk="1" hangingPunct="1"/>
            <a:r>
              <a:rPr lang="en-US" altLang="en-US" sz="2800" dirty="0"/>
              <a:t>Constituent order</a:t>
            </a:r>
          </a:p>
          <a:p>
            <a:pPr lvl="1"/>
            <a:r>
              <a:rPr lang="en-US" altLang="en-US" sz="2300" dirty="0"/>
              <a:t>SVO (subject verb object)</a:t>
            </a:r>
          </a:p>
          <a:p>
            <a:pPr lvl="1"/>
            <a:r>
              <a:rPr lang="en-US" altLang="en-US" sz="2300" dirty="0"/>
              <a:t>SOV (subject object verb)</a:t>
            </a:r>
          </a:p>
        </p:txBody>
      </p:sp>
    </p:spTree>
    <p:extLst>
      <p:ext uri="{BB962C8B-B14F-4D97-AF65-F5344CB8AC3E}">
        <p14:creationId xmlns:p14="http://schemas.microsoft.com/office/powerpoint/2010/main" val="34330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Phrase-structure grammars (2/2)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185063"/>
            <a:ext cx="8229600" cy="36649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Auxiliary verbs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/>
              <a:t>The dog may have eaten my homework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Imperative sentences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/>
              <a:t>Leave the book on the table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Interrogative sentences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/>
              <a:t>Did the customer have a complaint?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/>
              <a:t>Who had a complaint?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Negative sentences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/>
              <a:t>The customer didn’t have a complaint</a:t>
            </a:r>
          </a:p>
        </p:txBody>
      </p:sp>
    </p:spTree>
    <p:extLst>
      <p:ext uri="{BB962C8B-B14F-4D97-AF65-F5344CB8AC3E}">
        <p14:creationId xmlns:p14="http://schemas.microsoft.com/office/powerpoint/2010/main" val="15356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383632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900" y="468630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changes were made to the grammar?</a:t>
            </a:r>
          </a:p>
        </p:txBody>
      </p:sp>
    </p:spTree>
    <p:extLst>
      <p:ext uri="{BB962C8B-B14F-4D97-AF65-F5344CB8AC3E}">
        <p14:creationId xmlns:p14="http://schemas.microsoft.com/office/powerpoint/2010/main" val="3745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383632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18383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383632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54000" y="53697"/>
            <a:ext cx="8432800" cy="701843"/>
          </a:xfrm>
        </p:spPr>
        <p:txBody>
          <a:bodyPr/>
          <a:lstStyle/>
          <a:p>
            <a:r>
              <a:rPr lang="en-US" altLang="en-US" dirty="0"/>
              <a:t>Penn Treebank Example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367939" y="584125"/>
            <a:ext cx="6382435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( 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(NP-SBJ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(NP (NNP Pierre) (NNP </a:t>
            </a:r>
            <a:r>
              <a:rPr lang="en-US" altLang="en-US" sz="11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(ADJP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(NP (CD 61) (NNS years)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(JJ old)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(, ,)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(VP (MD will)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(VP (VB join)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(NP (DT the) (NN board)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(PP-CLR (IN as)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  (NP (DT a) (JJ nonexecutive) (NN director) 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(NP-TMP (NNP Nov.) (CD 29) 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(. .) 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( 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(NP-SBJ (NNP Mr.) (NNP </a:t>
            </a:r>
            <a:r>
              <a:rPr lang="en-US" altLang="en-US" sz="11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(VP (VBZ is)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(NP-PRD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(NP (NN chairman)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(PP (IN of)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  (NP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    (NP (NNP Elsevier) (NNP N.V.)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        (NP (DT the) (NNP Dutch) (VBG publishing) (NN group) )))))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 New" pitchFamily="49" charset="0"/>
                <a:cs typeface="Courier New" pitchFamily="49" charset="0"/>
              </a:rPr>
              <a:t>    (. .) ))</a:t>
            </a:r>
          </a:p>
        </p:txBody>
      </p:sp>
    </p:spTree>
    <p:extLst>
      <p:ext uri="{BB962C8B-B14F-4D97-AF65-F5344CB8AC3E}">
        <p14:creationId xmlns:p14="http://schemas.microsoft.com/office/powerpoint/2010/main" val="1760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Parsing</a:t>
            </a:r>
          </a:p>
        </p:txBody>
      </p:sp>
    </p:spTree>
    <p:extLst>
      <p:ext uri="{BB962C8B-B14F-4D97-AF65-F5344CB8AC3E}">
        <p14:creationId xmlns:p14="http://schemas.microsoft.com/office/powerpoint/2010/main" val="19960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Embedding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>
            <a:noAutofit/>
          </a:bodyPr>
          <a:lstStyle/>
          <a:p>
            <a:r>
              <a:rPr lang="en-US" sz="2400" dirty="0"/>
              <a:t>Center Embedding</a:t>
            </a:r>
          </a:p>
          <a:p>
            <a:pPr lvl="1"/>
            <a:r>
              <a:rPr lang="en-US" dirty="0"/>
              <a:t>The rat ate the seed.</a:t>
            </a:r>
          </a:p>
          <a:p>
            <a:pPr lvl="1"/>
            <a:r>
              <a:rPr lang="en-US" dirty="0"/>
              <a:t>The rat that the cat ate </a:t>
            </a:r>
            <a:r>
              <a:rPr lang="en-US" dirty="0" err="1"/>
              <a:t>ate</a:t>
            </a:r>
            <a:r>
              <a:rPr lang="en-US" dirty="0"/>
              <a:t> the seed.</a:t>
            </a:r>
          </a:p>
          <a:p>
            <a:pPr lvl="1"/>
            <a:r>
              <a:rPr lang="en-US" dirty="0"/>
              <a:t>The rat that the cat that the dog ate </a:t>
            </a:r>
            <a:r>
              <a:rPr lang="en-US" dirty="0" err="1"/>
              <a:t>ate</a:t>
            </a:r>
            <a:r>
              <a:rPr lang="en-US" dirty="0"/>
              <a:t> </a:t>
            </a:r>
            <a:r>
              <a:rPr lang="en-US" dirty="0" err="1"/>
              <a:t>ate</a:t>
            </a:r>
            <a:r>
              <a:rPr lang="en-US" dirty="0"/>
              <a:t> the seed.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sz="2400" dirty="0"/>
              <a:t>Is this language </a:t>
            </a:r>
            <a:r>
              <a:rPr lang="en-US" sz="2400" dirty="0" smtClean="0"/>
              <a:t>context-free?</a:t>
            </a:r>
            <a:endParaRPr lang="en-US" sz="2400" dirty="0"/>
          </a:p>
          <a:p>
            <a:r>
              <a:rPr lang="en-US" sz="2400" dirty="0"/>
              <a:t>Notes</a:t>
            </a:r>
          </a:p>
          <a:p>
            <a:pPr lvl="1"/>
            <a:r>
              <a:rPr lang="en-US" dirty="0"/>
              <a:t>CFG cannot describe bounded recursion</a:t>
            </a:r>
          </a:p>
          <a:p>
            <a:pPr lvl="1"/>
            <a:r>
              <a:rPr lang="en-US" dirty="0"/>
              <a:t>Competence vs. performance</a:t>
            </a:r>
          </a:p>
        </p:txBody>
      </p:sp>
    </p:spTree>
    <p:extLst>
      <p:ext uri="{BB962C8B-B14F-4D97-AF65-F5344CB8AC3E}">
        <p14:creationId xmlns:p14="http://schemas.microsoft.com/office/powerpoint/2010/main" val="26870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are equivalent to PDAs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35122"/>
            <a:ext cx="8229600" cy="3521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PDA = Pushdown Automata</a:t>
            </a:r>
          </a:p>
          <a:p>
            <a:r>
              <a:rPr lang="en-US" sz="2400" dirty="0" smtClean="0"/>
              <a:t>Example: consider the language L={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n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}</a:t>
            </a:r>
          </a:p>
          <a:p>
            <a:pPr lvl="1"/>
            <a:r>
              <a:rPr lang="en-US" sz="1600" dirty="0" smtClean="0"/>
              <a:t>stack </a:t>
            </a:r>
            <a:r>
              <a:rPr lang="en-US" sz="1600" dirty="0"/>
              <a:t>is </a:t>
            </a:r>
            <a:r>
              <a:rPr lang="en-US" sz="1600" dirty="0" smtClean="0"/>
              <a:t>empty,      input=</a:t>
            </a:r>
            <a:r>
              <a:rPr lang="en-US" sz="1600" dirty="0" err="1" smtClean="0"/>
              <a:t>xxxyyy</a:t>
            </a:r>
            <a:endParaRPr lang="en-US" sz="1600" dirty="0"/>
          </a:p>
          <a:p>
            <a:pPr lvl="1"/>
            <a:r>
              <a:rPr lang="en-US" sz="1600" dirty="0"/>
              <a:t>push * onto stack, input=</a:t>
            </a:r>
            <a:r>
              <a:rPr lang="en-US" sz="1600" dirty="0" err="1"/>
              <a:t>xxyyy</a:t>
            </a:r>
            <a:endParaRPr lang="en-US" sz="1600" dirty="0"/>
          </a:p>
          <a:p>
            <a:pPr lvl="1"/>
            <a:r>
              <a:rPr lang="en-US" sz="1600" dirty="0"/>
              <a:t>push * onto stack, input=</a:t>
            </a:r>
            <a:r>
              <a:rPr lang="en-US" sz="1600" dirty="0" err="1"/>
              <a:t>xyyy</a:t>
            </a:r>
            <a:endParaRPr lang="en-US" sz="1600" dirty="0"/>
          </a:p>
          <a:p>
            <a:pPr lvl="1"/>
            <a:r>
              <a:rPr lang="en-US" sz="1600" dirty="0"/>
              <a:t>push * onto stack, input=</a:t>
            </a:r>
            <a:r>
              <a:rPr lang="en-US" sz="1600" dirty="0" err="1"/>
              <a:t>yyy</a:t>
            </a:r>
            <a:endParaRPr lang="en-US" sz="1600" dirty="0"/>
          </a:p>
          <a:p>
            <a:pPr lvl="1"/>
            <a:r>
              <a:rPr lang="en-US" sz="1600" dirty="0"/>
              <a:t>pop * from stack, </a:t>
            </a:r>
            <a:r>
              <a:rPr lang="en-US" sz="1600" dirty="0" smtClean="0"/>
              <a:t>  input=</a:t>
            </a:r>
            <a:r>
              <a:rPr lang="en-US" sz="1600" dirty="0" err="1" smtClean="0"/>
              <a:t>yy</a:t>
            </a:r>
            <a:endParaRPr lang="en-US" sz="1600" dirty="0"/>
          </a:p>
          <a:p>
            <a:pPr lvl="1"/>
            <a:r>
              <a:rPr lang="en-US" sz="1600" dirty="0"/>
              <a:t>pop * from stack</a:t>
            </a:r>
            <a:r>
              <a:rPr lang="en-US" sz="1600" dirty="0" smtClean="0"/>
              <a:t>,   </a:t>
            </a:r>
            <a:r>
              <a:rPr lang="en-US" sz="1600" dirty="0"/>
              <a:t>input=y</a:t>
            </a:r>
          </a:p>
          <a:p>
            <a:pPr lvl="1"/>
            <a:r>
              <a:rPr lang="en-US" sz="1600" dirty="0"/>
              <a:t>pop * from stack, </a:t>
            </a:r>
            <a:r>
              <a:rPr lang="en-US" sz="1600" dirty="0" smtClean="0"/>
              <a:t>  input</a:t>
            </a:r>
            <a:r>
              <a:rPr lang="en-US" sz="1600" dirty="0"/>
              <a:t>=“”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70432"/>
            <a:ext cx="8229600" cy="3591763"/>
          </a:xfrm>
        </p:spPr>
        <p:txBody>
          <a:bodyPr>
            <a:normAutofit/>
          </a:bodyPr>
          <a:lstStyle/>
          <a:p>
            <a:r>
              <a:rPr lang="en-US" sz="2400" dirty="0"/>
              <a:t>A leftmost derivation is a sequence of strings s</a:t>
            </a:r>
            <a:r>
              <a:rPr lang="en-US" sz="2400" baseline="-25000" dirty="0"/>
              <a:t>1</a:t>
            </a:r>
            <a:r>
              <a:rPr lang="en-US" sz="2400" dirty="0"/>
              <a:t>, s</a:t>
            </a:r>
            <a:r>
              <a:rPr lang="en-US" sz="2400" baseline="-25000" dirty="0"/>
              <a:t>2</a:t>
            </a:r>
            <a:r>
              <a:rPr lang="en-US" sz="2400" dirty="0"/>
              <a:t>, ..., s</a:t>
            </a:r>
            <a:r>
              <a:rPr lang="en-US" sz="2400" baseline="-25000" dirty="0"/>
              <a:t>n</a:t>
            </a:r>
          </a:p>
          <a:p>
            <a:pPr lvl="1"/>
            <a:r>
              <a:rPr lang="en-US" sz="1900" dirty="0"/>
              <a:t>s</a:t>
            </a:r>
            <a:r>
              <a:rPr lang="en-US" sz="1900" baseline="-25000" dirty="0"/>
              <a:t>1</a:t>
            </a:r>
            <a:r>
              <a:rPr lang="en-US" sz="1900" dirty="0"/>
              <a:t> = S, the start symbol</a:t>
            </a:r>
          </a:p>
          <a:p>
            <a:pPr lvl="1"/>
            <a:r>
              <a:rPr lang="en-US" sz="1900" dirty="0"/>
              <a:t>s</a:t>
            </a:r>
            <a:r>
              <a:rPr lang="en-US" sz="1900" baseline="-25000" dirty="0"/>
              <a:t>n</a:t>
            </a:r>
            <a:r>
              <a:rPr lang="en-US" sz="1900" dirty="0"/>
              <a:t> includes only terminal symbols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1800" dirty="0"/>
              <a:t>[S]</a:t>
            </a:r>
          </a:p>
          <a:p>
            <a:pPr lvl="1"/>
            <a:r>
              <a:rPr lang="en-US" sz="1800" dirty="0"/>
              <a:t>[S] [NP VP] </a:t>
            </a:r>
          </a:p>
          <a:p>
            <a:pPr lvl="1"/>
            <a:r>
              <a:rPr lang="en-US" sz="1800" dirty="0"/>
              <a:t>[S] [NP VP] [DT N VP] </a:t>
            </a:r>
          </a:p>
          <a:p>
            <a:pPr lvl="1"/>
            <a:r>
              <a:rPr lang="en-US" sz="1800" dirty="0"/>
              <a:t>…</a:t>
            </a:r>
          </a:p>
          <a:p>
            <a:pPr lvl="1"/>
            <a:r>
              <a:rPr lang="en-US" sz="1800" dirty="0"/>
              <a:t>[S] [NP VP] [DT N VP] ... [the child ate the cake with the fork]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01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6995500" y="4578679"/>
            <a:ext cx="466794" cy="549378"/>
            <a:chOff x="6995500" y="4578679"/>
            <a:chExt cx="466794" cy="549378"/>
          </a:xfrm>
        </p:grpSpPr>
        <p:sp>
          <p:nvSpPr>
            <p:cNvPr id="2" name="TextBox 1"/>
            <p:cNvSpPr txBox="1"/>
            <p:nvPr/>
          </p:nvSpPr>
          <p:spPr>
            <a:xfrm>
              <a:off x="6995500" y="475872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 flipH="1">
              <a:off x="7228897" y="4578679"/>
              <a:ext cx="6089" cy="180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931844" y="4578679"/>
            <a:ext cx="564884" cy="557860"/>
            <a:chOff x="7931844" y="4578679"/>
            <a:chExt cx="564884" cy="557860"/>
          </a:xfrm>
        </p:grpSpPr>
        <p:sp>
          <p:nvSpPr>
            <p:cNvPr id="3" name="TextBox 2"/>
            <p:cNvSpPr txBox="1"/>
            <p:nvPr/>
          </p:nvSpPr>
          <p:spPr>
            <a:xfrm>
              <a:off x="7931844" y="4767207"/>
              <a:ext cx="56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fork</a:t>
              </a:r>
            </a:p>
          </p:txBody>
        </p:sp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578679"/>
              <a:ext cx="476" cy="188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054311" y="2699080"/>
            <a:ext cx="466794" cy="635519"/>
            <a:chOff x="1054311" y="2699080"/>
            <a:chExt cx="466794" cy="635519"/>
          </a:xfrm>
        </p:grpSpPr>
        <p:sp>
          <p:nvSpPr>
            <p:cNvPr id="28" name="TextBox 27"/>
            <p:cNvSpPr txBox="1"/>
            <p:nvPr/>
          </p:nvSpPr>
          <p:spPr>
            <a:xfrm>
              <a:off x="1054311" y="296526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2699080"/>
              <a:ext cx="382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98031" y="2695542"/>
            <a:ext cx="646331" cy="635519"/>
            <a:chOff x="1698031" y="2695542"/>
            <a:chExt cx="646331" cy="635519"/>
          </a:xfrm>
        </p:grpSpPr>
        <p:sp>
          <p:nvSpPr>
            <p:cNvPr id="26" name="TextBox 25"/>
            <p:cNvSpPr txBox="1"/>
            <p:nvPr/>
          </p:nvSpPr>
          <p:spPr>
            <a:xfrm>
              <a:off x="1698031" y="29617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child</a:t>
              </a:r>
            </a:p>
          </p:txBody>
        </p:sp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2695542"/>
              <a:ext cx="1001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93966" y="2695542"/>
            <a:ext cx="453970" cy="635519"/>
            <a:chOff x="2993966" y="2695542"/>
            <a:chExt cx="453970" cy="635519"/>
          </a:xfrm>
        </p:grpSpPr>
        <p:sp>
          <p:nvSpPr>
            <p:cNvPr id="27" name="TextBox 26"/>
            <p:cNvSpPr txBox="1"/>
            <p:nvPr/>
          </p:nvSpPr>
          <p:spPr>
            <a:xfrm>
              <a:off x="2993966" y="296172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ate</a:t>
              </a:r>
            </a:p>
          </p:txBody>
        </p:sp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 flipH="1">
              <a:off x="3220951" y="2695542"/>
              <a:ext cx="645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987596" y="2038398"/>
            <a:ext cx="3304908" cy="657144"/>
            <a:chOff x="2987596" y="2038398"/>
            <a:chExt cx="3304908" cy="657144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322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596" y="232621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</a:t>
              </a:r>
            </a:p>
          </p:txBody>
        </p:sp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27405" y="2038398"/>
              <a:ext cx="1861754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89159" y="2038398"/>
              <a:ext cx="963536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706610" y="4000940"/>
            <a:ext cx="607859" cy="581277"/>
            <a:chOff x="4706610" y="4000940"/>
            <a:chExt cx="607859" cy="581277"/>
          </a:xfrm>
        </p:grpSpPr>
        <p:sp>
          <p:nvSpPr>
            <p:cNvPr id="13" name="TextBox 12"/>
            <p:cNvSpPr txBox="1"/>
            <p:nvPr/>
          </p:nvSpPr>
          <p:spPr>
            <a:xfrm>
              <a:off x="4706610" y="421288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cake</a:t>
              </a:r>
            </a:p>
          </p:txBody>
        </p:sp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000940"/>
              <a:ext cx="145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01246" y="4000940"/>
            <a:ext cx="466794" cy="584815"/>
            <a:chOff x="4001246" y="4000940"/>
            <a:chExt cx="466794" cy="584815"/>
          </a:xfrm>
        </p:grpSpPr>
        <p:sp>
          <p:nvSpPr>
            <p:cNvPr id="16" name="TextBox 15"/>
            <p:cNvSpPr txBox="1"/>
            <p:nvPr/>
          </p:nvSpPr>
          <p:spPr>
            <a:xfrm>
              <a:off x="4001246" y="4216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>
              <a:off x="4225468" y="4000940"/>
              <a:ext cx="9175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979246" y="3327523"/>
            <a:ext cx="1205527" cy="673417"/>
            <a:chOff x="3979246" y="3327523"/>
            <a:chExt cx="1205527" cy="673417"/>
          </a:xfrm>
        </p:grpSpPr>
        <p:sp>
          <p:nvSpPr>
            <p:cNvPr id="21" name="TextBox 20"/>
            <p:cNvSpPr txBox="1"/>
            <p:nvPr/>
          </p:nvSpPr>
          <p:spPr>
            <a:xfrm>
              <a:off x="3979246" y="363160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395" y="36316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00144" y="3327523"/>
              <a:ext cx="408940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25468" y="3327523"/>
              <a:ext cx="374676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360335" y="2692004"/>
            <a:ext cx="2949429" cy="635519"/>
            <a:chOff x="4360335" y="2692004"/>
            <a:chExt cx="2949429" cy="635519"/>
          </a:xfrm>
        </p:grpSpPr>
        <p:sp>
          <p:nvSpPr>
            <p:cNvPr id="24" name="TextBox 23"/>
            <p:cNvSpPr txBox="1"/>
            <p:nvPr/>
          </p:nvSpPr>
          <p:spPr>
            <a:xfrm>
              <a:off x="4360335" y="295819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8618" y="295819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</a:t>
              </a:r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00144" y="2692004"/>
              <a:ext cx="1452551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52695" y="2692004"/>
              <a:ext cx="103649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899804" y="3997402"/>
            <a:ext cx="595035" cy="584815"/>
            <a:chOff x="5899804" y="3997402"/>
            <a:chExt cx="595035" cy="584815"/>
          </a:xfrm>
        </p:grpSpPr>
        <p:sp>
          <p:nvSpPr>
            <p:cNvPr id="14" name="TextBox 13"/>
            <p:cNvSpPr txBox="1"/>
            <p:nvPr/>
          </p:nvSpPr>
          <p:spPr>
            <a:xfrm>
              <a:off x="5899804" y="421288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</a:t>
              </a:r>
            </a:p>
          </p:txBody>
        </p:sp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3997402"/>
              <a:ext cx="2007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01811" y="3327523"/>
            <a:ext cx="2094050" cy="669879"/>
            <a:chOff x="5901811" y="3327523"/>
            <a:chExt cx="2094050" cy="669879"/>
          </a:xfrm>
        </p:grpSpPr>
        <p:sp>
          <p:nvSpPr>
            <p:cNvPr id="19" name="TextBox 18"/>
            <p:cNvSpPr txBox="1"/>
            <p:nvPr/>
          </p:nvSpPr>
          <p:spPr>
            <a:xfrm>
              <a:off x="5901811" y="362807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243" y="362807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199329" y="3327523"/>
              <a:ext cx="889862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089191" y="3327523"/>
              <a:ext cx="666861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88764" y="3997402"/>
            <a:ext cx="1400735" cy="581277"/>
            <a:chOff x="6988764" y="3997402"/>
            <a:chExt cx="1400735" cy="581277"/>
          </a:xfrm>
        </p:grpSpPr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97402"/>
              <a:ext cx="52106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56052" y="3997402"/>
              <a:ext cx="457758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037662" y="2041936"/>
            <a:ext cx="1149208" cy="657144"/>
            <a:chOff x="1037662" y="2041936"/>
            <a:chExt cx="1149208" cy="657144"/>
          </a:xfrm>
        </p:grpSpPr>
        <p:sp>
          <p:nvSpPr>
            <p:cNvPr id="31" name="TextBox 30"/>
            <p:cNvSpPr txBox="1"/>
            <p:nvPr/>
          </p:nvSpPr>
          <p:spPr>
            <a:xfrm>
              <a:off x="1835492" y="23262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662" y="232974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</a:t>
              </a:r>
            </a:p>
          </p:txBody>
        </p:sp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40606" y="2041936"/>
              <a:ext cx="370575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041936"/>
              <a:ext cx="356722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400797" y="1373493"/>
            <a:ext cx="3928171" cy="668443"/>
            <a:chOff x="1400797" y="1373493"/>
            <a:chExt cx="3928171" cy="668443"/>
          </a:xfrm>
        </p:grpSpPr>
        <p:sp>
          <p:nvSpPr>
            <p:cNvPr id="36" name="TextBox 35"/>
            <p:cNvSpPr txBox="1"/>
            <p:nvPr/>
          </p:nvSpPr>
          <p:spPr>
            <a:xfrm>
              <a:off x="4849350" y="166906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0797" y="16726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43574" y="1373493"/>
              <a:ext cx="1045585" cy="326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373493"/>
              <a:ext cx="2402968" cy="381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254000" y="564745"/>
            <a:ext cx="8432800" cy="701843"/>
          </a:xfrm>
        </p:spPr>
        <p:txBody>
          <a:bodyPr/>
          <a:lstStyle/>
          <a:p>
            <a:r>
              <a:rPr lang="en-US" dirty="0"/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0950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programming languages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02475" y="1173493"/>
            <a:ext cx="5786556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n, reverse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("Enter a number to reverse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while (n !=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reverse = reverse * 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reverse = reverse + n%10;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n = n/10;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}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("Reverse of entered number is = %d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", reverse);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2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human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Rather different than computer languages</a:t>
            </a:r>
          </a:p>
          <a:p>
            <a:pPr lvl="1"/>
            <a:r>
              <a:rPr lang="en-US" sz="2400" dirty="0"/>
              <a:t>Can you think in which ways?</a:t>
            </a:r>
          </a:p>
        </p:txBody>
      </p:sp>
    </p:spTree>
    <p:extLst>
      <p:ext uri="{BB962C8B-B14F-4D97-AF65-F5344CB8AC3E}">
        <p14:creationId xmlns:p14="http://schemas.microsoft.com/office/powerpoint/2010/main" val="590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human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00442"/>
          </a:xfrm>
        </p:spPr>
        <p:txBody>
          <a:bodyPr>
            <a:normAutofit/>
          </a:bodyPr>
          <a:lstStyle/>
          <a:p>
            <a:r>
              <a:rPr lang="en-US" sz="2800" dirty="0"/>
              <a:t>Rather different than computer languages</a:t>
            </a:r>
          </a:p>
          <a:p>
            <a:pPr lvl="1"/>
            <a:r>
              <a:rPr lang="en-US" sz="2400" dirty="0"/>
              <a:t>No types for words</a:t>
            </a:r>
          </a:p>
          <a:p>
            <a:pPr lvl="1"/>
            <a:r>
              <a:rPr lang="en-US" sz="2400" dirty="0"/>
              <a:t>No brackets around phrases</a:t>
            </a:r>
          </a:p>
          <a:p>
            <a:pPr lvl="1"/>
            <a:r>
              <a:rPr lang="en-US" sz="2400" dirty="0"/>
              <a:t>Ambiguity</a:t>
            </a:r>
          </a:p>
          <a:p>
            <a:pPr lvl="2"/>
            <a:r>
              <a:rPr lang="en-US" sz="2000" dirty="0"/>
              <a:t>Words</a:t>
            </a:r>
          </a:p>
          <a:p>
            <a:pPr lvl="2"/>
            <a:r>
              <a:rPr lang="en-US" sz="2000" dirty="0"/>
              <a:t>Parses </a:t>
            </a:r>
          </a:p>
          <a:p>
            <a:pPr lvl="1"/>
            <a:r>
              <a:rPr lang="en-US" sz="2400" dirty="0"/>
              <a:t>Implied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167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parsing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3999" y="1221474"/>
            <a:ext cx="8617045" cy="3698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Parsing means associating tree structures to a sentence, given a grammar </a:t>
            </a:r>
            <a:r>
              <a:rPr lang="en-US" altLang="en-US" sz="2800" dirty="0" smtClean="0"/>
              <a:t>(e.g., CFG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400" dirty="0"/>
              <a:t>There may be exactly one such tree structure</a:t>
            </a:r>
          </a:p>
          <a:p>
            <a:pPr lvl="1"/>
            <a:r>
              <a:rPr lang="en-US" altLang="en-US" sz="2400" dirty="0"/>
              <a:t>There may be many such structures</a:t>
            </a:r>
          </a:p>
          <a:p>
            <a:pPr lvl="1"/>
            <a:r>
              <a:rPr lang="en-US" altLang="en-US" sz="2400" dirty="0"/>
              <a:t>There may be none</a:t>
            </a:r>
          </a:p>
          <a:p>
            <a:pPr eaLnBrk="1" hangingPunct="1"/>
            <a:r>
              <a:rPr lang="en-US" altLang="en-US" sz="2800" dirty="0"/>
              <a:t>Grammars (e.g., CFG) are declarative</a:t>
            </a:r>
          </a:p>
          <a:p>
            <a:pPr lvl="1"/>
            <a:r>
              <a:rPr lang="en-US" altLang="en-US" sz="2400" dirty="0"/>
              <a:t>They don’t specify how the parse tree will be constructed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73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Syntactic ambiguities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2378"/>
            <a:ext cx="8229600" cy="362833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PP attachment</a:t>
            </a:r>
          </a:p>
          <a:p>
            <a:pPr lvl="1"/>
            <a:r>
              <a:rPr lang="en-US" altLang="en-US" sz="2300" dirty="0"/>
              <a:t>I saw the man with the telescope</a:t>
            </a:r>
          </a:p>
          <a:p>
            <a:r>
              <a:rPr lang="en-US" altLang="en-US" sz="2800" dirty="0"/>
              <a:t>Gaps</a:t>
            </a:r>
          </a:p>
          <a:p>
            <a:pPr lvl="1"/>
            <a:r>
              <a:rPr lang="en-US" altLang="en-US" sz="2300" dirty="0"/>
              <a:t>Mary likes Physics but hates Chemistry</a:t>
            </a:r>
          </a:p>
          <a:p>
            <a:r>
              <a:rPr lang="en-US" altLang="en-US" sz="2800" dirty="0"/>
              <a:t>Coordination scope</a:t>
            </a:r>
          </a:p>
          <a:p>
            <a:pPr lvl="1"/>
            <a:r>
              <a:rPr lang="en-US" altLang="en-US" sz="2300" dirty="0"/>
              <a:t>Small boys and girls are playing</a:t>
            </a:r>
          </a:p>
          <a:p>
            <a:r>
              <a:rPr lang="en-US" altLang="en-US" sz="2800" dirty="0"/>
              <a:t>Particles vs. prepositions</a:t>
            </a:r>
          </a:p>
          <a:p>
            <a:pPr lvl="1"/>
            <a:r>
              <a:rPr lang="en-US" altLang="en-US" sz="2300" dirty="0"/>
              <a:t>She ran up a large bill</a:t>
            </a:r>
          </a:p>
          <a:p>
            <a:r>
              <a:rPr lang="en-US" altLang="en-US" sz="2800" dirty="0"/>
              <a:t>Gerund vs. adjective</a:t>
            </a:r>
          </a:p>
          <a:p>
            <a:pPr lvl="1"/>
            <a:r>
              <a:rPr lang="en-US" altLang="en-US" sz="2300" dirty="0"/>
              <a:t>Frightening kids can cause trouble</a:t>
            </a:r>
          </a:p>
        </p:txBody>
      </p:sp>
    </p:spTree>
    <p:extLst>
      <p:ext uri="{BB962C8B-B14F-4D97-AF65-F5344CB8AC3E}">
        <p14:creationId xmlns:p14="http://schemas.microsoft.com/office/powerpoint/2010/main" val="996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378"/>
            <a:ext cx="8229600" cy="3738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Grammar checking</a:t>
            </a:r>
          </a:p>
          <a:p>
            <a:pPr lvl="1"/>
            <a:r>
              <a:rPr lang="en-US" dirty="0"/>
              <a:t>I want to return this shoes.</a:t>
            </a:r>
          </a:p>
          <a:p>
            <a:r>
              <a:rPr lang="en-US" dirty="0"/>
              <a:t>Question answering</a:t>
            </a:r>
          </a:p>
          <a:p>
            <a:pPr lvl="1"/>
            <a:r>
              <a:rPr lang="en-US" dirty="0"/>
              <a:t>How many people in sales make $40K or more per year?</a:t>
            </a:r>
          </a:p>
          <a:p>
            <a:r>
              <a:rPr lang="en-US" dirty="0"/>
              <a:t>Machine translation</a:t>
            </a:r>
          </a:p>
          <a:p>
            <a:pPr lvl="1"/>
            <a:r>
              <a:rPr lang="en-US" dirty="0"/>
              <a:t>E.g., word order – SVO vs. SOV</a:t>
            </a:r>
          </a:p>
          <a:p>
            <a:r>
              <a:rPr lang="en-US" dirty="0"/>
              <a:t>Information extraction</a:t>
            </a:r>
          </a:p>
          <a:p>
            <a:pPr lvl="1"/>
            <a:r>
              <a:rPr lang="en-US" i="1" dirty="0"/>
              <a:t>Breaking Bad </a:t>
            </a:r>
            <a:r>
              <a:rPr lang="en-US" dirty="0"/>
              <a:t>takes place in New Mexico.</a:t>
            </a:r>
          </a:p>
          <a:p>
            <a:r>
              <a:rPr lang="en-US" dirty="0"/>
              <a:t>Speech generation</a:t>
            </a:r>
          </a:p>
          <a:p>
            <a:r>
              <a:rPr lang="en-US" dirty="0"/>
              <a:t>Speech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6165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7" y="1163053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89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42721</TotalTime>
  <Words>1257</Words>
  <Application>Microsoft Office PowerPoint</Application>
  <PresentationFormat>On-screen Show (16:9)</PresentationFormat>
  <Paragraphs>249</Paragraphs>
  <Slides>24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Parsing programming languages</vt:lpstr>
      <vt:lpstr>Parsing human languages</vt:lpstr>
      <vt:lpstr>Parsing human languages</vt:lpstr>
      <vt:lpstr>The parsing problem</vt:lpstr>
      <vt:lpstr>Syntactic ambiguities</vt:lpstr>
      <vt:lpstr>Applications of parsing</vt:lpstr>
      <vt:lpstr>NLP</vt:lpstr>
      <vt:lpstr>Introduction to NLP</vt:lpstr>
      <vt:lpstr>Context-free grammars</vt:lpstr>
      <vt:lpstr>Example</vt:lpstr>
      <vt:lpstr>Example</vt:lpstr>
      <vt:lpstr>Phrase-structure grammars (1/2)</vt:lpstr>
      <vt:lpstr>Phrase-structure grammars (2/2)</vt:lpstr>
      <vt:lpstr>A longer example</vt:lpstr>
      <vt:lpstr>A longer example</vt:lpstr>
      <vt:lpstr>A longer example</vt:lpstr>
      <vt:lpstr>Penn Treebank Example</vt:lpstr>
      <vt:lpstr>Center Embedding</vt:lpstr>
      <vt:lpstr>CFGs are equivalent to PDAs</vt:lpstr>
      <vt:lpstr>Leftmost derivation</vt:lpstr>
      <vt:lpstr>Leftmost derivation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471</cp:revision>
  <dcterms:created xsi:type="dcterms:W3CDTF">2014-05-29T18:54:38Z</dcterms:created>
  <dcterms:modified xsi:type="dcterms:W3CDTF">2019-02-20T21:36:56Z</dcterms:modified>
</cp:coreProperties>
</file>