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 showSpecialPlsOnTitleSld="0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3" roundtripDataSignature="AMtx7mi+78AqxwgsjB3L+GM7I8pRPDu6D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7a9b4da659_0_9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g7a9b4da659_0_9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g7a9b4da659_0_9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7a9b4da659_0_7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7a9b4da659_0_7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g7a9b4da659_0_7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7a9b4da659_0_7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7a9b4da659_0_7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g7a9b4da659_0_7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7a9b4da659_0_6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g7a9b4da659_0_6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7a7fc102cf_4_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7a7fc102cf_4_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g7a7fc102cf_4_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7a9b4da659_0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7a9b4da659_0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g7a9b4da659_0_1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7a9b4da659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7a9b4da659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g7a9b4da659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7a7fc102cf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7a7fc102cf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g7a7fc102cf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7a7fc102cf_2_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7a7fc102cf_2_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g7a7fc102cf_2_2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a7fc102cf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7a7fc102cf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7a7fc102cf_0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7a7fc102cf_0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7a7fc102cf_0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g7a7fc102cf_0_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7a9b4da659_0_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7a9b4da659_0_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g7a9b4da659_0_3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7a9b4da659_0_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7a9b4da659_0_4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g7a9b4da659_0_4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8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1" name="Google Shape;21;p8"/>
          <p:cNvPicPr preferRelativeResize="0"/>
          <p:nvPr/>
        </p:nvPicPr>
        <p:blipFill rotWithShape="1">
          <a:blip r:embed="rId2">
            <a:alphaModFix/>
          </a:blip>
          <a:srcRect b="24892" l="0" r="0" t="32978"/>
          <a:stretch/>
        </p:blipFill>
        <p:spPr>
          <a:xfrm>
            <a:off x="8851641" y="18257"/>
            <a:ext cx="3340359" cy="7915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079157" cy="10791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9" name="Google Shape;29;p9"/>
          <p:cNvPicPr preferRelativeResize="0"/>
          <p:nvPr/>
        </p:nvPicPr>
        <p:blipFill rotWithShape="1">
          <a:blip r:embed="rId2">
            <a:alphaModFix/>
          </a:blip>
          <a:srcRect b="24892" l="0" r="0" t="32978"/>
          <a:stretch/>
        </p:blipFill>
        <p:spPr>
          <a:xfrm>
            <a:off x="8851641" y="18257"/>
            <a:ext cx="3340359" cy="7915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079157" cy="10791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0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0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1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2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2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12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12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5" name="Google Shape;65;p15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6" name="Google Shape;66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6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3" name="Google Shape;73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3.png"/><Relationship Id="rId4" Type="http://schemas.openxmlformats.org/officeDocument/2006/relationships/image" Target="../media/image21.png"/><Relationship Id="rId5" Type="http://schemas.openxmlformats.org/officeDocument/2006/relationships/image" Target="../media/image10.png"/><Relationship Id="rId6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Relationship Id="rId4" Type="http://schemas.openxmlformats.org/officeDocument/2006/relationships/image" Target="../media/image18.png"/><Relationship Id="rId5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2.png"/><Relationship Id="rId4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png"/><Relationship Id="rId4" Type="http://schemas.openxmlformats.org/officeDocument/2006/relationships/image" Target="../media/image2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Relationship Id="rId4" Type="http://schemas.openxmlformats.org/officeDocument/2006/relationships/image" Target="../media/image11.png"/><Relationship Id="rId5" Type="http://schemas.openxmlformats.org/officeDocument/2006/relationships/image" Target="../media/image7.png"/><Relationship Id="rId6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Group One Final </a:t>
            </a:r>
            <a:r>
              <a:rPr lang="en-US">
                <a:extLst>
                  <a:ext uri="http://customooxmlschemas.google.com/">
                    <go:slidesCustomData xmlns:go="http://customooxmlschemas.google.com/" textRoundtripDataId="0"/>
                  </a:ext>
                </a:extLst>
              </a:rPr>
              <a:t>Presentation</a:t>
            </a:r>
            <a:endParaRPr/>
          </a:p>
        </p:txBody>
      </p:sp>
      <p:sp>
        <p:nvSpPr>
          <p:cNvPr id="94" name="Google Shape;94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Helen Fang, Austin Riis-Due, Saahithi Joopelli, Marco Di Leo, Nisha Ramesh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7a9b4da659_0_9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Feature Prediction: Random Tree Regression</a:t>
            </a:r>
            <a:endParaRPr/>
          </a:p>
        </p:txBody>
      </p:sp>
      <p:sp>
        <p:nvSpPr>
          <p:cNvPr id="185" name="Google Shape;185;g7a9b4da659_0_98"/>
          <p:cNvSpPr txBox="1"/>
          <p:nvPr>
            <p:ph idx="1" type="body"/>
          </p:nvPr>
        </p:nvSpPr>
        <p:spPr>
          <a:xfrm>
            <a:off x="838200" y="1690825"/>
            <a:ext cx="10515600" cy="48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Predictand space constructed from unoccupied locations</a:t>
            </a:r>
            <a:endParaRPr/>
          </a:p>
          <a:p>
            <a:pPr indent="-228600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Use locations to determine well length</a:t>
            </a:r>
            <a:endParaRPr/>
          </a:p>
          <a:p>
            <a:pPr indent="-228600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Predicted data reduced to find optimal locations</a:t>
            </a:r>
            <a:endParaRPr/>
          </a:p>
          <a:p>
            <a:pPr indent="-292100" lvl="1" marL="6858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</a:pPr>
            <a:r>
              <a:rPr lang="en-US"/>
              <a:t>Broke up long wells with high production potential into smaller intervals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7a9b4da659_0_7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Predictions: Random Tree Regression</a:t>
            </a:r>
            <a:endParaRPr/>
          </a:p>
        </p:txBody>
      </p:sp>
      <p:pic>
        <p:nvPicPr>
          <p:cNvPr id="192" name="Google Shape;192;g7a9b4da659_0_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079" y="1974591"/>
            <a:ext cx="5401646" cy="3095325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g7a9b4da659_0_70"/>
          <p:cNvSpPr txBox="1"/>
          <p:nvPr/>
        </p:nvSpPr>
        <p:spPr>
          <a:xfrm>
            <a:off x="468900" y="5170175"/>
            <a:ext cx="55560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Porosity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g7a9b4da659_0_70"/>
          <p:cNvSpPr txBox="1"/>
          <p:nvPr/>
        </p:nvSpPr>
        <p:spPr>
          <a:xfrm>
            <a:off x="6154875" y="5170175"/>
            <a:ext cx="55560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Oil Saturation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5" name="Google Shape;195;g7a9b4da659_0_70"/>
          <p:cNvPicPr preferRelativeResize="0"/>
          <p:nvPr/>
        </p:nvPicPr>
        <p:blipFill rotWithShape="1">
          <a:blip r:embed="rId4">
            <a:alphaModFix/>
          </a:blip>
          <a:srcRect b="0" l="0" r="15218" t="0"/>
          <a:stretch/>
        </p:blipFill>
        <p:spPr>
          <a:xfrm>
            <a:off x="6307275" y="2011075"/>
            <a:ext cx="4995375" cy="302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g7a9b4da659_0_7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83325" y="1280684"/>
            <a:ext cx="671550" cy="53449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g7a9b4da659_0_7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232098" y="1522063"/>
            <a:ext cx="568502" cy="486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7a9b4da659_0_7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Predictions: Random Tree Regression</a:t>
            </a:r>
            <a:endParaRPr/>
          </a:p>
        </p:txBody>
      </p:sp>
      <p:sp>
        <p:nvSpPr>
          <p:cNvPr id="204" name="Google Shape;204;g7a9b4da659_0_79"/>
          <p:cNvSpPr txBox="1"/>
          <p:nvPr/>
        </p:nvSpPr>
        <p:spPr>
          <a:xfrm>
            <a:off x="603275" y="5206850"/>
            <a:ext cx="55560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Recoverable Reserves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g7a9b4da659_0_79"/>
          <p:cNvSpPr txBox="1"/>
          <p:nvPr/>
        </p:nvSpPr>
        <p:spPr>
          <a:xfrm>
            <a:off x="5791125" y="5206850"/>
            <a:ext cx="55560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Reduced, measures above 50th percentile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6" name="Google Shape;206;g7a9b4da659_0_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275" y="1762190"/>
            <a:ext cx="5370175" cy="322211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g7a9b4da659_0_79"/>
          <p:cNvPicPr preferRelativeResize="0"/>
          <p:nvPr/>
        </p:nvPicPr>
        <p:blipFill rotWithShape="1">
          <a:blip r:embed="rId4">
            <a:alphaModFix/>
          </a:blip>
          <a:srcRect b="0" l="0" r="8792" t="0"/>
          <a:stretch/>
        </p:blipFill>
        <p:spPr>
          <a:xfrm>
            <a:off x="6013075" y="1792950"/>
            <a:ext cx="5112122" cy="316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g7a9b4da659_0_7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353800" y="1034250"/>
            <a:ext cx="567175" cy="485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Results</a:t>
            </a:r>
            <a:endParaRPr/>
          </a:p>
        </p:txBody>
      </p:sp>
      <p:sp>
        <p:nvSpPr>
          <p:cNvPr id="214" name="Google Shape;214;p4"/>
          <p:cNvSpPr txBox="1"/>
          <p:nvPr>
            <p:ph idx="1" type="body"/>
          </p:nvPr>
        </p:nvSpPr>
        <p:spPr>
          <a:xfrm>
            <a:off x="2211650" y="1825625"/>
            <a:ext cx="9142200" cy="20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215" name="Google Shape;215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450" y="1825625"/>
            <a:ext cx="10714925" cy="347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7a9b4da659_0_6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Results</a:t>
            </a:r>
            <a:endParaRPr/>
          </a:p>
        </p:txBody>
      </p:sp>
      <p:sp>
        <p:nvSpPr>
          <p:cNvPr id="221" name="Google Shape;221;g7a9b4da659_0_61"/>
          <p:cNvSpPr txBox="1"/>
          <p:nvPr>
            <p:ph idx="1" type="body"/>
          </p:nvPr>
        </p:nvSpPr>
        <p:spPr>
          <a:xfrm>
            <a:off x="838200" y="1812400"/>
            <a:ext cx="9142200" cy="29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Summed oil in place: 45.17 MM bbl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Summed recoverable reserves: 4.41 MM bbl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Summed estimated ultimate recovery: 2.28 MM bbl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7a7fc102cf_4_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Map of Well Locations*</a:t>
            </a:r>
            <a:endParaRPr/>
          </a:p>
        </p:txBody>
      </p:sp>
      <p:sp>
        <p:nvSpPr>
          <p:cNvPr id="228" name="Google Shape;228;g7a7fc102cf_4_4"/>
          <p:cNvSpPr txBox="1"/>
          <p:nvPr>
            <p:ph idx="1" type="body"/>
          </p:nvPr>
        </p:nvSpPr>
        <p:spPr>
          <a:xfrm>
            <a:off x="838200" y="5426925"/>
            <a:ext cx="10515600" cy="1123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*</a:t>
            </a:r>
            <a:r>
              <a:rPr lang="en-US"/>
              <a:t>Colored by recoverable reserves</a:t>
            </a:r>
            <a:endParaRPr/>
          </a:p>
        </p:txBody>
      </p:sp>
      <p:pic>
        <p:nvPicPr>
          <p:cNvPr id="229" name="Google Shape;229;g7a7fc102cf_4_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0425" y="1493325"/>
            <a:ext cx="6579200" cy="409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g7a7fc102cf_4_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48775" y="1039450"/>
            <a:ext cx="677550" cy="5392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7a9b4da659_0_1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Map of Well Locations</a:t>
            </a:r>
            <a:endParaRPr/>
          </a:p>
        </p:txBody>
      </p:sp>
      <p:pic>
        <p:nvPicPr>
          <p:cNvPr id="237" name="Google Shape;237;g7a9b4da659_0_10"/>
          <p:cNvPicPr preferRelativeResize="0"/>
          <p:nvPr/>
        </p:nvPicPr>
        <p:blipFill rotWithShape="1">
          <a:blip r:embed="rId3">
            <a:alphaModFix/>
          </a:blip>
          <a:srcRect b="0" l="0" r="11473" t="0"/>
          <a:stretch/>
        </p:blipFill>
        <p:spPr>
          <a:xfrm>
            <a:off x="2490425" y="1493325"/>
            <a:ext cx="6579200" cy="4094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7a9b4da659_0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Map of Well Locations</a:t>
            </a:r>
            <a:endParaRPr/>
          </a:p>
        </p:txBody>
      </p:sp>
      <p:sp>
        <p:nvSpPr>
          <p:cNvPr id="244" name="Google Shape;244;g7a9b4da659_0_0"/>
          <p:cNvSpPr txBox="1"/>
          <p:nvPr>
            <p:ph idx="1" type="body"/>
          </p:nvPr>
        </p:nvSpPr>
        <p:spPr>
          <a:xfrm>
            <a:off x="838200" y="5426925"/>
            <a:ext cx="10515600" cy="1123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(they do not overlap with existing wells)</a:t>
            </a:r>
            <a:endParaRPr/>
          </a:p>
        </p:txBody>
      </p:sp>
      <p:pic>
        <p:nvPicPr>
          <p:cNvPr id="245" name="Google Shape;245;g7a9b4da659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1868225"/>
            <a:ext cx="5316400" cy="312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g7a9b4da659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63508" y="1868225"/>
            <a:ext cx="4952267" cy="3121550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g7a9b4da659_0_0"/>
          <p:cNvSpPr/>
          <p:nvPr/>
        </p:nvSpPr>
        <p:spPr>
          <a:xfrm>
            <a:off x="4316050" y="2171250"/>
            <a:ext cx="1112100" cy="529500"/>
          </a:xfrm>
          <a:prstGeom prst="rect">
            <a:avLst/>
          </a:prstGeom>
          <a:noFill/>
          <a:ln cap="flat" cmpd="sng" w="76200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8" name="Google Shape;248;g7a9b4da659_0_0"/>
          <p:cNvCxnSpPr/>
          <p:nvPr/>
        </p:nvCxnSpPr>
        <p:spPr>
          <a:xfrm>
            <a:off x="5592900" y="2462475"/>
            <a:ext cx="1006200" cy="92700"/>
          </a:xfrm>
          <a:prstGeom prst="straightConnector1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Conclusions</a:t>
            </a:r>
            <a:endParaRPr/>
          </a:p>
        </p:txBody>
      </p:sp>
      <p:sp>
        <p:nvSpPr>
          <p:cNvPr id="254" name="Google Shape;254;p5"/>
          <p:cNvSpPr txBox="1"/>
          <p:nvPr>
            <p:ph idx="1" type="body"/>
          </p:nvPr>
        </p:nvSpPr>
        <p:spPr>
          <a:xfrm>
            <a:off x="838200" y="1749425"/>
            <a:ext cx="10515600" cy="45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There is a region located in the lower center of the basin where there is predicted to be a high amount of recoverable reserves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wells are expected to have an average lifetime of 5.09 years before they reach the estimated economic limit of production</a:t>
            </a:r>
            <a:endParaRPr/>
          </a:p>
          <a:p>
            <a:pPr indent="-292100" lvl="0" marL="2286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The lifetime of the wells is short because the Hingle basin is an unconventional play</a:t>
            </a:r>
            <a:endParaRPr/>
          </a:p>
          <a:p>
            <a:pPr indent="-292100" lvl="0" marL="2286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The investment in these ten wells is expected to have a net profit of 25 million dollars per year after the estimated cost of the wells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Background: Hingle Basin</a:t>
            </a:r>
            <a:endParaRPr/>
          </a:p>
        </p:txBody>
      </p:sp>
      <p:sp>
        <p:nvSpPr>
          <p:cNvPr id="100" name="Google Shape;100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case study is presented as a 360 square mile tract of land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Given data spanning one year for 100 wells on the land</a:t>
            </a:r>
            <a:endParaRPr/>
          </a:p>
          <a:p>
            <a:pPr indent="-292100" lvl="0" marL="2286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From this data we are asked to predict and optimize the locations of the next set of ten wells</a:t>
            </a:r>
            <a:endParaRPr/>
          </a:p>
          <a:p>
            <a:pPr indent="-292100" lvl="0" marL="2286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Significance:</a:t>
            </a:r>
            <a:endParaRPr/>
          </a:p>
          <a:p>
            <a:pPr indent="-292100" lvl="1" marL="685800" rtl="0" algn="l">
              <a:spcBef>
                <a:spcPts val="5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G</a:t>
            </a:r>
            <a:r>
              <a:rPr lang="en-US"/>
              <a:t>ood case study for practical oil and gas optimization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a7fc102cf_0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Original Wells</a:t>
            </a:r>
            <a:endParaRPr/>
          </a:p>
        </p:txBody>
      </p:sp>
      <p:pic>
        <p:nvPicPr>
          <p:cNvPr id="107" name="Google Shape;107;g7a7fc102cf_0_0"/>
          <p:cNvPicPr preferRelativeResize="0"/>
          <p:nvPr/>
        </p:nvPicPr>
        <p:blipFill rotWithShape="1">
          <a:blip r:embed="rId3">
            <a:alphaModFix/>
          </a:blip>
          <a:srcRect b="16976" l="16799" r="51615" t="48811"/>
          <a:stretch/>
        </p:blipFill>
        <p:spPr>
          <a:xfrm>
            <a:off x="5620800" y="1771200"/>
            <a:ext cx="5549602" cy="338147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g7a7fc102cf_0_0"/>
          <p:cNvSpPr txBox="1"/>
          <p:nvPr/>
        </p:nvSpPr>
        <p:spPr>
          <a:xfrm>
            <a:off x="5874300" y="5501075"/>
            <a:ext cx="55560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Permeability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9" name="Google Shape;109;g7a7fc102cf_0_0"/>
          <p:cNvPicPr preferRelativeResize="0"/>
          <p:nvPr/>
        </p:nvPicPr>
        <p:blipFill rotWithShape="1">
          <a:blip r:embed="rId4">
            <a:alphaModFix/>
          </a:blip>
          <a:srcRect b="22034" l="16298" r="51566" t="43478"/>
          <a:stretch/>
        </p:blipFill>
        <p:spPr>
          <a:xfrm>
            <a:off x="217200" y="1784900"/>
            <a:ext cx="5556000" cy="3354053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g7a7fc102cf_0_0"/>
          <p:cNvSpPr txBox="1"/>
          <p:nvPr/>
        </p:nvSpPr>
        <p:spPr>
          <a:xfrm>
            <a:off x="394500" y="5501075"/>
            <a:ext cx="55560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Porosity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1" name="Google Shape;111;g7a7fc102cf_0_0"/>
          <p:cNvPicPr preferRelativeResize="0"/>
          <p:nvPr/>
        </p:nvPicPr>
        <p:blipFill rotWithShape="1">
          <a:blip r:embed="rId5">
            <a:alphaModFix/>
          </a:blip>
          <a:srcRect b="0" l="1832" r="2216" t="0"/>
          <a:stretch/>
        </p:blipFill>
        <p:spPr>
          <a:xfrm rot="5400000">
            <a:off x="9693167" y="3258488"/>
            <a:ext cx="3815299" cy="34102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g7a7fc102cf_0_0"/>
          <p:cNvSpPr txBox="1"/>
          <p:nvPr/>
        </p:nvSpPr>
        <p:spPr>
          <a:xfrm>
            <a:off x="11062763" y="1095925"/>
            <a:ext cx="10761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High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g7a7fc102cf_0_0"/>
          <p:cNvSpPr txBox="1"/>
          <p:nvPr/>
        </p:nvSpPr>
        <p:spPr>
          <a:xfrm>
            <a:off x="11062750" y="5501075"/>
            <a:ext cx="10761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Low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7a7fc102cf_2_2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Original Wells</a:t>
            </a:r>
            <a:endParaRPr/>
          </a:p>
        </p:txBody>
      </p:sp>
      <p:sp>
        <p:nvSpPr>
          <p:cNvPr id="120" name="Google Shape;120;g7a7fc102cf_2_21"/>
          <p:cNvSpPr txBox="1"/>
          <p:nvPr/>
        </p:nvSpPr>
        <p:spPr>
          <a:xfrm>
            <a:off x="6171125" y="5501075"/>
            <a:ext cx="55560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Water Saturation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g7a7fc102cf_2_21"/>
          <p:cNvSpPr txBox="1"/>
          <p:nvPr/>
        </p:nvSpPr>
        <p:spPr>
          <a:xfrm>
            <a:off x="157925" y="5501075"/>
            <a:ext cx="55560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Oil Saturation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2" name="Google Shape;122;g7a7fc102cf_2_21"/>
          <p:cNvPicPr preferRelativeResize="0"/>
          <p:nvPr/>
        </p:nvPicPr>
        <p:blipFill rotWithShape="1">
          <a:blip r:embed="rId3">
            <a:alphaModFix/>
          </a:blip>
          <a:srcRect b="0" l="1238" r="1238" t="0"/>
          <a:stretch/>
        </p:blipFill>
        <p:spPr>
          <a:xfrm>
            <a:off x="178536" y="1768850"/>
            <a:ext cx="5626939" cy="354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g7a7fc102cf_2_21"/>
          <p:cNvPicPr preferRelativeResize="0"/>
          <p:nvPr/>
        </p:nvPicPr>
        <p:blipFill rotWithShape="1">
          <a:blip r:embed="rId4">
            <a:alphaModFix/>
          </a:blip>
          <a:srcRect b="0" l="1757" r="11654" t="0"/>
          <a:stretch/>
        </p:blipFill>
        <p:spPr>
          <a:xfrm>
            <a:off x="5924075" y="1690818"/>
            <a:ext cx="5556000" cy="37035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g7a7fc102cf_2_21"/>
          <p:cNvPicPr preferRelativeResize="0"/>
          <p:nvPr/>
        </p:nvPicPr>
        <p:blipFill rotWithShape="1">
          <a:blip r:embed="rId5">
            <a:alphaModFix/>
          </a:blip>
          <a:srcRect b="1659" l="0" r="0" t="2407"/>
          <a:stretch/>
        </p:blipFill>
        <p:spPr>
          <a:xfrm>
            <a:off x="5602075" y="1573500"/>
            <a:ext cx="322000" cy="326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g7a7fc102cf_2_21"/>
          <p:cNvPicPr preferRelativeResize="0"/>
          <p:nvPr/>
        </p:nvPicPr>
        <p:blipFill rotWithShape="1">
          <a:blip r:embed="rId6">
            <a:alphaModFix/>
          </a:blip>
          <a:srcRect b="997" l="0" r="0" t="3116"/>
          <a:stretch/>
        </p:blipFill>
        <p:spPr>
          <a:xfrm>
            <a:off x="11709925" y="1573500"/>
            <a:ext cx="322000" cy="335465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g7a7fc102cf_2_21"/>
          <p:cNvSpPr txBox="1"/>
          <p:nvPr/>
        </p:nvSpPr>
        <p:spPr>
          <a:xfrm>
            <a:off x="11473425" y="4928150"/>
            <a:ext cx="795000" cy="2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Low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g7a7fc102cf_2_21"/>
          <p:cNvSpPr txBox="1"/>
          <p:nvPr/>
        </p:nvSpPr>
        <p:spPr>
          <a:xfrm>
            <a:off x="5365575" y="1214775"/>
            <a:ext cx="795000" cy="2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High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g7a7fc102cf_2_21"/>
          <p:cNvSpPr txBox="1"/>
          <p:nvPr/>
        </p:nvSpPr>
        <p:spPr>
          <a:xfrm>
            <a:off x="11473425" y="1214775"/>
            <a:ext cx="795000" cy="2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High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g7a7fc102cf_2_21"/>
          <p:cNvSpPr txBox="1"/>
          <p:nvPr/>
        </p:nvSpPr>
        <p:spPr>
          <a:xfrm>
            <a:off x="5365575" y="4928150"/>
            <a:ext cx="795000" cy="2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Low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7a7fc102cf_0_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Objectives Part One:</a:t>
            </a:r>
            <a:endParaRPr/>
          </a:p>
        </p:txBody>
      </p:sp>
      <p:sp>
        <p:nvSpPr>
          <p:cNvPr id="136" name="Google Shape;136;g7a7fc102cf_0_6"/>
          <p:cNvSpPr txBox="1"/>
          <p:nvPr>
            <p:ph idx="1" type="body"/>
          </p:nvPr>
        </p:nvSpPr>
        <p:spPr>
          <a:xfrm>
            <a:off x="838200" y="1690825"/>
            <a:ext cx="10515600" cy="4955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Optimize the following to maximize production: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/>
              <a:t>Well length</a:t>
            </a:r>
            <a:endParaRPr sz="24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Based on predicted Recoverable Reserves?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How long can a well be physically?</a:t>
            </a:r>
            <a:endParaRPr sz="2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/>
              <a:t>Number of frac stages</a:t>
            </a:r>
            <a:endParaRPr sz="24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What’s the correlation between production and frac stages?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How close to prevent cross interference?</a:t>
            </a:r>
            <a:endParaRPr sz="2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/>
              <a:t>Amount of proppant in each stage</a:t>
            </a:r>
            <a:endParaRPr sz="24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What’s the correlation between production and proppant?</a:t>
            </a:r>
            <a:endParaRPr sz="2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/>
              <a:t>Pump Rate</a:t>
            </a:r>
            <a:endParaRPr sz="24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What’s the correlation between production and pump rate?</a:t>
            </a:r>
            <a:endParaRPr sz="2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7a7fc102cf_0_1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Objectives Part Two:</a:t>
            </a:r>
            <a:endParaRPr/>
          </a:p>
        </p:txBody>
      </p:sp>
      <p:sp>
        <p:nvSpPr>
          <p:cNvPr id="143" name="Google Shape;143;g7a7fc102cf_0_12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Use your optimized well parameters to choose the location for the next 10 wells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Calculate the original oil in place (OOIP) for each well</a:t>
            </a:r>
            <a:endParaRPr/>
          </a:p>
          <a:p>
            <a:pPr indent="-393700" lvl="0" marL="457200" rtl="0" algn="l">
              <a:spcBef>
                <a:spcPts val="100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How to get a parameter for width?</a:t>
            </a:r>
            <a:endParaRPr sz="26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Calculate the recoverable reserves (RR) for each well</a:t>
            </a:r>
            <a:endParaRPr/>
          </a:p>
          <a:p>
            <a:pPr indent="-393700" lvl="0" marL="457200" rtl="0" algn="l">
              <a:spcBef>
                <a:spcPts val="100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How to predict recovery factor based on other well properties?</a:t>
            </a:r>
            <a:endParaRPr sz="26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Calculate the estimated ultimate recovery (EUR) for each well</a:t>
            </a:r>
            <a:endParaRPr sz="2600"/>
          </a:p>
          <a:p>
            <a:pPr indent="-393700" lvl="0" marL="457200" rtl="0" algn="l">
              <a:spcBef>
                <a:spcPts val="100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What are the economic limits of production?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How much does it cost to run an oil well?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Analysis</a:t>
            </a:r>
            <a:endParaRPr/>
          </a:p>
        </p:txBody>
      </p:sp>
      <p:sp>
        <p:nvSpPr>
          <p:cNvPr id="150" name="Google Shape;150;p3"/>
          <p:cNvSpPr txBox="1"/>
          <p:nvPr>
            <p:ph idx="1" type="body"/>
          </p:nvPr>
        </p:nvSpPr>
        <p:spPr>
          <a:xfrm>
            <a:off x="838200" y="1800550"/>
            <a:ext cx="10515600" cy="46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Pandas, Seaborn, and MatPlot for statistical analysis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PKN fracture modeling to calculate width of thin wells</a:t>
            </a:r>
            <a:endParaRPr/>
          </a:p>
          <a:p>
            <a:pPr indent="-2921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Proppant weight, frac stages, pump rate optimization: median values </a:t>
            </a:r>
            <a:endParaRPr/>
          </a:p>
          <a:p>
            <a:pPr indent="-292100" lvl="1" marL="6858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lack of statistical correlation between those variables and oil production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7a9b4da659_0_3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does production vary with...</a:t>
            </a:r>
            <a:endParaRPr/>
          </a:p>
        </p:txBody>
      </p:sp>
      <p:sp>
        <p:nvSpPr>
          <p:cNvPr id="157" name="Google Shape;157;g7a9b4da659_0_32"/>
          <p:cNvSpPr txBox="1"/>
          <p:nvPr/>
        </p:nvSpPr>
        <p:spPr>
          <a:xfrm>
            <a:off x="774300" y="5534125"/>
            <a:ext cx="55560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Well length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8" name="Google Shape;158;g7a9b4da659_0_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1875925"/>
            <a:ext cx="5284300" cy="333337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g7a9b4da659_0_32"/>
          <p:cNvSpPr txBox="1"/>
          <p:nvPr/>
        </p:nvSpPr>
        <p:spPr>
          <a:xfrm>
            <a:off x="6387300" y="5534125"/>
            <a:ext cx="55560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Frac stages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0" name="Google Shape;160;g7a9b4da659_0_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68512" y="2104475"/>
            <a:ext cx="4463980" cy="287627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g7a9b4da659_0_32"/>
          <p:cNvSpPr txBox="1"/>
          <p:nvPr/>
        </p:nvSpPr>
        <p:spPr>
          <a:xfrm>
            <a:off x="2699150" y="5150125"/>
            <a:ext cx="15624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Well length (ft)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g7a9b4da659_0_32"/>
          <p:cNvSpPr txBox="1"/>
          <p:nvPr/>
        </p:nvSpPr>
        <p:spPr>
          <a:xfrm>
            <a:off x="8119300" y="4980750"/>
            <a:ext cx="17970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Number of frac stages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g7a9b4da659_0_32"/>
          <p:cNvSpPr txBox="1"/>
          <p:nvPr/>
        </p:nvSpPr>
        <p:spPr>
          <a:xfrm rot="-5400000">
            <a:off x="-536400" y="3237000"/>
            <a:ext cx="22374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Annual oil production (bbl)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g7a9b4da659_0_32"/>
          <p:cNvSpPr txBox="1"/>
          <p:nvPr/>
        </p:nvSpPr>
        <p:spPr>
          <a:xfrm rot="-5400000">
            <a:off x="5357800" y="3420475"/>
            <a:ext cx="22374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Annual oil production (bbl)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7a9b4da659_0_4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does production vary with...</a:t>
            </a:r>
            <a:endParaRPr/>
          </a:p>
        </p:txBody>
      </p:sp>
      <p:sp>
        <p:nvSpPr>
          <p:cNvPr id="171" name="Google Shape;171;g7a9b4da659_0_44"/>
          <p:cNvSpPr txBox="1"/>
          <p:nvPr/>
        </p:nvSpPr>
        <p:spPr>
          <a:xfrm>
            <a:off x="838200" y="5341425"/>
            <a:ext cx="55560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Proppant weight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g7a9b4da659_0_44"/>
          <p:cNvSpPr txBox="1"/>
          <p:nvPr/>
        </p:nvSpPr>
        <p:spPr>
          <a:xfrm>
            <a:off x="6394213" y="5341425"/>
            <a:ext cx="55560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Pump Rate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3" name="Google Shape;173;g7a9b4da659_0_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1803500"/>
            <a:ext cx="5156921" cy="317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g7a9b4da659_0_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65792" y="1803500"/>
            <a:ext cx="4821083" cy="317725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g7a9b4da659_0_44"/>
          <p:cNvSpPr txBox="1"/>
          <p:nvPr/>
        </p:nvSpPr>
        <p:spPr>
          <a:xfrm rot="-5400000">
            <a:off x="-536400" y="3237000"/>
            <a:ext cx="22374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Annual oil production (bbl)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g7a9b4da659_0_44"/>
          <p:cNvSpPr txBox="1"/>
          <p:nvPr/>
        </p:nvSpPr>
        <p:spPr>
          <a:xfrm rot="-5400000">
            <a:off x="5355100" y="3324125"/>
            <a:ext cx="22374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Annual oil production (bbl)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g7a9b4da659_0_44"/>
          <p:cNvSpPr txBox="1"/>
          <p:nvPr/>
        </p:nvSpPr>
        <p:spPr>
          <a:xfrm>
            <a:off x="2112574" y="4957425"/>
            <a:ext cx="26082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Average proppant weight (lb)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g7a9b4da659_0_44"/>
          <p:cNvSpPr txBox="1"/>
          <p:nvPr/>
        </p:nvSpPr>
        <p:spPr>
          <a:xfrm>
            <a:off x="7903900" y="4957425"/>
            <a:ext cx="29655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Average pump rate (cubic feet/min)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2019-08-13T19:46:07Z</dcterms:created>
  <dc:creator>Pisel, Jesse</dc:creator>
</cp:coreProperties>
</file>