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951814"/>
          <c:y val="0.0951814"/>
          <c:w val="0.809637"/>
          <c:h val="0.797137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区域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929292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F8BA00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FF2600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solidFill>
                <a:schemeClr val="accent6">
                  <a:satOff val="-20754"/>
                  <a:lumOff val="-16738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Pt>
            <c:idx val="6"/>
            <c:explosion val="0"/>
            <c:spPr>
              <a:solidFill>
                <a:srgbClr val="22AEFF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explosion val="0"/>
            <c:spPr>
              <a:solidFill>
                <a:srgbClr val="73DD4E"/>
              </a:solidFill>
              <a:ln w="12700" cap="flat">
                <a:noFill/>
                <a:miter lim="400000"/>
              </a:ln>
              <a:effectLst/>
            </c:spPr>
          </c:dPt>
          <c:dPt>
            <c:idx val="8"/>
            <c:explosion val="0"/>
            <c:spPr>
              <a:solidFill>
                <a:srgbClr val="A0A0A0"/>
              </a:solidFill>
              <a:ln w="12700" cap="flat">
                <a:noFill/>
                <a:miter lim="400000"/>
              </a:ln>
              <a:effectLst/>
            </c:spPr>
          </c:dPt>
          <c:dPt>
            <c:idx val="9"/>
            <c:explosion val="0"/>
            <c:spPr>
              <a:solidFill>
                <a:srgbClr val="F9C321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8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9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latin typeface="Helvetica Neue"/>
                    </a:defRPr>
                  </a:pPr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Sheet1!$B$1:$K$1</c:f>
              <c:strCache>
                <c:ptCount val="10"/>
                <c:pt idx="0">
                  <c:v>杨柳</c:v>
                </c:pt>
                <c:pt idx="1">
                  <c:v>竹</c:v>
                </c:pt>
                <c:pt idx="2">
                  <c:v>松柏</c:v>
                </c:pt>
                <c:pt idx="3">
                  <c:v>莲荷</c:v>
                </c:pt>
                <c:pt idx="4">
                  <c:v>梅</c:v>
                </c:pt>
                <c:pt idx="5">
                  <c:v>桃</c:v>
                </c:pt>
                <c:pt idx="6">
                  <c:v>兰蕙</c:v>
                </c:pt>
                <c:pt idx="7">
                  <c:v>牡丹</c:v>
                </c:pt>
                <c:pt idx="8">
                  <c:v>杏</c:v>
                </c:pt>
                <c:pt idx="9">
                  <c:v>其他</c:v>
                </c:pt>
              </c:strCache>
            </c:strRef>
          </c:cat>
          <c:val>
            <c:numRef>
              <c:f>Sheet1!$B$2:$K$2</c:f>
              <c:numCache>
                <c:ptCount val="10"/>
                <c:pt idx="0">
                  <c:v>1095.000000</c:v>
                </c:pt>
                <c:pt idx="1">
                  <c:v>394.000000</c:v>
                </c:pt>
                <c:pt idx="2">
                  <c:v>368.000000</c:v>
                </c:pt>
                <c:pt idx="3">
                  <c:v>245.000000</c:v>
                </c:pt>
                <c:pt idx="4">
                  <c:v>153.000000</c:v>
                </c:pt>
                <c:pt idx="5">
                  <c:v>143.000000</c:v>
                </c:pt>
                <c:pt idx="6">
                  <c:v>139.000000</c:v>
                </c:pt>
                <c:pt idx="7">
                  <c:v>138.000000</c:v>
                </c:pt>
                <c:pt idx="8">
                  <c:v>98.000000</c:v>
                </c:pt>
                <c:pt idx="9">
                  <c:v>640.000000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202394"/>
          <c:y val="0.202394"/>
          <c:w val="0.595211"/>
          <c:h val="0.582711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区域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929292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F8BA00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FF2600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solidFill>
                <a:schemeClr val="accent6">
                  <a:satOff val="-20754"/>
                  <a:lumOff val="-16738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Pt>
            <c:idx val="6"/>
            <c:explosion val="0"/>
            <c:spPr>
              <a:solidFill>
                <a:srgbClr val="22AEFF"/>
              </a:solidFill>
              <a:ln w="12700" cap="flat">
                <a:noFill/>
                <a:miter lim="400000"/>
              </a:ln>
              <a:effectLst/>
            </c:spPr>
          </c:dPt>
          <c:dPt>
            <c:idx val="7"/>
            <c:explosion val="0"/>
            <c:spPr>
              <a:solidFill>
                <a:srgbClr val="73DD4E"/>
              </a:solidFill>
              <a:ln w="12700" cap="flat">
                <a:noFill/>
                <a:miter lim="400000"/>
              </a:ln>
              <a:effectLst/>
            </c:spPr>
          </c:dPt>
          <c:dPt>
            <c:idx val="8"/>
            <c:explosion val="0"/>
            <c:spPr>
              <a:solidFill>
                <a:srgbClr val="A0A0A0"/>
              </a:solidFill>
              <a:ln w="12700" cap="flat">
                <a:noFill/>
                <a:miter lim="400000"/>
              </a:ln>
              <a:effectLst/>
            </c:spPr>
          </c:dPt>
          <c:dPt>
            <c:idx val="9"/>
            <c:explosion val="0"/>
            <c:spPr>
              <a:solidFill>
                <a:srgbClr val="F9C321"/>
              </a:solidFill>
              <a:ln w="12700" cap="flat">
                <a:noFill/>
                <a:miter lim="400000"/>
              </a:ln>
              <a:effectLst/>
            </c:spPr>
          </c:dPt>
          <c:dPt>
            <c:idx val="10"/>
            <c:explosion val="0"/>
            <c:spPr>
              <a:solidFill>
                <a:srgbClr val="FF4322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Helvetica Neue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Helvetica Neue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Helvetica Neue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Helvetica Neue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Helvetica Neue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Helvetica Neue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Helvetica Neue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Helvetica Neue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8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Helvetica Neue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9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Helvetica Neue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0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Helvetica Neue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Sheet1!$B$1:$L$1</c:f>
              <c:strCache>
                <c:ptCount val="11"/>
                <c:pt idx="0">
                  <c:v>杨柳</c:v>
                </c:pt>
                <c:pt idx="1">
                  <c:v>梅</c:v>
                </c:pt>
                <c:pt idx="2">
                  <c:v>莲荷</c:v>
                </c:pt>
                <c:pt idx="3">
                  <c:v>桃</c:v>
                </c:pt>
                <c:pt idx="4">
                  <c:v>竹</c:v>
                </c:pt>
                <c:pt idx="5">
                  <c:v>兰蕙</c:v>
                </c:pt>
                <c:pt idx="6">
                  <c:v>松柏</c:v>
                </c:pt>
                <c:pt idx="7">
                  <c:v>桂</c:v>
                </c:pt>
                <c:pt idx="8">
                  <c:v>李</c:v>
                </c:pt>
                <c:pt idx="9">
                  <c:v>杏</c:v>
                </c:pt>
                <c:pt idx="10">
                  <c:v>其他</c:v>
                </c:pt>
              </c:strCache>
            </c:strRef>
          </c:cat>
          <c:val>
            <c:numRef>
              <c:f>Sheet1!$B$2:$L$2</c:f>
              <c:numCache>
                <c:ptCount val="11"/>
                <c:pt idx="0">
                  <c:v>3431.000000</c:v>
                </c:pt>
                <c:pt idx="1">
                  <c:v>2497.000000</c:v>
                </c:pt>
                <c:pt idx="2">
                  <c:v>1873.000000</c:v>
                </c:pt>
                <c:pt idx="3">
                  <c:v>1640.000000</c:v>
                </c:pt>
                <c:pt idx="4">
                  <c:v>1574.000000</c:v>
                </c:pt>
                <c:pt idx="5">
                  <c:v>1246.000000</c:v>
                </c:pt>
                <c:pt idx="6">
                  <c:v>1052.000000</c:v>
                </c:pt>
                <c:pt idx="7">
                  <c:v>681.000000</c:v>
                </c:pt>
                <c:pt idx="8">
                  <c:v>552.000000</c:v>
                </c:pt>
                <c:pt idx="9">
                  <c:v>545.000000</c:v>
                </c:pt>
                <c:pt idx="10">
                  <c:v>3000.000000</c:v>
                </c:pt>
              </c:numCache>
            </c:numRef>
          </c:val>
        </c:ser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10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10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11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出自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出自</a:t>
            </a:r>
          </a:p>
        </p:txBody>
      </p:sp>
      <p:sp>
        <p:nvSpPr>
          <p:cNvPr id="13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一碗沙拉配有炒饭、水煮蛋和一双筷子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一碗三文鱼饼、沙拉和鹰嘴豆泥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一碗宽意大利面配有欧芹黄油、烤榛子和帕尔马干酪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一碗沙拉配有炒饭、水煮蛋和一双筷子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一碗宽意大利面配有欧芹黄油、烤榛子和帕尔马干酪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7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2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房效民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房效民</a:t>
            </a:r>
          </a:p>
        </p:txBody>
      </p:sp>
      <p:sp>
        <p:nvSpPr>
          <p:cNvPr id="172" name="红杏何以污名化"/>
          <p:cNvSpPr txBox="1"/>
          <p:nvPr>
            <p:ph type="ctrTitle"/>
          </p:nvPr>
        </p:nvSpPr>
        <p:spPr>
          <a:xfrm>
            <a:off x="1206496" y="2390787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红杏何以污名化</a:t>
            </a:r>
          </a:p>
        </p:txBody>
      </p:sp>
      <p:sp>
        <p:nvSpPr>
          <p:cNvPr id="173" name="宋代以来的红杏意象转型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宋代以来的红杏意象转型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二维饼图"/>
          <p:cNvGraphicFramePr/>
          <p:nvPr/>
        </p:nvGraphicFramePr>
        <p:xfrm>
          <a:off x="-286568" y="2413424"/>
          <a:ext cx="11011600" cy="1101159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76" name="《全唐诗》咏物统计"/>
          <p:cNvSpPr txBox="1"/>
          <p:nvPr/>
        </p:nvSpPr>
        <p:spPr>
          <a:xfrm>
            <a:off x="2038745" y="1615472"/>
            <a:ext cx="56007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《全唐诗》咏物统计</a:t>
            </a:r>
          </a:p>
        </p:txBody>
      </p:sp>
      <p:sp>
        <p:nvSpPr>
          <p:cNvPr id="177" name="《全宋诗》咏物统计"/>
          <p:cNvSpPr txBox="1"/>
          <p:nvPr/>
        </p:nvSpPr>
        <p:spPr>
          <a:xfrm>
            <a:off x="15807991" y="1845727"/>
            <a:ext cx="56007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《全宋诗》咏物统计</a:t>
            </a:r>
          </a:p>
        </p:txBody>
      </p:sp>
      <p:graphicFrame>
        <p:nvGraphicFramePr>
          <p:cNvPr id="178" name="二维饼图"/>
          <p:cNvGraphicFramePr/>
          <p:nvPr/>
        </p:nvGraphicFramePr>
        <p:xfrm>
          <a:off x="10163723" y="499023"/>
          <a:ext cx="14978554" cy="1497855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5" grpId="1"/>
      <p:bldP build="whole" bldLvl="1" animBg="1" rev="0" advAuto="0" spid="178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原先同样地位的梅和杏，为何到了宋代地位差距明显不同？"/>
          <p:cNvSpPr txBox="1"/>
          <p:nvPr/>
        </p:nvSpPr>
        <p:spPr>
          <a:xfrm>
            <a:off x="4819650" y="970758"/>
            <a:ext cx="159639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原先同样地位的梅和杏，为何到了宋代地位差距明显不同？</a:t>
            </a:r>
          </a:p>
        </p:txBody>
      </p:sp>
      <p:sp>
        <p:nvSpPr>
          <p:cNvPr id="181" name="梅：…"/>
          <p:cNvSpPr txBox="1"/>
          <p:nvPr/>
        </p:nvSpPr>
        <p:spPr>
          <a:xfrm>
            <a:off x="2245975" y="3755262"/>
            <a:ext cx="4753869" cy="3420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梅：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- 凌寒不凋→坚韧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- 花香清冷→淡泊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- 果实酸涩→安贫</a:t>
            </a:r>
          </a:p>
        </p:txBody>
      </p:sp>
      <p:sp>
        <p:nvSpPr>
          <p:cNvPr id="182" name="杏花：…"/>
          <p:cNvSpPr txBox="1"/>
          <p:nvPr/>
        </p:nvSpPr>
        <p:spPr>
          <a:xfrm>
            <a:off x="14645564" y="3668267"/>
            <a:ext cx="6210301" cy="359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defTabSz="457200">
              <a:lnSpc>
                <a:spcPct val="100000"/>
              </a:lnSpc>
              <a:spcBef>
                <a:spcPts val="700"/>
              </a:spcBef>
              <a:tabLst>
                <a:tab pos="139700" algn="l"/>
                <a:tab pos="457200" algn="l"/>
              </a:tabLst>
            </a:pPr>
            <a:r>
              <a:t>杏花：</a:t>
            </a:r>
          </a:p>
          <a:p>
            <a:pPr marL="609600" indent="-609600" defTabSz="457200">
              <a:lnSpc>
                <a:spcPct val="100000"/>
              </a:lnSpc>
              <a:spcBef>
                <a:spcPts val="0"/>
              </a:spcBef>
              <a:buSzPct val="123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花期短暂，薄幸易变</a:t>
            </a:r>
          </a:p>
          <a:p>
            <a:pPr marL="609600" indent="-609600" defTabSz="457200">
              <a:lnSpc>
                <a:spcPct val="100000"/>
              </a:lnSpc>
              <a:spcBef>
                <a:spcPts val="0"/>
              </a:spcBef>
              <a:buSzPct val="123000"/>
              <a:buChar char="-"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花色艳丽，媚俗惑众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-  生长市井，趋炎附势</a:t>
            </a:r>
          </a:p>
        </p:txBody>
      </p:sp>
      <p:sp>
        <p:nvSpPr>
          <p:cNvPr id="183" name="陆游：零落成泥碾作尘，只有香如故…"/>
          <p:cNvSpPr txBox="1"/>
          <p:nvPr/>
        </p:nvSpPr>
        <p:spPr>
          <a:xfrm>
            <a:off x="1278904" y="8256170"/>
            <a:ext cx="11087101" cy="2454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陆游：零落成泥碾作尘，只有香如故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王冕：不要人夸好颜色，只留清气满乾坤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…</a:t>
            </a:r>
          </a:p>
        </p:txBody>
      </p:sp>
      <p:pic>
        <p:nvPicPr>
          <p:cNvPr id="184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06583" y="3582227"/>
            <a:ext cx="3766180" cy="376618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叶绍翁：春色满园关不住，一枝红杏出墙来"/>
          <p:cNvSpPr txBox="1"/>
          <p:nvPr/>
        </p:nvSpPr>
        <p:spPr>
          <a:xfrm>
            <a:off x="12722576" y="8246815"/>
            <a:ext cx="116967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叶绍翁：春色满园关不住，一枝红杏出墙来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1"/>
      <p:bldP build="whole" bldLvl="1" animBg="1" rev="0" advAuto="0" spid="185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比徳思想兴起缘由"/>
          <p:cNvSpPr txBox="1"/>
          <p:nvPr/>
        </p:nvSpPr>
        <p:spPr>
          <a:xfrm>
            <a:off x="1025623" y="1638497"/>
            <a:ext cx="49911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比徳思想兴起缘由</a:t>
            </a:r>
          </a:p>
        </p:txBody>
      </p:sp>
      <p:sp>
        <p:nvSpPr>
          <p:cNvPr id="188" name="《论语·雍也》说：“知者乐水，仁者乐山。知者动，仁者静。知者乐，仁者寿。”"/>
          <p:cNvSpPr txBox="1"/>
          <p:nvPr/>
        </p:nvSpPr>
        <p:spPr>
          <a:xfrm>
            <a:off x="611165" y="3353891"/>
            <a:ext cx="21529549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《论语·雍也》说：“知者乐水，仁者乐山。知者动，仁者静。知者乐，仁者寿。”</a:t>
            </a:r>
          </a:p>
        </p:txBody>
      </p:sp>
      <p:sp>
        <p:nvSpPr>
          <p:cNvPr id="189" name="子曰:夫昔者君子比德于玉焉。温润而泽,仁也;缜密以栗,知也;廉而不刿,义也;垂之如队,礼也:叩之其声清越以长,其终诎然,乐也;瑕不掩瑜、瑜不掩瑕,忠也;孚尹旁达,信也;气如白虹,天也;精神见于山川,地也;圭璋特达,德也。(《礼记·聘义》)"/>
          <p:cNvSpPr txBox="1"/>
          <p:nvPr/>
        </p:nvSpPr>
        <p:spPr>
          <a:xfrm>
            <a:off x="933521" y="5069284"/>
            <a:ext cx="24194721" cy="251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子曰:夫昔者君子比德于玉焉。温润而泽,仁也;缜密以栗,知也;廉而不刿,义也;垂之如队,礼也:叩之其声清越以长,其终诎然,乐也;瑕不掩瑜、瑜不掩瑕,忠也;孚尹旁达,信也;气如白虹,天也;精神见于山川,地也;圭璋特达,德也。(《礼记·聘义》)</a:t>
            </a:r>
          </a:p>
        </p:txBody>
      </p:sp>
      <p:sp>
        <p:nvSpPr>
          <p:cNvPr id="190" name="儒家之“比徳模式”"/>
          <p:cNvSpPr txBox="1"/>
          <p:nvPr/>
        </p:nvSpPr>
        <p:spPr>
          <a:xfrm>
            <a:off x="8186553" y="9789523"/>
            <a:ext cx="494599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儒家之“比徳模式”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2"/>
      <p:bldP build="whole" bldLvl="1" animBg="1" rev="0" advAuto="0" spid="189" grpId="3"/>
      <p:bldP build="whole" bldLvl="1" animBg="1" rev="0" advAuto="0" spid="18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宋代比徳思想的高涨"/>
          <p:cNvSpPr txBox="1"/>
          <p:nvPr/>
        </p:nvSpPr>
        <p:spPr>
          <a:xfrm>
            <a:off x="1048649" y="1454293"/>
            <a:ext cx="56007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宋代比徳思想的高涨</a:t>
            </a:r>
          </a:p>
        </p:txBody>
      </p:sp>
      <p:sp>
        <p:nvSpPr>
          <p:cNvPr id="193" name="到了宋代，杏花意象的价值定位持续走低，杏花被视为一种薄幸之花，究其原主要是儒家文化的发展复兴，理学得到了发展，文人的道德品格意识高涨，社会上方方面面呈现出一种“ 比德” 的倾向。"/>
          <p:cNvSpPr txBox="1"/>
          <p:nvPr/>
        </p:nvSpPr>
        <p:spPr>
          <a:xfrm>
            <a:off x="519063" y="3359441"/>
            <a:ext cx="23888701" cy="2484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到了宋代，杏花意象的价值定位持续走低，杏花被视为一种薄幸之花，究其原主要是儒家文化的发展复兴，理学得到了发展，文人的道德品格意识高涨，社会上方方面面呈现出一种“ 比德” 的倾向。</a:t>
            </a:r>
          </a:p>
        </p:txBody>
      </p:sp>
      <p:sp>
        <p:nvSpPr>
          <p:cNvPr id="194" name="姚宽《西溪丛语》：“予长兄伯…"/>
          <p:cNvSpPr txBox="1"/>
          <p:nvPr/>
        </p:nvSpPr>
        <p:spPr>
          <a:xfrm>
            <a:off x="1140751" y="7039123"/>
            <a:ext cx="13525501" cy="3644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姚宽《西溪丛语》：“予长兄伯</a:t>
            </a:r>
          </a:p>
          <a:p>
            <a:pPr/>
            <a:r>
              <a:t>声尝得三十客牡丹为贵客，梅为清客，兰为幽客，</a:t>
            </a:r>
          </a:p>
          <a:p>
            <a:pPr/>
            <a:r>
              <a:t>桃为夭客</a:t>
            </a:r>
            <a:r>
              <a:rPr b="1"/>
              <a:t>，杏为艳客，</a:t>
            </a:r>
            <a:r>
              <a:t>莲为溪客……”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  <p:bldP build="whole" bldLvl="1" animBg="1" rev="0" advAuto="0" spid="19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比徳思想再考究"/>
          <p:cNvSpPr txBox="1"/>
          <p:nvPr/>
        </p:nvSpPr>
        <p:spPr>
          <a:xfrm>
            <a:off x="1532184" y="1316140"/>
            <a:ext cx="43815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比徳思想再考究</a:t>
            </a:r>
          </a:p>
        </p:txBody>
      </p:sp>
      <p:sp>
        <p:nvSpPr>
          <p:cNvPr id="197" name="“异质同构”说认为，人并不是把自己的情感移植到外物的身上，而是…"/>
          <p:cNvSpPr txBox="1"/>
          <p:nvPr/>
        </p:nvSpPr>
        <p:spPr>
          <a:xfrm>
            <a:off x="1278904" y="3699801"/>
            <a:ext cx="18447411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“异质同构”说认为，人并不是把自己的情感移植到外物的身上，而是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外物的运动和形状本身就是一种表现，表现某种人的情感。</a:t>
            </a:r>
          </a:p>
        </p:txBody>
      </p:sp>
      <p:sp>
        <p:nvSpPr>
          <p:cNvPr id="198" name="所谓“比德”实际上是运用想象力赋予某一…"/>
          <p:cNvSpPr txBox="1"/>
          <p:nvPr/>
        </p:nvSpPr>
        <p:spPr>
          <a:xfrm>
            <a:off x="1347980" y="9583337"/>
            <a:ext cx="15963901" cy="265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所谓“比德”实际上是运用想象力赋予某一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自然物丰富的伦理内涵，使某种德性或某种人格具象化、对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象化，从而形成一种审美意象</a:t>
            </a:r>
          </a:p>
        </p:txBody>
      </p:sp>
      <p:sp>
        <p:nvSpPr>
          <p:cNvPr id="199" name="这一说法强调了客观事物本身的存在形式所表现出的特征，…"/>
          <p:cNvSpPr txBox="1"/>
          <p:nvPr/>
        </p:nvSpPr>
        <p:spPr>
          <a:xfrm>
            <a:off x="1347980" y="5692028"/>
            <a:ext cx="15963901" cy="265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这一说法强调了客观事物本身的存在形式所表现出的特征，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重视客观形式在美的产生中所起的作用。但是它重视了审美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客体，忽视了审美主体的主观能动性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结语+一点思考"/>
          <p:cNvSpPr txBox="1"/>
          <p:nvPr/>
        </p:nvSpPr>
        <p:spPr>
          <a:xfrm>
            <a:off x="1877567" y="1177987"/>
            <a:ext cx="413766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结语+一点思考</a:t>
            </a:r>
          </a:p>
        </p:txBody>
      </p:sp>
      <p:sp>
        <p:nvSpPr>
          <p:cNvPr id="202" name="其实花本不存在什么道德上的高低贵贱，梅也好杏也好，…"/>
          <p:cNvSpPr txBox="1"/>
          <p:nvPr/>
        </p:nvSpPr>
        <p:spPr>
          <a:xfrm>
            <a:off x="1440082" y="3019112"/>
            <a:ext cx="15354301" cy="228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t>其实花本不存在什么道德上的高低贵贱，梅也好杏也好，</a:t>
            </a:r>
          </a:p>
          <a:p>
            <a:pPr>
              <a:defRPr b="1"/>
            </a:pPr>
            <a:r>
              <a:t>都是人们主观上赋予的道德审美</a:t>
            </a:r>
          </a:p>
        </p:txBody>
      </p:sp>
      <p:sp>
        <p:nvSpPr>
          <p:cNvPr id="203" name="“比德模式”虽然追根溯源是…"/>
          <p:cNvSpPr txBox="1"/>
          <p:nvPr/>
        </p:nvSpPr>
        <p:spPr>
          <a:xfrm>
            <a:off x="956547" y="7810374"/>
            <a:ext cx="9867901" cy="265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1A191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“比德模式”虽然追根溯源是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1A191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一种道德审美，却为人们认识自然美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1A191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做出了一定的引导和启发。</a:t>
            </a:r>
          </a:p>
        </p:txBody>
      </p:sp>
      <p:sp>
        <p:nvSpPr>
          <p:cNvPr id="204" name="近代的音乐、书法、绘画等领域也都有“比…"/>
          <p:cNvSpPr txBox="1"/>
          <p:nvPr/>
        </p:nvSpPr>
        <p:spPr>
          <a:xfrm>
            <a:off x="11594326" y="7373932"/>
            <a:ext cx="11696701" cy="435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1A191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近代的音乐、书法、绘画等领域也都有“比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1A191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德模式”的体现，它逐渐成为欣赏自然、塑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1A191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造自然界物象的艺术形象的一种重要方式，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1A191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这与它在一定程度上揭示出了自然美的本</a:t>
            </a:r>
          </a:p>
          <a:p>
            <a:pPr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1A191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质内核是有关的。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2"/>
      <p:bldP build="whole" bldLvl="1" animBg="1" rev="0" advAuto="0" spid="20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