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notesMasterIdLst>
    <p:notesMasterId r:id="rId78"/>
  </p:notesMasterIdLst>
  <p:handoutMasterIdLst>
    <p:handoutMasterId r:id="rId79"/>
  </p:handoutMasterIdLst>
  <p:sldIdLst>
    <p:sldId id="810" r:id="rId2"/>
    <p:sldId id="902" r:id="rId3"/>
    <p:sldId id="401" r:id="rId4"/>
    <p:sldId id="345" r:id="rId5"/>
    <p:sldId id="346" r:id="rId6"/>
    <p:sldId id="347" r:id="rId7"/>
    <p:sldId id="348" r:id="rId8"/>
    <p:sldId id="349" r:id="rId9"/>
    <p:sldId id="904" r:id="rId10"/>
    <p:sldId id="351" r:id="rId11"/>
    <p:sldId id="350" r:id="rId12"/>
    <p:sldId id="352" r:id="rId13"/>
    <p:sldId id="622" r:id="rId14"/>
    <p:sldId id="714" r:id="rId15"/>
    <p:sldId id="905" r:id="rId16"/>
    <p:sldId id="906" r:id="rId17"/>
    <p:sldId id="920" r:id="rId18"/>
    <p:sldId id="921" r:id="rId19"/>
    <p:sldId id="922" r:id="rId20"/>
    <p:sldId id="356" r:id="rId21"/>
    <p:sldId id="907" r:id="rId22"/>
    <p:sldId id="357" r:id="rId23"/>
    <p:sldId id="358" r:id="rId24"/>
    <p:sldId id="621" r:id="rId25"/>
    <p:sldId id="361" r:id="rId26"/>
    <p:sldId id="362" r:id="rId27"/>
    <p:sldId id="908" r:id="rId28"/>
    <p:sldId id="402" r:id="rId29"/>
    <p:sldId id="909" r:id="rId30"/>
    <p:sldId id="404" r:id="rId31"/>
    <p:sldId id="405" r:id="rId32"/>
    <p:sldId id="407" r:id="rId33"/>
    <p:sldId id="939" r:id="rId34"/>
    <p:sldId id="409" r:id="rId35"/>
    <p:sldId id="410" r:id="rId36"/>
    <p:sldId id="411" r:id="rId37"/>
    <p:sldId id="412" r:id="rId38"/>
    <p:sldId id="413" r:id="rId39"/>
    <p:sldId id="931" r:id="rId40"/>
    <p:sldId id="930" r:id="rId41"/>
    <p:sldId id="934" r:id="rId42"/>
    <p:sldId id="935" r:id="rId43"/>
    <p:sldId id="936" r:id="rId44"/>
    <p:sldId id="938" r:id="rId45"/>
    <p:sldId id="414" r:id="rId46"/>
    <p:sldId id="419" r:id="rId47"/>
    <p:sldId id="420" r:id="rId48"/>
    <p:sldId id="486" r:id="rId49"/>
    <p:sldId id="910" r:id="rId50"/>
    <p:sldId id="911" r:id="rId51"/>
    <p:sldId id="912" r:id="rId52"/>
    <p:sldId id="913" r:id="rId53"/>
    <p:sldId id="914" r:id="rId54"/>
    <p:sldId id="915" r:id="rId55"/>
    <p:sldId id="916" r:id="rId56"/>
    <p:sldId id="917" r:id="rId57"/>
    <p:sldId id="918" r:id="rId58"/>
    <p:sldId id="701" r:id="rId59"/>
    <p:sldId id="927" r:id="rId60"/>
    <p:sldId id="928" r:id="rId61"/>
    <p:sldId id="919" r:id="rId62"/>
    <p:sldId id="421" r:id="rId63"/>
    <p:sldId id="687" r:id="rId64"/>
    <p:sldId id="940" r:id="rId65"/>
    <p:sldId id="689" r:id="rId66"/>
    <p:sldId id="690" r:id="rId67"/>
    <p:sldId id="691" r:id="rId68"/>
    <p:sldId id="692" r:id="rId69"/>
    <p:sldId id="693" r:id="rId70"/>
    <p:sldId id="694" r:id="rId71"/>
    <p:sldId id="695" r:id="rId72"/>
    <p:sldId id="696" r:id="rId73"/>
    <p:sldId id="697" r:id="rId74"/>
    <p:sldId id="698" r:id="rId75"/>
    <p:sldId id="699" r:id="rId76"/>
    <p:sldId id="700" r:id="rId77"/>
  </p:sldIdLst>
  <p:sldSz cx="9144000" cy="6858000" type="screen4x3"/>
  <p:notesSz cx="6946900" cy="92329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F771027-C6C1-42B6-A496-AE82639CE377}">
          <p14:sldIdLst>
            <p14:sldId id="810"/>
            <p14:sldId id="902"/>
            <p14:sldId id="401"/>
            <p14:sldId id="345"/>
            <p14:sldId id="346"/>
            <p14:sldId id="347"/>
            <p14:sldId id="348"/>
            <p14:sldId id="349"/>
            <p14:sldId id="904"/>
            <p14:sldId id="351"/>
            <p14:sldId id="350"/>
            <p14:sldId id="352"/>
            <p14:sldId id="622"/>
            <p14:sldId id="714"/>
            <p14:sldId id="905"/>
            <p14:sldId id="906"/>
            <p14:sldId id="920"/>
            <p14:sldId id="921"/>
            <p14:sldId id="922"/>
            <p14:sldId id="356"/>
            <p14:sldId id="907"/>
            <p14:sldId id="357"/>
            <p14:sldId id="358"/>
            <p14:sldId id="621"/>
            <p14:sldId id="361"/>
            <p14:sldId id="362"/>
            <p14:sldId id="908"/>
            <p14:sldId id="402"/>
            <p14:sldId id="909"/>
            <p14:sldId id="404"/>
            <p14:sldId id="405"/>
            <p14:sldId id="407"/>
            <p14:sldId id="939"/>
            <p14:sldId id="409"/>
            <p14:sldId id="410"/>
            <p14:sldId id="411"/>
            <p14:sldId id="412"/>
            <p14:sldId id="413"/>
            <p14:sldId id="931"/>
            <p14:sldId id="930"/>
            <p14:sldId id="934"/>
            <p14:sldId id="935"/>
            <p14:sldId id="936"/>
            <p14:sldId id="938"/>
            <p14:sldId id="414"/>
            <p14:sldId id="419"/>
            <p14:sldId id="420"/>
            <p14:sldId id="486"/>
            <p14:sldId id="910"/>
            <p14:sldId id="911"/>
            <p14:sldId id="912"/>
            <p14:sldId id="913"/>
            <p14:sldId id="914"/>
            <p14:sldId id="915"/>
            <p14:sldId id="916"/>
            <p14:sldId id="917"/>
            <p14:sldId id="918"/>
            <p14:sldId id="701"/>
            <p14:sldId id="927"/>
            <p14:sldId id="928"/>
            <p14:sldId id="919"/>
            <p14:sldId id="421"/>
            <p14:sldId id="687"/>
            <p14:sldId id="940"/>
            <p14:sldId id="689"/>
            <p14:sldId id="690"/>
            <p14:sldId id="691"/>
            <p14:sldId id="692"/>
            <p14:sldId id="693"/>
            <p14:sldId id="694"/>
            <p14:sldId id="695"/>
            <p14:sldId id="696"/>
            <p14:sldId id="697"/>
            <p14:sldId id="698"/>
            <p14:sldId id="699"/>
            <p14:sldId id="700"/>
          </p14:sldIdLst>
        </p14:section>
      </p14:sectionLst>
    </p:ext>
    <p:ext uri="{EFAFB233-063F-42B5-8137-9DF3F51BA10A}">
      <p15:sldGuideLst xmlns:p15="http://schemas.microsoft.com/office/powerpoint/2012/main">
        <p15:guide id="1" orient="horz" pos="2909">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F5F5F"/>
    <a:srgbClr val="FFFF00"/>
    <a:srgbClr val="B8C26A"/>
    <a:srgbClr val="9900FF"/>
    <a:srgbClr val="00FF00"/>
    <a:srgbClr val="66FF99"/>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5"/>
    <p:restoredTop sz="82378" autoAdjust="0"/>
  </p:normalViewPr>
  <p:slideViewPr>
    <p:cSldViewPr showGuides="1">
      <p:cViewPr varScale="1">
        <p:scale>
          <a:sx n="185" d="100"/>
          <a:sy n="185" d="100"/>
        </p:scale>
        <p:origin x="192" y="1008"/>
      </p:cViewPr>
      <p:guideLst>
        <p:guide orient="horz" pos="2909"/>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notesViewPr>
    <p:cSldViewPr>
      <p:cViewPr varScale="1">
        <p:scale>
          <a:sx n="65" d="100"/>
          <a:sy n="65"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09900" cy="4635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935413" y="0"/>
            <a:ext cx="3009900" cy="463550"/>
          </a:xfrm>
          <a:prstGeom prst="rect">
            <a:avLst/>
          </a:prstGeom>
        </p:spPr>
        <p:txBody>
          <a:bodyPr vert="horz" lIns="91440" tIns="45720" rIns="91440" bIns="45720" rtlCol="0"/>
          <a:lstStyle>
            <a:lvl1pPr algn="r">
              <a:defRPr sz="1200"/>
            </a:lvl1pPr>
          </a:lstStyle>
          <a:p>
            <a:fld id="{70034554-62BE-4941-A3CF-13AF08CDFCFB}" type="datetimeFigureOut">
              <a:rPr lang="zh-CN" altLang="en-US" smtClean="0"/>
              <a:t>2025/5/4</a:t>
            </a:fld>
            <a:endParaRPr lang="zh-CN" altLang="en-US"/>
          </a:p>
        </p:txBody>
      </p:sp>
      <p:sp>
        <p:nvSpPr>
          <p:cNvPr id="4" name="页脚占位符 3"/>
          <p:cNvSpPr>
            <a:spLocks noGrp="1"/>
          </p:cNvSpPr>
          <p:nvPr>
            <p:ph type="ftr" sz="quarter" idx="2"/>
          </p:nvPr>
        </p:nvSpPr>
        <p:spPr>
          <a:xfrm>
            <a:off x="0" y="8769350"/>
            <a:ext cx="3009900" cy="46355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935413" y="8769350"/>
            <a:ext cx="3009900" cy="463550"/>
          </a:xfrm>
          <a:prstGeom prst="rect">
            <a:avLst/>
          </a:prstGeom>
        </p:spPr>
        <p:txBody>
          <a:bodyPr vert="horz" lIns="91440" tIns="45720" rIns="91440" bIns="45720" rtlCol="0" anchor="b"/>
          <a:lstStyle>
            <a:lvl1pPr algn="r">
              <a:defRPr sz="1200"/>
            </a:lvl1pPr>
          </a:lstStyle>
          <a:p>
            <a:fld id="{D22ACDFC-A7D3-4C72-A2E8-54E2746491A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009900" cy="461963"/>
          </a:xfrm>
          <a:prstGeom prst="rect">
            <a:avLst/>
          </a:prstGeom>
          <a:noFill/>
          <a:ln w="9525">
            <a:noFill/>
            <a:miter lim="800000"/>
          </a:ln>
          <a:effectLst/>
        </p:spPr>
        <p:txBody>
          <a:bodyPr vert="horz" wrap="none" lIns="92455" tIns="46227" rIns="92455" bIns="46227" numCol="1" anchor="ctr" anchorCtr="0" compatLnSpc="1"/>
          <a:lstStyle>
            <a:lvl1pPr defTabSz="923925">
              <a:defRPr sz="1200" i="0">
                <a:latin typeface="Times New Roman" panose="02020603050405020304" pitchFamily="18" charset="0"/>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5299" name="Rectangle 3"/>
          <p:cNvSpPr>
            <a:spLocks noGrp="1" noChangeArrowheads="1"/>
          </p:cNvSpPr>
          <p:nvPr>
            <p:ph type="dt" idx="1"/>
          </p:nvPr>
        </p:nvSpPr>
        <p:spPr bwMode="auto">
          <a:xfrm>
            <a:off x="3937000" y="0"/>
            <a:ext cx="3009900" cy="461963"/>
          </a:xfrm>
          <a:prstGeom prst="rect">
            <a:avLst/>
          </a:prstGeom>
          <a:noFill/>
          <a:ln w="9525">
            <a:noFill/>
            <a:miter lim="800000"/>
          </a:ln>
          <a:effectLst/>
        </p:spPr>
        <p:txBody>
          <a:bodyPr vert="horz" wrap="none" lIns="92455" tIns="46227" rIns="92455" bIns="46227" numCol="1" anchor="ctr" anchorCtr="0" compatLnSpc="1"/>
          <a:lstStyle>
            <a:lvl1pPr algn="r" defTabSz="923925">
              <a:defRPr sz="1200" i="0">
                <a:latin typeface="Times New Roman" panose="02020603050405020304" pitchFamily="18" charset="0"/>
              </a:defRPr>
            </a:lvl1pPr>
          </a:lstStyle>
          <a:p>
            <a:pPr marL="0" marR="0" lvl="0" indent="0" algn="r" defTabSz="92392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4756" name="Rectangle 4"/>
          <p:cNvSpPr>
            <a:spLocks noGrp="1" noRot="1" noChangeAspect="1" noTextEdit="1"/>
          </p:cNvSpPr>
          <p:nvPr>
            <p:ph type="sldImg" idx="2"/>
          </p:nvPr>
        </p:nvSpPr>
        <p:spPr>
          <a:xfrm>
            <a:off x="1165225" y="692150"/>
            <a:ext cx="4616450" cy="3462338"/>
          </a:xfrm>
          <a:prstGeom prst="rect">
            <a:avLst/>
          </a:prstGeom>
          <a:noFill/>
          <a:ln w="9525" cap="flat" cmpd="sng">
            <a:solidFill>
              <a:srgbClr val="000000"/>
            </a:solidFill>
            <a:prstDash val="solid"/>
            <a:miter/>
            <a:headEnd type="none" w="med" len="med"/>
            <a:tailEnd type="none" w="med" len="med"/>
          </a:ln>
        </p:spPr>
      </p:sp>
      <p:sp>
        <p:nvSpPr>
          <p:cNvPr id="55301" name="Rectangle 5"/>
          <p:cNvSpPr>
            <a:spLocks noGrp="1" noChangeArrowheads="1"/>
          </p:cNvSpPr>
          <p:nvPr>
            <p:ph type="body" sz="quarter" idx="3"/>
          </p:nvPr>
        </p:nvSpPr>
        <p:spPr bwMode="auto">
          <a:xfrm>
            <a:off x="925513" y="4386263"/>
            <a:ext cx="5095875" cy="4154488"/>
          </a:xfrm>
          <a:prstGeom prst="rect">
            <a:avLst/>
          </a:prstGeom>
          <a:noFill/>
          <a:ln w="9525">
            <a:noFill/>
            <a:miter lim="800000"/>
          </a:ln>
          <a:effectLst/>
        </p:spPr>
        <p:txBody>
          <a:bodyPr vert="horz" wrap="none" lIns="92455" tIns="46227" rIns="92455" bIns="4622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Arial" panose="020B0604020202020204" pitchFamily="34" charset="0"/>
              </a:rPr>
              <a:t>Fifth level</a:t>
            </a:r>
          </a:p>
        </p:txBody>
      </p:sp>
      <p:sp>
        <p:nvSpPr>
          <p:cNvPr id="55302" name="Rectangle 6"/>
          <p:cNvSpPr>
            <a:spLocks noGrp="1" noChangeArrowheads="1"/>
          </p:cNvSpPr>
          <p:nvPr>
            <p:ph type="ftr" sz="quarter" idx="4"/>
          </p:nvPr>
        </p:nvSpPr>
        <p:spPr bwMode="auto">
          <a:xfrm>
            <a:off x="0" y="8770938"/>
            <a:ext cx="3009900" cy="461963"/>
          </a:xfrm>
          <a:prstGeom prst="rect">
            <a:avLst/>
          </a:prstGeom>
          <a:noFill/>
          <a:ln w="9525">
            <a:noFill/>
            <a:miter lim="800000"/>
          </a:ln>
          <a:effectLst/>
        </p:spPr>
        <p:txBody>
          <a:bodyPr vert="horz" wrap="none" lIns="92455" tIns="46227" rIns="92455" bIns="46227" numCol="1" anchor="b" anchorCtr="0" compatLnSpc="1"/>
          <a:lstStyle>
            <a:lvl1pPr defTabSz="923925">
              <a:defRPr sz="1200" i="0">
                <a:latin typeface="Times New Roman" panose="02020603050405020304" pitchFamily="18" charset="0"/>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5303" name="Rectangle 7"/>
          <p:cNvSpPr>
            <a:spLocks noGrp="1" noChangeArrowheads="1"/>
          </p:cNvSpPr>
          <p:nvPr>
            <p:ph type="sldNum" sz="quarter" idx="5"/>
          </p:nvPr>
        </p:nvSpPr>
        <p:spPr bwMode="auto">
          <a:xfrm>
            <a:off x="3937000" y="8770938"/>
            <a:ext cx="3009900" cy="461963"/>
          </a:xfrm>
          <a:prstGeom prst="rect">
            <a:avLst/>
          </a:prstGeom>
          <a:noFill/>
          <a:ln w="9525">
            <a:noFill/>
            <a:miter lim="800000"/>
          </a:ln>
          <a:effectLst/>
        </p:spPr>
        <p:txBody>
          <a:bodyPr vert="horz" wrap="none" lIns="92455" tIns="46227" rIns="92455" bIns="46227" numCol="1" anchor="b" anchorCtr="0" compatLnSpc="1"/>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a:t>
            </a:fld>
            <a:endParaRPr lang="zh-CN" altLang="en-US" sz="1200" i="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txBox="1">
            <a:spLocks noGrp="1"/>
          </p:cNvSpPr>
          <p:nvPr>
            <p:ph type="ftr" sz="quarter"/>
          </p:nvPr>
        </p:nvSpPr>
        <p:spPr>
          <a:xfrm>
            <a:off x="0" y="8686800"/>
            <a:ext cx="2971800" cy="457200"/>
          </a:xfrm>
          <a:prstGeom prst="rect">
            <a:avLst/>
          </a:prstGeom>
          <a:noFill/>
          <a:ln w="9525">
            <a:noFill/>
          </a:ln>
        </p:spPr>
        <p:txBody>
          <a:bodyPr wrap="square" lIns="91440" tIns="45720" rIns="91440" bIns="45720" anchor="b"/>
          <a:lstStyle/>
          <a:p>
            <a:pPr lvl="0" indent="0"/>
            <a:r>
              <a:rPr lang="en-US" altLang="zh-CN" sz="1200" dirty="0">
                <a:latin typeface="Times New Roman" panose="02020603050405020304" pitchFamily="18" charset="0"/>
              </a:rPr>
              <a:t>© DB-LAB (2003)</a:t>
            </a:r>
          </a:p>
        </p:txBody>
      </p:sp>
      <p:sp>
        <p:nvSpPr>
          <p:cNvPr id="7680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800" dirty="0">
                <a:latin typeface="Times New Roman" panose="02020603050405020304" pitchFamily="18" charset="0"/>
              </a:rPr>
              <a:t>1</a:t>
            </a:fld>
            <a:endParaRPr lang="en-US" altLang="zh-CN" sz="1800" dirty="0">
              <a:latin typeface="Times New Roman" panose="02020603050405020304" pitchFamily="18" charset="0"/>
            </a:endParaRPr>
          </a:p>
        </p:txBody>
      </p:sp>
      <p:sp>
        <p:nvSpPr>
          <p:cNvPr id="76804" name="Rectangle 2"/>
          <p:cNvSpPr>
            <a:spLocks noGrp="1" noRot="1" noChangeAspect="1" noTextEdit="1"/>
          </p:cNvSpPr>
          <p:nvPr>
            <p:ph type="sldImg"/>
          </p:nvPr>
        </p:nvSpPr>
        <p:spPr>
          <a:xfrm>
            <a:off x="1171575" y="692150"/>
            <a:ext cx="4516438" cy="3387725"/>
          </a:xfrm>
          <a:solidFill>
            <a:srgbClr val="FFFFFF"/>
          </a:solidFill>
        </p:spPr>
      </p:sp>
      <p:sp>
        <p:nvSpPr>
          <p:cNvPr id="76805" name="Rectangle 3"/>
          <p:cNvSpPr>
            <a:spLocks noGrp="1"/>
          </p:cNvSpPr>
          <p:nvPr>
            <p:ph type="body"/>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extLst>
      <p:ext uri="{BB962C8B-B14F-4D97-AF65-F5344CB8AC3E}">
        <p14:creationId xmlns:p14="http://schemas.microsoft.com/office/powerpoint/2010/main" val="951905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文本占位符 2"/>
          <p:cNvSpPr>
            <a:spLocks noGrp="1"/>
          </p:cNvSpPr>
          <p:nvPr>
            <p:ph type="body"/>
          </p:nvPr>
        </p:nvSpPr>
        <p:spPr>
          <a:xfrm>
            <a:off x="925513" y="4386263"/>
            <a:ext cx="5095875" cy="4154487"/>
          </a:xfrm>
        </p:spPr>
        <p:txBody>
          <a:bodyPr wrap="none" lIns="92455" tIns="46227" rIns="92455" bIns="46227" anchor="ctr"/>
          <a:lstStyle/>
          <a:p>
            <a:pPr lvl="0"/>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文本占位符 2"/>
          <p:cNvSpPr>
            <a:spLocks noGrp="1"/>
          </p:cNvSpPr>
          <p:nvPr>
            <p:ph type="body"/>
          </p:nvPr>
        </p:nvSpPr>
        <p:spPr>
          <a:xfrm>
            <a:off x="925513" y="4386263"/>
            <a:ext cx="5095875" cy="4154487"/>
          </a:xfrm>
        </p:spPr>
        <p:txBody>
          <a:bodyPr wrap="none" lIns="92455" tIns="46227" rIns="92455" bIns="46227" anchor="ctr"/>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397935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文本占位符 2"/>
          <p:cNvSpPr>
            <a:spLocks noGrp="1"/>
          </p:cNvSpPr>
          <p:nvPr>
            <p:ph type="body"/>
          </p:nvPr>
        </p:nvSpPr>
        <p:spPr>
          <a:xfrm>
            <a:off x="925513" y="4386263"/>
            <a:ext cx="5095875" cy="4154487"/>
          </a:xfrm>
        </p:spPr>
        <p:txBody>
          <a:bodyPr wrap="none" lIns="92455" tIns="46227" rIns="92455" bIns="46227" anchor="ctr"/>
          <a:lstStyle/>
          <a:p>
            <a:pPr lvl="0"/>
            <a:endParaRPr lang="zh-CN" altLang="en-US" dirty="0">
              <a:ea typeface="宋体" panose="02010600030101010101" pitchFamily="2" charset="-122"/>
            </a:endParaRPr>
          </a:p>
        </p:txBody>
      </p:sp>
    </p:spTree>
    <p:extLst>
      <p:ext uri="{BB962C8B-B14F-4D97-AF65-F5344CB8AC3E}">
        <p14:creationId xmlns:p14="http://schemas.microsoft.com/office/powerpoint/2010/main" val="505175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p>
        </p:txBody>
      </p:sp>
    </p:spTree>
    <p:extLst>
      <p:ext uri="{BB962C8B-B14F-4D97-AF65-F5344CB8AC3E}">
        <p14:creationId xmlns:p14="http://schemas.microsoft.com/office/powerpoint/2010/main" val="1576795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ea typeface="宋体" panose="02010600030101010101" pitchFamily="2" charset="-122"/>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23</a:t>
            </a:fld>
            <a:endParaRPr lang="zh-CN" altLang="en-US" sz="1200" i="0" dirty="0">
              <a:latin typeface="Times New Roman" panose="02020603050405020304" pitchFamily="18" charset="0"/>
              <a:ea typeface="宋体" panose="02010600030101010101" pitchFamily="2" charset="-122"/>
            </a:endParaRPr>
          </a:p>
        </p:txBody>
      </p:sp>
      <p:sp>
        <p:nvSpPr>
          <p:cNvPr id="75779" name="Rectangle 2"/>
          <p:cNvSpPr>
            <a:spLocks noGrp="1" noRot="1" noChangeAspect="1" noTextEdit="1"/>
          </p:cNvSpPr>
          <p:nvPr>
            <p:ph type="sldImg"/>
          </p:nvPr>
        </p:nvSpPr>
        <p:spPr/>
      </p:sp>
      <p:sp>
        <p:nvSpPr>
          <p:cNvPr id="75780" name="Rectangle 3"/>
          <p:cNvSpPr>
            <a:spLocks noGrp="1"/>
          </p:cNvSpPr>
          <p:nvPr>
            <p:ph type="body" idx="1"/>
          </p:nvPr>
        </p:nvSpPr>
        <p:spPr>
          <a:xfrm>
            <a:off x="925513" y="4386263"/>
            <a:ext cx="5095875" cy="4154487"/>
          </a:xfrm>
        </p:spPr>
        <p:txBody>
          <a:bodyPr wrap="none" lIns="92455" tIns="46227" rIns="92455" bIns="46227" anchor="ctr"/>
          <a:lstStyle/>
          <a:p>
            <a:pPr algn="l">
              <a:buNone/>
            </a:pPr>
            <a:endParaRPr lang="zh-CN" altLang="en-US" b="1" dirty="0">
              <a:latin typeface="Courier New" panose="02070309020205020404" pitchFamily="49" charset="0"/>
              <a:ea typeface="宋体" panose="02010600030101010101" pitchFamily="2" charset="-122"/>
              <a:sym typeface="Symbol" panose="05050102010706020507" pitchFamily="18" charset="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25</a:t>
            </a:fld>
            <a:endParaRPr lang="zh-CN" altLang="en-US" sz="1200" i="0" dirty="0">
              <a:latin typeface="Times New Roman" panose="02020603050405020304" pitchFamily="18" charset="0"/>
              <a:ea typeface="宋体" panose="02010600030101010101" pitchFamily="2" charset="-122"/>
            </a:endParaRPr>
          </a:p>
        </p:txBody>
      </p:sp>
      <p:sp>
        <p:nvSpPr>
          <p:cNvPr id="76803" name="Rectangle 2"/>
          <p:cNvSpPr>
            <a:spLocks noGrp="1" noRot="1" noChangeAspect="1" noTextEdit="1"/>
          </p:cNvSpPr>
          <p:nvPr>
            <p:ph type="sldImg"/>
          </p:nvPr>
        </p:nvSpPr>
        <p:spPr/>
      </p:sp>
      <p:sp>
        <p:nvSpPr>
          <p:cNvPr id="76804" name="Rectangle 3"/>
          <p:cNvSpPr>
            <a:spLocks noGrp="1"/>
          </p:cNvSpPr>
          <p:nvPr>
            <p:ph type="body" idx="1"/>
          </p:nvPr>
        </p:nvSpPr>
        <p:spPr>
          <a:xfrm>
            <a:off x="925513" y="4386263"/>
            <a:ext cx="5095875" cy="4154487"/>
          </a:xfrm>
        </p:spPr>
        <p:txBody>
          <a:bodyPr wrap="none" lIns="92455" tIns="46227" rIns="92455" bIns="46227" anchor="ctr"/>
          <a:lstStyle/>
          <a:p>
            <a:pPr marL="0" lvl="0" indent="0" algn="l">
              <a:spcBef>
                <a:spcPct val="0"/>
              </a:spcBef>
              <a:buClrTx/>
              <a:buSzPct val="100000"/>
              <a:buNone/>
            </a:pPr>
            <a:endParaRPr lang="zh-CN" altLang="en-US" b="1" i="1" dirty="0">
              <a:solidFill>
                <a:schemeClr val="accent1"/>
              </a:solidFill>
              <a:latin typeface="Courier New" panose="02070309020205020404" pitchFamily="49" charset="0"/>
              <a:ea typeface="宋体" panose="02010600030101010101" pitchFamily="2" charset="-122"/>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ea typeface="宋体" panose="02010600030101010101" pitchFamily="2" charset="-122"/>
                <a:sym typeface="+mn-ea"/>
              </a:rPr>
              <a:t> </a:t>
            </a:r>
            <a:endParaRPr lang="zh-CN" altLang="en-US" dirty="0">
              <a:ea typeface="宋体" panose="02010600030101010101" pitchFamily="2" charset="-122"/>
            </a:endParaRPr>
          </a:p>
          <a:p>
            <a:pPr algn="l"/>
            <a:endParaRPr lang="zh-CN" altLang="en-US" dirty="0">
              <a:ea typeface="宋体" panose="02010600030101010101" pitchFamily="2" charset="-122"/>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ea typeface="宋体" panose="02010600030101010101" pitchFamily="2" charset="-122"/>
              <a:sym typeface="Symbol" panose="05050102010706020507" pitchFamily="18" charset="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28</a:t>
            </a:fld>
            <a:endParaRPr lang="zh-CN" altLang="en-US" sz="1200" i="0" dirty="0">
              <a:latin typeface="Times New Roman" panose="02020603050405020304" pitchFamily="18" charset="0"/>
              <a:ea typeface="宋体" panose="02010600030101010101" pitchFamily="2" charset="-122"/>
            </a:endParaRPr>
          </a:p>
        </p:txBody>
      </p:sp>
      <p:sp>
        <p:nvSpPr>
          <p:cNvPr id="77827" name="Rectangle 2"/>
          <p:cNvSpPr>
            <a:spLocks noGrp="1" noRot="1" noChangeAspect="1" noTextEdit="1"/>
          </p:cNvSpPr>
          <p:nvPr>
            <p:ph type="sldImg"/>
          </p:nvPr>
        </p:nvSpPr>
        <p:spPr>
          <a:xfrm>
            <a:off x="1174750" y="698500"/>
            <a:ext cx="4598988" cy="3449638"/>
          </a:xfrm>
          <a:ln w="12700">
            <a:solidFill>
              <a:schemeClr val="tx1">
                <a:alpha val="100000"/>
              </a:schemeClr>
            </a:solidFill>
          </a:ln>
        </p:spPr>
      </p:sp>
      <p:sp>
        <p:nvSpPr>
          <p:cNvPr id="77828" name="Rectangle 3"/>
          <p:cNvSpPr>
            <a:spLocks noGrp="1"/>
          </p:cNvSpPr>
          <p:nvPr>
            <p:ph type="body" idx="1"/>
          </p:nvPr>
        </p:nvSpPr>
        <p:spPr>
          <a:xfrm>
            <a:off x="927100" y="4386263"/>
            <a:ext cx="5092700" cy="4154487"/>
          </a:xfrm>
        </p:spPr>
        <p:txBody>
          <a:bodyPr wrap="square" lIns="93085" tIns="46542" rIns="93085" bIns="46542" anchor="t"/>
          <a:lstStyle/>
          <a:p>
            <a:pPr lvl="0" eaLnBrk="1" hangingPunct="1"/>
            <a:endParaRPr lang="zh-CN" altLang="en-US" dirty="0">
              <a:ea typeface="宋体" panose="02010600030101010101" pitchFamily="2" charset="-122"/>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30</a:t>
            </a:fld>
            <a:endParaRPr lang="zh-CN" altLang="en-US" sz="1200" i="0" dirty="0">
              <a:latin typeface="Times New Roman" panose="02020603050405020304" pitchFamily="18" charset="0"/>
              <a:ea typeface="宋体" panose="02010600030101010101" pitchFamily="2" charset="-122"/>
            </a:endParaRPr>
          </a:p>
        </p:txBody>
      </p:sp>
      <p:sp>
        <p:nvSpPr>
          <p:cNvPr id="79875" name="Rectangle 2"/>
          <p:cNvSpPr>
            <a:spLocks noGrp="1" noRot="1" noChangeAspect="1" noTextEdit="1"/>
          </p:cNvSpPr>
          <p:nvPr>
            <p:ph type="sldImg"/>
          </p:nvPr>
        </p:nvSpPr>
        <p:spPr>
          <a:xfrm>
            <a:off x="1174750" y="698500"/>
            <a:ext cx="4598988" cy="3449638"/>
          </a:xfrm>
        </p:spPr>
      </p:sp>
      <p:sp>
        <p:nvSpPr>
          <p:cNvPr id="79876"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en-US" altLang="zh-CN" dirty="0">
              <a:ea typeface="宋体" panose="02010600030101010101" pitchFamily="2" charset="-122"/>
              <a:sym typeface="+mn-ea"/>
            </a:endParaRPr>
          </a:p>
          <a:p>
            <a:pPr lvl="0" algn="l" eaLnBrk="1" hangingPunct="1"/>
            <a:endParaRPr lang="en-US" altLang="zh-CN" dirty="0">
              <a:ea typeface="宋体" panose="02010600030101010101" pitchFamily="2" charset="-122"/>
              <a:sym typeface="+mn-ea"/>
            </a:endParaRPr>
          </a:p>
          <a:p>
            <a:pPr lvl="0" algn="l" eaLnBrk="1" hangingPunct="1"/>
            <a:endParaRPr lang="zh-CN" altLang="en-US" dirty="0">
              <a:ea typeface="宋体" panose="02010600030101010101" pitchFamily="2" charset="-122"/>
              <a:sym typeface="+mn-ea"/>
            </a:endParaRPr>
          </a:p>
          <a:p>
            <a:pPr lvl="0" algn="l" eaLnBrk="1" hangingPunct="1"/>
            <a:endParaRPr lang="zh-CN" altLang="en-US" dirty="0">
              <a:ea typeface="宋体" panose="02010600030101010101" pitchFamily="2" charset="-122"/>
              <a:sym typeface="+mn-ea"/>
            </a:endParaRPr>
          </a:p>
          <a:p>
            <a:pPr lvl="0" algn="l" eaLnBrk="1" hangingPunct="1"/>
            <a:endParaRPr lang="zh-CN" altLang="en-US" dirty="0">
              <a:ea typeface="宋体" panose="02010600030101010101" pitchFamily="2" charset="-122"/>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31</a:t>
            </a:fld>
            <a:endParaRPr lang="zh-CN" altLang="en-US" sz="1200" i="0" dirty="0">
              <a:latin typeface="Times New Roman" panose="02020603050405020304" pitchFamily="18" charset="0"/>
              <a:ea typeface="宋体" panose="02010600030101010101" pitchFamily="2" charset="-122"/>
            </a:endParaRPr>
          </a:p>
        </p:txBody>
      </p:sp>
      <p:sp>
        <p:nvSpPr>
          <p:cNvPr id="80899" name="Rectangle 2"/>
          <p:cNvSpPr>
            <a:spLocks noGrp="1" noRot="1" noChangeAspect="1" noTextEdit="1"/>
          </p:cNvSpPr>
          <p:nvPr>
            <p:ph type="sldImg"/>
          </p:nvPr>
        </p:nvSpPr>
        <p:spPr>
          <a:xfrm>
            <a:off x="1174750" y="698500"/>
            <a:ext cx="4598988" cy="3449638"/>
          </a:xfrm>
        </p:spPr>
      </p:sp>
      <p:sp>
        <p:nvSpPr>
          <p:cNvPr id="80900"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b="1" dirty="0">
              <a:ea typeface="宋体" panose="02010600030101010101" pitchFamily="2" charset="-122"/>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32</a:t>
            </a:fld>
            <a:endParaRPr lang="zh-CN" altLang="en-US" sz="1200" i="0" dirty="0">
              <a:latin typeface="Times New Roman" panose="02020603050405020304" pitchFamily="18" charset="0"/>
              <a:ea typeface="宋体" panose="02010600030101010101" pitchFamily="2" charset="-122"/>
            </a:endParaRPr>
          </a:p>
        </p:txBody>
      </p:sp>
      <p:sp>
        <p:nvSpPr>
          <p:cNvPr id="81923" name="Rectangle 2"/>
          <p:cNvSpPr>
            <a:spLocks noGrp="1" noRot="1" noChangeAspect="1" noTextEdit="1"/>
          </p:cNvSpPr>
          <p:nvPr>
            <p:ph type="sldImg"/>
          </p:nvPr>
        </p:nvSpPr>
        <p:spPr>
          <a:xfrm>
            <a:off x="1174750" y="698500"/>
            <a:ext cx="4598988" cy="3449638"/>
          </a:xfrm>
          <a:ln w="12700">
            <a:solidFill>
              <a:schemeClr val="tx1">
                <a:alpha val="100000"/>
              </a:schemeClr>
            </a:solidFill>
          </a:ln>
        </p:spPr>
      </p:sp>
      <p:sp>
        <p:nvSpPr>
          <p:cNvPr id="81924" name="Rectangle 3"/>
          <p:cNvSpPr>
            <a:spLocks noGrp="1"/>
          </p:cNvSpPr>
          <p:nvPr>
            <p:ph type="body" idx="1"/>
          </p:nvPr>
        </p:nvSpPr>
        <p:spPr>
          <a:xfrm>
            <a:off x="927100" y="4386263"/>
            <a:ext cx="5092700" cy="4154487"/>
          </a:xfrm>
        </p:spPr>
        <p:txBody>
          <a:bodyPr wrap="square" lIns="93085" tIns="46542" rIns="93085" bIns="46542" anchor="t"/>
          <a:lstStyle/>
          <a:p>
            <a:pPr lvl="0" eaLnBrk="1" hangingPunct="1"/>
            <a:endParaRPr lang="zh-CN" altLang="en-US" b="1" dirty="0">
              <a:ea typeface="宋体" panose="02010600030101010101" pitchFamily="2" charset="-122"/>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33</a:t>
            </a:fld>
            <a:endParaRPr lang="zh-CN" altLang="en-US" sz="1200" i="0" dirty="0">
              <a:latin typeface="Times New Roman" panose="02020603050405020304" pitchFamily="18" charset="0"/>
              <a:ea typeface="宋体" panose="02010600030101010101" pitchFamily="2" charset="-122"/>
            </a:endParaRPr>
          </a:p>
        </p:txBody>
      </p:sp>
      <p:sp>
        <p:nvSpPr>
          <p:cNvPr id="81923" name="Rectangle 2"/>
          <p:cNvSpPr>
            <a:spLocks noGrp="1" noRot="1" noChangeAspect="1" noTextEdit="1"/>
          </p:cNvSpPr>
          <p:nvPr>
            <p:ph type="sldImg"/>
          </p:nvPr>
        </p:nvSpPr>
        <p:spPr>
          <a:xfrm>
            <a:off x="1174750" y="698500"/>
            <a:ext cx="4598988" cy="3449638"/>
          </a:xfrm>
          <a:ln w="12700">
            <a:solidFill>
              <a:schemeClr val="tx1">
                <a:alpha val="100000"/>
              </a:schemeClr>
            </a:solidFill>
          </a:ln>
        </p:spPr>
      </p:sp>
      <p:sp>
        <p:nvSpPr>
          <p:cNvPr id="81924" name="Rectangle 3"/>
          <p:cNvSpPr>
            <a:spLocks noGrp="1"/>
          </p:cNvSpPr>
          <p:nvPr>
            <p:ph type="body" idx="1"/>
          </p:nvPr>
        </p:nvSpPr>
        <p:spPr>
          <a:xfrm>
            <a:off x="927100" y="4386263"/>
            <a:ext cx="5092700" cy="4154487"/>
          </a:xfrm>
        </p:spPr>
        <p:txBody>
          <a:bodyPr wrap="square" lIns="93085" tIns="46542" rIns="93085" bIns="46542" anchor="t"/>
          <a:lstStyle/>
          <a:p>
            <a:pPr lvl="0" eaLnBrk="1" hangingPunct="1"/>
            <a:endParaRPr lang="zh-CN" altLang="en-US" b="1" dirty="0">
              <a:ea typeface="宋体" panose="02010600030101010101" pitchFamily="2" charset="-122"/>
              <a:sym typeface="+mn-ea"/>
            </a:endParaRPr>
          </a:p>
        </p:txBody>
      </p:sp>
    </p:spTree>
    <p:extLst>
      <p:ext uri="{BB962C8B-B14F-4D97-AF65-F5344CB8AC3E}">
        <p14:creationId xmlns:p14="http://schemas.microsoft.com/office/powerpoint/2010/main" val="2321751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34</a:t>
            </a:fld>
            <a:endParaRPr lang="zh-CN" altLang="en-US" sz="1200" i="0" dirty="0">
              <a:latin typeface="Times New Roman" panose="02020603050405020304" pitchFamily="18" charset="0"/>
              <a:ea typeface="宋体" panose="02010600030101010101" pitchFamily="2" charset="-122"/>
            </a:endParaRPr>
          </a:p>
        </p:txBody>
      </p:sp>
      <p:sp>
        <p:nvSpPr>
          <p:cNvPr id="82947" name="Rectangle 2"/>
          <p:cNvSpPr>
            <a:spLocks noGrp="1" noRot="1" noChangeAspect="1" noTextEdit="1"/>
          </p:cNvSpPr>
          <p:nvPr>
            <p:ph type="sldImg"/>
          </p:nvPr>
        </p:nvSpPr>
        <p:spPr>
          <a:xfrm>
            <a:off x="1174750" y="698500"/>
            <a:ext cx="4598988" cy="3449638"/>
          </a:xfrm>
        </p:spPr>
      </p:sp>
      <p:sp>
        <p:nvSpPr>
          <p:cNvPr id="82948" name="Rectangle 3"/>
          <p:cNvSpPr>
            <a:spLocks noGrp="1"/>
          </p:cNvSpPr>
          <p:nvPr>
            <p:ph type="body" idx="1"/>
          </p:nvPr>
        </p:nvSpPr>
        <p:spPr>
          <a:xfrm>
            <a:off x="927100" y="4386263"/>
            <a:ext cx="5092700" cy="4154487"/>
          </a:xfrm>
        </p:spPr>
        <p:txBody>
          <a:bodyPr wrap="none" lIns="92455" tIns="46227" rIns="92455" bIns="46227" anchor="ctr"/>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35</a:t>
            </a:fld>
            <a:endParaRPr lang="zh-CN" altLang="en-US" sz="1200" i="0" dirty="0">
              <a:latin typeface="Times New Roman" panose="02020603050405020304" pitchFamily="18" charset="0"/>
              <a:ea typeface="宋体" panose="02010600030101010101" pitchFamily="2" charset="-122"/>
            </a:endParaRPr>
          </a:p>
        </p:txBody>
      </p:sp>
      <p:sp>
        <p:nvSpPr>
          <p:cNvPr id="83971" name="Rectangle 2"/>
          <p:cNvSpPr>
            <a:spLocks noGrp="1" noRot="1" noChangeAspect="1" noTextEdit="1"/>
          </p:cNvSpPr>
          <p:nvPr>
            <p:ph type="sldImg"/>
          </p:nvPr>
        </p:nvSpPr>
        <p:spPr>
          <a:xfrm>
            <a:off x="1174750" y="698500"/>
            <a:ext cx="4598988" cy="3449638"/>
          </a:xfrm>
        </p:spPr>
      </p:sp>
      <p:sp>
        <p:nvSpPr>
          <p:cNvPr id="83972"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36</a:t>
            </a:fld>
            <a:endParaRPr lang="zh-CN" altLang="en-US" sz="1200" i="0" dirty="0">
              <a:latin typeface="Times New Roman" panose="02020603050405020304" pitchFamily="18" charset="0"/>
              <a:ea typeface="宋体" panose="02010600030101010101" pitchFamily="2" charset="-122"/>
            </a:endParaRPr>
          </a:p>
        </p:txBody>
      </p:sp>
      <p:sp>
        <p:nvSpPr>
          <p:cNvPr id="84995" name="Rectangle 2"/>
          <p:cNvSpPr>
            <a:spLocks noGrp="1" noRot="1" noChangeAspect="1" noTextEdit="1"/>
          </p:cNvSpPr>
          <p:nvPr>
            <p:ph type="sldImg"/>
          </p:nvPr>
        </p:nvSpPr>
        <p:spPr>
          <a:xfrm>
            <a:off x="1174750" y="698500"/>
            <a:ext cx="4598988" cy="3449638"/>
          </a:xfrm>
        </p:spPr>
      </p:sp>
      <p:sp>
        <p:nvSpPr>
          <p:cNvPr id="84996"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buNone/>
            </a:pPr>
            <a:endParaRPr lang="zh-CN" altLang="en-US" dirty="0">
              <a:latin typeface="+mn-lt"/>
              <a:ea typeface="宋体" panose="02010600030101010101" pitchFamily="2" charset="-122"/>
              <a:cs typeface="+mn-c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37</a:t>
            </a:fld>
            <a:endParaRPr lang="zh-CN" altLang="en-US" sz="1200" i="0" dirty="0">
              <a:latin typeface="Times New Roman" panose="02020603050405020304" pitchFamily="18" charset="0"/>
              <a:ea typeface="宋体" panose="02010600030101010101" pitchFamily="2" charset="-122"/>
            </a:endParaRPr>
          </a:p>
        </p:txBody>
      </p:sp>
      <p:sp>
        <p:nvSpPr>
          <p:cNvPr id="86019" name="Rectangle 2"/>
          <p:cNvSpPr>
            <a:spLocks noGrp="1" noRot="1" noChangeAspect="1" noTextEdit="1"/>
          </p:cNvSpPr>
          <p:nvPr>
            <p:ph type="sldImg"/>
          </p:nvPr>
        </p:nvSpPr>
        <p:spPr>
          <a:xfrm>
            <a:off x="1174750" y="698500"/>
            <a:ext cx="4598988" cy="3449638"/>
          </a:xfrm>
        </p:spPr>
      </p:sp>
      <p:sp>
        <p:nvSpPr>
          <p:cNvPr id="86020"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ea typeface="宋体" panose="02010600030101010101" pitchFamily="2" charset="-122"/>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38</a:t>
            </a:fld>
            <a:endParaRPr lang="zh-CN" altLang="en-US" sz="1200" i="0" dirty="0">
              <a:latin typeface="Times New Roman" panose="02020603050405020304" pitchFamily="18" charset="0"/>
              <a:ea typeface="宋体" panose="02010600030101010101" pitchFamily="2" charset="-122"/>
            </a:endParaRPr>
          </a:p>
        </p:txBody>
      </p:sp>
      <p:sp>
        <p:nvSpPr>
          <p:cNvPr id="87043" name="Rectangle 2"/>
          <p:cNvSpPr>
            <a:spLocks noGrp="1" noRot="1" noChangeAspect="1" noTextEdit="1"/>
          </p:cNvSpPr>
          <p:nvPr>
            <p:ph type="sldImg"/>
          </p:nvPr>
        </p:nvSpPr>
        <p:spPr>
          <a:xfrm>
            <a:off x="1174750" y="698500"/>
            <a:ext cx="4598988" cy="3449638"/>
          </a:xfrm>
        </p:spPr>
      </p:sp>
      <p:sp>
        <p:nvSpPr>
          <p:cNvPr id="87044"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39</a:t>
            </a:fld>
            <a:endParaRPr lang="zh-CN" altLang="en-US" sz="1200" i="0" dirty="0">
              <a:latin typeface="Times New Roman" panose="02020603050405020304" pitchFamily="18" charset="0"/>
              <a:ea typeface="宋体" panose="02010600030101010101" pitchFamily="2" charset="-122"/>
            </a:endParaRPr>
          </a:p>
        </p:txBody>
      </p:sp>
      <p:sp>
        <p:nvSpPr>
          <p:cNvPr id="83971" name="Rectangle 2"/>
          <p:cNvSpPr>
            <a:spLocks noGrp="1" noRot="1" noChangeAspect="1" noTextEdit="1"/>
          </p:cNvSpPr>
          <p:nvPr>
            <p:ph type="sldImg"/>
          </p:nvPr>
        </p:nvSpPr>
        <p:spPr>
          <a:xfrm>
            <a:off x="927100" y="750888"/>
            <a:ext cx="4945063" cy="3709987"/>
          </a:xfrm>
        </p:spPr>
      </p:sp>
      <p:sp>
        <p:nvSpPr>
          <p:cNvPr id="83972" name="Rectangle 3"/>
          <p:cNvSpPr>
            <a:spLocks noGrp="1"/>
          </p:cNvSpPr>
          <p:nvPr>
            <p:ph type="body" idx="1"/>
          </p:nvPr>
        </p:nvSpPr>
        <p:spPr>
          <a:xfrm>
            <a:off x="907185" y="4716591"/>
            <a:ext cx="4983305" cy="4467359"/>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extLst>
      <p:ext uri="{BB962C8B-B14F-4D97-AF65-F5344CB8AC3E}">
        <p14:creationId xmlns:p14="http://schemas.microsoft.com/office/powerpoint/2010/main" val="167768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40</a:t>
            </a:fld>
            <a:endParaRPr lang="zh-CN" altLang="en-US" sz="1200" i="0" dirty="0">
              <a:latin typeface="Times New Roman" panose="02020603050405020304" pitchFamily="18" charset="0"/>
              <a:ea typeface="宋体" panose="02010600030101010101" pitchFamily="2" charset="-122"/>
            </a:endParaRPr>
          </a:p>
        </p:txBody>
      </p:sp>
      <p:sp>
        <p:nvSpPr>
          <p:cNvPr id="87043" name="Rectangle 2"/>
          <p:cNvSpPr>
            <a:spLocks noGrp="1" noRot="1" noChangeAspect="1" noTextEdit="1"/>
          </p:cNvSpPr>
          <p:nvPr>
            <p:ph type="sldImg"/>
          </p:nvPr>
        </p:nvSpPr>
        <p:spPr>
          <a:xfrm>
            <a:off x="927100" y="750888"/>
            <a:ext cx="4945063" cy="3709987"/>
          </a:xfrm>
        </p:spPr>
      </p:sp>
      <p:sp>
        <p:nvSpPr>
          <p:cNvPr id="87044" name="Rectangle 3"/>
          <p:cNvSpPr>
            <a:spLocks noGrp="1"/>
          </p:cNvSpPr>
          <p:nvPr>
            <p:ph type="body" idx="1"/>
          </p:nvPr>
        </p:nvSpPr>
        <p:spPr>
          <a:xfrm>
            <a:off x="907185" y="4716591"/>
            <a:ext cx="4983305" cy="4467359"/>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extLst>
      <p:ext uri="{BB962C8B-B14F-4D97-AF65-F5344CB8AC3E}">
        <p14:creationId xmlns:p14="http://schemas.microsoft.com/office/powerpoint/2010/main" val="1523133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41</a:t>
            </a:fld>
            <a:endParaRPr lang="zh-CN" altLang="en-US" sz="1200" i="0" dirty="0">
              <a:latin typeface="Times New Roman" panose="02020603050405020304" pitchFamily="18" charset="0"/>
              <a:ea typeface="宋体" panose="02010600030101010101" pitchFamily="2" charset="-122"/>
            </a:endParaRPr>
          </a:p>
        </p:txBody>
      </p:sp>
      <p:sp>
        <p:nvSpPr>
          <p:cNvPr id="87043" name="Rectangle 2"/>
          <p:cNvSpPr>
            <a:spLocks noGrp="1" noRot="1" noChangeAspect="1" noTextEdit="1"/>
          </p:cNvSpPr>
          <p:nvPr>
            <p:ph type="sldImg"/>
          </p:nvPr>
        </p:nvSpPr>
        <p:spPr>
          <a:xfrm>
            <a:off x="927100" y="750888"/>
            <a:ext cx="4945063" cy="3709987"/>
          </a:xfrm>
        </p:spPr>
      </p:sp>
      <p:sp>
        <p:nvSpPr>
          <p:cNvPr id="87044" name="Rectangle 3"/>
          <p:cNvSpPr>
            <a:spLocks noGrp="1"/>
          </p:cNvSpPr>
          <p:nvPr>
            <p:ph type="body" idx="1"/>
          </p:nvPr>
        </p:nvSpPr>
        <p:spPr>
          <a:xfrm>
            <a:off x="907185" y="4716591"/>
            <a:ext cx="4983305" cy="4467359"/>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extLst>
      <p:ext uri="{BB962C8B-B14F-4D97-AF65-F5344CB8AC3E}">
        <p14:creationId xmlns:p14="http://schemas.microsoft.com/office/powerpoint/2010/main" val="17882932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42</a:t>
            </a:fld>
            <a:endParaRPr lang="zh-CN" altLang="en-US" sz="1200" i="0" dirty="0">
              <a:latin typeface="Times New Roman" panose="02020603050405020304" pitchFamily="18" charset="0"/>
              <a:ea typeface="宋体" panose="02010600030101010101" pitchFamily="2" charset="-122"/>
            </a:endParaRPr>
          </a:p>
        </p:txBody>
      </p:sp>
      <p:sp>
        <p:nvSpPr>
          <p:cNvPr id="87043" name="Rectangle 2"/>
          <p:cNvSpPr>
            <a:spLocks noGrp="1" noRot="1" noChangeAspect="1" noTextEdit="1"/>
          </p:cNvSpPr>
          <p:nvPr>
            <p:ph type="sldImg"/>
          </p:nvPr>
        </p:nvSpPr>
        <p:spPr>
          <a:xfrm>
            <a:off x="927100" y="750888"/>
            <a:ext cx="4945063" cy="3709987"/>
          </a:xfrm>
        </p:spPr>
      </p:sp>
      <p:sp>
        <p:nvSpPr>
          <p:cNvPr id="87044" name="Rectangle 3"/>
          <p:cNvSpPr>
            <a:spLocks noGrp="1"/>
          </p:cNvSpPr>
          <p:nvPr>
            <p:ph type="body" idx="1"/>
          </p:nvPr>
        </p:nvSpPr>
        <p:spPr>
          <a:xfrm>
            <a:off x="907185" y="4716591"/>
            <a:ext cx="4983305" cy="4467359"/>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extLst>
      <p:ext uri="{BB962C8B-B14F-4D97-AF65-F5344CB8AC3E}">
        <p14:creationId xmlns:p14="http://schemas.microsoft.com/office/powerpoint/2010/main" val="40105494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43</a:t>
            </a:fld>
            <a:endParaRPr lang="zh-CN" altLang="en-US" sz="1200" i="0" dirty="0">
              <a:latin typeface="Times New Roman" panose="02020603050405020304" pitchFamily="18" charset="0"/>
              <a:ea typeface="宋体" panose="02010600030101010101" pitchFamily="2" charset="-122"/>
            </a:endParaRPr>
          </a:p>
        </p:txBody>
      </p:sp>
      <p:sp>
        <p:nvSpPr>
          <p:cNvPr id="87043" name="Rectangle 2"/>
          <p:cNvSpPr>
            <a:spLocks noGrp="1" noRot="1" noChangeAspect="1" noTextEdit="1"/>
          </p:cNvSpPr>
          <p:nvPr>
            <p:ph type="sldImg"/>
          </p:nvPr>
        </p:nvSpPr>
        <p:spPr>
          <a:xfrm>
            <a:off x="927100" y="750888"/>
            <a:ext cx="4945063" cy="3709987"/>
          </a:xfrm>
        </p:spPr>
      </p:sp>
      <p:sp>
        <p:nvSpPr>
          <p:cNvPr id="87044" name="Rectangle 3"/>
          <p:cNvSpPr>
            <a:spLocks noGrp="1"/>
          </p:cNvSpPr>
          <p:nvPr>
            <p:ph type="body" idx="1"/>
          </p:nvPr>
        </p:nvSpPr>
        <p:spPr>
          <a:xfrm>
            <a:off x="907185" y="4716591"/>
            <a:ext cx="4983305" cy="4467359"/>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extLst>
      <p:ext uri="{BB962C8B-B14F-4D97-AF65-F5344CB8AC3E}">
        <p14:creationId xmlns:p14="http://schemas.microsoft.com/office/powerpoint/2010/main" val="31797131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44</a:t>
            </a:fld>
            <a:endParaRPr lang="zh-CN" altLang="en-US" sz="1200" i="0" dirty="0">
              <a:latin typeface="Times New Roman" panose="02020603050405020304" pitchFamily="18" charset="0"/>
              <a:ea typeface="宋体" panose="02010600030101010101" pitchFamily="2" charset="-122"/>
            </a:endParaRPr>
          </a:p>
        </p:txBody>
      </p:sp>
      <p:sp>
        <p:nvSpPr>
          <p:cNvPr id="87043" name="Rectangle 2"/>
          <p:cNvSpPr>
            <a:spLocks noGrp="1" noRot="1" noChangeAspect="1" noTextEdit="1"/>
          </p:cNvSpPr>
          <p:nvPr>
            <p:ph type="sldImg"/>
          </p:nvPr>
        </p:nvSpPr>
        <p:spPr>
          <a:xfrm>
            <a:off x="927100" y="750888"/>
            <a:ext cx="4945063" cy="3709987"/>
          </a:xfrm>
        </p:spPr>
      </p:sp>
      <p:sp>
        <p:nvSpPr>
          <p:cNvPr id="87044" name="Rectangle 3"/>
          <p:cNvSpPr>
            <a:spLocks noGrp="1"/>
          </p:cNvSpPr>
          <p:nvPr>
            <p:ph type="body" idx="1"/>
          </p:nvPr>
        </p:nvSpPr>
        <p:spPr>
          <a:xfrm>
            <a:off x="907185" y="4716591"/>
            <a:ext cx="4983305" cy="4467359"/>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extLst>
      <p:ext uri="{BB962C8B-B14F-4D97-AF65-F5344CB8AC3E}">
        <p14:creationId xmlns:p14="http://schemas.microsoft.com/office/powerpoint/2010/main" val="913026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45</a:t>
            </a:fld>
            <a:endParaRPr lang="zh-CN" altLang="en-US" sz="1200" i="0" dirty="0">
              <a:latin typeface="Times New Roman" panose="02020603050405020304" pitchFamily="18" charset="0"/>
              <a:ea typeface="宋体" panose="02010600030101010101" pitchFamily="2" charset="-122"/>
            </a:endParaRPr>
          </a:p>
        </p:txBody>
      </p:sp>
      <p:sp>
        <p:nvSpPr>
          <p:cNvPr id="88067" name="Rectangle 2"/>
          <p:cNvSpPr>
            <a:spLocks noGrp="1" noRot="1" noChangeAspect="1" noTextEdit="1"/>
          </p:cNvSpPr>
          <p:nvPr>
            <p:ph type="sldImg"/>
          </p:nvPr>
        </p:nvSpPr>
        <p:spPr>
          <a:xfrm>
            <a:off x="1174750" y="698500"/>
            <a:ext cx="4598988" cy="3449638"/>
          </a:xfrm>
        </p:spPr>
      </p:sp>
      <p:sp>
        <p:nvSpPr>
          <p:cNvPr id="88068"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46</a:t>
            </a:fld>
            <a:endParaRPr lang="zh-CN" altLang="en-US" sz="1200" i="0" dirty="0">
              <a:latin typeface="Times New Roman" panose="02020603050405020304" pitchFamily="18" charset="0"/>
              <a:ea typeface="宋体" panose="02010600030101010101" pitchFamily="2" charset="-122"/>
            </a:endParaRPr>
          </a:p>
        </p:txBody>
      </p:sp>
      <p:sp>
        <p:nvSpPr>
          <p:cNvPr id="89091" name="Rectangle 2"/>
          <p:cNvSpPr>
            <a:spLocks noGrp="1" noRot="1" noChangeAspect="1" noTextEdit="1"/>
          </p:cNvSpPr>
          <p:nvPr>
            <p:ph type="sldImg"/>
          </p:nvPr>
        </p:nvSpPr>
        <p:spPr>
          <a:xfrm>
            <a:off x="1174750" y="698500"/>
            <a:ext cx="4598988" cy="3449638"/>
          </a:xfrm>
        </p:spPr>
      </p:sp>
      <p:sp>
        <p:nvSpPr>
          <p:cNvPr id="89092"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p:cNvSpPr>
          <p:nvPr>
            <p:ph type="sldNum" sz="quarter"/>
          </p:nvPr>
        </p:nvSpPr>
        <p:spPr>
          <a:xfrm>
            <a:off x="3937000" y="8770938"/>
            <a:ext cx="3009900" cy="46196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47</a:t>
            </a:fld>
            <a:endParaRPr lang="zh-CN" altLang="en-US" sz="1200" i="0" dirty="0">
              <a:latin typeface="Times New Roman" panose="02020603050405020304" pitchFamily="18" charset="0"/>
              <a:ea typeface="宋体" panose="02010600030101010101" pitchFamily="2" charset="-122"/>
            </a:endParaRPr>
          </a:p>
        </p:txBody>
      </p:sp>
      <p:sp>
        <p:nvSpPr>
          <p:cNvPr id="90115" name="Rectangle 2"/>
          <p:cNvSpPr>
            <a:spLocks noGrp="1" noRot="1" noChangeAspect="1" noTextEdit="1"/>
          </p:cNvSpPr>
          <p:nvPr>
            <p:ph type="sldImg"/>
          </p:nvPr>
        </p:nvSpPr>
        <p:spPr>
          <a:xfrm>
            <a:off x="1174750" y="698500"/>
            <a:ext cx="4598988" cy="3449638"/>
          </a:xfrm>
        </p:spPr>
      </p:sp>
      <p:sp>
        <p:nvSpPr>
          <p:cNvPr id="90116" name="Rectangle 3"/>
          <p:cNvSpPr>
            <a:spLocks noGrp="1"/>
          </p:cNvSpPr>
          <p:nvPr>
            <p:ph type="body" idx="1"/>
          </p:nvPr>
        </p:nvSpPr>
        <p:spPr>
          <a:xfrm>
            <a:off x="927100" y="4386263"/>
            <a:ext cx="5092700" cy="4154487"/>
          </a:xfrm>
        </p:spPr>
        <p:txBody>
          <a:bodyPr wrap="none" lIns="92455" tIns="46227" rIns="92455" bIns="46227" anchor="ctr"/>
          <a:lstStyle/>
          <a:p>
            <a:pPr lvl="0" algn="l" eaLnBrk="1" hangingPunct="1"/>
            <a:endParaRPr lang="zh-CN" altLang="en-US" dirty="0">
              <a:ea typeface="宋体" panose="02010600030101010101" pitchFamily="2" charset="-122"/>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r>
              <a:rPr lang="zh-CN" altLang="en-US" dirty="0">
                <a:ea typeface="宋体" panose="02010600030101010101" pitchFamily="2" charset="-122"/>
                <a:sym typeface="Symbol" panose="05050102010706020507" pitchFamily="18" charset="2"/>
              </a:rPr>
              <a:t> </a:t>
            </a:r>
            <a:endParaRPr lang="en-US" altLang="zh-CN" i="1" dirty="0">
              <a:solidFill>
                <a:schemeClr val="tx2"/>
              </a:solidFill>
              <a:ea typeface="宋体" panose="02010600030101010101" pitchFamily="2" charset="-122"/>
              <a:sym typeface="Symbol" panose="05050102010706020507" pitchFamily="18" charset="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58</a:t>
            </a:fld>
            <a:endParaRPr lang="zh-CN" altLang="en-US" sz="1200" i="0" dirty="0">
              <a:latin typeface="Times New Roman" panose="02020603050405020304" pitchFamily="18" charset="0"/>
              <a:ea typeface="宋体" panose="02010600030101010101" pitchFamily="2" charset="-122"/>
            </a:endParaRPr>
          </a:p>
        </p:txBody>
      </p:sp>
      <p:sp>
        <p:nvSpPr>
          <p:cNvPr id="97283" name="Rectangle 7"/>
          <p:cNvSpPr txBox="1">
            <a:spLocks noGrp="1"/>
          </p:cNvSpPr>
          <p:nvPr/>
        </p:nvSpPr>
        <p:spPr>
          <a:xfrm>
            <a:off x="3852430" y="9431473"/>
            <a:ext cx="2945245" cy="496752"/>
          </a:xfrm>
          <a:prstGeom prst="rect">
            <a:avLst/>
          </a:prstGeom>
          <a:noFill/>
          <a:ln w="9525">
            <a:noFill/>
          </a:ln>
        </p:spPr>
        <p:txBody>
          <a:bodyPr lIns="92455" tIns="46227" rIns="92455" bIns="46227" anchor="b"/>
          <a:lstStyle/>
          <a:p>
            <a:pPr lvl="0" algn="r" defTabSz="923925"/>
            <a:fld id="{9A0DB2DC-4C9A-4742-B13C-FB6460FD3503}" type="slidenum">
              <a:rPr lang="zh-CN" altLang="en-US" sz="1200" i="0" dirty="0">
                <a:ea typeface="MS PGothic" panose="020B0600070205080204" pitchFamily="34" charset="-128"/>
              </a:rPr>
              <a:t>58</a:t>
            </a:fld>
            <a:endParaRPr lang="zh-CN" altLang="en-US" sz="1200" i="0" dirty="0">
              <a:ea typeface="MS PGothic" panose="020B0600070205080204" pitchFamily="34" charset="-128"/>
            </a:endParaRPr>
          </a:p>
        </p:txBody>
      </p:sp>
      <p:sp>
        <p:nvSpPr>
          <p:cNvPr id="97284" name="Rectangle 2"/>
          <p:cNvSpPr>
            <a:spLocks noGrp="1" noRot="1" noChangeAspect="1" noTextEdit="1"/>
          </p:cNvSpPr>
          <p:nvPr>
            <p:ph type="sldImg"/>
          </p:nvPr>
        </p:nvSpPr>
        <p:spPr/>
      </p:sp>
      <p:sp>
        <p:nvSpPr>
          <p:cNvPr id="97285" name="Rectangle 3"/>
          <p:cNvSpPr>
            <a:spLocks noGrp="1"/>
          </p:cNvSpPr>
          <p:nvPr>
            <p:ph type="body" idx="1"/>
          </p:nvPr>
        </p:nvSpPr>
        <p:spPr>
          <a:xfrm>
            <a:off x="905632" y="4716591"/>
            <a:ext cx="4986412" cy="4467359"/>
          </a:xfrm>
        </p:spPr>
        <p:txBody>
          <a:bodyPr wrap="square" lIns="92455" tIns="46227" rIns="92455" bIns="46227" anchor="t"/>
          <a:lstStyle/>
          <a:p>
            <a:pPr lvl="0" eaLnBrk="1" hangingPunct="1"/>
            <a:r>
              <a:rPr lang="zh-CN" altLang="en-US" dirty="0">
                <a:ea typeface="宋体" panose="02010600030101010101" pitchFamily="2" charset="-122"/>
              </a:rPr>
              <a:t>初始的网络，都加一个</a:t>
            </a:r>
            <a:r>
              <a:rPr lang="en-US" altLang="zh-CN" dirty="0">
                <a:ea typeface="宋体" panose="02010600030101010101" pitchFamily="2" charset="-122"/>
              </a:rPr>
              <a:t>0/,</a:t>
            </a:r>
            <a:r>
              <a:rPr lang="zh-CN" altLang="en-US" dirty="0">
                <a:ea typeface="宋体" panose="02010600030101010101" pitchFamily="2" charset="-122"/>
              </a:rPr>
              <a:t>变成流；当前输入的网络就是当前的余图，因为当前的逆向的边都是</a:t>
            </a:r>
            <a:r>
              <a:rPr lang="en-US" altLang="zh-CN" dirty="0">
                <a:ea typeface="宋体" panose="02010600030101010101" pitchFamily="2" charset="-122"/>
              </a:rPr>
              <a:t>0</a:t>
            </a:r>
            <a:r>
              <a:rPr lang="zh-CN" altLang="en-US" dirty="0">
                <a:ea typeface="宋体" panose="02010600030101010101" pitchFamily="2" charset="-122"/>
              </a:rPr>
              <a:t>，取</a:t>
            </a:r>
            <a:r>
              <a:rPr lang="en-US" altLang="zh-CN" dirty="0">
                <a:ea typeface="宋体" panose="02010600030101010101" pitchFamily="2" charset="-122"/>
              </a:rPr>
              <a:t>0</a:t>
            </a:r>
            <a:r>
              <a:rPr lang="zh-CN" altLang="en-US" dirty="0">
                <a:ea typeface="宋体" panose="02010600030101010101" pitchFamily="2" charset="-122"/>
              </a:rPr>
              <a:t>不要，所以是当前的余图；这里，怎么选路径都可以，我这里选择红色的路径作为例子；</a:t>
            </a:r>
            <a:endParaRPr lang="en-US" altLang="zh-CN" dirty="0">
              <a:ea typeface="宋体" panose="02010600030101010101" pitchFamily="2" charset="-122"/>
            </a:endParaRPr>
          </a:p>
          <a:p>
            <a:pPr lvl="0" eaLnBrk="1" hangingPunct="1"/>
            <a:r>
              <a:rPr lang="zh-CN" altLang="en-US" dirty="0">
                <a:ea typeface="宋体" panose="02010600030101010101" pitchFamily="2" charset="-122"/>
              </a:rPr>
              <a:t>去</a:t>
            </a:r>
            <a:r>
              <a:rPr lang="en-US" altLang="zh-CN" dirty="0">
                <a:ea typeface="宋体" panose="02010600030101010101" pitchFamily="2" charset="-122"/>
              </a:rPr>
              <a:t>minimize</a:t>
            </a:r>
            <a:r>
              <a:rPr lang="zh-CN" altLang="en-US" dirty="0">
                <a:ea typeface="宋体" panose="02010600030101010101" pitchFamily="2" charset="-122"/>
              </a:rPr>
              <a:t>最小，应该取</a:t>
            </a:r>
            <a:r>
              <a:rPr lang="en-US" altLang="zh-CN" dirty="0">
                <a:ea typeface="宋体" panose="02010600030101010101" pitchFamily="2" charset="-122"/>
              </a:rPr>
              <a:t>4</a:t>
            </a:r>
            <a:r>
              <a:rPr lang="zh-CN" altLang="en-US" dirty="0">
                <a:ea typeface="宋体" panose="02010600030101010101" pitchFamily="2" charset="-122"/>
              </a:rPr>
              <a:t>，</a:t>
            </a:r>
            <a:r>
              <a:rPr lang="en-US" altLang="zh-CN" dirty="0" err="1">
                <a:ea typeface="宋体" panose="02010600030101010101" pitchFamily="2" charset="-122"/>
              </a:rPr>
              <a:t>cfp</a:t>
            </a:r>
            <a:r>
              <a:rPr lang="en-US" altLang="zh-CN" dirty="0">
                <a:ea typeface="宋体" panose="02010600030101010101" pitchFamily="2" charset="-122"/>
              </a:rPr>
              <a:t>=4</a:t>
            </a:r>
            <a:r>
              <a:rPr lang="zh-CN" altLang="en-US" dirty="0">
                <a:ea typeface="宋体" panose="02010600030101010101" pitchFamily="2" charset="-122"/>
              </a:rPr>
              <a:t>，更新流，得到图</a:t>
            </a:r>
            <a:r>
              <a:rPr lang="en-US" altLang="zh-CN" dirty="0">
                <a:ea typeface="宋体" panose="02010600030101010101" pitchFamily="2" charset="-122"/>
              </a:rPr>
              <a:t>2.</a:t>
            </a:r>
            <a:r>
              <a:rPr lang="zh-CN" altLang="en-US" dirty="0">
                <a:ea typeface="宋体" panose="02010600030101010101" pitchFamily="2" charset="-122"/>
              </a:rPr>
              <a:t>。。然后更新余图，</a:t>
            </a:r>
            <a:r>
              <a:rPr lang="en-US" altLang="zh-CN" dirty="0">
                <a:ea typeface="宋体" panose="02010600030101010101" pitchFamily="2" charset="-122"/>
              </a:rPr>
              <a:t>copy</a:t>
            </a:r>
            <a:r>
              <a:rPr lang="zh-CN" altLang="en-US" dirty="0">
                <a:ea typeface="宋体" panose="02010600030101010101" pitchFamily="2" charset="-122"/>
              </a:rPr>
              <a:t>图（</a:t>
            </a:r>
            <a:r>
              <a:rPr lang="en-US" altLang="zh-CN" dirty="0">
                <a:ea typeface="宋体" panose="02010600030101010101" pitchFamily="2" charset="-122"/>
              </a:rPr>
              <a:t>a</a:t>
            </a:r>
            <a:r>
              <a:rPr lang="zh-CN" altLang="en-US" dirty="0">
                <a:ea typeface="宋体" panose="02010600030101010101" pitchFamily="2" charset="-122"/>
              </a:rPr>
              <a:t>），只更新当前路径上的余图就行，正向边等于</a:t>
            </a:r>
            <a:r>
              <a:rPr lang="en-US" altLang="zh-CN" dirty="0" err="1">
                <a:ea typeface="宋体" panose="02010600030101010101" pitchFamily="2" charset="-122"/>
              </a:rPr>
              <a:t>ce-fe</a:t>
            </a:r>
            <a:r>
              <a:rPr lang="zh-CN" altLang="en-US" dirty="0">
                <a:ea typeface="宋体" panose="02010600030101010101" pitchFamily="2" charset="-122"/>
              </a:rPr>
              <a:t>，逆向边等于</a:t>
            </a:r>
            <a:r>
              <a:rPr lang="en-US" altLang="zh-CN" dirty="0" err="1">
                <a:ea typeface="宋体" panose="02010600030101010101" pitchFamily="2" charset="-122"/>
              </a:rPr>
              <a:t>fe</a:t>
            </a:r>
            <a:r>
              <a:rPr lang="zh-CN" altLang="en-US" dirty="0">
                <a:ea typeface="宋体" panose="02010600030101010101" pitchFamily="2" charset="-122"/>
              </a:rPr>
              <a:t>；</a:t>
            </a:r>
            <a:endParaRPr lang="en-US" altLang="zh-CN" dirty="0">
              <a:ea typeface="宋体" panose="02010600030101010101" pitchFamily="2" charset="-122"/>
            </a:endParaRPr>
          </a:p>
          <a:p>
            <a:pPr lvl="0" eaLnBrk="1" hangingPunct="1"/>
            <a:r>
              <a:rPr lang="zh-CN" altLang="en-US" dirty="0">
                <a:ea typeface="宋体" panose="02010600030101010101" pitchFamily="2" charset="-122"/>
              </a:rPr>
              <a:t>然后更新，正向看也行，逆向看也行，只要能流通即可，比如选择了</a:t>
            </a:r>
            <a:r>
              <a:rPr lang="en-US" altLang="zh-CN" dirty="0">
                <a:ea typeface="宋体" panose="02010600030101010101" pitchFamily="2" charset="-122"/>
              </a:rPr>
              <a:t>s-v2-v1-v3-t</a:t>
            </a:r>
            <a:r>
              <a:rPr lang="zh-CN" altLang="en-US" dirty="0">
                <a:ea typeface="宋体" panose="02010600030101010101" pitchFamily="2" charset="-122"/>
              </a:rPr>
              <a:t>，等于</a:t>
            </a:r>
            <a:r>
              <a:rPr lang="en-US" altLang="zh-CN" dirty="0">
                <a:ea typeface="宋体" panose="02010600030101010101" pitchFamily="2" charset="-122"/>
              </a:rPr>
              <a:t>4</a:t>
            </a:r>
            <a:r>
              <a:rPr lang="zh-CN" altLang="en-US" dirty="0">
                <a:ea typeface="宋体" panose="02010600030101010101" pitchFamily="2" charset="-122"/>
              </a:rPr>
              <a:t>，然后更新流，更新当前路径上的值就行。。。</a:t>
            </a:r>
            <a:r>
              <a:rPr lang="en-US" altLang="zh-CN" dirty="0">
                <a:ea typeface="宋体" panose="02010600030101010101" pitchFamily="2" charset="-122"/>
              </a:rPr>
              <a:t>S-v2=4</a:t>
            </a:r>
            <a:r>
              <a:rPr lang="zh-CN" altLang="en-US" dirty="0">
                <a:ea typeface="宋体" panose="02010600030101010101" pitchFamily="2" charset="-122"/>
              </a:rPr>
              <a:t>，</a:t>
            </a:r>
            <a:r>
              <a:rPr lang="en-US" altLang="zh-CN" dirty="0">
                <a:ea typeface="宋体" panose="02010600030101010101" pitchFamily="2" charset="-122"/>
              </a:rPr>
              <a:t>v2-v1=4</a:t>
            </a:r>
            <a:r>
              <a:rPr lang="zh-CN" altLang="en-US" dirty="0">
                <a:ea typeface="宋体" panose="02010600030101010101" pitchFamily="2" charset="-122"/>
              </a:rPr>
              <a:t>，</a:t>
            </a:r>
            <a:r>
              <a:rPr lang="en-US" altLang="zh-CN" dirty="0">
                <a:ea typeface="宋体" panose="02010600030101010101" pitchFamily="2" charset="-122"/>
              </a:rPr>
              <a:t>v1-v3</a:t>
            </a:r>
            <a:r>
              <a:rPr lang="zh-CN" altLang="en-US" dirty="0">
                <a:ea typeface="宋体" panose="02010600030101010101" pitchFamily="2" charset="-122"/>
              </a:rPr>
              <a:t>原来是</a:t>
            </a:r>
            <a:r>
              <a:rPr lang="en-US" altLang="zh-CN" dirty="0">
                <a:ea typeface="宋体" panose="02010600030101010101" pitchFamily="2" charset="-122"/>
              </a:rPr>
              <a:t>4</a:t>
            </a:r>
            <a:r>
              <a:rPr lang="zh-CN" altLang="en-US" dirty="0">
                <a:ea typeface="宋体" panose="02010600030101010101" pitchFamily="2" charset="-122"/>
              </a:rPr>
              <a:t>加上</a:t>
            </a:r>
            <a:r>
              <a:rPr lang="en-US" altLang="zh-CN" dirty="0">
                <a:ea typeface="宋体" panose="02010600030101010101" pitchFamily="2" charset="-122"/>
              </a:rPr>
              <a:t>v2-v1</a:t>
            </a:r>
            <a:r>
              <a:rPr lang="zh-CN" altLang="en-US" dirty="0">
                <a:ea typeface="宋体" panose="02010600030101010101" pitchFamily="2" charset="-122"/>
              </a:rPr>
              <a:t>的</a:t>
            </a:r>
            <a:r>
              <a:rPr lang="en-US" altLang="zh-CN" dirty="0">
                <a:ea typeface="宋体" panose="02010600030101010101" pitchFamily="2" charset="-122"/>
              </a:rPr>
              <a:t>4</a:t>
            </a:r>
            <a:r>
              <a:rPr lang="zh-CN" altLang="en-US" dirty="0">
                <a:ea typeface="宋体" panose="02010600030101010101" pitchFamily="2" charset="-122"/>
              </a:rPr>
              <a:t>，变成</a:t>
            </a:r>
            <a:r>
              <a:rPr lang="en-US" altLang="zh-CN" dirty="0">
                <a:ea typeface="宋体" panose="02010600030101010101" pitchFamily="2" charset="-122"/>
              </a:rPr>
              <a:t>8</a:t>
            </a:r>
            <a:r>
              <a:rPr lang="zh-CN" altLang="en-US" dirty="0">
                <a:ea typeface="宋体" panose="02010600030101010101" pitchFamily="2" charset="-122"/>
              </a:rPr>
              <a:t>了；</a:t>
            </a:r>
            <a:endParaRPr lang="en-GB" altLang="zh-CN" dirty="0">
              <a:ea typeface="宋体" panose="02010600030101010101" pitchFamily="2" charset="-122"/>
            </a:endParaRPr>
          </a:p>
        </p:txBody>
      </p:sp>
    </p:spTree>
    <p:extLst>
      <p:ext uri="{BB962C8B-B14F-4D97-AF65-F5344CB8AC3E}">
        <p14:creationId xmlns:p14="http://schemas.microsoft.com/office/powerpoint/2010/main" val="14395379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59</a:t>
            </a:fld>
            <a:endParaRPr lang="zh-CN" altLang="en-US" sz="1200" i="0" dirty="0">
              <a:latin typeface="Times New Roman" panose="02020603050405020304" pitchFamily="18" charset="0"/>
              <a:ea typeface="宋体" panose="02010600030101010101" pitchFamily="2" charset="-122"/>
            </a:endParaRPr>
          </a:p>
        </p:txBody>
      </p:sp>
      <p:sp>
        <p:nvSpPr>
          <p:cNvPr id="97283" name="Rectangle 7"/>
          <p:cNvSpPr txBox="1">
            <a:spLocks noGrp="1"/>
          </p:cNvSpPr>
          <p:nvPr/>
        </p:nvSpPr>
        <p:spPr>
          <a:xfrm>
            <a:off x="3852430" y="9431473"/>
            <a:ext cx="2945245" cy="496752"/>
          </a:xfrm>
          <a:prstGeom prst="rect">
            <a:avLst/>
          </a:prstGeom>
          <a:noFill/>
          <a:ln w="9525">
            <a:noFill/>
          </a:ln>
        </p:spPr>
        <p:txBody>
          <a:bodyPr lIns="92455" tIns="46227" rIns="92455" bIns="46227" anchor="b"/>
          <a:lstStyle/>
          <a:p>
            <a:pPr lvl="0" algn="r" defTabSz="923925"/>
            <a:fld id="{9A0DB2DC-4C9A-4742-B13C-FB6460FD3503}" type="slidenum">
              <a:rPr lang="zh-CN" altLang="en-US" sz="1200" i="0" dirty="0">
                <a:ea typeface="MS PGothic" panose="020B0600070205080204" pitchFamily="34" charset="-128"/>
              </a:rPr>
              <a:t>59</a:t>
            </a:fld>
            <a:endParaRPr lang="zh-CN" altLang="en-US" sz="1200" i="0" dirty="0">
              <a:ea typeface="MS PGothic" panose="020B0600070205080204" pitchFamily="34" charset="-128"/>
            </a:endParaRPr>
          </a:p>
        </p:txBody>
      </p:sp>
      <p:sp>
        <p:nvSpPr>
          <p:cNvPr id="97284" name="Rectangle 2"/>
          <p:cNvSpPr>
            <a:spLocks noGrp="1" noRot="1" noChangeAspect="1" noTextEdit="1"/>
          </p:cNvSpPr>
          <p:nvPr>
            <p:ph type="sldImg"/>
          </p:nvPr>
        </p:nvSpPr>
        <p:spPr/>
      </p:sp>
      <p:sp>
        <p:nvSpPr>
          <p:cNvPr id="97285" name="Rectangle 3"/>
          <p:cNvSpPr>
            <a:spLocks noGrp="1"/>
          </p:cNvSpPr>
          <p:nvPr>
            <p:ph type="body" idx="1"/>
          </p:nvPr>
        </p:nvSpPr>
        <p:spPr>
          <a:xfrm>
            <a:off x="905632" y="4716591"/>
            <a:ext cx="4986412" cy="4467359"/>
          </a:xfrm>
        </p:spPr>
        <p:txBody>
          <a:bodyPr wrap="square" lIns="92455" tIns="46227" rIns="92455" bIns="46227" anchor="t"/>
          <a:lstStyle/>
          <a:p>
            <a:pPr lvl="0" eaLnBrk="1" hangingPunct="1"/>
            <a:endParaRPr lang="en-GB" altLang="zh-CN" dirty="0">
              <a:ea typeface="宋体" panose="02010600030101010101" pitchFamily="2" charset="-122"/>
            </a:endParaRPr>
          </a:p>
        </p:txBody>
      </p:sp>
    </p:spTree>
    <p:extLst>
      <p:ext uri="{BB962C8B-B14F-4D97-AF65-F5344CB8AC3E}">
        <p14:creationId xmlns:p14="http://schemas.microsoft.com/office/powerpoint/2010/main" val="2975364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p:cNvSpPr>
          <p:nvPr>
            <p:ph type="sldNum" sz="quarter"/>
          </p:nvPr>
        </p:nvSpPr>
        <p:spPr>
          <a:xfrm>
            <a:off x="3852430" y="9431473"/>
            <a:ext cx="2945245" cy="496752"/>
          </a:xfrm>
          <a:prstGeom prst="rect">
            <a:avLst/>
          </a:prstGeom>
          <a:noFill/>
          <a:ln w="9525">
            <a:noFill/>
          </a:ln>
        </p:spPr>
        <p:txBody>
          <a:bodyPr wrap="none" lIns="92455" tIns="46227" rIns="92455" bIns="46227" anchor="b"/>
          <a:lstStyle/>
          <a:p>
            <a:pPr lvl="0" algn="r" defTabSz="923925"/>
            <a:fld id="{9A0DB2DC-4C9A-4742-B13C-FB6460FD3503}" type="slidenum">
              <a:rPr lang="zh-CN" altLang="en-US" sz="1200" i="0" dirty="0">
                <a:latin typeface="Times New Roman" panose="02020603050405020304" pitchFamily="18" charset="0"/>
                <a:ea typeface="宋体" panose="02010600030101010101" pitchFamily="2" charset="-122"/>
              </a:rPr>
              <a:t>60</a:t>
            </a:fld>
            <a:endParaRPr lang="zh-CN" altLang="en-US" sz="1200" i="0" dirty="0">
              <a:latin typeface="Times New Roman" panose="02020603050405020304" pitchFamily="18" charset="0"/>
              <a:ea typeface="宋体" panose="02010600030101010101" pitchFamily="2" charset="-122"/>
            </a:endParaRPr>
          </a:p>
        </p:txBody>
      </p:sp>
      <p:sp>
        <p:nvSpPr>
          <p:cNvPr id="97283" name="Rectangle 7"/>
          <p:cNvSpPr txBox="1">
            <a:spLocks noGrp="1"/>
          </p:cNvSpPr>
          <p:nvPr/>
        </p:nvSpPr>
        <p:spPr>
          <a:xfrm>
            <a:off x="3852430" y="9431473"/>
            <a:ext cx="2945245" cy="496752"/>
          </a:xfrm>
          <a:prstGeom prst="rect">
            <a:avLst/>
          </a:prstGeom>
          <a:noFill/>
          <a:ln w="9525">
            <a:noFill/>
          </a:ln>
        </p:spPr>
        <p:txBody>
          <a:bodyPr lIns="92455" tIns="46227" rIns="92455" bIns="46227" anchor="b"/>
          <a:lstStyle/>
          <a:p>
            <a:pPr lvl="0" algn="r" defTabSz="923925"/>
            <a:fld id="{9A0DB2DC-4C9A-4742-B13C-FB6460FD3503}" type="slidenum">
              <a:rPr lang="zh-CN" altLang="en-US" sz="1200" i="0" dirty="0">
                <a:ea typeface="MS PGothic" panose="020B0600070205080204" pitchFamily="34" charset="-128"/>
              </a:rPr>
              <a:t>60</a:t>
            </a:fld>
            <a:endParaRPr lang="zh-CN" altLang="en-US" sz="1200" i="0" dirty="0">
              <a:ea typeface="MS PGothic" panose="020B0600070205080204" pitchFamily="34" charset="-128"/>
            </a:endParaRPr>
          </a:p>
        </p:txBody>
      </p:sp>
      <p:sp>
        <p:nvSpPr>
          <p:cNvPr id="97284" name="Rectangle 2"/>
          <p:cNvSpPr>
            <a:spLocks noGrp="1" noRot="1" noChangeAspect="1" noTextEdit="1"/>
          </p:cNvSpPr>
          <p:nvPr>
            <p:ph type="sldImg"/>
          </p:nvPr>
        </p:nvSpPr>
        <p:spPr/>
      </p:sp>
      <p:sp>
        <p:nvSpPr>
          <p:cNvPr id="97285" name="Rectangle 3"/>
          <p:cNvSpPr>
            <a:spLocks noGrp="1"/>
          </p:cNvSpPr>
          <p:nvPr>
            <p:ph type="body" idx="1"/>
          </p:nvPr>
        </p:nvSpPr>
        <p:spPr>
          <a:xfrm>
            <a:off x="905632" y="4716591"/>
            <a:ext cx="4986412" cy="4467359"/>
          </a:xfrm>
        </p:spPr>
        <p:txBody>
          <a:bodyPr wrap="square" lIns="92455" tIns="46227" rIns="92455" bIns="46227" anchor="t"/>
          <a:lstStyle/>
          <a:p>
            <a:pPr lvl="0" eaLnBrk="1" hangingPunct="1"/>
            <a:endParaRPr lang="en-GB" altLang="zh-CN" dirty="0">
              <a:ea typeface="宋体" panose="02010600030101010101" pitchFamily="2" charset="-122"/>
            </a:endParaRPr>
          </a:p>
        </p:txBody>
      </p:sp>
    </p:spTree>
    <p:extLst>
      <p:ext uri="{BB962C8B-B14F-4D97-AF65-F5344CB8AC3E}">
        <p14:creationId xmlns:p14="http://schemas.microsoft.com/office/powerpoint/2010/main" val="1005372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ea typeface="宋体" panose="02010600030101010101" pitchFamily="2" charset="-122"/>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093538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ea typeface="宋体" panose="02010600030101010101" pitchFamily="2" charset="-122"/>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en-US" altLang="zh-CN" dirty="0">
              <a:ea typeface="宋体" panose="02010600030101010101" pitchFamily="2" charset="-122"/>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solidFill>
                <a:schemeClr val="accent1"/>
              </a:solidFill>
              <a:ea typeface="宋体" panose="02010600030101010101" pitchFamily="2" charset="-122"/>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latin typeface="Arial" panose="020B0604020202020204" pitchFamily="34" charset="0"/>
              <a:ea typeface="宋体" panose="02010600030101010101" pitchFamily="2" charset="-122"/>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sym typeface="+mn-ea"/>
            </a:endParaRPr>
          </a:p>
        </p:txBody>
      </p:sp>
    </p:spTree>
    <p:extLst>
      <p:ext uri="{BB962C8B-B14F-4D97-AF65-F5344CB8AC3E}">
        <p14:creationId xmlns:p14="http://schemas.microsoft.com/office/powerpoint/2010/main" val="12412561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039783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dirty="0">
              <a:latin typeface="Arial" panose="020B0604020202020204" pitchFamily="34" charset="0"/>
              <a:ea typeface="宋体" panose="02010600030101010101" pitchFamily="2" charset="-122"/>
              <a:sym typeface="+mn-ea"/>
            </a:endParaRPr>
          </a:p>
        </p:txBody>
      </p:sp>
    </p:spTree>
    <p:extLst>
      <p:ext uri="{BB962C8B-B14F-4D97-AF65-F5344CB8AC3E}">
        <p14:creationId xmlns:p14="http://schemas.microsoft.com/office/powerpoint/2010/main" val="3937610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None/>
            </a:pPr>
            <a:endParaRPr lang="zh-CN" altLang="en-US" b="1" dirty="0">
              <a:latin typeface="Courier New" panose="02070309020205020404" pitchFamily="49" charset="0"/>
              <a:ea typeface="宋体" panose="02010600030101010101" pitchFamily="2" charset="-122"/>
              <a:sym typeface="Symbol" panose="05050102010706020507" pitchFamily="18" charset="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buNone/>
            </a:pPr>
            <a:endParaRPr lang="zh-CN" altLang="en-US" b="1" dirty="0">
              <a:latin typeface="Courier New" panose="02070309020205020404" pitchFamily="49" charset="0"/>
              <a:ea typeface="宋体" panose="02010600030101010101" pitchFamily="2" charset="-122"/>
              <a:sym typeface="Symbol" panose="05050102010706020507" pitchFamily="18" charset="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l"/>
            <a:endParaRPr lang="zh-CN" altLang="en-US" b="1" dirty="0">
              <a:latin typeface="Courier New" panose="02070309020205020404" pitchFamily="49" charset="0"/>
              <a:ea typeface="宋体" panose="02010600030101010101" pitchFamily="2" charset="-122"/>
              <a:sym typeface="Symbol" panose="05050102010706020507" pitchFamily="18" charset="2"/>
            </a:endParaRPr>
          </a:p>
          <a:p>
            <a:pPr algn="l"/>
            <a:endParaRPr lang="zh-CN" altLang="en-US" b="1" dirty="0">
              <a:latin typeface="Courier New" panose="02070309020205020404" pitchFamily="49" charset="0"/>
              <a:ea typeface="宋体" panose="02010600030101010101" pitchFamily="2" charset="-122"/>
              <a:sym typeface="Symbol" panose="05050102010706020507" pitchFamily="18" charset="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1143002"/>
            <a:ext cx="8229600" cy="4983162"/>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lang="zh-CN" altLang="en-US" sz="1200" b="1" kern="1200" smtClean="0">
                <a:solidFill>
                  <a:srgbClr val="F79646">
                    <a:lumMod val="75000"/>
                  </a:srgbClr>
                </a:solidFill>
                <a:latin typeface="+mn-lt"/>
                <a:ea typeface="+mn-ea"/>
                <a:cs typeface="+mn-cs"/>
              </a:defRPr>
            </a:lvl1pPr>
          </a:lstStyle>
          <a:p>
            <a:fld id="{0063EC4C-CFD8-4F45-A0A2-30028C1F73DB}" type="slidenum">
              <a:rPr lang="en-CN" smtClean="0"/>
              <a:pPr/>
              <a:t>‹#›</a:t>
            </a:fld>
            <a:endParaRPr lang="zh-CN" altLang="en-US" sz="1200" b="1" kern="1200" dirty="0">
              <a:solidFill>
                <a:srgbClr val="F79646">
                  <a:lumMod val="75000"/>
                </a:srgbClr>
              </a:solidFill>
              <a:latin typeface="+mn-lt"/>
              <a:ea typeface="+mn-ea"/>
              <a:cs typeface="+mn-cs"/>
            </a:endParaRPr>
          </a:p>
        </p:txBody>
      </p:sp>
      <p:sp>
        <p:nvSpPr>
          <p:cNvPr id="7" name="Title 1">
            <a:extLst>
              <a:ext uri="{FF2B5EF4-FFF2-40B4-BE49-F238E27FC236}">
                <a16:creationId xmlns:a16="http://schemas.microsoft.com/office/drawing/2014/main" id="{1D58AB48-5C62-C54D-B6CB-62E7167AD68B}"/>
              </a:ext>
            </a:extLst>
          </p:cNvPr>
          <p:cNvSpPr>
            <a:spLocks noGrp="1"/>
          </p:cNvSpPr>
          <p:nvPr>
            <p:ph type="title"/>
          </p:nvPr>
        </p:nvSpPr>
        <p:spPr>
          <a:xfrm>
            <a:off x="457200" y="0"/>
            <a:ext cx="8229600" cy="992518"/>
          </a:xfrm>
        </p:spPr>
        <p:txBody>
          <a:bodyPr/>
          <a:lstStyle>
            <a:lvl1pPr>
              <a:defRPr sz="4000" b="1" i="0">
                <a:solidFill>
                  <a:srgbClr val="0070C0"/>
                </a:solidFill>
                <a:latin typeface="Microsoft YaHei" panose="020B0503020204020204" pitchFamily="34" charset="-122"/>
                <a:ea typeface="Microsoft YaHei" panose="020B0503020204020204" pitchFamily="34" charset="-122"/>
              </a:defRPr>
            </a:lvl1pPr>
          </a:lstStyle>
          <a:p>
            <a:pPr fontAlgn="base"/>
            <a:r>
              <a:rPr lang="en-US" altLang="zh-CN" strike="noStrike" noProof="1"/>
              <a:t>Click to edit Master title style</a:t>
            </a:r>
            <a:endParaRPr lang="en-US" strike="noStrike" noProof="1"/>
          </a:p>
        </p:txBody>
      </p:sp>
      <p:cxnSp>
        <p:nvCxnSpPr>
          <p:cNvPr id="8" name="Straight Connector 7">
            <a:extLst>
              <a:ext uri="{FF2B5EF4-FFF2-40B4-BE49-F238E27FC236}">
                <a16:creationId xmlns:a16="http://schemas.microsoft.com/office/drawing/2014/main" id="{0F4689F9-6CAA-1947-A181-579E34BDD977}"/>
              </a:ext>
            </a:extLst>
          </p:cNvPr>
          <p:cNvCxnSpPr>
            <a:cxnSpLocks/>
          </p:cNvCxnSpPr>
          <p:nvPr userDrawn="1"/>
        </p:nvCxnSpPr>
        <p:spPr>
          <a:xfrm>
            <a:off x="457200" y="990600"/>
            <a:ext cx="822960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1">
            <a:extLst>
              <a:ext uri="{FF2B5EF4-FFF2-40B4-BE49-F238E27FC236}">
                <a16:creationId xmlns:a16="http://schemas.microsoft.com/office/drawing/2014/main" id="{0EA11DD9-B7A0-5B44-95C4-398B4CAA883D}"/>
              </a:ext>
            </a:extLst>
          </p:cNvPr>
          <p:cNvCxnSpPr/>
          <p:nvPr userDrawn="1"/>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 descr="C:\Users\Haijun\AppData\Roaming\Tencent\Users\2968516474\QQ\WinTemp\RichOle\O5)[OOM[}$H7(6{A~41GY`Q.png">
            <a:extLst>
              <a:ext uri="{FF2B5EF4-FFF2-40B4-BE49-F238E27FC236}">
                <a16:creationId xmlns:a16="http://schemas.microsoft.com/office/drawing/2014/main" id="{84822680-66F2-7347-A0E9-54FF335D45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3137" y="0"/>
            <a:ext cx="970863" cy="83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70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pPr fontAlgn="base"/>
            <a:r>
              <a:rPr lang="en-US" altLang="zh-CN" strike="noStrike" noProof="1"/>
              <a:t>Click to edit Master title style</a:t>
            </a:r>
            <a:endParaRPr lang="zh-CN" altLang="en-US" strike="noStrike" noProof="1"/>
          </a:p>
        </p:txBody>
      </p:sp>
      <p:sp>
        <p:nvSpPr>
          <p:cNvPr id="10" name="Rectangle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15088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59E145E-F505-104F-BE35-E30F01FBDE55}"/>
              </a:ext>
            </a:extLst>
          </p:cNvPr>
          <p:cNvSpPr>
            <a:spLocks noGrp="1"/>
          </p:cNvSpPr>
          <p:nvPr>
            <p:ph idx="1"/>
          </p:nvPr>
        </p:nvSpPr>
        <p:spPr>
          <a:xfrm>
            <a:off x="381000" y="1308904"/>
            <a:ext cx="8229600" cy="4863296"/>
          </a:xfrm>
        </p:spPr>
        <p:txBody>
          <a:bodyPr/>
          <a:lstStyle>
            <a:lvl1pPr>
              <a:defRPr sz="2800" b="1">
                <a:latin typeface="SimSun" panose="02010600030101010101" pitchFamily="2" charset="-122"/>
                <a:ea typeface="SimSun" panose="02010600030101010101" pitchFamily="2" charset="-122"/>
              </a:defRPr>
            </a:lvl1pPr>
            <a:lvl2pPr marL="660408" indent="-254003">
              <a:lnSpc>
                <a:spcPct val="125000"/>
              </a:lnSpc>
              <a:buSzPct val="60000"/>
              <a:buFont typeface="Wingdings" pitchFamily="2" charset="2"/>
              <a:buChar char="v"/>
              <a:defRPr sz="2400" b="1">
                <a:solidFill>
                  <a:srgbClr val="0033CC"/>
                </a:solidFill>
                <a:latin typeface="SimSun" panose="02010600030101010101" pitchFamily="2" charset="-122"/>
                <a:ea typeface="SimSun" panose="02010600030101010101" pitchFamily="2" charset="-122"/>
              </a:defRPr>
            </a:lvl2pPr>
            <a:lvl3pPr>
              <a:defRPr sz="2000">
                <a:latin typeface="SimSun" panose="02010600030101010101" pitchFamily="2" charset="-122"/>
                <a:ea typeface="SimSun" panose="02010600030101010101" pitchFamily="2" charset="-122"/>
              </a:defRPr>
            </a:lvl3pPr>
            <a:lvl4pPr>
              <a:defRPr sz="2000">
                <a:latin typeface="SimSun" panose="02010600030101010101" pitchFamily="2" charset="-122"/>
                <a:ea typeface="SimSun" panose="02010600030101010101" pitchFamily="2" charset="-122"/>
              </a:defRPr>
            </a:lvl4pPr>
            <a:lvl5pPr>
              <a:defRPr sz="2000">
                <a:latin typeface="SimSun" panose="02010600030101010101" pitchFamily="2" charset="-122"/>
                <a:ea typeface="SimSun" panose="02010600030101010101" pitchFamily="2" charset="-122"/>
              </a:defRPr>
            </a:lvl5pPr>
          </a:lstStyle>
          <a:p>
            <a:pPr lvl="0" fontAlgn="base"/>
            <a:r>
              <a:rPr lang="en-US" altLang="zh-CN" strike="noStrike" noProof="1"/>
              <a:t>Click to edit Master text styles</a:t>
            </a:r>
          </a:p>
          <a:p>
            <a:pPr lvl="1" fontAlgn="base"/>
            <a:r>
              <a:rPr lang="en-US" altLang="zh-CN" strike="noStrike" noProof="1"/>
              <a:t>Second level</a:t>
            </a:r>
          </a:p>
          <a:p>
            <a:pPr lvl="2" fontAlgn="base"/>
            <a:r>
              <a:rPr lang="en-US" altLang="zh-CN" strike="noStrike" noProof="1"/>
              <a:t>Third level</a:t>
            </a:r>
          </a:p>
          <a:p>
            <a:pPr lvl="3" fontAlgn="base"/>
            <a:r>
              <a:rPr lang="en-US" altLang="zh-CN" strike="noStrike" noProof="1"/>
              <a:t>Fourth level</a:t>
            </a:r>
          </a:p>
          <a:p>
            <a:pPr lvl="4" fontAlgn="base"/>
            <a:r>
              <a:rPr lang="en-US" altLang="zh-CN" strike="noStrike" noProof="1"/>
              <a:t>Fifth level</a:t>
            </a:r>
            <a:endParaRPr lang="en-US" strike="noStrike" noProof="1"/>
          </a:p>
        </p:txBody>
      </p:sp>
      <p:sp>
        <p:nvSpPr>
          <p:cNvPr id="11" name="Text Box 4">
            <a:extLst>
              <a:ext uri="{FF2B5EF4-FFF2-40B4-BE49-F238E27FC236}">
                <a16:creationId xmlns:a16="http://schemas.microsoft.com/office/drawing/2014/main" id="{17D05CE0-6DF3-6D43-8762-C63FE04AD713}"/>
              </a:ext>
            </a:extLst>
          </p:cNvPr>
          <p:cNvSpPr txBox="1">
            <a:spLocks noChangeArrowheads="1"/>
          </p:cNvSpPr>
          <p:nvPr userDrawn="1"/>
        </p:nvSpPr>
        <p:spPr bwMode="auto">
          <a:xfrm>
            <a:off x="8100393" y="6089197"/>
            <a:ext cx="863587" cy="899430"/>
          </a:xfrm>
          <a:prstGeom prst="rect">
            <a:avLst/>
          </a:prstGeom>
          <a:noFill/>
          <a:ln w="25400">
            <a:noFill/>
            <a:miter lim="800000"/>
          </a:ln>
        </p:spPr>
        <p:txBody>
          <a:bodyPr anchor="ctr" anchorCtr="1"/>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spcBef>
                <a:spcPct val="50000"/>
              </a:spcBef>
            </a:pPr>
            <a:fld id="{17E66D44-5078-4FC8-AF00-8FF9453B7C99}" type="slidenum">
              <a:rPr lang="zh-CN" altLang="en-US" sz="1778" b="0" smtClean="0">
                <a:solidFill>
                  <a:srgbClr val="00B0F0"/>
                </a:solidFill>
                <a:ea typeface="宋体" panose="02010600030101010101" pitchFamily="2" charset="-122"/>
              </a:rPr>
              <a:t>‹#›</a:t>
            </a:fld>
            <a:r>
              <a:rPr lang="en-US" altLang="zh-CN" sz="1778" b="0" dirty="0">
                <a:solidFill>
                  <a:srgbClr val="00B0F0"/>
                </a:solidFill>
                <a:ea typeface="宋体" panose="02010600030101010101" pitchFamily="2" charset="-122"/>
              </a:rPr>
              <a:t>/76</a:t>
            </a:r>
          </a:p>
        </p:txBody>
      </p:sp>
      <p:cxnSp>
        <p:nvCxnSpPr>
          <p:cNvPr id="12" name="Straight Connector 11">
            <a:extLst>
              <a:ext uri="{FF2B5EF4-FFF2-40B4-BE49-F238E27FC236}">
                <a16:creationId xmlns:a16="http://schemas.microsoft.com/office/drawing/2014/main" id="{E7EBAAF2-C5B5-984C-B899-04E9E69B258D}"/>
              </a:ext>
            </a:extLst>
          </p:cNvPr>
          <p:cNvCxnSpPr>
            <a:cxnSpLocks/>
          </p:cNvCxnSpPr>
          <p:nvPr userDrawn="1"/>
        </p:nvCxnSpPr>
        <p:spPr>
          <a:xfrm>
            <a:off x="381000" y="1196752"/>
            <a:ext cx="822960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pic>
        <p:nvPicPr>
          <p:cNvPr id="10" name="Picture 1" descr="C:\Users\Haijun\AppData\Roaming\Tencent\Users\2968516474\QQ\WinTemp\RichOle\O5)[OOM[}$H7(6{A~41GY`Q.png">
            <a:extLst>
              <a:ext uri="{FF2B5EF4-FFF2-40B4-BE49-F238E27FC236}">
                <a16:creationId xmlns:a16="http://schemas.microsoft.com/office/drawing/2014/main" id="{383384F2-2D09-8041-A732-9878E5273F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3137" y="0"/>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接连接符 11">
            <a:extLst>
              <a:ext uri="{FF2B5EF4-FFF2-40B4-BE49-F238E27FC236}">
                <a16:creationId xmlns:a16="http://schemas.microsoft.com/office/drawing/2014/main" id="{0DE4B188-8121-1C42-8350-2332D105F7E1}"/>
              </a:ext>
            </a:extLst>
          </p:cNvPr>
          <p:cNvCxnSpPr/>
          <p:nvPr userDrawn="1"/>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DF2C0DBB-6414-1949-8CE0-A2555C25863C}"/>
              </a:ext>
            </a:extLst>
          </p:cNvPr>
          <p:cNvSpPr>
            <a:spLocks noGrp="1"/>
          </p:cNvSpPr>
          <p:nvPr>
            <p:ph type="title"/>
          </p:nvPr>
        </p:nvSpPr>
        <p:spPr>
          <a:xfrm>
            <a:off x="457200" y="0"/>
            <a:ext cx="8229600" cy="992518"/>
          </a:xfrm>
        </p:spPr>
        <p:txBody>
          <a:bodyPr/>
          <a:lstStyle>
            <a:lvl1pPr>
              <a:defRPr sz="4000" b="1" i="0">
                <a:solidFill>
                  <a:srgbClr val="0070C0"/>
                </a:solidFill>
                <a:latin typeface="Microsoft YaHei" panose="020B0503020204020204" pitchFamily="34" charset="-122"/>
                <a:ea typeface="Microsoft YaHei" panose="020B0503020204020204" pitchFamily="34" charset="-122"/>
              </a:defRPr>
            </a:lvl1pPr>
          </a:lstStyle>
          <a:p>
            <a:pPr fontAlgn="base"/>
            <a:r>
              <a:rPr lang="en-US" altLang="zh-CN" strike="noStrike" noProof="1"/>
              <a:t>Click to edit Master title style</a:t>
            </a:r>
            <a:endParaRPr lang="en-US" strike="noStrike" noProof="1"/>
          </a:p>
        </p:txBody>
      </p:sp>
    </p:spTree>
    <p:extLst>
      <p:ext uri="{BB962C8B-B14F-4D97-AF65-F5344CB8AC3E}">
        <p14:creationId xmlns:p14="http://schemas.microsoft.com/office/powerpoint/2010/main" val="3803653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31F8-9FA3-1542-9E87-1F253011DBFF}"/>
              </a:ext>
            </a:extLst>
          </p:cNvPr>
          <p:cNvSpPr>
            <a:spLocks noGrp="1"/>
          </p:cNvSpPr>
          <p:nvPr>
            <p:ph type="title"/>
          </p:nvPr>
        </p:nvSpPr>
        <p:spPr>
          <a:xfrm>
            <a:off x="628650" y="365126"/>
            <a:ext cx="7886700" cy="1325563"/>
          </a:xfrm>
          <a:prstGeom prst="rect">
            <a:avLst/>
          </a:prstGeom>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E09FDB81-3114-3445-BDF7-6D7536976F3B}"/>
              </a:ext>
            </a:extLst>
          </p:cNvPr>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8A1F172B-5633-CA44-968A-07D19970936B}"/>
              </a:ext>
            </a:extLst>
          </p:cNvPr>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Tree>
    <p:extLst>
      <p:ext uri="{BB962C8B-B14F-4D97-AF65-F5344CB8AC3E}">
        <p14:creationId xmlns:p14="http://schemas.microsoft.com/office/powerpoint/2010/main" val="73364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812810" fontAlgn="base">
              <a:spcBef>
                <a:spcPct val="0"/>
              </a:spcBef>
              <a:spcAft>
                <a:spcPct val="0"/>
              </a:spcAft>
              <a:defRPr/>
            </a:pPr>
            <a:endParaRPr lang="en-US">
              <a:ea typeface="宋体" panose="02010600030101010101" pitchFamily="2" charset="-122"/>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p>
        </p:txBody>
      </p:sp>
    </p:spTree>
    <p:extLst>
      <p:ext uri="{BB962C8B-B14F-4D97-AF65-F5344CB8AC3E}">
        <p14:creationId xmlns:p14="http://schemas.microsoft.com/office/powerpoint/2010/main" val="144877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06405" indent="0" algn="ctr">
              <a:buNone/>
              <a:defRPr>
                <a:solidFill>
                  <a:schemeClr val="tx1">
                    <a:tint val="75000"/>
                  </a:schemeClr>
                </a:solidFill>
              </a:defRPr>
            </a:lvl2pPr>
            <a:lvl3pPr marL="812810" indent="0" algn="ctr">
              <a:buNone/>
              <a:defRPr>
                <a:solidFill>
                  <a:schemeClr val="tx1">
                    <a:tint val="75000"/>
                  </a:schemeClr>
                </a:solidFill>
              </a:defRPr>
            </a:lvl3pPr>
            <a:lvl4pPr marL="1219215" indent="0" algn="ctr">
              <a:buNone/>
              <a:defRPr>
                <a:solidFill>
                  <a:schemeClr val="tx1">
                    <a:tint val="75000"/>
                  </a:schemeClr>
                </a:solidFill>
              </a:defRPr>
            </a:lvl4pPr>
            <a:lvl5pPr marL="1625620" indent="0" algn="ctr">
              <a:buNone/>
              <a:defRPr>
                <a:solidFill>
                  <a:schemeClr val="tx1">
                    <a:tint val="75000"/>
                  </a:schemeClr>
                </a:solidFill>
              </a:defRPr>
            </a:lvl5pPr>
            <a:lvl6pPr marL="2032025" indent="0" algn="ctr">
              <a:buNone/>
              <a:defRPr>
                <a:solidFill>
                  <a:schemeClr val="tx1">
                    <a:tint val="75000"/>
                  </a:schemeClr>
                </a:solidFill>
              </a:defRPr>
            </a:lvl6pPr>
            <a:lvl7pPr marL="2438430" indent="0" algn="ctr">
              <a:buNone/>
              <a:defRPr>
                <a:solidFill>
                  <a:schemeClr val="tx1">
                    <a:tint val="75000"/>
                  </a:schemeClr>
                </a:solidFill>
              </a:defRPr>
            </a:lvl7pPr>
            <a:lvl8pPr marL="2844836" indent="0" algn="ctr">
              <a:buNone/>
              <a:defRPr>
                <a:solidFill>
                  <a:schemeClr val="tx1">
                    <a:tint val="75000"/>
                  </a:schemeClr>
                </a:solidFill>
              </a:defRPr>
            </a:lvl8pPr>
            <a:lvl9pPr marL="3251241" indent="0" algn="ctr">
              <a:buNone/>
              <a:defRPr>
                <a:solidFill>
                  <a:schemeClr val="tx1">
                    <a:tint val="75000"/>
                  </a:schemeClr>
                </a:solidFill>
              </a:defRPr>
            </a:lvl9pPr>
          </a:lstStyle>
          <a:p>
            <a:r>
              <a:rPr lang="en-US" altLang="zh-CN"/>
              <a:t>Click to edit Master subtitle style</a:t>
            </a:r>
            <a:endParaRPr lang="en-US"/>
          </a:p>
        </p:txBody>
      </p:sp>
      <p:sp>
        <p:nvSpPr>
          <p:cNvPr id="18"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defRPr/>
            </a:lvl1pPr>
          </a:lstStyle>
          <a:p>
            <a:pPr defTabSz="812810" fontAlgn="base">
              <a:spcBef>
                <a:spcPct val="0"/>
              </a:spcBef>
              <a:spcAft>
                <a:spcPct val="0"/>
              </a:spcAft>
              <a:defRPr/>
            </a:pPr>
            <a:endParaRPr lang="en-US">
              <a:ea typeface="宋体" panose="02010600030101010101" pitchFamily="2" charset="-122"/>
            </a:endParaRPr>
          </a:p>
        </p:txBody>
      </p:sp>
      <p:sp>
        <p:nvSpPr>
          <p:cNvPr id="20"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p>
            <a:pPr algn="r"/>
            <a:fld id="{9A0DB2DC-4C9A-4742-B13C-FB6460FD3503}" type="slidenum">
              <a:rPr lang="en-US" altLang="zh-CN" dirty="0">
                <a:latin typeface="Times New Roman" panose="02020603050405020304" pitchFamily="18" charset="0"/>
              </a:rPr>
              <a:t>‹#›</a:t>
            </a:fld>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8851679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3EC4C-CFD8-4F45-A0A2-30028C1F73DB}" type="slidenum">
              <a:rPr lang="zh-CN" altLang="en-US" smtClean="0"/>
              <a:t>‹#›</a:t>
            </a:fld>
            <a:endParaRPr lang="zh-CN" altLang="en-US"/>
          </a:p>
        </p:txBody>
      </p:sp>
      <p:sp>
        <p:nvSpPr>
          <p:cNvPr id="8" name="日期占位符 3">
            <a:extLst>
              <a:ext uri="{FF2B5EF4-FFF2-40B4-BE49-F238E27FC236}">
                <a16:creationId xmlns:a16="http://schemas.microsoft.com/office/drawing/2014/main" id="{853654B8-F8CB-1A4D-B44E-311306A6B43E}"/>
              </a:ext>
            </a:extLst>
          </p:cNvPr>
          <p:cNvSpPr>
            <a:spLocks noGrp="1"/>
          </p:cNvSpPr>
          <p:nvPr>
            <p:ph type="dt" sz="half" idx="2"/>
          </p:nvPr>
        </p:nvSpPr>
        <p:spPr>
          <a:xfrm>
            <a:off x="457200" y="6356350"/>
            <a:ext cx="2133600" cy="365125"/>
          </a:xfrm>
          <a:prstGeom prst="rect">
            <a:avLst/>
          </a:prstGeom>
        </p:spPr>
        <p:txBody>
          <a:bodyPr/>
          <a:lstStyle>
            <a:lvl1pPr>
              <a:defRPr sz="1200"/>
            </a:lvl1pPr>
          </a:lstStyle>
          <a:p>
            <a:fld id="{82C260F3-2F15-4643-BD88-DA7D2CC1FAEE}" type="datetime1">
              <a:rPr lang="zh-CN" altLang="en-US" b="1" smtClean="0">
                <a:solidFill>
                  <a:srgbClr val="F79646">
                    <a:lumMod val="75000"/>
                  </a:srgbClr>
                </a:solidFill>
              </a:rPr>
              <a:pPr/>
              <a:t>2025/4/29</a:t>
            </a:fld>
            <a:endParaRPr lang="zh-CN" altLang="en-US" sz="1200" b="1" dirty="0">
              <a:solidFill>
                <a:srgbClr val="F79646">
                  <a:lumMod val="75000"/>
                </a:srgbClr>
              </a:solidFill>
            </a:endParaRPr>
          </a:p>
        </p:txBody>
      </p:sp>
    </p:spTree>
    <p:extLst>
      <p:ext uri="{BB962C8B-B14F-4D97-AF65-F5344CB8AC3E}">
        <p14:creationId xmlns:p14="http://schemas.microsoft.com/office/powerpoint/2010/main" val="320288737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1.xml"/><Relationship Id="rId7" Type="http://schemas.openxmlformats.org/officeDocument/2006/relationships/image" Target="../media/image3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70.png"/><Relationship Id="rId4" Type="http://schemas.openxmlformats.org/officeDocument/2006/relationships/image" Target="../media/image900.png"/><Relationship Id="rId9" Type="http://schemas.openxmlformats.org/officeDocument/2006/relationships/image" Target="../media/image34.w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6.bin"/><Relationship Id="rId3" Type="http://schemas.openxmlformats.org/officeDocument/2006/relationships/notesSlide" Target="../notesSlides/notesSlide32.xml"/><Relationship Id="rId7" Type="http://schemas.openxmlformats.org/officeDocument/2006/relationships/oleObject" Target="../embeddings/oleObject5.bin"/><Relationship Id="rId12" Type="http://schemas.openxmlformats.org/officeDocument/2006/relationships/image" Target="../media/image1102.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35.wmf"/><Relationship Id="rId11" Type="http://schemas.openxmlformats.org/officeDocument/2006/relationships/image" Target="../media/image39.png"/><Relationship Id="rId5" Type="http://schemas.openxmlformats.org/officeDocument/2006/relationships/oleObject" Target="../embeddings/oleObject4.bin"/><Relationship Id="rId15" Type="http://schemas.openxmlformats.org/officeDocument/2006/relationships/image" Target="../media/image1112.png"/><Relationship Id="rId10" Type="http://schemas.openxmlformats.org/officeDocument/2006/relationships/image" Target="../media/image1081.png"/><Relationship Id="rId4" Type="http://schemas.openxmlformats.org/officeDocument/2006/relationships/image" Target="../media/image38.png"/><Relationship Id="rId9" Type="http://schemas.openxmlformats.org/officeDocument/2006/relationships/image" Target="../media/image1071.png"/><Relationship Id="rId14" Type="http://schemas.openxmlformats.org/officeDocument/2006/relationships/image" Target="../media/image37.wmf"/></Relationships>
</file>

<file path=ppt/slides/_rels/slide41.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oleObject" Target="../embeddings/oleObject9.bin"/><Relationship Id="rId3" Type="http://schemas.openxmlformats.org/officeDocument/2006/relationships/notesSlide" Target="../notesSlides/notesSlide33.xml"/><Relationship Id="rId7" Type="http://schemas.openxmlformats.org/officeDocument/2006/relationships/oleObject" Target="../embeddings/oleObject8.bin"/><Relationship Id="rId12" Type="http://schemas.openxmlformats.org/officeDocument/2006/relationships/image" Target="../media/image1180.png"/><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40.wmf"/><Relationship Id="rId11" Type="http://schemas.openxmlformats.org/officeDocument/2006/relationships/image" Target="../media/image43.png"/><Relationship Id="rId5" Type="http://schemas.openxmlformats.org/officeDocument/2006/relationships/oleObject" Target="../embeddings/oleObject7.bin"/><Relationship Id="rId15" Type="http://schemas.openxmlformats.org/officeDocument/2006/relationships/image" Target="../media/image1190.png"/><Relationship Id="rId10" Type="http://schemas.openxmlformats.org/officeDocument/2006/relationships/image" Target="../media/image1161.png"/><Relationship Id="rId4" Type="http://schemas.openxmlformats.org/officeDocument/2006/relationships/image" Target="../media/image38.png"/><Relationship Id="rId9" Type="http://schemas.openxmlformats.org/officeDocument/2006/relationships/image" Target="../media/image1151.png"/><Relationship Id="rId14" Type="http://schemas.openxmlformats.org/officeDocument/2006/relationships/image" Target="../media/image42.wmf"/></Relationships>
</file>

<file path=ppt/slides/_rels/slide42.xml.rels><?xml version="1.0" encoding="UTF-8" standalone="yes"?>
<Relationships xmlns="http://schemas.openxmlformats.org/package/2006/relationships"><Relationship Id="rId8" Type="http://schemas.openxmlformats.org/officeDocument/2006/relationships/image" Target="../media/image41.wmf"/><Relationship Id="rId13" Type="http://schemas.openxmlformats.org/officeDocument/2006/relationships/image" Target="../media/image42.wmf"/><Relationship Id="rId3" Type="http://schemas.openxmlformats.org/officeDocument/2006/relationships/notesSlide" Target="../notesSlides/notesSlide34.xml"/><Relationship Id="rId7" Type="http://schemas.openxmlformats.org/officeDocument/2006/relationships/oleObject" Target="../embeddings/oleObject11.bin"/><Relationship Id="rId12"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44.wmf"/><Relationship Id="rId11" Type="http://schemas.openxmlformats.org/officeDocument/2006/relationships/image" Target="../media/image1231.png"/><Relationship Id="rId5" Type="http://schemas.openxmlformats.org/officeDocument/2006/relationships/oleObject" Target="../embeddings/oleObject10.bin"/><Relationship Id="rId10" Type="http://schemas.openxmlformats.org/officeDocument/2006/relationships/image" Target="../media/image1221.png"/><Relationship Id="rId4" Type="http://schemas.openxmlformats.org/officeDocument/2006/relationships/image" Target="../media/image38.png"/><Relationship Id="rId9" Type="http://schemas.openxmlformats.org/officeDocument/2006/relationships/image" Target="../media/image1212.png"/><Relationship Id="rId14" Type="http://schemas.openxmlformats.org/officeDocument/2006/relationships/image" Target="../media/image1241.png"/></Relationships>
</file>

<file path=ppt/slides/_rels/slide4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image" Target="../media/image47.wmf"/><Relationship Id="rId3" Type="http://schemas.openxmlformats.org/officeDocument/2006/relationships/notesSlide" Target="../notesSlides/notesSlide35.xml"/><Relationship Id="rId7" Type="http://schemas.openxmlformats.org/officeDocument/2006/relationships/oleObject" Target="../embeddings/oleObject14.bin"/><Relationship Id="rId12"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45.wmf"/><Relationship Id="rId11" Type="http://schemas.openxmlformats.org/officeDocument/2006/relationships/image" Target="../media/image1231.png"/><Relationship Id="rId5" Type="http://schemas.openxmlformats.org/officeDocument/2006/relationships/oleObject" Target="../embeddings/oleObject13.bin"/><Relationship Id="rId10" Type="http://schemas.openxmlformats.org/officeDocument/2006/relationships/image" Target="../media/image1291.png"/><Relationship Id="rId4" Type="http://schemas.openxmlformats.org/officeDocument/2006/relationships/image" Target="../media/image38.png"/><Relationship Id="rId9" Type="http://schemas.openxmlformats.org/officeDocument/2006/relationships/image" Target="../media/image1280.png"/><Relationship Id="rId14" Type="http://schemas.openxmlformats.org/officeDocument/2006/relationships/image" Target="../media/image1301.png"/></Relationships>
</file>

<file path=ppt/slides/_rels/slide44.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0.wmf"/><Relationship Id="rId18" Type="http://schemas.openxmlformats.org/officeDocument/2006/relationships/image" Target="../media/image1412.png"/><Relationship Id="rId3" Type="http://schemas.openxmlformats.org/officeDocument/2006/relationships/notesSlide" Target="../notesSlides/notesSlide36.xml"/><Relationship Id="rId21" Type="http://schemas.openxmlformats.org/officeDocument/2006/relationships/image" Target="../media/image1441.png"/><Relationship Id="rId7" Type="http://schemas.openxmlformats.org/officeDocument/2006/relationships/oleObject" Target="../embeddings/oleObject17.bin"/><Relationship Id="rId12" Type="http://schemas.openxmlformats.org/officeDocument/2006/relationships/oleObject" Target="../embeddings/oleObject18.bin"/><Relationship Id="rId17" Type="http://schemas.openxmlformats.org/officeDocument/2006/relationships/image" Target="../media/image1401.png"/><Relationship Id="rId2" Type="http://schemas.openxmlformats.org/officeDocument/2006/relationships/slideLayout" Target="../slideLayouts/slideLayout4.xml"/><Relationship Id="rId16" Type="http://schemas.openxmlformats.org/officeDocument/2006/relationships/image" Target="../media/image1391.png"/><Relationship Id="rId20" Type="http://schemas.openxmlformats.org/officeDocument/2006/relationships/image" Target="../media/image1431.png"/><Relationship Id="rId1" Type="http://schemas.openxmlformats.org/officeDocument/2006/relationships/vmlDrawing" Target="../drawings/vmlDrawing7.vml"/><Relationship Id="rId6" Type="http://schemas.openxmlformats.org/officeDocument/2006/relationships/image" Target="../media/image48.wmf"/><Relationship Id="rId11" Type="http://schemas.openxmlformats.org/officeDocument/2006/relationships/image" Target="../media/image1361.png"/><Relationship Id="rId5" Type="http://schemas.openxmlformats.org/officeDocument/2006/relationships/oleObject" Target="../embeddings/oleObject16.bin"/><Relationship Id="rId15" Type="http://schemas.openxmlformats.org/officeDocument/2006/relationships/image" Target="../media/image1381.png"/><Relationship Id="rId10" Type="http://schemas.openxmlformats.org/officeDocument/2006/relationships/image" Target="../media/image1351.png"/><Relationship Id="rId19" Type="http://schemas.openxmlformats.org/officeDocument/2006/relationships/image" Target="../media/image1421.png"/><Relationship Id="rId4" Type="http://schemas.openxmlformats.org/officeDocument/2006/relationships/image" Target="../media/image38.png"/><Relationship Id="rId9" Type="http://schemas.openxmlformats.org/officeDocument/2006/relationships/image" Target="../media/image1341.png"/><Relationship Id="rId14" Type="http://schemas.openxmlformats.org/officeDocument/2006/relationships/image" Target="../media/image1371.png"/><Relationship Id="rId22" Type="http://schemas.openxmlformats.org/officeDocument/2006/relationships/image" Target="../media/image145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png"/></Relationships>
</file>

<file path=ppt/slides/_rels/slide58.xml.rels><?xml version="1.0" encoding="UTF-8" standalone="yes"?>
<Relationships xmlns="http://schemas.openxmlformats.org/package/2006/relationships"><Relationship Id="rId8" Type="http://schemas.openxmlformats.org/officeDocument/2006/relationships/image" Target="../media/image1340.png"/><Relationship Id="rId13" Type="http://schemas.openxmlformats.org/officeDocument/2006/relationships/image" Target="../media/image1390.png"/><Relationship Id="rId18" Type="http://schemas.openxmlformats.org/officeDocument/2006/relationships/image" Target="../media/image1440.png"/><Relationship Id="rId26" Type="http://schemas.openxmlformats.org/officeDocument/2006/relationships/image" Target="../media/image1520.png"/><Relationship Id="rId3" Type="http://schemas.openxmlformats.org/officeDocument/2006/relationships/image" Target="../media/image1290.png"/><Relationship Id="rId21" Type="http://schemas.openxmlformats.org/officeDocument/2006/relationships/image" Target="../media/image1470.png"/><Relationship Id="rId7" Type="http://schemas.openxmlformats.org/officeDocument/2006/relationships/image" Target="../media/image1330.png"/><Relationship Id="rId12" Type="http://schemas.openxmlformats.org/officeDocument/2006/relationships/image" Target="../media/image1380.png"/><Relationship Id="rId17" Type="http://schemas.openxmlformats.org/officeDocument/2006/relationships/image" Target="../media/image1430.png"/><Relationship Id="rId25" Type="http://schemas.openxmlformats.org/officeDocument/2006/relationships/image" Target="../media/image1510.png"/><Relationship Id="rId2" Type="http://schemas.openxmlformats.org/officeDocument/2006/relationships/notesSlide" Target="../notesSlides/notesSlide40.xml"/><Relationship Id="rId16" Type="http://schemas.openxmlformats.org/officeDocument/2006/relationships/image" Target="../media/image1420.png"/><Relationship Id="rId20" Type="http://schemas.openxmlformats.org/officeDocument/2006/relationships/image" Target="../media/image1460.png"/><Relationship Id="rId1" Type="http://schemas.openxmlformats.org/officeDocument/2006/relationships/slideLayout" Target="../slideLayouts/slideLayout5.xml"/><Relationship Id="rId6" Type="http://schemas.openxmlformats.org/officeDocument/2006/relationships/image" Target="../media/image1320.png"/><Relationship Id="rId11" Type="http://schemas.openxmlformats.org/officeDocument/2006/relationships/image" Target="../media/image1370.png"/><Relationship Id="rId24" Type="http://schemas.openxmlformats.org/officeDocument/2006/relationships/image" Target="../media/image1500.png"/><Relationship Id="rId5" Type="http://schemas.openxmlformats.org/officeDocument/2006/relationships/image" Target="../media/image1310.png"/><Relationship Id="rId15" Type="http://schemas.openxmlformats.org/officeDocument/2006/relationships/image" Target="../media/image1410.png"/><Relationship Id="rId23" Type="http://schemas.openxmlformats.org/officeDocument/2006/relationships/image" Target="../media/image1490.png"/><Relationship Id="rId28" Type="http://schemas.openxmlformats.org/officeDocument/2006/relationships/image" Target="../media/image1540.png"/><Relationship Id="rId10" Type="http://schemas.openxmlformats.org/officeDocument/2006/relationships/image" Target="../media/image1360.png"/><Relationship Id="rId19" Type="http://schemas.openxmlformats.org/officeDocument/2006/relationships/image" Target="../media/image56.png"/><Relationship Id="rId4" Type="http://schemas.openxmlformats.org/officeDocument/2006/relationships/image" Target="../media/image1300.png"/><Relationship Id="rId9" Type="http://schemas.openxmlformats.org/officeDocument/2006/relationships/image" Target="../media/image1350.png"/><Relationship Id="rId14" Type="http://schemas.openxmlformats.org/officeDocument/2006/relationships/image" Target="../media/image1400.png"/><Relationship Id="rId22" Type="http://schemas.openxmlformats.org/officeDocument/2006/relationships/image" Target="../media/image57.png"/><Relationship Id="rId27" Type="http://schemas.openxmlformats.org/officeDocument/2006/relationships/image" Target="../media/image1530.png"/></Relationships>
</file>

<file path=ppt/slides/_rels/slide59.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0.png"/><Relationship Id="rId18" Type="http://schemas.openxmlformats.org/officeDocument/2006/relationships/image" Target="../media/image170.png"/><Relationship Id="rId26" Type="http://schemas.openxmlformats.org/officeDocument/2006/relationships/image" Target="../media/image1780.png"/><Relationship Id="rId3" Type="http://schemas.openxmlformats.org/officeDocument/2006/relationships/image" Target="../media/image1550.png"/><Relationship Id="rId21" Type="http://schemas.openxmlformats.org/officeDocument/2006/relationships/image" Target="../media/image173.png"/><Relationship Id="rId7" Type="http://schemas.openxmlformats.org/officeDocument/2006/relationships/image" Target="../media/image159.png"/><Relationship Id="rId12" Type="http://schemas.openxmlformats.org/officeDocument/2006/relationships/image" Target="../media/image1640.png"/><Relationship Id="rId17" Type="http://schemas.openxmlformats.org/officeDocument/2006/relationships/image" Target="../media/image169.png"/><Relationship Id="rId25" Type="http://schemas.openxmlformats.org/officeDocument/2006/relationships/image" Target="../media/image1770.png"/><Relationship Id="rId2" Type="http://schemas.openxmlformats.org/officeDocument/2006/relationships/notesSlide" Target="../notesSlides/notesSlide41.xml"/><Relationship Id="rId16" Type="http://schemas.openxmlformats.org/officeDocument/2006/relationships/image" Target="../media/image168.png"/><Relationship Id="rId20" Type="http://schemas.openxmlformats.org/officeDocument/2006/relationships/image" Target="../media/image172.png"/><Relationship Id="rId1" Type="http://schemas.openxmlformats.org/officeDocument/2006/relationships/slideLayout" Target="../slideLayouts/slideLayout5.xml"/><Relationship Id="rId6" Type="http://schemas.openxmlformats.org/officeDocument/2006/relationships/image" Target="../media/image1580.png"/><Relationship Id="rId11" Type="http://schemas.openxmlformats.org/officeDocument/2006/relationships/image" Target="../media/image163.png"/><Relationship Id="rId24" Type="http://schemas.openxmlformats.org/officeDocument/2006/relationships/image" Target="../media/image1760.png"/><Relationship Id="rId5" Type="http://schemas.openxmlformats.org/officeDocument/2006/relationships/image" Target="../media/image1570.png"/><Relationship Id="rId15" Type="http://schemas.openxmlformats.org/officeDocument/2006/relationships/image" Target="../media/image167.png"/><Relationship Id="rId23" Type="http://schemas.openxmlformats.org/officeDocument/2006/relationships/image" Target="../media/image1750.png"/><Relationship Id="rId28" Type="http://schemas.openxmlformats.org/officeDocument/2006/relationships/image" Target="../media/image1800.png"/><Relationship Id="rId10" Type="http://schemas.openxmlformats.org/officeDocument/2006/relationships/image" Target="../media/image162.png"/><Relationship Id="rId19" Type="http://schemas.openxmlformats.org/officeDocument/2006/relationships/image" Target="../media/image171.png"/><Relationship Id="rId4" Type="http://schemas.openxmlformats.org/officeDocument/2006/relationships/image" Target="../media/image1560.png"/><Relationship Id="rId9" Type="http://schemas.openxmlformats.org/officeDocument/2006/relationships/image" Target="../media/image58.png"/><Relationship Id="rId14" Type="http://schemas.openxmlformats.org/officeDocument/2006/relationships/image" Target="../media/image166.png"/><Relationship Id="rId22" Type="http://schemas.openxmlformats.org/officeDocument/2006/relationships/image" Target="../media/image59.png"/><Relationship Id="rId27" Type="http://schemas.openxmlformats.org/officeDocument/2006/relationships/image" Target="../media/image179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80.png"/><Relationship Id="rId18" Type="http://schemas.openxmlformats.org/officeDocument/2006/relationships/image" Target="../media/image184.png"/><Relationship Id="rId3" Type="http://schemas.openxmlformats.org/officeDocument/2006/relationships/image" Target="../media/image168.png"/><Relationship Id="rId21" Type="http://schemas.openxmlformats.org/officeDocument/2006/relationships/image" Target="../media/image187.png"/><Relationship Id="rId7" Type="http://schemas.openxmlformats.org/officeDocument/2006/relationships/image" Target="../media/image172.png"/><Relationship Id="rId12" Type="http://schemas.openxmlformats.org/officeDocument/2006/relationships/image" Target="../media/image1770.png"/><Relationship Id="rId17" Type="http://schemas.openxmlformats.org/officeDocument/2006/relationships/image" Target="../media/image183.png"/><Relationship Id="rId2" Type="http://schemas.openxmlformats.org/officeDocument/2006/relationships/notesSlide" Target="../notesSlides/notesSlide42.xml"/><Relationship Id="rId16" Type="http://schemas.openxmlformats.org/officeDocument/2006/relationships/image" Target="../media/image182.png"/><Relationship Id="rId20" Type="http://schemas.openxmlformats.org/officeDocument/2006/relationships/image" Target="../media/image186.png"/><Relationship Id="rId1" Type="http://schemas.openxmlformats.org/officeDocument/2006/relationships/slideLayout" Target="../slideLayouts/slideLayout5.xml"/><Relationship Id="rId6" Type="http://schemas.openxmlformats.org/officeDocument/2006/relationships/image" Target="../media/image171.png"/><Relationship Id="rId11" Type="http://schemas.openxmlformats.org/officeDocument/2006/relationships/image" Target="../media/image1760.png"/><Relationship Id="rId5" Type="http://schemas.openxmlformats.org/officeDocument/2006/relationships/image" Target="../media/image170.png"/><Relationship Id="rId15" Type="http://schemas.openxmlformats.org/officeDocument/2006/relationships/image" Target="../media/image1800.png"/><Relationship Id="rId10" Type="http://schemas.openxmlformats.org/officeDocument/2006/relationships/image" Target="../media/image1750.png"/><Relationship Id="rId19" Type="http://schemas.openxmlformats.org/officeDocument/2006/relationships/image" Target="../media/image185.png"/><Relationship Id="rId4" Type="http://schemas.openxmlformats.org/officeDocument/2006/relationships/image" Target="../media/image169.png"/><Relationship Id="rId9" Type="http://schemas.openxmlformats.org/officeDocument/2006/relationships/image" Target="../media/image60.png"/><Relationship Id="rId14" Type="http://schemas.openxmlformats.org/officeDocument/2006/relationships/image" Target="../media/image1790.png"/><Relationship Id="rId22" Type="http://schemas.openxmlformats.org/officeDocument/2006/relationships/image" Target="../media/image61.png"/></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a:spLocks noChangeArrowheads="1"/>
          </p:cNvSpPr>
          <p:nvPr/>
        </p:nvSpPr>
        <p:spPr bwMode="auto">
          <a:xfrm>
            <a:off x="1292225" y="1433513"/>
            <a:ext cx="6873875" cy="193899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数据结构与算法</a:t>
            </a:r>
            <a:endParaRPr kumimoji="1" lang="en-US" altLang="zh-CN"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1" lang="en-US" altLang="zh-CN"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第九章</a:t>
            </a:r>
            <a:r>
              <a:rPr kumimoji="1" lang="en-US" altLang="zh-CN"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-2</a:t>
            </a:r>
            <a:r>
              <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 </a:t>
            </a:r>
            <a:r>
              <a:rPr kumimoji="1" lang="zh-CN" altLang="en-US" sz="4000" b="1" dirty="0">
                <a:solidFill>
                  <a:srgbClr val="1A9EE9"/>
                </a:solidFill>
                <a:latin typeface="华文琥珀" panose="02010800040101010101" pitchFamily="2" charset="-122"/>
                <a:ea typeface="华文琥珀" panose="02010800040101010101" pitchFamily="2" charset="-122"/>
                <a:cs typeface="+mn-cs"/>
                <a:sym typeface="+mn-ea"/>
              </a:rPr>
              <a:t>图论算法</a:t>
            </a:r>
            <a:endPar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endParaRPr>
          </a:p>
        </p:txBody>
      </p:sp>
      <p:sp>
        <p:nvSpPr>
          <p:cNvPr id="6" name="副标题 2">
            <a:extLst>
              <a:ext uri="{FF2B5EF4-FFF2-40B4-BE49-F238E27FC236}">
                <a16:creationId xmlns:a16="http://schemas.microsoft.com/office/drawing/2014/main" id="{AA8C28D8-BB6C-8E48-8907-CB656389EB22}"/>
              </a:ext>
            </a:extLst>
          </p:cNvPr>
          <p:cNvSpPr txBox="1">
            <a:spLocks/>
          </p:cNvSpPr>
          <p:nvPr/>
        </p:nvSpPr>
        <p:spPr>
          <a:xfrm>
            <a:off x="1528762" y="3717032"/>
            <a:ext cx="6400800" cy="1752600"/>
          </a:xfrm>
          <a:prstGeom prst="rect">
            <a:avLst/>
          </a:prstGeom>
        </p:spPr>
        <p:txBody>
          <a:bodyPr>
            <a:noAutofit/>
          </a:bodyPr>
          <a:lst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None/>
            </a:pPr>
            <a:r>
              <a:rPr lang="zh-CN" altLang="en-US" b="1" u="sng" dirty="0">
                <a:effectLst>
                  <a:outerShdw blurRad="38100" dist="38100" dir="2700000" algn="tl">
                    <a:srgbClr val="000000">
                      <a:alpha val="43137"/>
                    </a:srgbClr>
                  </a:outerShdw>
                </a:effectLst>
              </a:rPr>
              <a:t>裴文杰</a:t>
            </a:r>
            <a:endParaRPr lang="en-US" altLang="zh-CN" b="1" u="sng" dirty="0">
              <a:effectLst>
                <a:outerShdw blurRad="38100" dist="38100" dir="2700000" algn="tl">
                  <a:srgbClr val="000000">
                    <a:alpha val="43137"/>
                  </a:srgbClr>
                </a:outerShdw>
              </a:effectLst>
            </a:endParaRPr>
          </a:p>
          <a:p>
            <a:pPr marL="0" indent="0" algn="ctr" fontAlgn="auto">
              <a:spcAft>
                <a:spcPts val="0"/>
              </a:spcAft>
              <a:buNone/>
            </a:pPr>
            <a:r>
              <a:rPr lang="zh-CN" altLang="en-US" sz="2000" b="1" dirty="0"/>
              <a:t>计算机科学与技术学院 教授</a:t>
            </a:r>
            <a:endParaRPr lang="en-US" altLang="zh-CN" sz="2000" b="1" dirty="0"/>
          </a:p>
        </p:txBody>
      </p:sp>
    </p:spTree>
    <p:extLst>
      <p:ext uri="{BB962C8B-B14F-4D97-AF65-F5344CB8AC3E}">
        <p14:creationId xmlns:p14="http://schemas.microsoft.com/office/powerpoint/2010/main" val="281644015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sz="4000" dirty="0"/>
              <a:t>Bellman-Ford </a:t>
            </a:r>
            <a:r>
              <a:rPr lang="zh-CN" altLang="en-US" sz="4000" dirty="0"/>
              <a:t>算法</a:t>
            </a:r>
          </a:p>
        </p:txBody>
      </p:sp>
      <p:sp>
        <p:nvSpPr>
          <p:cNvPr id="10244" name="Rectangle 3"/>
          <p:cNvSpPr>
            <a:spLocks noGrp="1"/>
          </p:cNvSpPr>
          <p:nvPr>
            <p:ph idx="1"/>
          </p:nvPr>
        </p:nvSpPr>
        <p:spPr/>
        <p:txBody>
          <a:bodyPr vert="horz" wrap="square" lIns="92075" tIns="46038" rIns="92075" bIns="46038" anchor="t">
            <a:normAutofit/>
          </a:bodyPr>
          <a:lstStyle/>
          <a:p>
            <a:pPr>
              <a:buNone/>
            </a:pPr>
            <a:r>
              <a:rPr lang="en-US" altLang="zh-CN" sz="2000" b="1" dirty="0">
                <a:latin typeface="Courier New" panose="02070309020205020404" pitchFamily="49" charset="0"/>
                <a:ea typeface="宋体" panose="02010600030101010101" pitchFamily="2" charset="-122"/>
              </a:rPr>
              <a:t>BellmanFord()</a:t>
            </a:r>
          </a:p>
          <a:p>
            <a:pPr>
              <a:buNone/>
            </a:pPr>
            <a:r>
              <a:rPr lang="en-US" altLang="zh-CN" sz="2000" b="1" dirty="0">
                <a:latin typeface="Courier New" panose="02070309020205020404" pitchFamily="49" charset="0"/>
                <a:ea typeface="宋体" panose="02010600030101010101" pitchFamily="2" charset="-122"/>
              </a:rPr>
              <a:t>   for each v </a:t>
            </a:r>
            <a:r>
              <a:rPr lang="en-US" altLang="zh-CN" sz="2000" b="1"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d[v] = ;</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d[s] = 0;</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i=1 to |V|-1</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Relax(u,v,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if (d[v] &gt; d[u] +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return “no solution”;</a:t>
            </a: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Relax(u,v,w): if (d[v] &gt; d[u]+w) then d[v]=d[u]+w</a:t>
            </a:r>
            <a:endParaRPr lang="en-US" altLang="zh-CN" sz="24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zh-CN" altLang="en-US" sz="2000" b="1" dirty="0">
              <a:latin typeface="Courier New" panose="02070309020205020404" pitchFamily="49" charset="0"/>
              <a:ea typeface="宋体" panose="02010600030101010101" pitchFamily="2" charset="-122"/>
              <a:sym typeface="Symbol" panose="05050102010706020507" pitchFamily="18" charset="2"/>
            </a:endParaRPr>
          </a:p>
        </p:txBody>
      </p:sp>
      <p:sp>
        <p:nvSpPr>
          <p:cNvPr id="4" name="Rectangle 3">
            <a:extLst>
              <a:ext uri="{FF2B5EF4-FFF2-40B4-BE49-F238E27FC236}">
                <a16:creationId xmlns:a16="http://schemas.microsoft.com/office/drawing/2014/main" id="{DBC70F39-D163-A446-8C1F-BD85F4440FCA}"/>
              </a:ext>
            </a:extLst>
          </p:cNvPr>
          <p:cNvSpPr/>
          <p:nvPr/>
        </p:nvSpPr>
        <p:spPr>
          <a:xfrm>
            <a:off x="3657601" y="2590800"/>
            <a:ext cx="2057400" cy="369332"/>
          </a:xfrm>
          <a:prstGeom prst="rect">
            <a:avLst/>
          </a:prstGeom>
          <a:ln w="19050">
            <a:solidFill>
              <a:srgbClr val="00B050"/>
            </a:solidFill>
          </a:ln>
        </p:spPr>
        <p:txBody>
          <a:bodyPr wrap="square">
            <a:spAutoFit/>
          </a:bodyPr>
          <a:lstStyle/>
          <a:p>
            <a:pPr algn="just" defTabSz="914400">
              <a:tabLst>
                <a:tab pos="2281555" algn="l"/>
              </a:tabLst>
            </a:pPr>
            <a:r>
              <a:rPr lang="zh-CN" altLang="en-US" dirty="0">
                <a:solidFill>
                  <a:srgbClr val="FF0000"/>
                </a:solidFill>
              </a:rPr>
              <a:t>为什么是</a:t>
            </a:r>
            <a:r>
              <a:rPr lang="en-US" altLang="zh-CN" sz="1800" b="1" dirty="0">
                <a:solidFill>
                  <a:srgbClr val="FF0000"/>
                </a:solidFill>
                <a:latin typeface="Courier New" panose="02070309020205020404" pitchFamily="49" charset="0"/>
                <a:ea typeface="宋体" panose="02010600030101010101" pitchFamily="2" charset="-122"/>
                <a:sym typeface="Symbol" panose="05050102010706020507" pitchFamily="18" charset="2"/>
              </a:rPr>
              <a:t>|V|-1</a:t>
            </a:r>
            <a:r>
              <a:rPr lang="zh-CN" altLang="en-US" sz="1800" b="1" dirty="0">
                <a:solidFill>
                  <a:srgbClr val="FF0000"/>
                </a:solidFill>
                <a:latin typeface="Courier New" panose="02070309020205020404" pitchFamily="49" charset="0"/>
                <a:ea typeface="宋体" panose="02010600030101010101" pitchFamily="2" charset="-122"/>
                <a:sym typeface="Symbol" panose="05050102010706020507" pitchFamily="18" charset="2"/>
              </a:rPr>
              <a:t>？</a:t>
            </a:r>
            <a:endParaRPr lang="en-US" altLang="zh-CN"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sz="4000" dirty="0"/>
              <a:t>Bellman-Ford </a:t>
            </a:r>
            <a:r>
              <a:rPr lang="zh-CN" altLang="en-US" sz="4000" dirty="0"/>
              <a:t>算法</a:t>
            </a:r>
            <a:endParaRPr lang="zh-CN" altLang="en-US" sz="4000" dirty="0">
              <a:ea typeface="宋体" panose="02010600030101010101" pitchFamily="2" charset="-122"/>
            </a:endParaRPr>
          </a:p>
        </p:txBody>
      </p:sp>
      <p:sp>
        <p:nvSpPr>
          <p:cNvPr id="11268" name="Rectangle 3"/>
          <p:cNvSpPr>
            <a:spLocks noGrp="1"/>
          </p:cNvSpPr>
          <p:nvPr>
            <p:ph idx="1"/>
          </p:nvPr>
        </p:nvSpPr>
        <p:spPr/>
        <p:txBody>
          <a:bodyPr vert="horz" wrap="square" lIns="92075" tIns="46038" rIns="92075" bIns="46038" anchor="t">
            <a:normAutofit/>
          </a:bodyPr>
          <a:lstStyle/>
          <a:p>
            <a:pPr>
              <a:buNone/>
            </a:pPr>
            <a:r>
              <a:rPr lang="en-US" altLang="zh-CN" sz="2000" b="1" dirty="0">
                <a:latin typeface="Courier New" panose="02070309020205020404" pitchFamily="49" charset="0"/>
                <a:ea typeface="宋体" panose="02010600030101010101" pitchFamily="2" charset="-122"/>
              </a:rPr>
              <a:t>BellmanFord()</a:t>
            </a:r>
          </a:p>
          <a:p>
            <a:pPr>
              <a:buNone/>
            </a:pPr>
            <a:r>
              <a:rPr lang="en-US" altLang="zh-CN" sz="2000" b="1" dirty="0">
                <a:latin typeface="Courier New" panose="02070309020205020404" pitchFamily="49" charset="0"/>
                <a:ea typeface="宋体" panose="02010600030101010101" pitchFamily="2" charset="-122"/>
              </a:rPr>
              <a:t>   for each v </a:t>
            </a:r>
            <a:r>
              <a:rPr lang="en-US" altLang="zh-CN" sz="2000" b="1"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d[v] = ;</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d[s] = 0;</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i=1 to |V|-1</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Relax(u,v,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if (d[v] &gt; d[u] +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return “no solution”;</a:t>
            </a: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Relax(u,v,w): if (d[v] &gt; d[u]+w) then d[v]=d[u]+w</a:t>
            </a:r>
            <a:endParaRPr lang="en-US" altLang="zh-CN" sz="24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zh-CN" altLang="en-US" sz="2000" b="1" dirty="0">
              <a:latin typeface="Courier New" panose="02070309020205020404" pitchFamily="49" charset="0"/>
              <a:ea typeface="宋体" panose="02010600030101010101" pitchFamily="2" charset="-122"/>
              <a:sym typeface="Symbol" panose="05050102010706020507" pitchFamily="18" charset="2"/>
            </a:endParaRPr>
          </a:p>
        </p:txBody>
      </p:sp>
      <p:grpSp>
        <p:nvGrpSpPr>
          <p:cNvPr id="2" name="Group 4"/>
          <p:cNvGrpSpPr/>
          <p:nvPr/>
        </p:nvGrpSpPr>
        <p:grpSpPr>
          <a:xfrm>
            <a:off x="5486400" y="1600200"/>
            <a:ext cx="1552575" cy="1371600"/>
            <a:chOff x="3456" y="1008"/>
            <a:chExt cx="978" cy="864"/>
          </a:xfrm>
        </p:grpSpPr>
        <p:sp>
          <p:nvSpPr>
            <p:cNvPr id="11276" name="AutoShape 5"/>
            <p:cNvSpPr/>
            <p:nvPr/>
          </p:nvSpPr>
          <p:spPr>
            <a:xfrm>
              <a:off x="3456" y="1008"/>
              <a:ext cx="144" cy="864"/>
            </a:xfrm>
            <a:prstGeom prst="rightBrace">
              <a:avLst>
                <a:gd name="adj1" fmla="val 50000"/>
                <a:gd name="adj2" fmla="val 50000"/>
              </a:avLst>
            </a:prstGeom>
            <a:noFill/>
            <a:ln w="28575" cap="flat" cmpd="sng">
              <a:solidFill>
                <a:schemeClr val="tx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11277" name="Text Box 6"/>
            <p:cNvSpPr txBox="1"/>
            <p:nvPr/>
          </p:nvSpPr>
          <p:spPr>
            <a:xfrm>
              <a:off x="3628" y="1166"/>
              <a:ext cx="806" cy="231"/>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b="1" i="1" dirty="0">
                  <a:latin typeface="Courier New" panose="02070309020205020404" pitchFamily="49" charset="0"/>
                  <a:ea typeface="宋体" panose="02010600030101010101" pitchFamily="2" charset="-122"/>
                </a:rPr>
                <a:t>初始化 </a:t>
              </a:r>
              <a:r>
                <a:rPr lang="en-US" altLang="zh-CN" sz="1800" b="1" i="1" dirty="0">
                  <a:latin typeface="Courier New" panose="02070309020205020404" pitchFamily="49" charset="0"/>
                  <a:ea typeface="宋体" panose="02010600030101010101" pitchFamily="2" charset="-122"/>
                </a:rPr>
                <a:t>d</a:t>
              </a:r>
              <a:r>
                <a:rPr lang="zh-CN" altLang="en-US" sz="1800" b="1" i="1" dirty="0">
                  <a:latin typeface="Courier New" panose="02070309020205020404" pitchFamily="49" charset="0"/>
                  <a:ea typeface="宋体" panose="02010600030101010101" pitchFamily="2" charset="-122"/>
                </a:rPr>
                <a:t> </a:t>
              </a:r>
            </a:p>
          </p:txBody>
        </p:sp>
      </p:grpSp>
      <p:grpSp>
        <p:nvGrpSpPr>
          <p:cNvPr id="3" name="Group 7"/>
          <p:cNvGrpSpPr/>
          <p:nvPr/>
        </p:nvGrpSpPr>
        <p:grpSpPr>
          <a:xfrm>
            <a:off x="5486400" y="2971800"/>
            <a:ext cx="2371725" cy="1066800"/>
            <a:chOff x="3456" y="1872"/>
            <a:chExt cx="1494" cy="672"/>
          </a:xfrm>
        </p:grpSpPr>
        <p:sp>
          <p:nvSpPr>
            <p:cNvPr id="11274" name="AutoShape 8"/>
            <p:cNvSpPr/>
            <p:nvPr/>
          </p:nvSpPr>
          <p:spPr>
            <a:xfrm>
              <a:off x="3456" y="1872"/>
              <a:ext cx="144" cy="672"/>
            </a:xfrm>
            <a:prstGeom prst="rightBrace">
              <a:avLst>
                <a:gd name="adj1" fmla="val 38888"/>
                <a:gd name="adj2" fmla="val 50000"/>
              </a:avLst>
            </a:prstGeom>
            <a:noFill/>
            <a:ln w="28575" cap="flat" cmpd="sng">
              <a:solidFill>
                <a:schemeClr val="tx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11275" name="Text Box 9"/>
            <p:cNvSpPr txBox="1"/>
            <p:nvPr/>
          </p:nvSpPr>
          <p:spPr>
            <a:xfrm>
              <a:off x="3628" y="1919"/>
              <a:ext cx="1322" cy="577"/>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b="1" i="1" dirty="0">
                  <a:latin typeface="Courier New" panose="02070309020205020404" pitchFamily="49" charset="0"/>
                  <a:ea typeface="宋体" panose="02010600030101010101" pitchFamily="2" charset="-122"/>
                </a:rPr>
                <a:t>松弛</a:t>
              </a:r>
              <a:r>
                <a:rPr lang="en-US" altLang="zh-CN" sz="1800" b="1" i="1" dirty="0">
                  <a:latin typeface="Courier New" panose="02070309020205020404" pitchFamily="49" charset="0"/>
                  <a:ea typeface="宋体" panose="02010600030101010101" pitchFamily="2" charset="-122"/>
                </a:rPr>
                <a:t>: </a:t>
              </a:r>
              <a:br>
                <a:rPr lang="en-US" altLang="zh-CN" sz="1800" b="1" i="1" dirty="0">
                  <a:latin typeface="Courier New" panose="02070309020205020404" pitchFamily="49" charset="0"/>
                  <a:ea typeface="宋体" panose="02010600030101010101" pitchFamily="2" charset="-122"/>
                </a:rPr>
              </a:br>
              <a:r>
                <a:rPr lang="zh-CN" altLang="en-US" sz="1800" b="1" i="1" dirty="0">
                  <a:latin typeface="Courier New" panose="02070309020205020404" pitchFamily="49" charset="0"/>
                  <a:ea typeface="宋体" panose="02010600030101010101" pitchFamily="2" charset="-122"/>
                </a:rPr>
                <a:t>进行 </a:t>
              </a:r>
              <a:r>
                <a:rPr lang="en-US" altLang="zh-CN" sz="1800" b="1" i="1" dirty="0">
                  <a:latin typeface="Courier New" panose="02070309020205020404" pitchFamily="49" charset="0"/>
                  <a:ea typeface="宋体" panose="02010600030101010101" pitchFamily="2" charset="-122"/>
                </a:rPr>
                <a:t>|V|-1 </a:t>
              </a:r>
              <a:r>
                <a:rPr lang="zh-CN" altLang="en-US" sz="1800" b="1" i="1" dirty="0">
                  <a:latin typeface="Courier New" panose="02070309020205020404" pitchFamily="49" charset="0"/>
                  <a:ea typeface="宋体" panose="02010600030101010101" pitchFamily="2" charset="-122"/>
                </a:rPr>
                <a:t>轮</a:t>
              </a:r>
              <a:r>
                <a:rPr lang="en-US" altLang="zh-CN" sz="1800" b="1" i="1" dirty="0">
                  <a:latin typeface="Courier New" panose="02070309020205020404" pitchFamily="49" charset="0"/>
                  <a:ea typeface="宋体" panose="02010600030101010101" pitchFamily="2" charset="-122"/>
                </a:rPr>
                <a:t>, </a:t>
              </a:r>
            </a:p>
            <a:p>
              <a:pPr marL="0" lvl="0" indent="0">
                <a:spcBef>
                  <a:spcPct val="0"/>
                </a:spcBef>
                <a:buClrTx/>
                <a:buSzPct val="100000"/>
                <a:buNone/>
              </a:pPr>
              <a:r>
                <a:rPr lang="zh-CN" altLang="en-US" sz="1800" b="1" i="1" dirty="0">
                  <a:latin typeface="Courier New" panose="02070309020205020404" pitchFamily="49" charset="0"/>
                  <a:ea typeface="宋体" panose="02010600030101010101" pitchFamily="2" charset="-122"/>
                </a:rPr>
                <a:t>松弛每条边</a:t>
              </a:r>
            </a:p>
          </p:txBody>
        </p:sp>
      </p:grpSp>
      <p:grpSp>
        <p:nvGrpSpPr>
          <p:cNvPr id="4" name="Group 10"/>
          <p:cNvGrpSpPr/>
          <p:nvPr/>
        </p:nvGrpSpPr>
        <p:grpSpPr>
          <a:xfrm>
            <a:off x="5486400" y="4038600"/>
            <a:ext cx="1736725" cy="1066800"/>
            <a:chOff x="3456" y="2544"/>
            <a:chExt cx="1094" cy="672"/>
          </a:xfrm>
        </p:grpSpPr>
        <p:sp>
          <p:nvSpPr>
            <p:cNvPr id="11272" name="AutoShape 11"/>
            <p:cNvSpPr/>
            <p:nvPr/>
          </p:nvSpPr>
          <p:spPr>
            <a:xfrm>
              <a:off x="3456" y="2544"/>
              <a:ext cx="144" cy="672"/>
            </a:xfrm>
            <a:prstGeom prst="rightBrace">
              <a:avLst>
                <a:gd name="adj1" fmla="val 38888"/>
                <a:gd name="adj2" fmla="val 50000"/>
              </a:avLst>
            </a:prstGeom>
            <a:noFill/>
            <a:ln w="28575" cap="flat" cmpd="sng">
              <a:solidFill>
                <a:schemeClr val="tx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11273" name="Text Box 12"/>
            <p:cNvSpPr txBox="1"/>
            <p:nvPr/>
          </p:nvSpPr>
          <p:spPr>
            <a:xfrm>
              <a:off x="3628" y="2591"/>
              <a:ext cx="922" cy="404"/>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b="1" i="1" dirty="0">
                  <a:latin typeface="Courier New" panose="02070309020205020404" pitchFamily="49" charset="0"/>
                  <a:ea typeface="宋体" panose="02010600030101010101" pitchFamily="2" charset="-122"/>
                </a:rPr>
                <a:t>检验结果</a:t>
              </a:r>
              <a:r>
                <a:rPr lang="en-US" altLang="zh-CN" sz="1800" b="1" i="1" dirty="0">
                  <a:solidFill>
                    <a:schemeClr val="accent1"/>
                  </a:solidFill>
                  <a:latin typeface="Courier New" panose="02070309020205020404" pitchFamily="49" charset="0"/>
                  <a:ea typeface="宋体" panose="02010600030101010101" pitchFamily="2" charset="-122"/>
                </a:rPr>
                <a:t> </a:t>
              </a:r>
              <a:br>
                <a:rPr lang="en-US" altLang="zh-CN" sz="1800" b="1" i="1" dirty="0">
                  <a:solidFill>
                    <a:schemeClr val="accent1"/>
                  </a:solidFill>
                  <a:latin typeface="Courier New" panose="02070309020205020404" pitchFamily="49" charset="0"/>
                  <a:ea typeface="宋体" panose="02010600030101010101" pitchFamily="2" charset="-122"/>
                </a:rPr>
              </a:br>
              <a:r>
                <a:rPr lang="zh-CN" altLang="en-US" sz="1800" b="1" i="1" dirty="0">
                  <a:solidFill>
                    <a:schemeClr val="accent1"/>
                  </a:solidFill>
                  <a:latin typeface="Courier New" panose="02070309020205020404" pitchFamily="49" charset="0"/>
                  <a:ea typeface="宋体" panose="02010600030101010101" pitchFamily="2" charset="-122"/>
                </a:rPr>
                <a:t>何时得到解</a:t>
              </a:r>
              <a:r>
                <a:rPr lang="en-US" altLang="zh-CN" sz="1800" b="1" i="1" dirty="0">
                  <a:solidFill>
                    <a:schemeClr val="accent1"/>
                  </a:solidFill>
                  <a:latin typeface="Courier New" panose="02070309020205020404" pitchFamily="49" charset="0"/>
                  <a:ea typeface="宋体" panose="02010600030101010101" pitchFamily="2" charset="-122"/>
                </a:rPr>
                <a:t>?</a:t>
              </a:r>
            </a:p>
          </p:txBody>
        </p:sp>
      </p:grpSp>
      <p:sp>
        <p:nvSpPr>
          <p:cNvPr id="13" name="Rectangle 12">
            <a:extLst>
              <a:ext uri="{FF2B5EF4-FFF2-40B4-BE49-F238E27FC236}">
                <a16:creationId xmlns:a16="http://schemas.microsoft.com/office/drawing/2014/main" id="{C03ECDA9-2636-C349-AE4E-FF71719D17A4}"/>
              </a:ext>
            </a:extLst>
          </p:cNvPr>
          <p:cNvSpPr/>
          <p:nvPr/>
        </p:nvSpPr>
        <p:spPr>
          <a:xfrm>
            <a:off x="5867400" y="4739323"/>
            <a:ext cx="2482109" cy="646331"/>
          </a:xfrm>
          <a:prstGeom prst="rect">
            <a:avLst/>
          </a:prstGeom>
          <a:ln w="19050">
            <a:solidFill>
              <a:srgbClr val="00B050"/>
            </a:solidFill>
          </a:ln>
        </p:spPr>
        <p:txBody>
          <a:bodyPr wrap="square">
            <a:spAutoFit/>
          </a:bodyPr>
          <a:lstStyle/>
          <a:p>
            <a:pPr defTabSz="914400">
              <a:tabLst>
                <a:tab pos="2281555" algn="l"/>
              </a:tabLst>
            </a:pPr>
            <a:r>
              <a:rPr lang="zh-CN" altLang="en-US" dirty="0">
                <a:solidFill>
                  <a:srgbClr val="FF0000"/>
                </a:solidFill>
              </a:rPr>
              <a:t>没有从源节点可以到达的负圈时。</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checkerboard(across)">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sz="4000" dirty="0"/>
              <a:t>Bellman-Ford </a:t>
            </a:r>
            <a:r>
              <a:rPr lang="zh-CN" altLang="en-US" sz="4000" dirty="0"/>
              <a:t>算法</a:t>
            </a:r>
            <a:endParaRPr lang="en-US" altLang="zh-CN" sz="4000" dirty="0">
              <a:ea typeface="宋体" panose="02010600030101010101" pitchFamily="2" charset="-122"/>
            </a:endParaRPr>
          </a:p>
        </p:txBody>
      </p:sp>
      <p:sp>
        <p:nvSpPr>
          <p:cNvPr id="12292" name="Rectangle 3"/>
          <p:cNvSpPr>
            <a:spLocks noGrp="1"/>
          </p:cNvSpPr>
          <p:nvPr>
            <p:ph idx="1"/>
          </p:nvPr>
        </p:nvSpPr>
        <p:spPr/>
        <p:txBody>
          <a:bodyPr vert="horz" wrap="square" lIns="92075" tIns="46038" rIns="92075" bIns="46038" anchor="t">
            <a:normAutofit/>
          </a:bodyPr>
          <a:lstStyle/>
          <a:p>
            <a:pPr>
              <a:buNone/>
            </a:pPr>
            <a:r>
              <a:rPr lang="en-US" altLang="zh-CN" sz="2000" b="1" dirty="0">
                <a:latin typeface="Courier New" panose="02070309020205020404" pitchFamily="49" charset="0"/>
                <a:ea typeface="宋体" panose="02010600030101010101" pitchFamily="2" charset="-122"/>
              </a:rPr>
              <a:t>BellmanFord()</a:t>
            </a:r>
          </a:p>
          <a:p>
            <a:pPr>
              <a:buNone/>
            </a:pPr>
            <a:r>
              <a:rPr lang="en-US" altLang="zh-CN" sz="2000" b="1" dirty="0">
                <a:latin typeface="Courier New" panose="02070309020205020404" pitchFamily="49" charset="0"/>
                <a:ea typeface="宋体" panose="02010600030101010101" pitchFamily="2" charset="-122"/>
              </a:rPr>
              <a:t>   for each v </a:t>
            </a:r>
            <a:r>
              <a:rPr lang="en-US" altLang="zh-CN" sz="2000" b="1"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d[v] = ;</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d[s] = 0;</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i=1 to |V|-1</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Relax(u,v,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if (d[v] &gt; d[u] +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return “no solution”;</a:t>
            </a: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Relax(u,v,w): if (d[v] &gt; d[u]+w) then d[v]=d[u]+w</a:t>
            </a:r>
            <a:endParaRPr lang="en-US" altLang="zh-CN" sz="24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zh-CN" altLang="en-US" sz="2000" b="1" dirty="0">
              <a:latin typeface="Courier New" panose="02070309020205020404" pitchFamily="49" charset="0"/>
              <a:ea typeface="宋体" panose="02010600030101010101" pitchFamily="2" charset="-122"/>
              <a:sym typeface="Symbol" panose="05050102010706020507" pitchFamily="18" charset="2"/>
            </a:endParaRPr>
          </a:p>
        </p:txBody>
      </p:sp>
      <p:sp>
        <p:nvSpPr>
          <p:cNvPr id="12293" name="Text Box 4"/>
          <p:cNvSpPr txBox="1"/>
          <p:nvPr/>
        </p:nvSpPr>
        <p:spPr>
          <a:xfrm>
            <a:off x="5759450" y="1719263"/>
            <a:ext cx="2012950" cy="915987"/>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b="1" i="1" dirty="0">
                <a:solidFill>
                  <a:schemeClr val="accent1"/>
                </a:solidFill>
                <a:latin typeface="Courier New" panose="02070309020205020404" pitchFamily="49" charset="0"/>
                <a:ea typeface="宋体" panose="02010600030101010101" pitchFamily="2" charset="-122"/>
              </a:rPr>
              <a:t>运行时间是多少？</a:t>
            </a:r>
            <a:endParaRPr lang="en-US" altLang="zh-CN" sz="1800" b="1" i="1" dirty="0">
              <a:solidFill>
                <a:schemeClr val="accent1"/>
              </a:solidFill>
              <a:latin typeface="Courier New" panose="02070309020205020404" pitchFamily="49" charset="0"/>
              <a:ea typeface="宋体" panose="02010600030101010101" pitchFamily="2" charset="-122"/>
            </a:endParaRPr>
          </a:p>
          <a:p>
            <a:pPr marL="0" lvl="0" indent="0">
              <a:spcBef>
                <a:spcPct val="0"/>
              </a:spcBef>
              <a:buClrTx/>
              <a:buSzPct val="100000"/>
              <a:buNone/>
            </a:pPr>
            <a:endParaRPr lang="en-US" altLang="zh-CN" sz="1800" b="1" i="1" dirty="0">
              <a:solidFill>
                <a:schemeClr val="accent1"/>
              </a:solidFill>
              <a:latin typeface="Courier New" panose="02070309020205020404" pitchFamily="49" charset="0"/>
              <a:ea typeface="宋体" panose="02010600030101010101" pitchFamily="2" charset="-122"/>
            </a:endParaRPr>
          </a:p>
          <a:p>
            <a:pPr marL="0" lvl="0" indent="0">
              <a:spcBef>
                <a:spcPct val="0"/>
              </a:spcBef>
              <a:buClrTx/>
              <a:buSzPct val="100000"/>
              <a:buNone/>
            </a:pPr>
            <a:r>
              <a:rPr lang="en-US" altLang="zh-CN" sz="1800" b="1" dirty="0">
                <a:latin typeface="Courier New" panose="02070309020205020404" pitchFamily="49" charset="0"/>
                <a:ea typeface="宋体" panose="02010600030101010101" pitchFamily="2" charset="-122"/>
              </a:rPr>
              <a:t>A: O(VE)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3DCE688C-8207-864F-994A-AC78465CE99C}"/>
              </a:ext>
            </a:extLst>
          </p:cNvPr>
          <p:cNvSpPr>
            <a:spLocks noGrp="1"/>
          </p:cNvSpPr>
          <p:nvPr>
            <p:ph type="title"/>
          </p:nvPr>
        </p:nvSpPr>
        <p:spPr>
          <a:xfrm>
            <a:off x="381000" y="44626"/>
            <a:ext cx="8229600" cy="1039977"/>
          </a:xfrm>
        </p:spPr>
        <p:txBody>
          <a:bodyPr vert="horz" wrap="square" lIns="92075" tIns="46038" rIns="92075" bIns="46038" anchor="ctr"/>
          <a:lstStyle/>
          <a:p>
            <a:r>
              <a:rPr lang="en-US" altLang="zh-CN" sz="4000" dirty="0"/>
              <a:t>Bellman-Ford </a:t>
            </a:r>
            <a:r>
              <a:rPr lang="zh-CN" altLang="en-US" sz="4000" dirty="0"/>
              <a:t>算法</a:t>
            </a:r>
            <a:endParaRPr lang="en-US" altLang="zh-CN" sz="4000" dirty="0">
              <a:ea typeface="宋体" panose="02010600030101010101" pitchFamily="2" charset="-122"/>
            </a:endParaRPr>
          </a:p>
        </p:txBody>
      </p:sp>
      <p:pic>
        <p:nvPicPr>
          <p:cNvPr id="4" name="内容占位符 3"/>
          <p:cNvPicPr>
            <a:picLocks noGrp="1" noChangeAspect="1"/>
          </p:cNvPicPr>
          <p:nvPr>
            <p:ph idx="1"/>
          </p:nvPr>
        </p:nvPicPr>
        <p:blipFill>
          <a:blip r:embed="rId3"/>
          <a:stretch>
            <a:fillRect/>
          </a:stretch>
        </p:blipFill>
        <p:spPr>
          <a:xfrm>
            <a:off x="364973" y="1295400"/>
            <a:ext cx="2637839" cy="1848149"/>
          </a:xfrm>
          <a:prstGeom prst="rect">
            <a:avLst/>
          </a:prstGeom>
        </p:spPr>
      </p:pic>
      <p:pic>
        <p:nvPicPr>
          <p:cNvPr id="14336" name="图片 14335"/>
          <p:cNvPicPr>
            <a:picLocks noChangeAspect="1"/>
          </p:cNvPicPr>
          <p:nvPr/>
        </p:nvPicPr>
        <p:blipFill>
          <a:blip r:embed="rId4"/>
          <a:stretch>
            <a:fillRect/>
          </a:stretch>
        </p:blipFill>
        <p:spPr>
          <a:xfrm>
            <a:off x="5855829" y="1295400"/>
            <a:ext cx="2653008" cy="1858777"/>
          </a:xfrm>
          <a:prstGeom prst="rect">
            <a:avLst/>
          </a:prstGeom>
        </p:spPr>
      </p:pic>
      <p:pic>
        <p:nvPicPr>
          <p:cNvPr id="5" name="图片 4"/>
          <p:cNvPicPr>
            <a:picLocks noChangeAspect="1"/>
          </p:cNvPicPr>
          <p:nvPr/>
        </p:nvPicPr>
        <p:blipFill>
          <a:blip r:embed="rId5"/>
          <a:stretch>
            <a:fillRect/>
          </a:stretch>
        </p:blipFill>
        <p:spPr>
          <a:xfrm>
            <a:off x="3109651" y="1306027"/>
            <a:ext cx="2637840" cy="1848150"/>
          </a:xfrm>
          <a:prstGeom prst="rect">
            <a:avLst/>
          </a:prstGeom>
        </p:spPr>
      </p:pic>
      <p:pic>
        <p:nvPicPr>
          <p:cNvPr id="14341" name="图片 14340"/>
          <p:cNvPicPr>
            <a:picLocks noChangeAspect="1"/>
          </p:cNvPicPr>
          <p:nvPr/>
        </p:nvPicPr>
        <p:blipFill>
          <a:blip r:embed="rId6"/>
          <a:stretch>
            <a:fillRect/>
          </a:stretch>
        </p:blipFill>
        <p:spPr>
          <a:xfrm>
            <a:off x="376132" y="3172682"/>
            <a:ext cx="2637839" cy="1848150"/>
          </a:xfrm>
          <a:prstGeom prst="rect">
            <a:avLst/>
          </a:prstGeom>
        </p:spPr>
      </p:pic>
      <p:pic>
        <p:nvPicPr>
          <p:cNvPr id="14342" name="图片 14341"/>
          <p:cNvPicPr>
            <a:picLocks noChangeAspect="1"/>
          </p:cNvPicPr>
          <p:nvPr/>
        </p:nvPicPr>
        <p:blipFill>
          <a:blip r:embed="rId7"/>
          <a:stretch>
            <a:fillRect/>
          </a:stretch>
        </p:blipFill>
        <p:spPr>
          <a:xfrm>
            <a:off x="3202821" y="3154177"/>
            <a:ext cx="2653008" cy="1858777"/>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377699" y="5152072"/>
                <a:ext cx="8303251" cy="1477328"/>
              </a:xfrm>
              <a:prstGeom prst="rect">
                <a:avLst/>
              </a:prstGeom>
              <a:solidFill>
                <a:schemeClr val="bg1"/>
              </a:solidFill>
            </p:spPr>
            <p:txBody>
              <a:bodyPr wrap="square" rtlCol="0">
                <a:spAutoFit/>
              </a:bodyPr>
              <a:lstStyle/>
              <a:p>
                <a:pPr algn="just"/>
                <a:r>
                  <a:rPr lang="en-US" altLang="zh-CN" dirty="0"/>
                  <a:t>Bellman-ford</a:t>
                </a:r>
                <a:r>
                  <a:rPr lang="zh-CN" altLang="en-US" dirty="0"/>
                  <a:t>算法的执行过程。源点是顶点</a:t>
                </a:r>
                <a:r>
                  <a:rPr lang="en-US" altLang="zh-CN" dirty="0"/>
                  <a:t>s</a:t>
                </a:r>
                <a:r>
                  <a:rPr lang="zh-CN" altLang="en-US" dirty="0"/>
                  <a:t>。</a:t>
                </a:r>
                <a:r>
                  <a:rPr lang="en-US" altLang="zh-CN" dirty="0"/>
                  <a:t>d</a:t>
                </a:r>
                <a:r>
                  <a:rPr lang="zh-CN" altLang="en-US" dirty="0"/>
                  <a:t>值被标记在顶点内，加粗的边指示了前趋值：如果边（</a:t>
                </a:r>
                <a:r>
                  <a:rPr lang="en-US" altLang="zh-CN" dirty="0"/>
                  <a:t>u</a:t>
                </a:r>
                <a:r>
                  <a:rPr lang="zh-CN" altLang="en-US" dirty="0"/>
                  <a:t>，</a:t>
                </a:r>
                <a:r>
                  <a:rPr lang="en-US" altLang="zh-CN" dirty="0"/>
                  <a:t>v</a:t>
                </a:r>
                <a:r>
                  <a:rPr lang="zh-CN" altLang="en-US" dirty="0"/>
                  <a:t>）被加粗，则</a:t>
                </a:r>
                <a:r>
                  <a:rPr lang="en-US" altLang="zh-CN" dirty="0"/>
                  <a:t>v</a:t>
                </a:r>
                <a:r>
                  <a:rPr lang="zh-CN" altLang="en-US" dirty="0"/>
                  <a:t>的前驱节点</a:t>
                </a:r>
                <a14:m>
                  <m:oMath xmlns:m="http://schemas.openxmlformats.org/officeDocument/2006/math">
                    <m:r>
                      <a:rPr lang="zh-CN" altLang="en-US" i="1" smtClean="0">
                        <a:latin typeface="Cambria Math" panose="02040503050406030204" pitchFamily="18" charset="0"/>
                      </a:rPr>
                      <m:t>𝜋</m:t>
                    </m:r>
                  </m:oMath>
                </a14:m>
                <a:r>
                  <a:rPr lang="en-US" altLang="zh-CN" dirty="0"/>
                  <a:t>[v]=u</a:t>
                </a:r>
                <a:r>
                  <a:rPr lang="zh-CN" altLang="en-US" dirty="0"/>
                  <a:t>。在这个特定的例子中，每一趟按照如下顺序对边进行松弛</a:t>
                </a:r>
                <a:r>
                  <a:rPr lang="en-US" altLang="zh-CN" dirty="0">
                    <a:sym typeface="Wingdings" panose="05000000000000000000" pitchFamily="2" charset="2"/>
                  </a:rPr>
                  <a:t>:</a:t>
                </a:r>
                <a:r>
                  <a:rPr lang="zh-CN" altLang="en-US" dirty="0">
                    <a:sym typeface="Wingdings" panose="05000000000000000000" pitchFamily="2" charset="2"/>
                  </a:rPr>
                  <a:t> </a:t>
                </a:r>
                <a:r>
                  <a:rPr lang="en-US" altLang="zh-CN" dirty="0">
                    <a:sym typeface="Wingdings" panose="05000000000000000000" pitchFamily="2" charset="2"/>
                  </a:rPr>
                  <a:t>(t, x), (t, y), (t, z), (x, t),  (y, x),  (y, z), (z, x), (z, s), (s, t), (s, y)</a:t>
                </a:r>
                <a:r>
                  <a:rPr lang="zh-CN" altLang="en-US" dirty="0">
                    <a:sym typeface="Wingdings" panose="05000000000000000000" pitchFamily="2" charset="2"/>
                  </a:rPr>
                  <a:t>。</a:t>
                </a:r>
                <a:r>
                  <a:rPr lang="en-US" altLang="zh-CN" dirty="0">
                    <a:sym typeface="Wingdings" panose="05000000000000000000" pitchFamily="2" charset="2"/>
                  </a:rPr>
                  <a:t>a)</a:t>
                </a:r>
                <a:r>
                  <a:rPr lang="zh-CN" altLang="en-US" dirty="0">
                    <a:sym typeface="Wingdings" panose="05000000000000000000" pitchFamily="2" charset="2"/>
                  </a:rPr>
                  <a:t>示出了对边进行第一趟操作前的情况。</a:t>
                </a:r>
                <a:r>
                  <a:rPr lang="en-US" altLang="zh-CN" dirty="0">
                    <a:sym typeface="Wingdings" panose="05000000000000000000" pitchFamily="2" charset="2"/>
                  </a:rPr>
                  <a:t>b)</a:t>
                </a:r>
                <a:r>
                  <a:rPr lang="zh-CN" altLang="en-US" dirty="0">
                    <a:sym typeface="Wingdings" panose="05000000000000000000" pitchFamily="2" charset="2"/>
                  </a:rPr>
                  <a:t>至</a:t>
                </a:r>
                <a:r>
                  <a:rPr lang="en-US" altLang="zh-CN" dirty="0">
                    <a:sym typeface="Wingdings" panose="05000000000000000000" pitchFamily="2" charset="2"/>
                  </a:rPr>
                  <a:t>e</a:t>
                </a:r>
                <a:r>
                  <a:rPr lang="zh-CN" altLang="en-US" dirty="0">
                    <a:sym typeface="Wingdings" panose="05000000000000000000" pitchFamily="2" charset="2"/>
                  </a:rPr>
                  <a:t>）示出了每一趟连续对边操作后的情况，</a:t>
                </a:r>
                <a:r>
                  <a:rPr lang="en-US" altLang="zh-CN" dirty="0">
                    <a:sym typeface="Wingdings" panose="05000000000000000000" pitchFamily="2" charset="2"/>
                  </a:rPr>
                  <a:t>e)</a:t>
                </a:r>
                <a:r>
                  <a:rPr lang="zh-CN" altLang="en-US" dirty="0">
                    <a:sym typeface="Wingdings" panose="05000000000000000000" pitchFamily="2" charset="2"/>
                  </a:rPr>
                  <a:t>中</a:t>
                </a:r>
                <a:r>
                  <a:rPr lang="en-US" altLang="zh-CN" dirty="0">
                    <a:sym typeface="Wingdings" panose="05000000000000000000" pitchFamily="2" charset="2"/>
                  </a:rPr>
                  <a:t>d</a:t>
                </a:r>
                <a:r>
                  <a:rPr lang="zh-CN" altLang="en-US" dirty="0">
                    <a:sym typeface="Wingdings" panose="05000000000000000000" pitchFamily="2" charset="2"/>
                  </a:rPr>
                  <a:t>和前趋值是最终结果。</a:t>
                </a:r>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377699" y="5152072"/>
                <a:ext cx="8303251" cy="1477328"/>
              </a:xfrm>
              <a:prstGeom prst="rect">
                <a:avLst/>
              </a:prstGeom>
              <a:blipFill>
                <a:blip r:embed="rId8"/>
                <a:stretch>
                  <a:fillRect l="-611" t="-3390" r="-3359" b="-5932"/>
                </a:stretch>
              </a:blipFill>
            </p:spPr>
            <p:txBody>
              <a:bodyPr/>
              <a:lstStyle/>
              <a:p>
                <a:r>
                  <a:rPr lang="en-CN">
                    <a:noFill/>
                  </a:rPr>
                  <a:t> </a:t>
                </a:r>
              </a:p>
            </p:txBody>
          </p:sp>
        </mc:Fallback>
      </mc:AlternateContent>
      <p:sp>
        <p:nvSpPr>
          <p:cNvPr id="3" name="文本框 2"/>
          <p:cNvSpPr txBox="1"/>
          <p:nvPr/>
        </p:nvSpPr>
        <p:spPr>
          <a:xfrm>
            <a:off x="2076308" y="2983468"/>
            <a:ext cx="335234" cy="369332"/>
          </a:xfrm>
          <a:prstGeom prst="rect">
            <a:avLst/>
          </a:prstGeom>
          <a:noFill/>
        </p:spPr>
        <p:txBody>
          <a:bodyPr wrap="square" rtlCol="0">
            <a:spAutoFit/>
          </a:bodyPr>
          <a:lstStyle/>
          <a:p>
            <a:r>
              <a:rPr lang="en-US" altLang="zh-CN" dirty="0"/>
              <a:t>a)</a:t>
            </a:r>
            <a:endParaRPr lang="zh-CN" altLang="en-US" dirty="0"/>
          </a:p>
        </p:txBody>
      </p:sp>
      <p:sp>
        <p:nvSpPr>
          <p:cNvPr id="12" name="文本框 11"/>
          <p:cNvSpPr txBox="1"/>
          <p:nvPr/>
        </p:nvSpPr>
        <p:spPr>
          <a:xfrm>
            <a:off x="4956622" y="2983468"/>
            <a:ext cx="335234" cy="369332"/>
          </a:xfrm>
          <a:prstGeom prst="rect">
            <a:avLst/>
          </a:prstGeom>
          <a:noFill/>
        </p:spPr>
        <p:txBody>
          <a:bodyPr wrap="square" rtlCol="0">
            <a:spAutoFit/>
          </a:bodyPr>
          <a:lstStyle/>
          <a:p>
            <a:r>
              <a:rPr lang="en-US" altLang="zh-CN" dirty="0"/>
              <a:t>b)</a:t>
            </a:r>
            <a:endParaRPr lang="zh-CN" altLang="en-US" dirty="0"/>
          </a:p>
        </p:txBody>
      </p:sp>
      <p:sp>
        <p:nvSpPr>
          <p:cNvPr id="13" name="文本框 12"/>
          <p:cNvSpPr txBox="1"/>
          <p:nvPr/>
        </p:nvSpPr>
        <p:spPr>
          <a:xfrm>
            <a:off x="7741966" y="2952871"/>
            <a:ext cx="335234" cy="369332"/>
          </a:xfrm>
          <a:prstGeom prst="rect">
            <a:avLst/>
          </a:prstGeom>
          <a:noFill/>
        </p:spPr>
        <p:txBody>
          <a:bodyPr wrap="square" rtlCol="0">
            <a:spAutoFit/>
          </a:bodyPr>
          <a:lstStyle/>
          <a:p>
            <a:r>
              <a:rPr lang="en-US" altLang="zh-CN" dirty="0"/>
              <a:t>c)</a:t>
            </a:r>
            <a:endParaRPr lang="zh-CN" altLang="en-US" dirty="0"/>
          </a:p>
        </p:txBody>
      </p:sp>
      <p:sp>
        <p:nvSpPr>
          <p:cNvPr id="14" name="文本框 13"/>
          <p:cNvSpPr txBox="1"/>
          <p:nvPr/>
        </p:nvSpPr>
        <p:spPr>
          <a:xfrm>
            <a:off x="4937714" y="4787167"/>
            <a:ext cx="335234" cy="369332"/>
          </a:xfrm>
          <a:prstGeom prst="rect">
            <a:avLst/>
          </a:prstGeom>
          <a:noFill/>
        </p:spPr>
        <p:txBody>
          <a:bodyPr wrap="square" rtlCol="0">
            <a:spAutoFit/>
          </a:bodyPr>
          <a:lstStyle/>
          <a:p>
            <a:r>
              <a:rPr lang="en-US" altLang="zh-CN" dirty="0"/>
              <a:t>e)</a:t>
            </a:r>
            <a:endParaRPr lang="zh-CN" altLang="en-US" dirty="0"/>
          </a:p>
        </p:txBody>
      </p:sp>
      <p:sp>
        <p:nvSpPr>
          <p:cNvPr id="15" name="文本框 14"/>
          <p:cNvSpPr txBox="1"/>
          <p:nvPr/>
        </p:nvSpPr>
        <p:spPr>
          <a:xfrm>
            <a:off x="2057400" y="4812268"/>
            <a:ext cx="335234" cy="369332"/>
          </a:xfrm>
          <a:prstGeom prst="rect">
            <a:avLst/>
          </a:prstGeom>
          <a:noFill/>
        </p:spPr>
        <p:txBody>
          <a:bodyPr wrap="square" rtlCol="0">
            <a:spAutoFit/>
          </a:bodyPr>
          <a:lstStyle/>
          <a:p>
            <a:r>
              <a:rPr lang="en-US" altLang="zh-CN" dirty="0"/>
              <a:t>d)</a:t>
            </a:r>
            <a:endParaRPr lang="zh-CN" altLang="en-US" dirty="0"/>
          </a:p>
        </p:txBody>
      </p:sp>
      <p:sp>
        <p:nvSpPr>
          <p:cNvPr id="7" name="Rectangle 6">
            <a:extLst>
              <a:ext uri="{FF2B5EF4-FFF2-40B4-BE49-F238E27FC236}">
                <a16:creationId xmlns:a16="http://schemas.microsoft.com/office/drawing/2014/main" id="{A9BCADD3-8D01-2943-8D40-AF3BEEE18F9C}"/>
              </a:ext>
            </a:extLst>
          </p:cNvPr>
          <p:cNvSpPr/>
          <p:nvPr/>
        </p:nvSpPr>
        <p:spPr>
          <a:xfrm>
            <a:off x="6285759" y="3703824"/>
            <a:ext cx="2482109" cy="646331"/>
          </a:xfrm>
          <a:prstGeom prst="rect">
            <a:avLst/>
          </a:prstGeom>
          <a:ln w="19050">
            <a:solidFill>
              <a:srgbClr val="00B050"/>
            </a:solidFill>
          </a:ln>
        </p:spPr>
        <p:txBody>
          <a:bodyPr wrap="square">
            <a:spAutoFit/>
          </a:bodyPr>
          <a:lstStyle/>
          <a:p>
            <a:pPr algn="just" defTabSz="914400">
              <a:tabLst>
                <a:tab pos="2281555" algn="l"/>
              </a:tabLst>
            </a:pPr>
            <a:r>
              <a:rPr lang="zh-CN" altLang="en-US" dirty="0">
                <a:solidFill>
                  <a:srgbClr val="FF0000"/>
                </a:solidFill>
              </a:rPr>
              <a:t>注意：处理边的顺序会影响到收敛速度</a:t>
            </a:r>
            <a:endParaRPr lang="en-US" altLang="zh-CN" dirty="0">
              <a:solidFill>
                <a:srgbClr val="FF0000"/>
              </a:solidFill>
            </a:endParaRPr>
          </a:p>
        </p:txBody>
      </p:sp>
      <p:sp>
        <p:nvSpPr>
          <p:cNvPr id="17" name="Rectangle 16">
            <a:extLst>
              <a:ext uri="{FF2B5EF4-FFF2-40B4-BE49-F238E27FC236}">
                <a16:creationId xmlns:a16="http://schemas.microsoft.com/office/drawing/2014/main" id="{659C129A-2403-7E46-A94B-4E6170DF3B46}"/>
              </a:ext>
            </a:extLst>
          </p:cNvPr>
          <p:cNvSpPr/>
          <p:nvPr/>
        </p:nvSpPr>
        <p:spPr>
          <a:xfrm>
            <a:off x="6285758" y="4481395"/>
            <a:ext cx="2482109" cy="646331"/>
          </a:xfrm>
          <a:prstGeom prst="rect">
            <a:avLst/>
          </a:prstGeom>
          <a:ln w="19050">
            <a:solidFill>
              <a:srgbClr val="00B050"/>
            </a:solidFill>
          </a:ln>
        </p:spPr>
        <p:txBody>
          <a:bodyPr wrap="square">
            <a:spAutoFit/>
          </a:bodyPr>
          <a:lstStyle/>
          <a:p>
            <a:pPr algn="just" defTabSz="914400">
              <a:tabLst>
                <a:tab pos="2281555" algn="l"/>
              </a:tabLst>
            </a:pPr>
            <a:r>
              <a:rPr lang="zh-CN" altLang="en-US" dirty="0">
                <a:solidFill>
                  <a:srgbClr val="FF0000"/>
                </a:solidFill>
              </a:rPr>
              <a:t>前驱节点：得到当前距离的路径的前一个节点</a:t>
            </a:r>
            <a:endParaRPr lang="en-US" altLang="zh-CN"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81000" y="44626"/>
            <a:ext cx="8229600" cy="1039977"/>
          </a:xfrm>
        </p:spPr>
        <p:txBody>
          <a:bodyPr wrap="square" lIns="92075" tIns="46038" rIns="92075" bIns="46038" anchor="ctr"/>
          <a:lstStyle/>
          <a:p>
            <a:r>
              <a:rPr lang="en-US" altLang="zh-CN" dirty="0"/>
              <a:t>Bellman-Ford </a:t>
            </a:r>
            <a:r>
              <a:rPr lang="zh-CN" altLang="en-US" dirty="0"/>
              <a:t>算法</a:t>
            </a:r>
            <a:endParaRPr lang="en-US" altLang="zh-CN" dirty="0">
              <a:ea typeface="宋体" panose="02010600030101010101" pitchFamily="2" charset="-122"/>
            </a:endParaRPr>
          </a:p>
        </p:txBody>
      </p:sp>
      <p:sp>
        <p:nvSpPr>
          <p:cNvPr id="19459" name="Rectangle 3"/>
          <p:cNvSpPr>
            <a:spLocks noGrp="1"/>
          </p:cNvSpPr>
          <p:nvPr>
            <p:ph idx="1"/>
          </p:nvPr>
        </p:nvSpPr>
        <p:spPr>
          <a:xfrm>
            <a:off x="419100" y="1295400"/>
            <a:ext cx="8305800" cy="5334000"/>
          </a:xfrm>
          <a:solidFill>
            <a:schemeClr val="bg1"/>
          </a:solidFill>
        </p:spPr>
        <p:txBody>
          <a:bodyPr wrap="square" lIns="92075" tIns="46038" rIns="92075" bIns="46038" anchor="t"/>
          <a:lstStyle/>
          <a:p>
            <a:pPr defTabSz="914400">
              <a:tabLst>
                <a:tab pos="2281555" algn="l"/>
              </a:tabLst>
            </a:pPr>
            <a:r>
              <a:rPr lang="zh-CN" altLang="en-US" sz="2800" dirty="0">
                <a:ea typeface="宋体" panose="02010600030101010101" pitchFamily="2" charset="-122"/>
              </a:rPr>
              <a:t>算法正确性证明</a:t>
            </a:r>
            <a:endParaRPr lang="en-US" altLang="zh-CN" dirty="0">
              <a:ea typeface="宋体" panose="02010600030101010101" pitchFamily="2" charset="-122"/>
            </a:endParaRPr>
          </a:p>
          <a:p>
            <a:pPr lvl="1" algn="just">
              <a:tabLst>
                <a:tab pos="2281555" algn="l"/>
              </a:tabLst>
            </a:pPr>
            <a:r>
              <a:rPr lang="zh-CN" altLang="en-US" dirty="0">
                <a:ea typeface="宋体" panose="02010600030101010101" pitchFamily="2" charset="-122"/>
              </a:rPr>
              <a:t>证明 在没有权重为负值的环路的情况下，该算法能够正确计算出从源结点到可以到达的所有结点之间的最短路径权重，即：</a:t>
            </a:r>
            <a:r>
              <a:rPr lang="en-US" altLang="zh-CN" dirty="0">
                <a:ea typeface="宋体" panose="02010600030101010101" pitchFamily="2" charset="-122"/>
                <a:sym typeface="Symbol" panose="05050102010706020507" pitchFamily="18" charset="2"/>
              </a:rPr>
              <a:t>|V|-1 </a:t>
            </a:r>
            <a:r>
              <a:rPr lang="zh-CN" altLang="en-US" dirty="0">
                <a:ea typeface="宋体" panose="02010600030101010101" pitchFamily="2" charset="-122"/>
                <a:sym typeface="Symbol" panose="05050102010706020507" pitchFamily="18" charset="2"/>
              </a:rPr>
              <a:t>轮之后，对于所有从源节点可以到达的结点</a:t>
            </a:r>
            <a:r>
              <a:rPr lang="en-US" altLang="zh-CN" dirty="0">
                <a:ea typeface="宋体" panose="02010600030101010101" pitchFamily="2" charset="-122"/>
                <a:sym typeface="Symbol" panose="05050102010706020507" pitchFamily="18" charset="2"/>
              </a:rPr>
              <a:t>v</a:t>
            </a:r>
            <a:r>
              <a:rPr lang="zh-CN" altLang="en-US" dirty="0">
                <a:ea typeface="宋体" panose="02010600030101010101" pitchFamily="2" charset="-122"/>
                <a:sym typeface="Symbol" panose="05050102010706020507" pitchFamily="18" charset="2"/>
              </a:rPr>
              <a:t>，都有 </a:t>
            </a:r>
            <a:r>
              <a:rPr lang="en-US" altLang="zh-CN" dirty="0">
                <a:ea typeface="宋体" panose="02010600030101010101" pitchFamily="2" charset="-122"/>
              </a:rPr>
              <a:t>d[v] = </a:t>
            </a:r>
            <a:r>
              <a:rPr lang="en-US" altLang="zh-CN" dirty="0">
                <a:ea typeface="宋体" panose="02010600030101010101" pitchFamily="2" charset="-122"/>
                <a:sym typeface="Symbol" panose="05050102010706020507" pitchFamily="18" charset="2"/>
              </a:rPr>
              <a:t>(</a:t>
            </a:r>
            <a:r>
              <a:rPr lang="en-US" altLang="zh-CN" dirty="0" err="1">
                <a:ea typeface="宋体" panose="02010600030101010101" pitchFamily="2" charset="-122"/>
                <a:sym typeface="Symbol" panose="05050102010706020507" pitchFamily="18" charset="2"/>
              </a:rPr>
              <a:t>s,v</a:t>
            </a:r>
            <a:r>
              <a:rPr lang="en-US" altLang="zh-CN" dirty="0">
                <a:ea typeface="宋体" panose="02010600030101010101" pitchFamily="2" charset="-122"/>
                <a:sym typeface="Symbol" panose="05050102010706020507" pitchFamily="18" charset="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81000" y="44626"/>
            <a:ext cx="8229600" cy="1039977"/>
          </a:xfrm>
        </p:spPr>
        <p:txBody>
          <a:bodyPr wrap="square" lIns="92075" tIns="46038" rIns="92075" bIns="46038" anchor="ctr"/>
          <a:lstStyle/>
          <a:p>
            <a:r>
              <a:rPr lang="en-US" altLang="zh-CN" dirty="0"/>
              <a:t>Bellman-Ford </a:t>
            </a:r>
            <a:r>
              <a:rPr lang="zh-CN" altLang="en-US" dirty="0"/>
              <a:t>算法</a:t>
            </a:r>
            <a:endParaRPr lang="en-US" altLang="zh-CN" dirty="0">
              <a:ea typeface="宋体" panose="02010600030101010101" pitchFamily="2" charset="-122"/>
            </a:endParaRPr>
          </a:p>
        </p:txBody>
      </p:sp>
      <p:sp>
        <p:nvSpPr>
          <p:cNvPr id="19459" name="Rectangle 3"/>
          <p:cNvSpPr>
            <a:spLocks noGrp="1"/>
          </p:cNvSpPr>
          <p:nvPr>
            <p:ph idx="1"/>
          </p:nvPr>
        </p:nvSpPr>
        <p:spPr>
          <a:xfrm>
            <a:off x="419100" y="1295400"/>
            <a:ext cx="8305800" cy="5334000"/>
          </a:xfrm>
          <a:solidFill>
            <a:schemeClr val="bg1"/>
          </a:solidFill>
        </p:spPr>
        <p:txBody>
          <a:bodyPr wrap="square" lIns="92075" tIns="46038" rIns="92075" bIns="46038" anchor="t"/>
          <a:lstStyle/>
          <a:p>
            <a:pPr defTabSz="914400">
              <a:tabLst>
                <a:tab pos="2281555" algn="l"/>
              </a:tabLst>
            </a:pPr>
            <a:r>
              <a:rPr lang="zh-CN" altLang="en-US" sz="2800" dirty="0">
                <a:ea typeface="宋体" panose="02010600030101010101" pitchFamily="2" charset="-122"/>
              </a:rPr>
              <a:t>算法正确性证明</a:t>
            </a:r>
            <a:endParaRPr lang="en-US" altLang="zh-CN" dirty="0">
              <a:ea typeface="宋体" panose="02010600030101010101" pitchFamily="2" charset="-122"/>
            </a:endParaRPr>
          </a:p>
          <a:p>
            <a:pPr lvl="2">
              <a:tabLst>
                <a:tab pos="2281555" algn="l"/>
              </a:tabLst>
            </a:pPr>
            <a:r>
              <a:rPr lang="zh-CN" altLang="en-US" dirty="0">
                <a:solidFill>
                  <a:srgbClr val="FF0000"/>
                </a:solidFill>
                <a:ea typeface="宋体" panose="02010600030101010101" pitchFamily="2" charset="-122"/>
              </a:rPr>
              <a:t>证明： </a:t>
            </a:r>
            <a:r>
              <a:rPr lang="en-US" altLang="zh-CN" dirty="0">
                <a:solidFill>
                  <a:srgbClr val="FF0000"/>
                </a:solidFill>
                <a:ea typeface="宋体" panose="02010600030101010101" pitchFamily="2" charset="-122"/>
              </a:rPr>
              <a:t>|V|-1</a:t>
            </a:r>
            <a:r>
              <a:rPr lang="zh-CN" altLang="en-US" dirty="0">
                <a:solidFill>
                  <a:srgbClr val="FF0000"/>
                </a:solidFill>
                <a:ea typeface="宋体" panose="02010600030101010101" pitchFamily="2" charset="-122"/>
              </a:rPr>
              <a:t>轮之后</a:t>
            </a:r>
            <a:r>
              <a:rPr lang="en-US" altLang="zh-CN" dirty="0">
                <a:solidFill>
                  <a:srgbClr val="FF0000"/>
                </a:solidFill>
                <a:ea typeface="宋体" panose="02010600030101010101" pitchFamily="2" charset="-122"/>
              </a:rPr>
              <a:t>, </a:t>
            </a:r>
            <a:r>
              <a:rPr lang="zh-CN" altLang="en-US" dirty="0">
                <a:solidFill>
                  <a:srgbClr val="FF0000"/>
                </a:solidFill>
                <a:ea typeface="宋体" panose="02010600030101010101" pitchFamily="2" charset="-122"/>
              </a:rPr>
              <a:t>所有</a:t>
            </a:r>
            <a:r>
              <a:rPr lang="en-US" altLang="zh-CN" i="1" dirty="0">
                <a:solidFill>
                  <a:srgbClr val="FF0000"/>
                </a:solidFill>
                <a:ea typeface="宋体" panose="02010600030101010101" pitchFamily="2" charset="-122"/>
              </a:rPr>
              <a:t>d</a:t>
            </a:r>
            <a:r>
              <a:rPr lang="en-US" altLang="zh-CN" dirty="0">
                <a:solidFill>
                  <a:srgbClr val="FF0000"/>
                </a:solidFill>
                <a:ea typeface="宋体" panose="02010600030101010101" pitchFamily="2" charset="-122"/>
              </a:rPr>
              <a:t> </a:t>
            </a:r>
            <a:r>
              <a:rPr lang="zh-CN" altLang="en-US" dirty="0">
                <a:solidFill>
                  <a:srgbClr val="FF0000"/>
                </a:solidFill>
                <a:ea typeface="宋体" panose="02010600030101010101" pitchFamily="2" charset="-122"/>
              </a:rPr>
              <a:t>的值正确，即都是最短路径</a:t>
            </a:r>
            <a:endParaRPr lang="en-US" altLang="zh-CN" dirty="0">
              <a:solidFill>
                <a:srgbClr val="FF0000"/>
              </a:solidFill>
              <a:ea typeface="宋体" panose="02010600030101010101" pitchFamily="2" charset="-122"/>
            </a:endParaRPr>
          </a:p>
          <a:p>
            <a:pPr lvl="2">
              <a:tabLst>
                <a:tab pos="2281555" algn="l"/>
              </a:tabLst>
            </a:pPr>
            <a:endParaRPr lang="en-US" altLang="zh-CN" sz="2000" dirty="0">
              <a:solidFill>
                <a:srgbClr val="FF0000"/>
              </a:solidFill>
              <a:ea typeface="宋体" panose="02010600030101010101" pitchFamily="2" charset="-122"/>
              <a:sym typeface="Symbol" panose="05050102010706020507" pitchFamily="18" charset="2"/>
            </a:endParaRPr>
          </a:p>
        </p:txBody>
      </p:sp>
      <p:sp>
        <p:nvSpPr>
          <p:cNvPr id="2" name="Rectangle 1">
            <a:extLst>
              <a:ext uri="{FF2B5EF4-FFF2-40B4-BE49-F238E27FC236}">
                <a16:creationId xmlns:a16="http://schemas.microsoft.com/office/drawing/2014/main" id="{C3D09D80-524C-014B-BC16-B979C3002A88}"/>
              </a:ext>
            </a:extLst>
          </p:cNvPr>
          <p:cNvSpPr/>
          <p:nvPr/>
        </p:nvSpPr>
        <p:spPr>
          <a:xfrm>
            <a:off x="549322" y="4616825"/>
            <a:ext cx="8061278" cy="2131224"/>
          </a:xfrm>
          <a:prstGeom prst="rect">
            <a:avLst/>
          </a:prstGeom>
        </p:spPr>
        <p:txBody>
          <a:bodyPr wrap="square">
            <a:spAutoFit/>
          </a:bodyPr>
          <a:lstStyle/>
          <a:p>
            <a:pPr algn="just">
              <a:lnSpc>
                <a:spcPct val="150000"/>
              </a:lnSpc>
              <a:buNone/>
            </a:pPr>
            <a:r>
              <a:rPr lang="zh-CN" altLang="en-CN" b="1" dirty="0">
                <a:latin typeface="Courier New" panose="02070309020205020404" pitchFamily="49" charset="0"/>
                <a:sym typeface="Symbol" panose="05050102010706020507" pitchFamily="18" charset="2"/>
              </a:rPr>
              <a:t>设</a:t>
            </a:r>
            <a:r>
              <a:rPr lang="zh-CN" altLang="en-US" b="1" dirty="0">
                <a:latin typeface="Courier New" panose="02070309020205020404" pitchFamily="49" charset="0"/>
                <a:sym typeface="Symbol" panose="05050102010706020507" pitchFamily="18" charset="2"/>
              </a:rPr>
              <a:t> </a:t>
            </a:r>
            <a:r>
              <a:rPr lang="en-US" altLang="zh-CN" b="1" dirty="0">
                <a:latin typeface="Courier New" panose="02070309020205020404" pitchFamily="49" charset="0"/>
                <a:sym typeface="Symbol" panose="05050102010706020507" pitchFamily="18" charset="2"/>
              </a:rPr>
              <a:t>p</a:t>
            </a:r>
            <a:r>
              <a:rPr lang="zh-CN" altLang="en-US" b="1" dirty="0">
                <a:latin typeface="Courier New" panose="02070309020205020404" pitchFamily="49" charset="0"/>
                <a:sym typeface="Symbol" panose="05050102010706020507" pitchFamily="18" charset="2"/>
              </a:rPr>
              <a:t> </a:t>
            </a:r>
            <a:r>
              <a:rPr lang="en-US" altLang="zh-CN" b="1" dirty="0">
                <a:latin typeface="Courier New" panose="02070309020205020404" pitchFamily="49" charset="0"/>
                <a:sym typeface="Symbol" panose="05050102010706020507" pitchFamily="18" charset="2"/>
              </a:rPr>
              <a:t>=</a:t>
            </a:r>
            <a:r>
              <a:rPr lang="zh-CN" altLang="en-US" b="1" dirty="0">
                <a:latin typeface="Courier New" panose="02070309020205020404" pitchFamily="49" charset="0"/>
                <a:sym typeface="Symbol" panose="05050102010706020507" pitchFamily="18" charset="2"/>
              </a:rPr>
              <a:t> </a:t>
            </a:r>
            <a:r>
              <a:rPr lang="en-US" altLang="zh-CN" b="1" dirty="0">
                <a:latin typeface="Courier New" panose="02070309020205020404" pitchFamily="49" charset="0"/>
                <a:sym typeface="Symbol" panose="05050102010706020507" pitchFamily="18" charset="2"/>
              </a:rPr>
              <a:t>&lt;s, v</a:t>
            </a:r>
            <a:r>
              <a:rPr lang="en-US" altLang="zh-CN" b="1" baseline="-25000" dirty="0">
                <a:latin typeface="Courier New" panose="02070309020205020404" pitchFamily="49" charset="0"/>
                <a:sym typeface="Symbol" panose="05050102010706020507" pitchFamily="18" charset="2"/>
              </a:rPr>
              <a:t>1</a:t>
            </a:r>
            <a:r>
              <a:rPr lang="en-US" altLang="zh-CN" b="1" dirty="0">
                <a:latin typeface="Courier New" panose="02070309020205020404" pitchFamily="49" charset="0"/>
                <a:sym typeface="Symbol" panose="05050102010706020507" pitchFamily="18" charset="2"/>
              </a:rPr>
              <a:t>, v</a:t>
            </a:r>
            <a:r>
              <a:rPr lang="en-US" altLang="zh-CN" b="1" baseline="-25000" dirty="0">
                <a:latin typeface="Courier New" panose="02070309020205020404" pitchFamily="49" charset="0"/>
                <a:sym typeface="Symbol" panose="05050102010706020507" pitchFamily="18" charset="2"/>
              </a:rPr>
              <a:t>2</a:t>
            </a:r>
            <a:r>
              <a:rPr lang="en-US" altLang="zh-CN" b="1" dirty="0">
                <a:latin typeface="Courier New" panose="02070309020205020404" pitchFamily="49" charset="0"/>
                <a:sym typeface="Symbol" panose="05050102010706020507" pitchFamily="18" charset="2"/>
              </a:rPr>
              <a:t>, …, </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en-US" altLang="zh-CN" b="1" dirty="0">
                <a:latin typeface="Courier New" panose="02070309020205020404" pitchFamily="49" charset="0"/>
                <a:sym typeface="Symbol" panose="05050102010706020507" pitchFamily="18" charset="2"/>
              </a:rPr>
              <a:t>&gt;</a:t>
            </a:r>
            <a:r>
              <a:rPr lang="zh-CN" altLang="en-US" b="1" dirty="0">
                <a:latin typeface="Courier New" panose="02070309020205020404" pitchFamily="49" charset="0"/>
                <a:sym typeface="Symbol" panose="05050102010706020507" pitchFamily="18" charset="2"/>
              </a:rPr>
              <a:t>为源节点</a:t>
            </a:r>
            <a:r>
              <a:rPr lang="en-US" altLang="zh-CN" b="1" dirty="0">
                <a:latin typeface="Courier New" panose="02070309020205020404" pitchFamily="49" charset="0"/>
                <a:sym typeface="Symbol" panose="05050102010706020507" pitchFamily="18" charset="2"/>
              </a:rPr>
              <a:t>s</a:t>
            </a:r>
            <a:r>
              <a:rPr lang="zh-CN" altLang="en-US" b="1" dirty="0">
                <a:latin typeface="Courier New" panose="02070309020205020404" pitchFamily="49" charset="0"/>
                <a:sym typeface="Symbol" panose="05050102010706020507" pitchFamily="18" charset="2"/>
              </a:rPr>
              <a:t>到</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zh-CN" altLang="en-US" b="1" dirty="0">
                <a:latin typeface="Courier New" panose="02070309020205020404" pitchFamily="49" charset="0"/>
                <a:sym typeface="Symbol" panose="05050102010706020507" pitchFamily="18" charset="2"/>
              </a:rPr>
              <a:t>的一条最短路径，</a:t>
            </a:r>
            <a:r>
              <a:rPr lang="en-US" altLang="zh-CN" b="1" dirty="0">
                <a:latin typeface="Courier New" panose="02070309020205020404" pitchFamily="49" charset="0"/>
                <a:sym typeface="Symbol" panose="05050102010706020507" pitchFamily="18" charset="2"/>
              </a:rPr>
              <a:t>p</a:t>
            </a:r>
            <a:r>
              <a:rPr lang="zh-CN" altLang="en-US" b="1" dirty="0">
                <a:latin typeface="Courier New" panose="02070309020205020404" pitchFamily="49" charset="0"/>
                <a:sym typeface="Symbol" panose="05050102010706020507" pitchFamily="18" charset="2"/>
              </a:rPr>
              <a:t>最多包含</a:t>
            </a:r>
            <a:r>
              <a:rPr lang="en-US" altLang="zh-CN" b="1" dirty="0">
                <a:solidFill>
                  <a:srgbClr val="FF0000"/>
                </a:solidFill>
                <a:latin typeface="Courier New" panose="02070309020205020404" pitchFamily="49" charset="0"/>
                <a:sym typeface="Symbol" panose="05050102010706020507" pitchFamily="18" charset="2"/>
              </a:rPr>
              <a:t>|V|-1</a:t>
            </a:r>
            <a:r>
              <a:rPr lang="zh-CN" altLang="en-US" b="1" dirty="0">
                <a:latin typeface="Courier New" panose="02070309020205020404" pitchFamily="49" charset="0"/>
                <a:sym typeface="Symbol" panose="05050102010706020507" pitchFamily="18" charset="2"/>
              </a:rPr>
              <a:t>条边，而算法中每次对于节点的循环中都要对所有边松弛一遍，每次循环可以松弛</a:t>
            </a:r>
            <a:r>
              <a:rPr lang="en-US" altLang="zh-CN" b="1" dirty="0">
                <a:latin typeface="Courier New" panose="02070309020205020404" pitchFamily="49" charset="0"/>
                <a:sym typeface="Symbol" panose="05050102010706020507" pitchFamily="18" charset="2"/>
              </a:rPr>
              <a:t>p</a:t>
            </a:r>
            <a:r>
              <a:rPr lang="zh-CN" altLang="en-US" b="1" dirty="0">
                <a:latin typeface="Courier New" panose="02070309020205020404" pitchFamily="49" charset="0"/>
                <a:sym typeface="Symbol" panose="05050102010706020507" pitchFamily="18" charset="2"/>
              </a:rPr>
              <a:t>中的一条边，因此</a:t>
            </a:r>
            <a:r>
              <a:rPr lang="en-US" altLang="zh-CN" b="1" dirty="0">
                <a:latin typeface="Courier New" panose="02070309020205020404" pitchFamily="49" charset="0"/>
                <a:sym typeface="Symbol" panose="05050102010706020507" pitchFamily="18" charset="2"/>
              </a:rPr>
              <a:t>Bellman-Ford</a:t>
            </a:r>
            <a:r>
              <a:rPr lang="zh-CN" altLang="en-US" b="1" dirty="0">
                <a:latin typeface="Courier New" panose="02070309020205020404" pitchFamily="49" charset="0"/>
                <a:sym typeface="Symbol" panose="05050102010706020507" pitchFamily="18" charset="2"/>
              </a:rPr>
              <a:t>算法可以确保</a:t>
            </a:r>
            <a:r>
              <a:rPr lang="en-US" altLang="zh-CN" b="1" dirty="0">
                <a:latin typeface="Courier New" panose="02070309020205020404" pitchFamily="49" charset="0"/>
                <a:sym typeface="Symbol" panose="05050102010706020507" pitchFamily="18" charset="2"/>
              </a:rPr>
              <a:t>p</a:t>
            </a:r>
            <a:r>
              <a:rPr lang="zh-CN" altLang="en-US" b="1" dirty="0">
                <a:latin typeface="Courier New" panose="02070309020205020404" pitchFamily="49" charset="0"/>
                <a:sym typeface="Symbol" panose="05050102010706020507" pitchFamily="18" charset="2"/>
              </a:rPr>
              <a:t>中的所有边可以</a:t>
            </a:r>
            <a:r>
              <a:rPr lang="zh-CN" altLang="en-US" b="1" dirty="0">
                <a:solidFill>
                  <a:srgbClr val="FF0000"/>
                </a:solidFill>
                <a:latin typeface="Courier New" panose="02070309020205020404" pitchFamily="49" charset="0"/>
                <a:sym typeface="Symbol" panose="05050102010706020507" pitchFamily="18" charset="2"/>
              </a:rPr>
              <a:t>依次</a:t>
            </a:r>
            <a:r>
              <a:rPr lang="zh-CN" altLang="en-US" b="1" dirty="0">
                <a:latin typeface="Courier New" panose="02070309020205020404" pitchFamily="49" charset="0"/>
                <a:sym typeface="Symbol" panose="05050102010706020507" pitchFamily="18" charset="2"/>
              </a:rPr>
              <a:t>被松弛一遍。那么根据 </a:t>
            </a:r>
            <a:r>
              <a:rPr lang="zh-CN" altLang="en-US" b="1" dirty="0">
                <a:solidFill>
                  <a:srgbClr val="0000FF"/>
                </a:solidFill>
                <a:latin typeface="Courier New" panose="02070309020205020404" pitchFamily="49" charset="0"/>
                <a:sym typeface="Symbol" panose="05050102010706020507" pitchFamily="18" charset="2"/>
              </a:rPr>
              <a:t>路径松弛性质，</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zh-CN" altLang="en-US" b="1" dirty="0">
                <a:latin typeface="Courier New" panose="02070309020205020404" pitchFamily="49" charset="0"/>
                <a:sym typeface="Symbol" panose="05050102010706020507" pitchFamily="18" charset="2"/>
              </a:rPr>
              <a:t>的节点权重</a:t>
            </a:r>
            <a:r>
              <a:rPr lang="en-US" altLang="zh-CN" b="1" dirty="0">
                <a:latin typeface="Courier New" panose="02070309020205020404" pitchFamily="49" charset="0"/>
                <a:sym typeface="Symbol" panose="05050102010706020507" pitchFamily="18" charset="2"/>
              </a:rPr>
              <a:t>d[</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en-US" altLang="zh-CN" b="1" dirty="0">
                <a:latin typeface="Courier New" panose="02070309020205020404" pitchFamily="49" charset="0"/>
                <a:sym typeface="Symbol" panose="05050102010706020507" pitchFamily="18" charset="2"/>
              </a:rPr>
              <a:t>]</a:t>
            </a:r>
            <a:r>
              <a:rPr lang="zh-CN" altLang="en-US" b="1" dirty="0">
                <a:latin typeface="Courier New" panose="02070309020205020404" pitchFamily="49" charset="0"/>
                <a:sym typeface="Symbol" panose="05050102010706020507" pitchFamily="18" charset="2"/>
              </a:rPr>
              <a:t>即是</a:t>
            </a:r>
            <a:r>
              <a:rPr lang="en-US" altLang="zh-CN" b="1" dirty="0">
                <a:latin typeface="Courier New" panose="02070309020205020404" pitchFamily="49" charset="0"/>
                <a:sym typeface="Symbol" panose="05050102010706020507" pitchFamily="18" charset="2"/>
              </a:rPr>
              <a:t>s</a:t>
            </a:r>
            <a:r>
              <a:rPr lang="zh-CN" altLang="en-US" b="1" dirty="0">
                <a:latin typeface="Courier New" panose="02070309020205020404" pitchFamily="49" charset="0"/>
                <a:sym typeface="Symbol" panose="05050102010706020507" pitchFamily="18" charset="2"/>
              </a:rPr>
              <a:t>到</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zh-CN" altLang="en-US" b="1" dirty="0">
                <a:latin typeface="Courier New" panose="02070309020205020404" pitchFamily="49" charset="0"/>
                <a:sym typeface="Symbol" panose="05050102010706020507" pitchFamily="18" charset="2"/>
              </a:rPr>
              <a:t>的最短路径距离。</a:t>
            </a:r>
            <a:endParaRPr lang="en-US" altLang="zh-CN" b="1" dirty="0">
              <a:latin typeface="Courier New" panose="02070309020205020404" pitchFamily="49" charset="0"/>
              <a:sym typeface="Symbol" panose="05050102010706020507" pitchFamily="18" charset="2"/>
            </a:endParaRPr>
          </a:p>
        </p:txBody>
      </p:sp>
      <p:sp>
        <p:nvSpPr>
          <p:cNvPr id="3" name="Rectangle 2">
            <a:extLst>
              <a:ext uri="{FF2B5EF4-FFF2-40B4-BE49-F238E27FC236}">
                <a16:creationId xmlns:a16="http://schemas.microsoft.com/office/drawing/2014/main" id="{4F2B1CB7-8821-9447-9390-7E8072533854}"/>
              </a:ext>
            </a:extLst>
          </p:cNvPr>
          <p:cNvSpPr/>
          <p:nvPr/>
        </p:nvSpPr>
        <p:spPr>
          <a:xfrm>
            <a:off x="549322" y="2432637"/>
            <a:ext cx="8077200" cy="1992725"/>
          </a:xfrm>
          <a:prstGeom prst="rect">
            <a:avLst/>
          </a:prstGeom>
        </p:spPr>
        <p:txBody>
          <a:bodyPr wrap="square">
            <a:spAutoFit/>
          </a:bodyPr>
          <a:lstStyle/>
          <a:p>
            <a:pPr algn="just">
              <a:buNone/>
            </a:pPr>
            <a:r>
              <a:rPr lang="zh-CN" altLang="en-US" b="1" dirty="0">
                <a:solidFill>
                  <a:srgbClr val="0000FF"/>
                </a:solidFill>
                <a:latin typeface="Courier New" panose="02070309020205020404" pitchFamily="49" charset="0"/>
                <a:sym typeface="Symbol" panose="05050102010706020507" pitchFamily="18" charset="2"/>
              </a:rPr>
              <a:t>路径松弛性质：</a:t>
            </a:r>
            <a:endParaRPr lang="en-US" altLang="zh-CN" b="1" dirty="0">
              <a:solidFill>
                <a:srgbClr val="0000FF"/>
              </a:solidFill>
              <a:latin typeface="Courier New" panose="02070309020205020404" pitchFamily="49" charset="0"/>
              <a:sym typeface="Symbol" panose="05050102010706020507" pitchFamily="18" charset="2"/>
            </a:endParaRPr>
          </a:p>
          <a:p>
            <a:pPr algn="just">
              <a:lnSpc>
                <a:spcPct val="150000"/>
              </a:lnSpc>
              <a:buNone/>
            </a:pPr>
            <a:r>
              <a:rPr lang="zh-CN" altLang="en-US" b="1" dirty="0">
                <a:latin typeface="Courier New" panose="02070309020205020404" pitchFamily="49" charset="0"/>
                <a:sym typeface="Symbol" panose="05050102010706020507" pitchFamily="18" charset="2"/>
              </a:rPr>
              <a:t>设 </a:t>
            </a:r>
            <a:r>
              <a:rPr lang="en-US" altLang="zh-CN" b="1" dirty="0">
                <a:latin typeface="Courier New" panose="02070309020205020404" pitchFamily="49" charset="0"/>
                <a:sym typeface="Symbol" panose="05050102010706020507" pitchFamily="18" charset="2"/>
              </a:rPr>
              <a:t>p</a:t>
            </a:r>
            <a:r>
              <a:rPr lang="zh-CN" altLang="en-US" b="1" dirty="0">
                <a:latin typeface="Courier New" panose="02070309020205020404" pitchFamily="49" charset="0"/>
                <a:sym typeface="Symbol" panose="05050102010706020507" pitchFamily="18" charset="2"/>
              </a:rPr>
              <a:t> </a:t>
            </a:r>
            <a:r>
              <a:rPr lang="en-US" altLang="zh-CN" b="1" dirty="0">
                <a:latin typeface="Courier New" panose="02070309020205020404" pitchFamily="49" charset="0"/>
                <a:sym typeface="Symbol" panose="05050102010706020507" pitchFamily="18" charset="2"/>
              </a:rPr>
              <a:t>=</a:t>
            </a:r>
            <a:r>
              <a:rPr lang="zh-CN" altLang="en-US" b="1" dirty="0">
                <a:latin typeface="Courier New" panose="02070309020205020404" pitchFamily="49" charset="0"/>
                <a:sym typeface="Symbol" panose="05050102010706020507" pitchFamily="18" charset="2"/>
              </a:rPr>
              <a:t> </a:t>
            </a:r>
            <a:r>
              <a:rPr lang="en-US" altLang="zh-CN" b="1" dirty="0">
                <a:latin typeface="Courier New" panose="02070309020205020404" pitchFamily="49" charset="0"/>
                <a:sym typeface="Symbol" panose="05050102010706020507" pitchFamily="18" charset="2"/>
              </a:rPr>
              <a:t>&lt;s, v</a:t>
            </a:r>
            <a:r>
              <a:rPr lang="en-US" altLang="zh-CN" b="1" baseline="-25000" dirty="0">
                <a:latin typeface="Courier New" panose="02070309020205020404" pitchFamily="49" charset="0"/>
                <a:sym typeface="Symbol" panose="05050102010706020507" pitchFamily="18" charset="2"/>
              </a:rPr>
              <a:t>1</a:t>
            </a:r>
            <a:r>
              <a:rPr lang="en-US" altLang="zh-CN" b="1" dirty="0">
                <a:latin typeface="Courier New" panose="02070309020205020404" pitchFamily="49" charset="0"/>
                <a:sym typeface="Symbol" panose="05050102010706020507" pitchFamily="18" charset="2"/>
              </a:rPr>
              <a:t>, v</a:t>
            </a:r>
            <a:r>
              <a:rPr lang="en-US" altLang="zh-CN" b="1" baseline="-25000" dirty="0">
                <a:latin typeface="Courier New" panose="02070309020205020404" pitchFamily="49" charset="0"/>
                <a:sym typeface="Symbol" panose="05050102010706020507" pitchFamily="18" charset="2"/>
              </a:rPr>
              <a:t>2</a:t>
            </a:r>
            <a:r>
              <a:rPr lang="en-US" altLang="zh-CN" b="1" dirty="0">
                <a:latin typeface="Courier New" panose="02070309020205020404" pitchFamily="49" charset="0"/>
                <a:sym typeface="Symbol" panose="05050102010706020507" pitchFamily="18" charset="2"/>
              </a:rPr>
              <a:t>, …, </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en-US" altLang="zh-CN" b="1" dirty="0">
                <a:latin typeface="Courier New" panose="02070309020205020404" pitchFamily="49" charset="0"/>
                <a:sym typeface="Symbol" panose="05050102010706020507" pitchFamily="18" charset="2"/>
              </a:rPr>
              <a:t>&gt;</a:t>
            </a:r>
            <a:r>
              <a:rPr lang="zh-CN" altLang="en-US" b="1" dirty="0">
                <a:latin typeface="Courier New" panose="02070309020205020404" pitchFamily="49" charset="0"/>
                <a:sym typeface="Symbol" panose="05050102010706020507" pitchFamily="18" charset="2"/>
              </a:rPr>
              <a:t>为源节点</a:t>
            </a:r>
            <a:r>
              <a:rPr lang="en-US" altLang="zh-CN" b="1" dirty="0">
                <a:latin typeface="Courier New" panose="02070309020205020404" pitchFamily="49" charset="0"/>
                <a:sym typeface="Symbol" panose="05050102010706020507" pitchFamily="18" charset="2"/>
              </a:rPr>
              <a:t>s</a:t>
            </a:r>
            <a:r>
              <a:rPr lang="zh-CN" altLang="en-US" b="1" dirty="0">
                <a:latin typeface="Courier New" panose="02070309020205020404" pitchFamily="49" charset="0"/>
                <a:sym typeface="Symbol" panose="05050102010706020507" pitchFamily="18" charset="2"/>
              </a:rPr>
              <a:t>到</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zh-CN" altLang="en-US" b="1" dirty="0">
                <a:latin typeface="Courier New" panose="02070309020205020404" pitchFamily="49" charset="0"/>
                <a:sym typeface="Symbol" panose="05050102010706020507" pitchFamily="18" charset="2"/>
              </a:rPr>
              <a:t>的一条最短路径，如果对</a:t>
            </a:r>
            <a:r>
              <a:rPr lang="en-US" altLang="zh-CN" b="1" dirty="0">
                <a:latin typeface="Courier New" panose="02070309020205020404" pitchFamily="49" charset="0"/>
                <a:sym typeface="Symbol" panose="05050102010706020507" pitchFamily="18" charset="2"/>
              </a:rPr>
              <a:t>p</a:t>
            </a:r>
            <a:r>
              <a:rPr lang="zh-CN" altLang="en-US" b="1" dirty="0">
                <a:latin typeface="Courier New" panose="02070309020205020404" pitchFamily="49" charset="0"/>
                <a:sym typeface="Symbol" panose="05050102010706020507" pitchFamily="18" charset="2"/>
              </a:rPr>
              <a:t>中所有边沿路径</a:t>
            </a:r>
            <a:r>
              <a:rPr lang="en-US" altLang="zh-CN" b="1" dirty="0">
                <a:latin typeface="Courier New" panose="02070309020205020404" pitchFamily="49" charset="0"/>
                <a:sym typeface="Symbol" panose="05050102010706020507" pitchFamily="18" charset="2"/>
              </a:rPr>
              <a:t>(s,v</a:t>
            </a:r>
            <a:r>
              <a:rPr lang="en-US" altLang="zh-CN" b="1" baseline="-25000" dirty="0">
                <a:latin typeface="Courier New" panose="02070309020205020404" pitchFamily="49" charset="0"/>
                <a:sym typeface="Symbol" panose="05050102010706020507" pitchFamily="18" charset="2"/>
              </a:rPr>
              <a:t>1</a:t>
            </a:r>
            <a:r>
              <a:rPr lang="en-US" altLang="zh-CN" b="1" dirty="0">
                <a:latin typeface="Courier New" panose="02070309020205020404" pitchFamily="49" charset="0"/>
                <a:sym typeface="Symbol" panose="05050102010706020507" pitchFamily="18" charset="2"/>
              </a:rPr>
              <a:t>), (v</a:t>
            </a:r>
            <a:r>
              <a:rPr lang="en-US" altLang="zh-CN" b="1" baseline="-25000" dirty="0">
                <a:latin typeface="Courier New" panose="02070309020205020404" pitchFamily="49" charset="0"/>
                <a:sym typeface="Symbol" panose="05050102010706020507" pitchFamily="18" charset="2"/>
              </a:rPr>
              <a:t>1</a:t>
            </a:r>
            <a:r>
              <a:rPr lang="en-US" altLang="zh-CN" b="1" dirty="0">
                <a:latin typeface="Courier New" panose="02070309020205020404" pitchFamily="49" charset="0"/>
                <a:sym typeface="Symbol" panose="05050102010706020507" pitchFamily="18" charset="2"/>
              </a:rPr>
              <a:t>,v</a:t>
            </a:r>
            <a:r>
              <a:rPr lang="en-US" altLang="zh-CN" b="1" baseline="-25000" dirty="0">
                <a:latin typeface="Courier New" panose="02070309020205020404" pitchFamily="49" charset="0"/>
                <a:sym typeface="Symbol" panose="05050102010706020507" pitchFamily="18" charset="2"/>
              </a:rPr>
              <a:t>2</a:t>
            </a:r>
            <a:r>
              <a:rPr lang="en-US" altLang="zh-CN" b="1" dirty="0">
                <a:latin typeface="Courier New" panose="02070309020205020404" pitchFamily="49" charset="0"/>
                <a:sym typeface="Symbol" panose="05050102010706020507" pitchFamily="18" charset="2"/>
              </a:rPr>
              <a:t>),…,(v</a:t>
            </a:r>
            <a:r>
              <a:rPr lang="en-US" altLang="zh-CN" b="1" baseline="-25000" dirty="0">
                <a:latin typeface="Courier New" panose="02070309020205020404" pitchFamily="49" charset="0"/>
                <a:sym typeface="Symbol" panose="05050102010706020507" pitchFamily="18" charset="2"/>
              </a:rPr>
              <a:t>k-1</a:t>
            </a:r>
            <a:r>
              <a:rPr lang="en-US" altLang="zh-CN" b="1" dirty="0">
                <a:latin typeface="Courier New" panose="02070309020205020404" pitchFamily="49" charset="0"/>
                <a:sym typeface="Symbol" panose="05050102010706020507" pitchFamily="18" charset="2"/>
              </a:rPr>
              <a:t>,v</a:t>
            </a:r>
            <a:r>
              <a:rPr lang="en-US" altLang="zh-CN" b="1" baseline="-25000" dirty="0">
                <a:latin typeface="Courier New" panose="02070309020205020404" pitchFamily="49" charset="0"/>
                <a:sym typeface="Symbol" panose="05050102010706020507" pitchFamily="18" charset="2"/>
              </a:rPr>
              <a:t>k</a:t>
            </a:r>
            <a:r>
              <a:rPr lang="en-US" altLang="zh-CN" b="1" dirty="0">
                <a:latin typeface="Courier New" panose="02070309020205020404" pitchFamily="49" charset="0"/>
                <a:sym typeface="Symbol" panose="05050102010706020507" pitchFamily="18" charset="2"/>
              </a:rPr>
              <a:t>)</a:t>
            </a:r>
            <a:r>
              <a:rPr lang="zh-CN" altLang="en-US" b="1" dirty="0">
                <a:latin typeface="Courier New" panose="02070309020205020404" pitchFamily="49" charset="0"/>
                <a:sym typeface="Symbol" panose="05050102010706020507" pitchFamily="18" charset="2"/>
              </a:rPr>
              <a:t>依次进行松弛，那么</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zh-CN" altLang="en-US" b="1" dirty="0">
                <a:latin typeface="Courier New" panose="02070309020205020404" pitchFamily="49" charset="0"/>
                <a:sym typeface="Symbol" panose="05050102010706020507" pitchFamily="18" charset="2"/>
              </a:rPr>
              <a:t>的节点权重</a:t>
            </a:r>
            <a:r>
              <a:rPr lang="en-US" altLang="zh-CN" b="1" dirty="0">
                <a:latin typeface="Courier New" panose="02070309020205020404" pitchFamily="49" charset="0"/>
                <a:sym typeface="Symbol" panose="05050102010706020507" pitchFamily="18" charset="2"/>
              </a:rPr>
              <a:t>d[</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en-US" altLang="zh-CN" b="1" dirty="0">
                <a:latin typeface="Courier New" panose="02070309020205020404" pitchFamily="49" charset="0"/>
                <a:sym typeface="Symbol" panose="05050102010706020507" pitchFamily="18" charset="2"/>
              </a:rPr>
              <a:t>]</a:t>
            </a:r>
            <a:r>
              <a:rPr lang="zh-CN" altLang="en-US" b="1" dirty="0">
                <a:latin typeface="Courier New" panose="02070309020205020404" pitchFamily="49" charset="0"/>
                <a:sym typeface="Symbol" panose="05050102010706020507" pitchFamily="18" charset="2"/>
              </a:rPr>
              <a:t>即是</a:t>
            </a:r>
            <a:r>
              <a:rPr lang="en-US" altLang="zh-CN" b="1" dirty="0">
                <a:latin typeface="Courier New" panose="02070309020205020404" pitchFamily="49" charset="0"/>
                <a:sym typeface="Symbol" panose="05050102010706020507" pitchFamily="18" charset="2"/>
              </a:rPr>
              <a:t>s</a:t>
            </a:r>
            <a:r>
              <a:rPr lang="zh-CN" altLang="en-US" b="1" dirty="0">
                <a:latin typeface="Courier New" panose="02070309020205020404" pitchFamily="49" charset="0"/>
                <a:sym typeface="Symbol" panose="05050102010706020507" pitchFamily="18" charset="2"/>
              </a:rPr>
              <a:t>到</a:t>
            </a:r>
            <a:r>
              <a:rPr lang="en-US" altLang="zh-CN" b="1" dirty="0" err="1">
                <a:latin typeface="Courier New" panose="02070309020205020404" pitchFamily="49" charset="0"/>
                <a:sym typeface="Symbol" panose="05050102010706020507" pitchFamily="18" charset="2"/>
              </a:rPr>
              <a:t>v</a:t>
            </a:r>
            <a:r>
              <a:rPr lang="en-US" altLang="zh-CN" b="1" baseline="-25000" dirty="0" err="1">
                <a:latin typeface="Courier New" panose="02070309020205020404" pitchFamily="49" charset="0"/>
                <a:sym typeface="Symbol" panose="05050102010706020507" pitchFamily="18" charset="2"/>
              </a:rPr>
              <a:t>k</a:t>
            </a:r>
            <a:r>
              <a:rPr lang="zh-CN" altLang="en-US" b="1" dirty="0">
                <a:latin typeface="Courier New" panose="02070309020205020404" pitchFamily="49" charset="0"/>
                <a:sym typeface="Symbol" panose="05050102010706020507" pitchFamily="18" charset="2"/>
              </a:rPr>
              <a:t>的最短路径权重。该性质的成立</a:t>
            </a:r>
            <a:r>
              <a:rPr lang="zh-CN" altLang="en-US" b="1" dirty="0">
                <a:solidFill>
                  <a:srgbClr val="FF0000"/>
                </a:solidFill>
                <a:latin typeface="Courier New" panose="02070309020205020404" pitchFamily="49" charset="0"/>
                <a:sym typeface="Symbol" panose="05050102010706020507" pitchFamily="18" charset="2"/>
              </a:rPr>
              <a:t>与任何其他的松弛操作无关，即使这些松弛操作是与对</a:t>
            </a:r>
            <a:r>
              <a:rPr lang="en-US" altLang="zh-CN" b="1" dirty="0">
                <a:solidFill>
                  <a:srgbClr val="FF0000"/>
                </a:solidFill>
                <a:latin typeface="Courier New" panose="02070309020205020404" pitchFamily="49" charset="0"/>
                <a:sym typeface="Symbol" panose="05050102010706020507" pitchFamily="18" charset="2"/>
              </a:rPr>
              <a:t>p</a:t>
            </a:r>
            <a:r>
              <a:rPr lang="zh-CN" altLang="en-US" b="1" dirty="0">
                <a:solidFill>
                  <a:srgbClr val="FF0000"/>
                </a:solidFill>
                <a:latin typeface="Courier New" panose="02070309020205020404" pitchFamily="49" charset="0"/>
                <a:sym typeface="Symbol" panose="05050102010706020507" pitchFamily="18" charset="2"/>
              </a:rPr>
              <a:t>上的边所进行的松弛操作穿插进行的</a:t>
            </a:r>
            <a:r>
              <a:rPr lang="zh-CN" altLang="en-US" b="1" dirty="0">
                <a:latin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44684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81000" y="44626"/>
            <a:ext cx="8229600" cy="1039977"/>
          </a:xfrm>
        </p:spPr>
        <p:txBody>
          <a:bodyPr wrap="square" lIns="92075" tIns="46038" rIns="92075" bIns="46038" anchor="ctr"/>
          <a:lstStyle/>
          <a:p>
            <a:r>
              <a:rPr lang="en-US" altLang="zh-CN" dirty="0"/>
              <a:t>Bellman-Ford </a:t>
            </a:r>
            <a:r>
              <a:rPr lang="zh-CN" altLang="en-US" dirty="0"/>
              <a:t>算法</a:t>
            </a:r>
            <a:endParaRPr lang="en-US" altLang="zh-CN" dirty="0">
              <a:ea typeface="宋体" panose="02010600030101010101" pitchFamily="2" charset="-122"/>
            </a:endParaRPr>
          </a:p>
        </p:txBody>
      </p:sp>
      <p:sp>
        <p:nvSpPr>
          <p:cNvPr id="19459" name="Rectangle 3"/>
          <p:cNvSpPr>
            <a:spLocks noGrp="1"/>
          </p:cNvSpPr>
          <p:nvPr>
            <p:ph idx="1"/>
          </p:nvPr>
        </p:nvSpPr>
        <p:spPr>
          <a:xfrm>
            <a:off x="419100" y="1295400"/>
            <a:ext cx="8305800" cy="5334000"/>
          </a:xfrm>
          <a:solidFill>
            <a:schemeClr val="bg1"/>
          </a:solidFill>
        </p:spPr>
        <p:txBody>
          <a:bodyPr wrap="square" lIns="92075" tIns="46038" rIns="92075" bIns="46038" anchor="t"/>
          <a:lstStyle/>
          <a:p>
            <a:pPr defTabSz="914400">
              <a:tabLst>
                <a:tab pos="2281555" algn="l"/>
              </a:tabLst>
            </a:pPr>
            <a:r>
              <a:rPr lang="zh-CN" altLang="en-US" sz="2800" dirty="0">
                <a:ea typeface="宋体" panose="02010600030101010101" pitchFamily="2" charset="-122"/>
              </a:rPr>
              <a:t>算法正确性证明</a:t>
            </a:r>
            <a:endParaRPr lang="en-US" altLang="zh-CN" dirty="0">
              <a:ea typeface="宋体" panose="02010600030101010101" pitchFamily="2" charset="-122"/>
            </a:endParaRPr>
          </a:p>
          <a:p>
            <a:pPr lvl="2">
              <a:tabLst>
                <a:tab pos="2281555" algn="l"/>
              </a:tabLst>
            </a:pPr>
            <a:r>
              <a:rPr lang="zh-CN" altLang="en-US" dirty="0">
                <a:solidFill>
                  <a:srgbClr val="FF0000"/>
                </a:solidFill>
                <a:ea typeface="宋体" panose="02010600030101010101" pitchFamily="2" charset="-122"/>
              </a:rPr>
              <a:t>证明： </a:t>
            </a:r>
            <a:r>
              <a:rPr lang="en-US" altLang="zh-CN" dirty="0">
                <a:solidFill>
                  <a:srgbClr val="FF0000"/>
                </a:solidFill>
                <a:ea typeface="宋体" panose="02010600030101010101" pitchFamily="2" charset="-122"/>
              </a:rPr>
              <a:t>|V|-1</a:t>
            </a:r>
            <a:r>
              <a:rPr lang="zh-CN" altLang="en-US" dirty="0">
                <a:solidFill>
                  <a:srgbClr val="FF0000"/>
                </a:solidFill>
                <a:ea typeface="宋体" panose="02010600030101010101" pitchFamily="2" charset="-122"/>
              </a:rPr>
              <a:t>轮之后</a:t>
            </a:r>
            <a:r>
              <a:rPr lang="en-US" altLang="zh-CN" dirty="0">
                <a:solidFill>
                  <a:srgbClr val="FF0000"/>
                </a:solidFill>
                <a:ea typeface="宋体" panose="02010600030101010101" pitchFamily="2" charset="-122"/>
              </a:rPr>
              <a:t>, </a:t>
            </a:r>
            <a:r>
              <a:rPr lang="zh-CN" altLang="en-US" dirty="0">
                <a:solidFill>
                  <a:srgbClr val="FF0000"/>
                </a:solidFill>
                <a:ea typeface="宋体" panose="02010600030101010101" pitchFamily="2" charset="-122"/>
              </a:rPr>
              <a:t>所有</a:t>
            </a:r>
            <a:r>
              <a:rPr lang="en-US" altLang="zh-CN" i="1" dirty="0">
                <a:solidFill>
                  <a:srgbClr val="FF0000"/>
                </a:solidFill>
                <a:ea typeface="宋体" panose="02010600030101010101" pitchFamily="2" charset="-122"/>
              </a:rPr>
              <a:t>d</a:t>
            </a:r>
            <a:r>
              <a:rPr lang="en-US" altLang="zh-CN" dirty="0">
                <a:solidFill>
                  <a:srgbClr val="FF0000"/>
                </a:solidFill>
                <a:ea typeface="宋体" panose="02010600030101010101" pitchFamily="2" charset="-122"/>
              </a:rPr>
              <a:t> </a:t>
            </a:r>
            <a:r>
              <a:rPr lang="zh-CN" altLang="en-US" dirty="0">
                <a:solidFill>
                  <a:srgbClr val="FF0000"/>
                </a:solidFill>
                <a:ea typeface="宋体" panose="02010600030101010101" pitchFamily="2" charset="-122"/>
              </a:rPr>
              <a:t>的值正确，即都是最短路径</a:t>
            </a:r>
            <a:endParaRPr lang="en-US" altLang="zh-CN" dirty="0">
              <a:solidFill>
                <a:srgbClr val="FF0000"/>
              </a:solidFill>
              <a:ea typeface="宋体" panose="02010600030101010101" pitchFamily="2" charset="-122"/>
            </a:endParaRPr>
          </a:p>
          <a:p>
            <a:pPr lvl="2">
              <a:tabLst>
                <a:tab pos="2281555" algn="l"/>
              </a:tabLst>
            </a:pPr>
            <a:endParaRPr lang="en-US" altLang="zh-CN" dirty="0">
              <a:solidFill>
                <a:srgbClr val="FF0000"/>
              </a:solidFill>
              <a:ea typeface="宋体" panose="02010600030101010101" pitchFamily="2" charset="-122"/>
            </a:endParaRPr>
          </a:p>
          <a:p>
            <a:pPr lvl="2">
              <a:tabLst>
                <a:tab pos="2281555" algn="l"/>
              </a:tabLst>
            </a:pPr>
            <a:endParaRPr lang="en-US" altLang="zh-CN" dirty="0">
              <a:solidFill>
                <a:srgbClr val="FF0000"/>
              </a:solidFill>
              <a:ea typeface="宋体" panose="02010600030101010101" pitchFamily="2" charset="-122"/>
            </a:endParaRPr>
          </a:p>
          <a:p>
            <a:pPr marL="406405" lvl="1" indent="0">
              <a:buNone/>
              <a:tabLst>
                <a:tab pos="2281555" algn="l"/>
              </a:tabLst>
            </a:pPr>
            <a:endParaRPr lang="en-US" altLang="zh-CN" dirty="0">
              <a:solidFill>
                <a:srgbClr val="FF0000"/>
              </a:solidFill>
              <a:ea typeface="宋体" panose="02010600030101010101" pitchFamily="2" charset="-122"/>
            </a:endParaRPr>
          </a:p>
          <a:p>
            <a:pPr lvl="2">
              <a:tabLst>
                <a:tab pos="2281555" algn="l"/>
              </a:tabLst>
            </a:pPr>
            <a:endParaRPr lang="en-US" altLang="zh-CN" sz="2000" dirty="0">
              <a:solidFill>
                <a:srgbClr val="FF0000"/>
              </a:solidFill>
              <a:ea typeface="宋体" panose="02010600030101010101" pitchFamily="2" charset="-122"/>
              <a:sym typeface="Symbol" panose="05050102010706020507" pitchFamily="18" charset="2"/>
            </a:endParaRPr>
          </a:p>
          <a:p>
            <a:pPr lvl="2">
              <a:tabLst>
                <a:tab pos="2281555" algn="l"/>
              </a:tabLst>
            </a:pPr>
            <a:endParaRPr lang="en-US" altLang="zh-CN" sz="2000" dirty="0">
              <a:solidFill>
                <a:srgbClr val="FF0000"/>
              </a:solidFill>
              <a:ea typeface="宋体" panose="02010600030101010101" pitchFamily="2" charset="-122"/>
              <a:sym typeface="Symbol" panose="05050102010706020507" pitchFamily="18" charset="2"/>
            </a:endParaRPr>
          </a:p>
        </p:txBody>
      </p:sp>
      <p:sp>
        <p:nvSpPr>
          <p:cNvPr id="4" name="Rectangle 3">
            <a:extLst>
              <a:ext uri="{FF2B5EF4-FFF2-40B4-BE49-F238E27FC236}">
                <a16:creationId xmlns:a16="http://schemas.microsoft.com/office/drawing/2014/main" id="{3600C0DA-1DFA-084D-B2D9-02D7B4581DF9}"/>
              </a:ext>
            </a:extLst>
          </p:cNvPr>
          <p:cNvSpPr/>
          <p:nvPr/>
        </p:nvSpPr>
        <p:spPr>
          <a:xfrm>
            <a:off x="762000" y="2590800"/>
            <a:ext cx="6781800" cy="3368871"/>
          </a:xfrm>
          <a:prstGeom prst="rect">
            <a:avLst/>
          </a:prstGeom>
        </p:spPr>
        <p:txBody>
          <a:bodyPr wrap="square">
            <a:spAutoFit/>
          </a:bodyPr>
          <a:lstStyle/>
          <a:p>
            <a:pPr lvl="1">
              <a:lnSpc>
                <a:spcPct val="150000"/>
              </a:lnSpc>
            </a:pPr>
            <a:r>
              <a:rPr lang="zh-CN" altLang="en-US" b="1" dirty="0">
                <a:solidFill>
                  <a:srgbClr val="0000FF"/>
                </a:solidFill>
              </a:rPr>
              <a:t>考虑从 </a:t>
            </a:r>
            <a:r>
              <a:rPr lang="en-US" altLang="zh-CN" b="1" dirty="0">
                <a:solidFill>
                  <a:srgbClr val="0000FF"/>
                </a:solidFill>
              </a:rPr>
              <a:t>s </a:t>
            </a:r>
            <a:r>
              <a:rPr lang="zh-CN" altLang="en-US" b="1" dirty="0">
                <a:solidFill>
                  <a:srgbClr val="0000FF"/>
                </a:solidFill>
              </a:rPr>
              <a:t>到 </a:t>
            </a:r>
            <a:r>
              <a:rPr lang="en-US" altLang="zh-CN" b="1" dirty="0">
                <a:solidFill>
                  <a:srgbClr val="0000FF"/>
                </a:solidFill>
              </a:rPr>
              <a:t>v</a:t>
            </a:r>
            <a:r>
              <a:rPr lang="zh-CN" altLang="en-US" b="1" dirty="0">
                <a:solidFill>
                  <a:srgbClr val="0000FF"/>
                </a:solidFill>
              </a:rPr>
              <a:t>的最短路径</a:t>
            </a:r>
            <a:r>
              <a:rPr lang="en-US" altLang="zh-CN" b="1" dirty="0">
                <a:solidFill>
                  <a:srgbClr val="0000FF"/>
                </a:solidFill>
              </a:rPr>
              <a:t>:</a:t>
            </a:r>
            <a:br>
              <a:rPr lang="en-US" altLang="zh-CN" b="1" dirty="0">
                <a:solidFill>
                  <a:srgbClr val="0000FF"/>
                </a:solidFill>
              </a:rPr>
            </a:br>
            <a:r>
              <a:rPr lang="zh-CN" altLang="en-US" b="1" dirty="0">
                <a:solidFill>
                  <a:srgbClr val="0000FF"/>
                </a:solidFill>
              </a:rPr>
              <a:t>         </a:t>
            </a:r>
            <a:r>
              <a:rPr lang="en-US" altLang="zh-CN" b="1" dirty="0">
                <a:solidFill>
                  <a:srgbClr val="0000FF"/>
                </a:solidFill>
              </a:rPr>
              <a:t>s </a:t>
            </a:r>
            <a:r>
              <a:rPr lang="en-US" altLang="zh-CN" b="1" dirty="0">
                <a:solidFill>
                  <a:srgbClr val="0000FF"/>
                </a:solidFill>
                <a:sym typeface="Symbol" panose="05050102010706020507" pitchFamily="18" charset="2"/>
              </a:rPr>
              <a:t> v</a:t>
            </a:r>
            <a:r>
              <a:rPr lang="en-US" altLang="zh-CN" b="1" baseline="-25000" dirty="0">
                <a:solidFill>
                  <a:srgbClr val="0000FF"/>
                </a:solidFill>
                <a:sym typeface="Symbol" panose="05050102010706020507" pitchFamily="18" charset="2"/>
              </a:rPr>
              <a:t>1</a:t>
            </a:r>
            <a:r>
              <a:rPr lang="en-US" altLang="zh-CN" b="1" dirty="0">
                <a:solidFill>
                  <a:srgbClr val="0000FF"/>
                </a:solidFill>
                <a:sym typeface="Symbol" panose="05050102010706020507" pitchFamily="18" charset="2"/>
              </a:rPr>
              <a:t>  v</a:t>
            </a:r>
            <a:r>
              <a:rPr lang="en-US" altLang="zh-CN" b="1" baseline="-25000" dirty="0">
                <a:solidFill>
                  <a:srgbClr val="0000FF"/>
                </a:solidFill>
                <a:sym typeface="Symbol" panose="05050102010706020507" pitchFamily="18" charset="2"/>
              </a:rPr>
              <a:t>2 </a:t>
            </a:r>
            <a:r>
              <a:rPr lang="en-US" altLang="zh-CN" b="1" dirty="0">
                <a:solidFill>
                  <a:srgbClr val="0000FF"/>
                </a:solidFill>
                <a:sym typeface="Symbol" panose="05050102010706020507" pitchFamily="18" charset="2"/>
              </a:rPr>
              <a:t> v</a:t>
            </a:r>
            <a:r>
              <a:rPr lang="en-US" altLang="zh-CN" b="1" baseline="-25000" dirty="0">
                <a:solidFill>
                  <a:srgbClr val="0000FF"/>
                </a:solidFill>
                <a:sym typeface="Symbol" panose="05050102010706020507" pitchFamily="18" charset="2"/>
              </a:rPr>
              <a:t>3</a:t>
            </a:r>
            <a:r>
              <a:rPr lang="en-US" altLang="zh-CN" b="1" dirty="0">
                <a:solidFill>
                  <a:srgbClr val="0000FF"/>
                </a:solidFill>
                <a:sym typeface="Symbol" panose="05050102010706020507" pitchFamily="18" charset="2"/>
              </a:rPr>
              <a:t>  v</a:t>
            </a:r>
            <a:r>
              <a:rPr lang="en-US" altLang="zh-CN" b="1" baseline="-25000" dirty="0">
                <a:solidFill>
                  <a:srgbClr val="0000FF"/>
                </a:solidFill>
                <a:sym typeface="Symbol" panose="05050102010706020507" pitchFamily="18" charset="2"/>
              </a:rPr>
              <a:t>4</a:t>
            </a:r>
            <a:r>
              <a:rPr lang="en-US" altLang="zh-CN" b="1" dirty="0">
                <a:solidFill>
                  <a:srgbClr val="0000FF"/>
                </a:solidFill>
                <a:sym typeface="Symbol" panose="05050102010706020507" pitchFamily="18" charset="2"/>
              </a:rPr>
              <a:t>  v</a:t>
            </a:r>
          </a:p>
          <a:p>
            <a:pPr lvl="2">
              <a:lnSpc>
                <a:spcPct val="150000"/>
              </a:lnSpc>
            </a:pPr>
            <a:r>
              <a:rPr lang="en-US" altLang="zh-CN" b="1" dirty="0">
                <a:sym typeface="Symbol" panose="05050102010706020507" pitchFamily="18" charset="2"/>
              </a:rPr>
              <a:t>Bellman-Ford</a:t>
            </a:r>
            <a:r>
              <a:rPr lang="zh-CN" altLang="en-US" b="1" dirty="0">
                <a:sym typeface="Symbol" panose="05050102010706020507" pitchFamily="18" charset="2"/>
              </a:rPr>
              <a:t>算法进行</a:t>
            </a:r>
            <a:r>
              <a:rPr lang="en-US" altLang="zh-CN" b="1" dirty="0">
                <a:sym typeface="Symbol" panose="05050102010706020507" pitchFamily="18" charset="2"/>
              </a:rPr>
              <a:t>|V|-1</a:t>
            </a:r>
            <a:r>
              <a:rPr lang="zh-CN" altLang="en-US" b="1" dirty="0">
                <a:sym typeface="Symbol" panose="05050102010706020507" pitchFamily="18" charset="2"/>
              </a:rPr>
              <a:t>轮边的松弛：</a:t>
            </a:r>
            <a:endParaRPr lang="en-US" altLang="zh-CN" b="1" dirty="0">
              <a:sym typeface="Symbol" panose="05050102010706020507" pitchFamily="18" charset="2"/>
            </a:endParaRPr>
          </a:p>
          <a:p>
            <a:pPr marL="1257300" lvl="2" indent="-342900">
              <a:lnSpc>
                <a:spcPct val="150000"/>
              </a:lnSpc>
              <a:buFont typeface="Arial" panose="020B0604020202020204" pitchFamily="34" charset="0"/>
              <a:buChar char="•"/>
            </a:pPr>
            <a:r>
              <a:rPr lang="zh-CN" altLang="en-US" b="1" dirty="0">
                <a:sym typeface="Symbol" panose="05050102010706020507" pitchFamily="18" charset="2"/>
              </a:rPr>
              <a:t>开始</a:t>
            </a:r>
            <a:r>
              <a:rPr lang="en-US" altLang="zh-CN" b="1" dirty="0">
                <a:sym typeface="Symbol" panose="05050102010706020507" pitchFamily="18" charset="2"/>
              </a:rPr>
              <a:t>, d[s] = 0 </a:t>
            </a:r>
            <a:r>
              <a:rPr lang="zh-CN" altLang="en-US" b="1" dirty="0">
                <a:sym typeface="Symbol" panose="05050102010706020507" pitchFamily="18" charset="2"/>
              </a:rPr>
              <a:t>正确</a:t>
            </a:r>
            <a:r>
              <a:rPr lang="en-US" altLang="zh-CN" b="1" dirty="0">
                <a:sym typeface="Symbol" panose="05050102010706020507" pitchFamily="18" charset="2"/>
              </a:rPr>
              <a:t>, </a:t>
            </a:r>
            <a:r>
              <a:rPr lang="zh-CN" altLang="en-US" b="1" dirty="0">
                <a:sym typeface="Symbol" panose="05050102010706020507" pitchFamily="18" charset="2"/>
              </a:rPr>
              <a:t>之后不发生变化</a:t>
            </a:r>
            <a:r>
              <a:rPr lang="en-US" altLang="zh-CN" b="1" dirty="0">
                <a:sym typeface="Symbol" panose="05050102010706020507" pitchFamily="18" charset="2"/>
              </a:rPr>
              <a:t> </a:t>
            </a:r>
          </a:p>
          <a:p>
            <a:pPr marL="1257300" lvl="2" indent="-342900">
              <a:lnSpc>
                <a:spcPct val="150000"/>
              </a:lnSpc>
              <a:buFont typeface="Arial" panose="020B0604020202020204" pitchFamily="34" charset="0"/>
              <a:buChar char="•"/>
            </a:pPr>
            <a:r>
              <a:rPr lang="en-US" altLang="zh-CN" b="1" dirty="0">
                <a:sym typeface="Symbol" panose="05050102010706020507" pitchFamily="18" charset="2"/>
              </a:rPr>
              <a:t>1</a:t>
            </a:r>
            <a:r>
              <a:rPr lang="zh-CN" altLang="en-US" b="1" dirty="0">
                <a:sym typeface="Symbol" panose="05050102010706020507" pitchFamily="18" charset="2"/>
              </a:rPr>
              <a:t>轮之后</a:t>
            </a:r>
            <a:r>
              <a:rPr lang="en-US" altLang="zh-CN" b="1" dirty="0">
                <a:sym typeface="Symbol" panose="05050102010706020507" pitchFamily="18" charset="2"/>
              </a:rPr>
              <a:t>, d[v</a:t>
            </a:r>
            <a:r>
              <a:rPr lang="en-US" altLang="zh-CN" b="1" baseline="-25000" dirty="0">
                <a:sym typeface="Symbol" panose="05050102010706020507" pitchFamily="18" charset="2"/>
              </a:rPr>
              <a:t>1</a:t>
            </a:r>
            <a:r>
              <a:rPr lang="en-US" altLang="zh-CN" b="1" dirty="0">
                <a:sym typeface="Symbol" panose="05050102010706020507" pitchFamily="18" charset="2"/>
              </a:rPr>
              <a:t>] </a:t>
            </a:r>
            <a:r>
              <a:rPr lang="zh-CN" altLang="en-US" b="1" dirty="0">
                <a:sym typeface="Symbol" panose="05050102010706020507" pitchFamily="18" charset="2"/>
              </a:rPr>
              <a:t>正确</a:t>
            </a:r>
            <a:r>
              <a:rPr lang="en-US" altLang="zh-CN" b="1" dirty="0">
                <a:sym typeface="Symbol" panose="05050102010706020507" pitchFamily="18" charset="2"/>
              </a:rPr>
              <a:t>,</a:t>
            </a:r>
            <a:r>
              <a:rPr lang="zh-CN" altLang="en-US" b="1" dirty="0">
                <a:sym typeface="Symbol" panose="05050102010706020507" pitchFamily="18" charset="2"/>
              </a:rPr>
              <a:t>之后不发生变化</a:t>
            </a:r>
            <a:endParaRPr lang="en-US" altLang="zh-CN" b="1" dirty="0">
              <a:sym typeface="Symbol" panose="05050102010706020507" pitchFamily="18" charset="2"/>
            </a:endParaRPr>
          </a:p>
          <a:p>
            <a:pPr marL="1257300" lvl="2" indent="-342900">
              <a:lnSpc>
                <a:spcPct val="150000"/>
              </a:lnSpc>
              <a:buFont typeface="Arial" panose="020B0604020202020204" pitchFamily="34" charset="0"/>
              <a:buChar char="•"/>
            </a:pPr>
            <a:r>
              <a:rPr lang="en-US" altLang="zh-CN" b="1" dirty="0">
                <a:sym typeface="Symbol" panose="05050102010706020507" pitchFamily="18" charset="2"/>
              </a:rPr>
              <a:t>2</a:t>
            </a:r>
            <a:r>
              <a:rPr lang="zh-CN" altLang="en-US" b="1" dirty="0">
                <a:sym typeface="Symbol" panose="05050102010706020507" pitchFamily="18" charset="2"/>
              </a:rPr>
              <a:t>轮之后</a:t>
            </a:r>
            <a:r>
              <a:rPr lang="en-US" altLang="zh-CN" b="1" dirty="0">
                <a:sym typeface="Symbol" panose="05050102010706020507" pitchFamily="18" charset="2"/>
              </a:rPr>
              <a:t>, d[v</a:t>
            </a:r>
            <a:r>
              <a:rPr lang="en-US" altLang="zh-CN" b="1" baseline="-25000" dirty="0">
                <a:sym typeface="Symbol" panose="05050102010706020507" pitchFamily="18" charset="2"/>
              </a:rPr>
              <a:t>2</a:t>
            </a:r>
            <a:r>
              <a:rPr lang="en-US" altLang="zh-CN" b="1" dirty="0">
                <a:sym typeface="Symbol" panose="05050102010706020507" pitchFamily="18" charset="2"/>
              </a:rPr>
              <a:t>]</a:t>
            </a:r>
            <a:r>
              <a:rPr lang="zh-CN" altLang="en-US" b="1" dirty="0">
                <a:sym typeface="Symbol" panose="05050102010706020507" pitchFamily="18" charset="2"/>
              </a:rPr>
              <a:t>正确</a:t>
            </a:r>
            <a:r>
              <a:rPr lang="en-US" altLang="zh-CN" b="1" dirty="0">
                <a:sym typeface="Symbol" panose="05050102010706020507" pitchFamily="18" charset="2"/>
              </a:rPr>
              <a:t>,</a:t>
            </a:r>
            <a:r>
              <a:rPr lang="zh-CN" altLang="en-US" b="1" dirty="0">
                <a:sym typeface="Symbol" panose="05050102010706020507" pitchFamily="18" charset="2"/>
              </a:rPr>
              <a:t> 之后不发生变化</a:t>
            </a:r>
            <a:endParaRPr lang="en-US" altLang="zh-CN" b="1" dirty="0">
              <a:sym typeface="Symbol" panose="05050102010706020507" pitchFamily="18" charset="2"/>
            </a:endParaRPr>
          </a:p>
          <a:p>
            <a:pPr lvl="2">
              <a:lnSpc>
                <a:spcPct val="150000"/>
              </a:lnSpc>
            </a:pPr>
            <a:r>
              <a:rPr lang="en-US" altLang="zh-CN" b="1" dirty="0">
                <a:sym typeface="Symbol" panose="05050102010706020507" pitchFamily="18" charset="2"/>
              </a:rPr>
              <a:t>…</a:t>
            </a:r>
          </a:p>
          <a:p>
            <a:pPr marL="1257300" lvl="2" indent="-342900">
              <a:lnSpc>
                <a:spcPct val="150000"/>
              </a:lnSpc>
              <a:buFont typeface="Arial" panose="020B0604020202020204" pitchFamily="34" charset="0"/>
              <a:buChar char="•"/>
            </a:pPr>
            <a:r>
              <a:rPr lang="en-US" altLang="zh-CN" b="1" dirty="0">
                <a:sym typeface="Symbol" panose="05050102010706020507" pitchFamily="18" charset="2"/>
              </a:rPr>
              <a:t>|V| - 1 </a:t>
            </a:r>
            <a:r>
              <a:rPr lang="zh-CN" altLang="en-US" b="1" dirty="0">
                <a:sym typeface="Symbol" panose="05050102010706020507" pitchFamily="18" charset="2"/>
              </a:rPr>
              <a:t>轮之后停下</a:t>
            </a:r>
            <a:endParaRPr lang="en-US" altLang="zh-CN" b="1" dirty="0">
              <a:solidFill>
                <a:schemeClr val="accent1"/>
              </a:solidFill>
              <a:sym typeface="Symbol" panose="05050102010706020507" pitchFamily="18" charset="2"/>
            </a:endParaRPr>
          </a:p>
        </p:txBody>
      </p:sp>
    </p:spTree>
    <p:extLst>
      <p:ext uri="{BB962C8B-B14F-4D97-AF65-F5344CB8AC3E}">
        <p14:creationId xmlns:p14="http://schemas.microsoft.com/office/powerpoint/2010/main" val="151949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D2FA48-813C-0A4B-A33A-B59F67EEE5A8}"/>
              </a:ext>
            </a:extLst>
          </p:cNvPr>
          <p:cNvSpPr>
            <a:spLocks noGrp="1"/>
          </p:cNvSpPr>
          <p:nvPr>
            <p:ph idx="1"/>
          </p:nvPr>
        </p:nvSpPr>
        <p:spPr/>
        <p:txBody>
          <a:bodyPr/>
          <a:lstStyle/>
          <a:p>
            <a:r>
              <a:rPr lang="zh-CN" altLang="en-US" dirty="0">
                <a:ea typeface="宋体" panose="02010600030101010101" pitchFamily="2" charset="-122"/>
              </a:rPr>
              <a:t>优化子结构</a:t>
            </a:r>
            <a:r>
              <a:rPr lang="en-US" altLang="zh-CN" dirty="0">
                <a:ea typeface="宋体" panose="02010600030101010101" pitchFamily="2" charset="-122"/>
              </a:rPr>
              <a:t>: </a:t>
            </a:r>
            <a:r>
              <a:rPr lang="zh-CN" altLang="en-US" dirty="0">
                <a:ea typeface="宋体" panose="02010600030101010101" pitchFamily="2" charset="-122"/>
              </a:rPr>
              <a:t>最短路径包含最短子路径</a:t>
            </a:r>
            <a:endParaRPr lang="en-US" altLang="zh-CN" dirty="0">
              <a:ea typeface="宋体" panose="02010600030101010101" pitchFamily="2" charset="-122"/>
            </a:endParaRPr>
          </a:p>
          <a:p>
            <a:r>
              <a:rPr lang="en-CN" dirty="0"/>
              <a:t>重叠子问题</a:t>
            </a:r>
            <a:r>
              <a:rPr lang="zh-CN" altLang="en-US" dirty="0"/>
              <a:t>：从</a:t>
            </a:r>
            <a:r>
              <a:rPr lang="en-US" altLang="zh-CN" dirty="0"/>
              <a:t>s</a:t>
            </a:r>
            <a:r>
              <a:rPr lang="zh-CN" altLang="en-US" dirty="0"/>
              <a:t>到</a:t>
            </a:r>
            <a:r>
              <a:rPr lang="en-US" altLang="zh-CN" dirty="0"/>
              <a:t>x</a:t>
            </a:r>
            <a:r>
              <a:rPr lang="zh-CN" altLang="en-US" dirty="0"/>
              <a:t>，可经过多条可能的路径（</a:t>
            </a:r>
            <a:r>
              <a:rPr lang="en-US" altLang="zh-CN" dirty="0"/>
              <a:t>s-t-</a:t>
            </a:r>
            <a:r>
              <a:rPr lang="en-US" altLang="zh-CN" dirty="0" err="1"/>
              <a:t>x,s</a:t>
            </a:r>
            <a:r>
              <a:rPr lang="en-US" altLang="zh-CN" dirty="0"/>
              <a:t>-y-x,…</a:t>
            </a:r>
            <a:r>
              <a:rPr lang="zh-CN" altLang="en-US" dirty="0"/>
              <a:t>），而不同的最短路径可能包含同样的子路径（子问题）</a:t>
            </a:r>
            <a:endParaRPr lang="en-CN" dirty="0"/>
          </a:p>
        </p:txBody>
      </p:sp>
      <p:sp>
        <p:nvSpPr>
          <p:cNvPr id="3" name="Title 2">
            <a:extLst>
              <a:ext uri="{FF2B5EF4-FFF2-40B4-BE49-F238E27FC236}">
                <a16:creationId xmlns:a16="http://schemas.microsoft.com/office/drawing/2014/main" id="{6B885B7F-2D6D-354B-83AC-F796C752F0B6}"/>
              </a:ext>
            </a:extLst>
          </p:cNvPr>
          <p:cNvSpPr>
            <a:spLocks noGrp="1"/>
          </p:cNvSpPr>
          <p:nvPr>
            <p:ph type="title"/>
          </p:nvPr>
        </p:nvSpPr>
        <p:spPr/>
        <p:txBody>
          <a:bodyPr>
            <a:normAutofit fontScale="90000"/>
          </a:bodyPr>
          <a:lstStyle/>
          <a:p>
            <a:r>
              <a:rPr lang="en-US" altLang="zh-CN" sz="4000" dirty="0"/>
              <a:t>Bellman-Ford </a:t>
            </a:r>
            <a:r>
              <a:rPr lang="zh-CN" altLang="en-US" sz="4000" dirty="0"/>
              <a:t>算法</a:t>
            </a:r>
            <a:br>
              <a:rPr lang="en-US" altLang="zh-CN" sz="4000" dirty="0"/>
            </a:br>
            <a:r>
              <a:rPr lang="en-US" altLang="zh-CN" dirty="0"/>
              <a:t>——</a:t>
            </a:r>
            <a:r>
              <a:rPr lang="zh-CN" altLang="en-US" sz="4000" dirty="0"/>
              <a:t>动态规划视角</a:t>
            </a:r>
            <a:endParaRPr lang="en-CN" dirty="0"/>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3D96F3E2-F022-024D-BA0F-5D8544061B3F}"/>
                  </a:ext>
                </a:extLst>
              </p:cNvPr>
              <p:cNvSpPr>
                <a:spLocks noChangeArrowheads="1"/>
              </p:cNvSpPr>
              <p:nvPr/>
            </p:nvSpPr>
            <p:spPr bwMode="auto">
              <a:xfrm>
                <a:off x="609600" y="47418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14:m>
                  <m:oMathPara xmlns:m="http://schemas.openxmlformats.org/officeDocument/2006/math">
                    <m:oMathParaPr>
                      <m:jc m:val="centerGroup"/>
                    </m:oMathParaPr>
                    <m:oMath xmlns:m="http://schemas.openxmlformats.org/officeDocument/2006/math">
                      <m:r>
                        <a:rPr lang="en-US" altLang="zh-CN" sz="3200" i="1" dirty="0">
                          <a:solidFill>
                            <a:srgbClr val="0000FF"/>
                          </a:solidFill>
                          <a:latin typeface="Cambria Math" panose="02040503050406030204" pitchFamily="18" charset="0"/>
                          <a:cs typeface="+mn-ea"/>
                          <a:sym typeface="+mn-lt"/>
                        </a:rPr>
                        <m:t>𝑠</m:t>
                      </m:r>
                    </m:oMath>
                  </m:oMathPara>
                </a14:m>
                <a:endParaRPr lang="en-US" altLang="zh-CN" sz="3200" dirty="0">
                  <a:solidFill>
                    <a:srgbClr val="0000FF"/>
                  </a:solidFill>
                  <a:latin typeface="+mn-lt"/>
                  <a:cs typeface="+mn-ea"/>
                  <a:sym typeface="+mn-lt"/>
                </a:endParaRPr>
              </a:p>
            </p:txBody>
          </p:sp>
        </mc:Choice>
        <mc:Fallback>
          <p:sp>
            <p:nvSpPr>
              <p:cNvPr id="4" name="Oval 3">
                <a:extLst>
                  <a:ext uri="{FF2B5EF4-FFF2-40B4-BE49-F238E27FC236}">
                    <a16:creationId xmlns:a16="http://schemas.microsoft.com/office/drawing/2014/main" id="{3D96F3E2-F022-024D-BA0F-5D8544061B3F}"/>
                  </a:ext>
                </a:extLst>
              </p:cNvPr>
              <p:cNvSpPr>
                <a:spLocks noRot="1" noChangeAspect="1" noMove="1" noResize="1" noEditPoints="1" noAdjustHandles="1" noChangeArrowheads="1" noChangeShapeType="1" noTextEdit="1"/>
              </p:cNvSpPr>
              <p:nvPr/>
            </p:nvSpPr>
            <p:spPr bwMode="auto">
              <a:xfrm>
                <a:off x="609600" y="4741863"/>
                <a:ext cx="649288" cy="620712"/>
              </a:xfrm>
              <a:prstGeom prst="ellipse">
                <a:avLst/>
              </a:prstGeom>
              <a:blipFill>
                <a:blip r:embed="rId2"/>
                <a:stretch>
                  <a:fillRect/>
                </a:stretch>
              </a:blipFill>
              <a:ln w="12700">
                <a:solidFill>
                  <a:schemeClr val="tx1"/>
                </a:solidFill>
                <a:round/>
                <a:headEnd type="none" w="sm" len="sm"/>
                <a:tailEnd type="none" w="sm" len="sm"/>
              </a:ln>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12C60691-9CE7-7445-A95A-52C372C90064}"/>
                  </a:ext>
                </a:extLst>
              </p:cNvPr>
              <p:cNvSpPr>
                <a:spLocks noChangeArrowheads="1"/>
              </p:cNvSpPr>
              <p:nvPr/>
            </p:nvSpPr>
            <p:spPr bwMode="auto">
              <a:xfrm>
                <a:off x="4476750" y="5961063"/>
                <a:ext cx="649288" cy="620712"/>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14:m>
                  <m:oMathPara xmlns:m="http://schemas.openxmlformats.org/officeDocument/2006/math">
                    <m:oMathParaPr>
                      <m:jc m:val="centerGroup"/>
                    </m:oMathParaPr>
                    <m:oMath xmlns:m="http://schemas.openxmlformats.org/officeDocument/2006/math">
                      <m:r>
                        <a:rPr lang="en-US" altLang="zh-CN" sz="3200" b="0" i="1" dirty="0" smtClean="0">
                          <a:solidFill>
                            <a:srgbClr val="0000FF"/>
                          </a:solidFill>
                          <a:latin typeface="Cambria Math" panose="02040503050406030204" pitchFamily="18" charset="0"/>
                          <a:cs typeface="+mn-ea"/>
                          <a:sym typeface="+mn-lt"/>
                        </a:rPr>
                        <m:t>𝑧</m:t>
                      </m:r>
                    </m:oMath>
                  </m:oMathPara>
                </a14:m>
                <a:endParaRPr lang="en-US" altLang="zh-CN" sz="3200" dirty="0">
                  <a:solidFill>
                    <a:srgbClr val="0000FF"/>
                  </a:solidFill>
                  <a:latin typeface="+mn-lt"/>
                  <a:cs typeface="+mn-ea"/>
                  <a:sym typeface="+mn-lt"/>
                </a:endParaRPr>
              </a:p>
            </p:txBody>
          </p:sp>
        </mc:Choice>
        <mc:Fallback>
          <p:sp>
            <p:nvSpPr>
              <p:cNvPr id="5" name="Oval 4">
                <a:extLst>
                  <a:ext uri="{FF2B5EF4-FFF2-40B4-BE49-F238E27FC236}">
                    <a16:creationId xmlns:a16="http://schemas.microsoft.com/office/drawing/2014/main" id="{12C60691-9CE7-7445-A95A-52C372C90064}"/>
                  </a:ext>
                </a:extLst>
              </p:cNvPr>
              <p:cNvSpPr>
                <a:spLocks noRot="1" noChangeAspect="1" noMove="1" noResize="1" noEditPoints="1" noAdjustHandles="1" noChangeArrowheads="1" noChangeShapeType="1" noTextEdit="1"/>
              </p:cNvSpPr>
              <p:nvPr/>
            </p:nvSpPr>
            <p:spPr bwMode="auto">
              <a:xfrm>
                <a:off x="4476750" y="5961063"/>
                <a:ext cx="649288" cy="620712"/>
              </a:xfrm>
              <a:prstGeom prst="ellipse">
                <a:avLst/>
              </a:prstGeom>
              <a:blipFill>
                <a:blip r:embed="rId3"/>
                <a:stretch>
                  <a:fillRect/>
                </a:stretch>
              </a:blipFill>
              <a:ln w="12700">
                <a:solidFill>
                  <a:schemeClr val="tx1"/>
                </a:solidFill>
                <a:round/>
                <a:headEnd type="none" w="sm" len="sm"/>
                <a:tailEnd type="none" w="sm" len="sm"/>
              </a:ln>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04D493FE-9B66-AA4D-8246-BFDE5B58E583}"/>
                  </a:ext>
                </a:extLst>
              </p:cNvPr>
              <p:cNvSpPr>
                <a:spLocks noChangeArrowheads="1"/>
              </p:cNvSpPr>
              <p:nvPr/>
            </p:nvSpPr>
            <p:spPr bwMode="auto">
              <a:xfrm>
                <a:off x="2095500" y="59690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14:m>
                  <m:oMathPara xmlns:m="http://schemas.openxmlformats.org/officeDocument/2006/math">
                    <m:oMathParaPr>
                      <m:jc m:val="centerGroup"/>
                    </m:oMathParaPr>
                    <m:oMath xmlns:m="http://schemas.openxmlformats.org/officeDocument/2006/math">
                      <m:r>
                        <a:rPr lang="en-US" altLang="zh-CN" sz="3200" b="0" i="1" dirty="0" smtClean="0">
                          <a:solidFill>
                            <a:srgbClr val="0000FF"/>
                          </a:solidFill>
                          <a:latin typeface="Cambria Math" panose="02040503050406030204" pitchFamily="18" charset="0"/>
                          <a:cs typeface="+mn-ea"/>
                          <a:sym typeface="+mn-lt"/>
                        </a:rPr>
                        <m:t>𝑦</m:t>
                      </m:r>
                    </m:oMath>
                  </m:oMathPara>
                </a14:m>
                <a:endParaRPr lang="en-US" altLang="zh-CN" sz="3200" dirty="0">
                  <a:solidFill>
                    <a:srgbClr val="0000FF"/>
                  </a:solidFill>
                  <a:latin typeface="+mn-lt"/>
                  <a:cs typeface="+mn-ea"/>
                  <a:sym typeface="+mn-lt"/>
                </a:endParaRPr>
              </a:p>
            </p:txBody>
          </p:sp>
        </mc:Choice>
        <mc:Fallback>
          <p:sp>
            <p:nvSpPr>
              <p:cNvPr id="6" name="Oval 5">
                <a:extLst>
                  <a:ext uri="{FF2B5EF4-FFF2-40B4-BE49-F238E27FC236}">
                    <a16:creationId xmlns:a16="http://schemas.microsoft.com/office/drawing/2014/main" id="{04D493FE-9B66-AA4D-8246-BFDE5B58E583}"/>
                  </a:ext>
                </a:extLst>
              </p:cNvPr>
              <p:cNvSpPr>
                <a:spLocks noRot="1" noChangeAspect="1" noMove="1" noResize="1" noEditPoints="1" noAdjustHandles="1" noChangeArrowheads="1" noChangeShapeType="1" noTextEdit="1"/>
              </p:cNvSpPr>
              <p:nvPr/>
            </p:nvSpPr>
            <p:spPr bwMode="auto">
              <a:xfrm>
                <a:off x="2095500" y="5969000"/>
                <a:ext cx="649288" cy="620713"/>
              </a:xfrm>
              <a:prstGeom prst="ellipse">
                <a:avLst/>
              </a:prstGeom>
              <a:blipFill>
                <a:blip r:embed="rId4"/>
                <a:stretch>
                  <a:fillRect b="-9804"/>
                </a:stretch>
              </a:blipFill>
              <a:ln w="12700">
                <a:solidFill>
                  <a:schemeClr val="tx1"/>
                </a:solidFill>
                <a:round/>
                <a:headEnd type="none" w="sm" len="sm"/>
                <a:tailEnd type="none" w="sm" len="sm"/>
              </a:ln>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7" name="Oval 6">
                <a:extLst>
                  <a:ext uri="{FF2B5EF4-FFF2-40B4-BE49-F238E27FC236}">
                    <a16:creationId xmlns:a16="http://schemas.microsoft.com/office/drawing/2014/main" id="{5BFEA9AE-9907-8A48-BFAF-5C53BBC206FA}"/>
                  </a:ext>
                </a:extLst>
              </p:cNvPr>
              <p:cNvSpPr>
                <a:spLocks noChangeArrowheads="1"/>
              </p:cNvSpPr>
              <p:nvPr/>
            </p:nvSpPr>
            <p:spPr bwMode="auto">
              <a:xfrm>
                <a:off x="4471988" y="3276600"/>
                <a:ext cx="649287" cy="620713"/>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14:m>
                  <m:oMathPara xmlns:m="http://schemas.openxmlformats.org/officeDocument/2006/math">
                    <m:oMathParaPr>
                      <m:jc m:val="centerGroup"/>
                    </m:oMathParaPr>
                    <m:oMath xmlns:m="http://schemas.openxmlformats.org/officeDocument/2006/math">
                      <m:r>
                        <a:rPr lang="en-US" altLang="zh-CN" sz="3200" b="0" i="1" dirty="0" smtClean="0">
                          <a:solidFill>
                            <a:srgbClr val="0000FF"/>
                          </a:solidFill>
                          <a:latin typeface="Cambria Math" panose="02040503050406030204" pitchFamily="18" charset="0"/>
                          <a:cs typeface="+mn-ea"/>
                          <a:sym typeface="+mn-lt"/>
                        </a:rPr>
                        <m:t>𝑥</m:t>
                      </m:r>
                    </m:oMath>
                  </m:oMathPara>
                </a14:m>
                <a:endParaRPr lang="en-US" altLang="zh-CN" sz="3200" dirty="0">
                  <a:solidFill>
                    <a:srgbClr val="0000FF"/>
                  </a:solidFill>
                  <a:latin typeface="+mn-lt"/>
                  <a:cs typeface="+mn-ea"/>
                  <a:sym typeface="+mn-lt"/>
                </a:endParaRPr>
              </a:p>
            </p:txBody>
          </p:sp>
        </mc:Choice>
        <mc:Fallback>
          <p:sp>
            <p:nvSpPr>
              <p:cNvPr id="7" name="Oval 6">
                <a:extLst>
                  <a:ext uri="{FF2B5EF4-FFF2-40B4-BE49-F238E27FC236}">
                    <a16:creationId xmlns:a16="http://schemas.microsoft.com/office/drawing/2014/main" id="{5BFEA9AE-9907-8A48-BFAF-5C53BBC206FA}"/>
                  </a:ext>
                </a:extLst>
              </p:cNvPr>
              <p:cNvSpPr>
                <a:spLocks noRot="1" noChangeAspect="1" noMove="1" noResize="1" noEditPoints="1" noAdjustHandles="1" noChangeArrowheads="1" noChangeShapeType="1" noTextEdit="1"/>
              </p:cNvSpPr>
              <p:nvPr/>
            </p:nvSpPr>
            <p:spPr bwMode="auto">
              <a:xfrm>
                <a:off x="4471988" y="3276600"/>
                <a:ext cx="649287" cy="620713"/>
              </a:xfrm>
              <a:prstGeom prst="ellipse">
                <a:avLst/>
              </a:prstGeom>
              <a:blipFill>
                <a:blip r:embed="rId5"/>
                <a:stretch>
                  <a:fillRect/>
                </a:stretch>
              </a:blipFill>
              <a:ln w="12700">
                <a:solidFill>
                  <a:schemeClr val="tx1"/>
                </a:solidFill>
                <a:round/>
                <a:headEnd type="none" w="sm" len="sm"/>
                <a:tailEnd type="none" w="sm" len="sm"/>
              </a:ln>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281AEBDB-A3AF-1545-A66A-E3ADBCE13E3C}"/>
                  </a:ext>
                </a:extLst>
              </p:cNvPr>
              <p:cNvSpPr>
                <a:spLocks noChangeArrowheads="1"/>
              </p:cNvSpPr>
              <p:nvPr/>
            </p:nvSpPr>
            <p:spPr bwMode="auto">
              <a:xfrm>
                <a:off x="2114550" y="3276600"/>
                <a:ext cx="649288" cy="620713"/>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14:m>
                  <m:oMathPara xmlns:m="http://schemas.openxmlformats.org/officeDocument/2006/math">
                    <m:oMathParaPr>
                      <m:jc m:val="centerGroup"/>
                    </m:oMathParaPr>
                    <m:oMath xmlns:m="http://schemas.openxmlformats.org/officeDocument/2006/math">
                      <m:r>
                        <a:rPr lang="en-US" altLang="zh-CN" sz="3200" i="1" dirty="0">
                          <a:solidFill>
                            <a:srgbClr val="0000FF"/>
                          </a:solidFill>
                          <a:latin typeface="Cambria Math" panose="02040503050406030204" pitchFamily="18" charset="0"/>
                          <a:cs typeface="+mn-ea"/>
                          <a:sym typeface="+mn-lt"/>
                        </a:rPr>
                        <m:t>𝑡</m:t>
                      </m:r>
                    </m:oMath>
                  </m:oMathPara>
                </a14:m>
                <a:endParaRPr lang="en-US" altLang="zh-CN" sz="3200" dirty="0">
                  <a:solidFill>
                    <a:srgbClr val="0000FF"/>
                  </a:solidFill>
                  <a:latin typeface="+mn-lt"/>
                  <a:cs typeface="+mn-ea"/>
                  <a:sym typeface="+mn-lt"/>
                </a:endParaRPr>
              </a:p>
            </p:txBody>
          </p:sp>
        </mc:Choice>
        <mc:Fallback>
          <p:sp>
            <p:nvSpPr>
              <p:cNvPr id="8" name="Oval 7">
                <a:extLst>
                  <a:ext uri="{FF2B5EF4-FFF2-40B4-BE49-F238E27FC236}">
                    <a16:creationId xmlns:a16="http://schemas.microsoft.com/office/drawing/2014/main" id="{281AEBDB-A3AF-1545-A66A-E3ADBCE13E3C}"/>
                  </a:ext>
                </a:extLst>
              </p:cNvPr>
              <p:cNvSpPr>
                <a:spLocks noRot="1" noChangeAspect="1" noMove="1" noResize="1" noEditPoints="1" noAdjustHandles="1" noChangeArrowheads="1" noChangeShapeType="1" noTextEdit="1"/>
              </p:cNvSpPr>
              <p:nvPr/>
            </p:nvSpPr>
            <p:spPr bwMode="auto">
              <a:xfrm>
                <a:off x="2114550" y="3276600"/>
                <a:ext cx="649288" cy="620713"/>
              </a:xfrm>
              <a:prstGeom prst="ellipse">
                <a:avLst/>
              </a:prstGeom>
              <a:blipFill>
                <a:blip r:embed="rId6"/>
                <a:stretch>
                  <a:fillRect/>
                </a:stretch>
              </a:blipFill>
              <a:ln w="12700">
                <a:solidFill>
                  <a:schemeClr val="tx1"/>
                </a:solidFill>
                <a:round/>
                <a:headEnd type="none" w="sm" len="sm"/>
                <a:tailEnd type="none" w="sm" len="sm"/>
              </a:ln>
            </p:spPr>
            <p:txBody>
              <a:bodyPr/>
              <a:lstStyle/>
              <a:p>
                <a:r>
                  <a:rPr lang="en-CN">
                    <a:noFill/>
                  </a:rPr>
                  <a:t> </a:t>
                </a:r>
              </a:p>
            </p:txBody>
          </p:sp>
        </mc:Fallback>
      </mc:AlternateContent>
      <p:sp>
        <p:nvSpPr>
          <p:cNvPr id="9" name="Line 8">
            <a:extLst>
              <a:ext uri="{FF2B5EF4-FFF2-40B4-BE49-F238E27FC236}">
                <a16:creationId xmlns:a16="http://schemas.microsoft.com/office/drawing/2014/main" id="{1BE117D1-52E6-D346-B888-1274CCC7AAB5}"/>
              </a:ext>
            </a:extLst>
          </p:cNvPr>
          <p:cNvSpPr>
            <a:spLocks noChangeShapeType="1"/>
          </p:cNvSpPr>
          <p:nvPr/>
        </p:nvSpPr>
        <p:spPr bwMode="auto">
          <a:xfrm flipV="1">
            <a:off x="1116013" y="3790950"/>
            <a:ext cx="1082675" cy="99695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0" name="Line 9">
            <a:extLst>
              <a:ext uri="{FF2B5EF4-FFF2-40B4-BE49-F238E27FC236}">
                <a16:creationId xmlns:a16="http://schemas.microsoft.com/office/drawing/2014/main" id="{1819A520-583F-1443-A692-BC1C67FB37E6}"/>
              </a:ext>
            </a:extLst>
          </p:cNvPr>
          <p:cNvSpPr>
            <a:spLocks noChangeShapeType="1"/>
          </p:cNvSpPr>
          <p:nvPr/>
        </p:nvSpPr>
        <p:spPr bwMode="auto">
          <a:xfrm>
            <a:off x="1174750" y="5278438"/>
            <a:ext cx="981075" cy="79375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1" name="Line 10">
            <a:extLst>
              <a:ext uri="{FF2B5EF4-FFF2-40B4-BE49-F238E27FC236}">
                <a16:creationId xmlns:a16="http://schemas.microsoft.com/office/drawing/2014/main" id="{E8556F91-B280-6546-969F-C55E216D97C0}"/>
              </a:ext>
            </a:extLst>
          </p:cNvPr>
          <p:cNvSpPr>
            <a:spLocks noChangeShapeType="1"/>
          </p:cNvSpPr>
          <p:nvPr/>
        </p:nvSpPr>
        <p:spPr bwMode="auto">
          <a:xfrm>
            <a:off x="2401888" y="3878263"/>
            <a:ext cx="14287" cy="20780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2" name="Line 14">
            <a:extLst>
              <a:ext uri="{FF2B5EF4-FFF2-40B4-BE49-F238E27FC236}">
                <a16:creationId xmlns:a16="http://schemas.microsoft.com/office/drawing/2014/main" id="{C4B47660-9FBF-4A4D-B416-6320E9E6C7DE}"/>
              </a:ext>
            </a:extLst>
          </p:cNvPr>
          <p:cNvSpPr>
            <a:spLocks noChangeShapeType="1"/>
          </p:cNvSpPr>
          <p:nvPr/>
        </p:nvSpPr>
        <p:spPr bwMode="auto">
          <a:xfrm>
            <a:off x="2746375" y="6273800"/>
            <a:ext cx="1731963" cy="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3" name="Line 15">
            <a:extLst>
              <a:ext uri="{FF2B5EF4-FFF2-40B4-BE49-F238E27FC236}">
                <a16:creationId xmlns:a16="http://schemas.microsoft.com/office/drawing/2014/main" id="{1730B911-6133-FB46-830A-F88563383567}"/>
              </a:ext>
            </a:extLst>
          </p:cNvPr>
          <p:cNvSpPr>
            <a:spLocks noChangeShapeType="1"/>
          </p:cNvSpPr>
          <p:nvPr/>
        </p:nvSpPr>
        <p:spPr bwMode="auto">
          <a:xfrm>
            <a:off x="2711450" y="3425825"/>
            <a:ext cx="1776413" cy="1428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4" name="Line 16">
            <a:extLst>
              <a:ext uri="{FF2B5EF4-FFF2-40B4-BE49-F238E27FC236}">
                <a16:creationId xmlns:a16="http://schemas.microsoft.com/office/drawing/2014/main" id="{2DB5CC27-8ED5-FB4C-A464-B46D2DC1B1F8}"/>
              </a:ext>
            </a:extLst>
          </p:cNvPr>
          <p:cNvSpPr>
            <a:spLocks noChangeShapeType="1"/>
          </p:cNvSpPr>
          <p:nvPr/>
        </p:nvSpPr>
        <p:spPr bwMode="auto">
          <a:xfrm flipV="1">
            <a:off x="2660650" y="3776663"/>
            <a:ext cx="1876425" cy="229552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5" name="Line 17">
            <a:extLst>
              <a:ext uri="{FF2B5EF4-FFF2-40B4-BE49-F238E27FC236}">
                <a16:creationId xmlns:a16="http://schemas.microsoft.com/office/drawing/2014/main" id="{86C95D68-2F4C-CF45-B147-2A7951A1C916}"/>
              </a:ext>
            </a:extLst>
          </p:cNvPr>
          <p:cNvSpPr>
            <a:spLocks noChangeShapeType="1"/>
          </p:cNvSpPr>
          <p:nvPr/>
        </p:nvSpPr>
        <p:spPr bwMode="auto">
          <a:xfrm flipH="1" flipV="1">
            <a:off x="1260475" y="5062538"/>
            <a:ext cx="3290888" cy="100965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16" name="Text Box 23">
            <a:extLst>
              <a:ext uri="{FF2B5EF4-FFF2-40B4-BE49-F238E27FC236}">
                <a16:creationId xmlns:a16="http://schemas.microsoft.com/office/drawing/2014/main" id="{19ACD395-F2C5-804E-A972-C4C041F9D5D5}"/>
              </a:ext>
            </a:extLst>
          </p:cNvPr>
          <p:cNvSpPr txBox="1">
            <a:spLocks noChangeArrowheads="1"/>
          </p:cNvSpPr>
          <p:nvPr/>
        </p:nvSpPr>
        <p:spPr bwMode="auto">
          <a:xfrm>
            <a:off x="1184275" y="4000500"/>
            <a:ext cx="3365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6</a:t>
            </a:r>
          </a:p>
        </p:txBody>
      </p:sp>
      <p:sp>
        <p:nvSpPr>
          <p:cNvPr id="17" name="Text Box 25">
            <a:extLst>
              <a:ext uri="{FF2B5EF4-FFF2-40B4-BE49-F238E27FC236}">
                <a16:creationId xmlns:a16="http://schemas.microsoft.com/office/drawing/2014/main" id="{D1B8BD5A-CCD0-5D40-9429-63EC694692B1}"/>
              </a:ext>
            </a:extLst>
          </p:cNvPr>
          <p:cNvSpPr txBox="1">
            <a:spLocks noChangeArrowheads="1"/>
          </p:cNvSpPr>
          <p:nvPr/>
        </p:nvSpPr>
        <p:spPr bwMode="auto">
          <a:xfrm>
            <a:off x="4083050" y="4114800"/>
            <a:ext cx="4889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–3</a:t>
            </a:r>
          </a:p>
        </p:txBody>
      </p:sp>
      <p:sp>
        <p:nvSpPr>
          <p:cNvPr id="18" name="Text Box 26">
            <a:extLst>
              <a:ext uri="{FF2B5EF4-FFF2-40B4-BE49-F238E27FC236}">
                <a16:creationId xmlns:a16="http://schemas.microsoft.com/office/drawing/2014/main" id="{28A2EF91-5B98-BF47-8F3F-2B865BB99113}"/>
              </a:ext>
            </a:extLst>
          </p:cNvPr>
          <p:cNvSpPr txBox="1">
            <a:spLocks noChangeArrowheads="1"/>
          </p:cNvSpPr>
          <p:nvPr/>
        </p:nvSpPr>
        <p:spPr bwMode="auto">
          <a:xfrm>
            <a:off x="3375025" y="6208713"/>
            <a:ext cx="3365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dirty="0">
                <a:latin typeface="+mn-lt"/>
                <a:cs typeface="+mn-ea"/>
                <a:sym typeface="+mn-lt"/>
              </a:rPr>
              <a:t>9</a:t>
            </a:r>
          </a:p>
        </p:txBody>
      </p:sp>
      <p:sp>
        <p:nvSpPr>
          <p:cNvPr id="19" name="Text Box 29">
            <a:extLst>
              <a:ext uri="{FF2B5EF4-FFF2-40B4-BE49-F238E27FC236}">
                <a16:creationId xmlns:a16="http://schemas.microsoft.com/office/drawing/2014/main" id="{62516482-A88E-704A-862C-310A72870409}"/>
              </a:ext>
            </a:extLst>
          </p:cNvPr>
          <p:cNvSpPr txBox="1">
            <a:spLocks noChangeArrowheads="1"/>
          </p:cNvSpPr>
          <p:nvPr/>
        </p:nvSpPr>
        <p:spPr bwMode="auto">
          <a:xfrm>
            <a:off x="1241425" y="5530850"/>
            <a:ext cx="3365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7</a:t>
            </a:r>
          </a:p>
        </p:txBody>
      </p:sp>
      <p:sp>
        <p:nvSpPr>
          <p:cNvPr id="20" name="Text Box 30">
            <a:extLst>
              <a:ext uri="{FF2B5EF4-FFF2-40B4-BE49-F238E27FC236}">
                <a16:creationId xmlns:a16="http://schemas.microsoft.com/office/drawing/2014/main" id="{26CC06CA-85D4-D143-A409-3CEBD1FF79BD}"/>
              </a:ext>
            </a:extLst>
          </p:cNvPr>
          <p:cNvSpPr txBox="1">
            <a:spLocks noChangeArrowheads="1"/>
          </p:cNvSpPr>
          <p:nvPr/>
        </p:nvSpPr>
        <p:spPr bwMode="auto">
          <a:xfrm>
            <a:off x="2090738" y="4405313"/>
            <a:ext cx="3365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8</a:t>
            </a:r>
          </a:p>
        </p:txBody>
      </p:sp>
      <p:sp>
        <p:nvSpPr>
          <p:cNvPr id="21" name="Line 32">
            <a:extLst>
              <a:ext uri="{FF2B5EF4-FFF2-40B4-BE49-F238E27FC236}">
                <a16:creationId xmlns:a16="http://schemas.microsoft.com/office/drawing/2014/main" id="{18A8B721-4F44-024E-899F-76DA80F140EF}"/>
              </a:ext>
            </a:extLst>
          </p:cNvPr>
          <p:cNvSpPr>
            <a:spLocks noChangeShapeType="1"/>
          </p:cNvSpPr>
          <p:nvPr/>
        </p:nvSpPr>
        <p:spPr bwMode="auto">
          <a:xfrm flipH="1">
            <a:off x="2732088" y="3676650"/>
            <a:ext cx="1760537" cy="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22" name="Text Box 33">
            <a:extLst>
              <a:ext uri="{FF2B5EF4-FFF2-40B4-BE49-F238E27FC236}">
                <a16:creationId xmlns:a16="http://schemas.microsoft.com/office/drawing/2014/main" id="{5862FBDA-016F-1B42-99CB-8B7D62A241E8}"/>
              </a:ext>
            </a:extLst>
          </p:cNvPr>
          <p:cNvSpPr txBox="1">
            <a:spLocks noChangeArrowheads="1"/>
          </p:cNvSpPr>
          <p:nvPr/>
        </p:nvSpPr>
        <p:spPr bwMode="auto">
          <a:xfrm>
            <a:off x="3290888" y="3625850"/>
            <a:ext cx="4889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–2</a:t>
            </a:r>
          </a:p>
        </p:txBody>
      </p:sp>
      <p:sp>
        <p:nvSpPr>
          <p:cNvPr id="23" name="Line 34">
            <a:extLst>
              <a:ext uri="{FF2B5EF4-FFF2-40B4-BE49-F238E27FC236}">
                <a16:creationId xmlns:a16="http://schemas.microsoft.com/office/drawing/2014/main" id="{F9ECEA1D-53D1-EE40-8DB8-D20DB47588A1}"/>
              </a:ext>
            </a:extLst>
          </p:cNvPr>
          <p:cNvSpPr>
            <a:spLocks noChangeShapeType="1"/>
          </p:cNvSpPr>
          <p:nvPr/>
        </p:nvSpPr>
        <p:spPr bwMode="auto">
          <a:xfrm>
            <a:off x="2632075" y="3821113"/>
            <a:ext cx="2019300" cy="214947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24" name="Text Box 35">
            <a:extLst>
              <a:ext uri="{FF2B5EF4-FFF2-40B4-BE49-F238E27FC236}">
                <a16:creationId xmlns:a16="http://schemas.microsoft.com/office/drawing/2014/main" id="{9EDBF0B3-146C-524E-A89A-C8A618D51FE6}"/>
              </a:ext>
            </a:extLst>
          </p:cNvPr>
          <p:cNvSpPr txBox="1">
            <a:spLocks noChangeArrowheads="1"/>
          </p:cNvSpPr>
          <p:nvPr/>
        </p:nvSpPr>
        <p:spPr bwMode="auto">
          <a:xfrm>
            <a:off x="4006849" y="5032375"/>
            <a:ext cx="657223"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dirty="0">
                <a:latin typeface="+mn-lt"/>
                <a:cs typeface="+mn-ea"/>
                <a:sym typeface="+mn-lt"/>
              </a:rPr>
              <a:t>– 4</a:t>
            </a:r>
          </a:p>
        </p:txBody>
      </p:sp>
      <p:sp>
        <p:nvSpPr>
          <p:cNvPr id="25" name="Text Box 36">
            <a:extLst>
              <a:ext uri="{FF2B5EF4-FFF2-40B4-BE49-F238E27FC236}">
                <a16:creationId xmlns:a16="http://schemas.microsoft.com/office/drawing/2014/main" id="{9B716F99-CA2F-B44D-A73F-5AC2185208C0}"/>
              </a:ext>
            </a:extLst>
          </p:cNvPr>
          <p:cNvSpPr txBox="1">
            <a:spLocks noChangeArrowheads="1"/>
          </p:cNvSpPr>
          <p:nvPr/>
        </p:nvSpPr>
        <p:spPr bwMode="auto">
          <a:xfrm>
            <a:off x="3594100" y="5414963"/>
            <a:ext cx="3365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2</a:t>
            </a:r>
          </a:p>
        </p:txBody>
      </p:sp>
      <p:sp>
        <p:nvSpPr>
          <p:cNvPr id="26" name="Line 13">
            <a:extLst>
              <a:ext uri="{FF2B5EF4-FFF2-40B4-BE49-F238E27FC236}">
                <a16:creationId xmlns:a16="http://schemas.microsoft.com/office/drawing/2014/main" id="{B80C2933-62E6-1E44-A4F4-2CE4A980FEF6}"/>
              </a:ext>
            </a:extLst>
          </p:cNvPr>
          <p:cNvSpPr>
            <a:spLocks noChangeShapeType="1"/>
          </p:cNvSpPr>
          <p:nvPr/>
        </p:nvSpPr>
        <p:spPr bwMode="auto">
          <a:xfrm flipV="1">
            <a:off x="4815542" y="3905250"/>
            <a:ext cx="0" cy="206375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pPr>
              <a:lnSpc>
                <a:spcPct val="120000"/>
              </a:lnSpc>
            </a:pPr>
            <a:endParaRPr lang="zh-CN" altLang="en-US">
              <a:cs typeface="+mn-ea"/>
              <a:sym typeface="+mn-lt"/>
            </a:endParaRPr>
          </a:p>
        </p:txBody>
      </p:sp>
      <p:sp>
        <p:nvSpPr>
          <p:cNvPr id="27" name="Text Box 28">
            <a:extLst>
              <a:ext uri="{FF2B5EF4-FFF2-40B4-BE49-F238E27FC236}">
                <a16:creationId xmlns:a16="http://schemas.microsoft.com/office/drawing/2014/main" id="{18E31030-A103-9D49-9940-44C00C450C85}"/>
              </a:ext>
            </a:extLst>
          </p:cNvPr>
          <p:cNvSpPr txBox="1">
            <a:spLocks noChangeArrowheads="1"/>
          </p:cNvSpPr>
          <p:nvPr/>
        </p:nvSpPr>
        <p:spPr bwMode="auto">
          <a:xfrm>
            <a:off x="4802842" y="4841875"/>
            <a:ext cx="336550" cy="496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pPr>
            <a:r>
              <a:rPr lang="en-US" altLang="zh-CN">
                <a:latin typeface="+mn-lt"/>
                <a:cs typeface="+mn-ea"/>
                <a:sym typeface="+mn-lt"/>
              </a:rPr>
              <a:t>7</a:t>
            </a:r>
          </a:p>
        </p:txBody>
      </p:sp>
      <p:pic>
        <p:nvPicPr>
          <p:cNvPr id="52" name="图片 2">
            <a:extLst>
              <a:ext uri="{FF2B5EF4-FFF2-40B4-BE49-F238E27FC236}">
                <a16:creationId xmlns:a16="http://schemas.microsoft.com/office/drawing/2014/main" id="{B70862FE-B803-5445-BF0B-D3B8E5E7B3BA}"/>
              </a:ext>
            </a:extLst>
          </p:cNvPr>
          <p:cNvPicPr>
            <a:picLocks noChangeAspect="1"/>
          </p:cNvPicPr>
          <p:nvPr/>
        </p:nvPicPr>
        <p:blipFill>
          <a:blip r:embed="rId7"/>
          <a:stretch>
            <a:fillRect/>
          </a:stretch>
        </p:blipFill>
        <p:spPr>
          <a:xfrm>
            <a:off x="6477000" y="3124200"/>
            <a:ext cx="1225550" cy="1657350"/>
          </a:xfrm>
          <a:prstGeom prst="rect">
            <a:avLst/>
          </a:prstGeom>
        </p:spPr>
      </p:pic>
      <p:sp>
        <p:nvSpPr>
          <p:cNvPr id="53" name="Rectangle 52">
            <a:extLst>
              <a:ext uri="{FF2B5EF4-FFF2-40B4-BE49-F238E27FC236}">
                <a16:creationId xmlns:a16="http://schemas.microsoft.com/office/drawing/2014/main" id="{96B45F28-3001-434B-8DC5-7A1CC829C06C}"/>
              </a:ext>
            </a:extLst>
          </p:cNvPr>
          <p:cNvSpPr/>
          <p:nvPr/>
        </p:nvSpPr>
        <p:spPr>
          <a:xfrm>
            <a:off x="5745496" y="4913011"/>
            <a:ext cx="2931779" cy="1323439"/>
          </a:xfrm>
          <a:prstGeom prst="rect">
            <a:avLst/>
          </a:prstGeom>
          <a:ln w="19050">
            <a:solidFill>
              <a:srgbClr val="00B050"/>
            </a:solidFill>
          </a:ln>
        </p:spPr>
        <p:txBody>
          <a:bodyPr wrap="square">
            <a:spAutoFit/>
          </a:bodyPr>
          <a:lstStyle/>
          <a:p>
            <a:pPr algn="just" defTabSz="914400">
              <a:tabLst>
                <a:tab pos="2281555" algn="l"/>
              </a:tabLst>
            </a:pPr>
            <a:r>
              <a:rPr lang="zh-CN" altLang="en-CN" sz="1600" b="1" dirty="0">
                <a:solidFill>
                  <a:srgbClr val="FF0000"/>
                </a:solidFill>
                <a:latin typeface="Microsoft YaHei" panose="020B0503020204020204" pitchFamily="34" charset="-122"/>
                <a:ea typeface="Microsoft YaHei" panose="020B0503020204020204" pitchFamily="34" charset="-122"/>
              </a:rPr>
              <a:t>对</a:t>
            </a:r>
            <a:r>
              <a:rPr lang="zh-CN" altLang="en-US" sz="1600" b="1" dirty="0">
                <a:solidFill>
                  <a:srgbClr val="FF0000"/>
                </a:solidFill>
                <a:latin typeface="Microsoft YaHei" panose="020B0503020204020204" pitchFamily="34" charset="-122"/>
                <a:ea typeface="Microsoft YaHei" panose="020B0503020204020204" pitchFamily="34" charset="-122"/>
              </a:rPr>
              <a:t>！这个</a:t>
            </a:r>
            <a:r>
              <a:rPr lang="en-US" altLang="zh-CN" sz="1600" b="1" dirty="0">
                <a:solidFill>
                  <a:srgbClr val="FF0000"/>
                </a:solidFill>
                <a:latin typeface="Microsoft YaHei" panose="020B0503020204020204" pitchFamily="34" charset="-122"/>
                <a:ea typeface="Microsoft YaHei" panose="020B0503020204020204" pitchFamily="34" charset="-122"/>
              </a:rPr>
              <a:t>Bellman</a:t>
            </a:r>
            <a:r>
              <a:rPr lang="zh-CN" altLang="en-US" sz="1600" b="1" dirty="0">
                <a:solidFill>
                  <a:srgbClr val="FF0000"/>
                </a:solidFill>
                <a:latin typeface="Microsoft YaHei" panose="020B0503020204020204" pitchFamily="34" charset="-122"/>
                <a:ea typeface="Microsoft YaHei" panose="020B0503020204020204" pitchFamily="34" charset="-122"/>
              </a:rPr>
              <a:t>就是发明动态规划算法的那个</a:t>
            </a:r>
            <a:r>
              <a:rPr lang="en-US" altLang="zh-CN" sz="1600" b="1" dirty="0">
                <a:solidFill>
                  <a:srgbClr val="FF0000"/>
                </a:solidFill>
                <a:latin typeface="Microsoft YaHei" panose="020B0503020204020204" pitchFamily="34" charset="-122"/>
                <a:ea typeface="Microsoft YaHei" panose="020B0503020204020204" pitchFamily="34" charset="-122"/>
              </a:rPr>
              <a:t>Bellman</a:t>
            </a:r>
            <a:r>
              <a:rPr lang="zh-CN" altLang="en-US" sz="1600" b="1" dirty="0">
                <a:solidFill>
                  <a:srgbClr val="FF0000"/>
                </a:solidFill>
                <a:latin typeface="Microsoft YaHei" panose="020B0503020204020204" pitchFamily="34" charset="-122"/>
                <a:ea typeface="Microsoft YaHei" panose="020B0503020204020204" pitchFamily="34" charset="-122"/>
              </a:rPr>
              <a:t>！！！</a:t>
            </a:r>
            <a:endParaRPr lang="en-US" altLang="zh-CN" sz="1600" b="1" dirty="0">
              <a:solidFill>
                <a:srgbClr val="FF0000"/>
              </a:solidFill>
              <a:latin typeface="Microsoft YaHei" panose="020B0503020204020204" pitchFamily="34" charset="-122"/>
              <a:ea typeface="Microsoft YaHei" panose="020B0503020204020204" pitchFamily="34" charset="-122"/>
            </a:endParaRPr>
          </a:p>
          <a:p>
            <a:pPr algn="just" defTabSz="914400">
              <a:tabLst>
                <a:tab pos="2281555" algn="l"/>
              </a:tabLst>
            </a:pPr>
            <a:r>
              <a:rPr lang="zh-CN" altLang="en-US" sz="1600" b="1" dirty="0">
                <a:solidFill>
                  <a:srgbClr val="FF0000"/>
                </a:solidFill>
                <a:latin typeface="Microsoft YaHei" panose="020B0503020204020204" pitchFamily="34" charset="-122"/>
                <a:ea typeface="Microsoft YaHei" panose="020B0503020204020204" pitchFamily="34" charset="-122"/>
              </a:rPr>
              <a:t>他和</a:t>
            </a:r>
            <a:r>
              <a:rPr lang="en-US" sz="1600" b="1" dirty="0">
                <a:solidFill>
                  <a:srgbClr val="FF0000"/>
                </a:solidFill>
                <a:latin typeface="Microsoft YaHei" panose="020B0503020204020204" pitchFamily="34" charset="-122"/>
                <a:ea typeface="Microsoft YaHei" panose="020B0503020204020204" pitchFamily="34" charset="-122"/>
              </a:rPr>
              <a:t>Lester </a:t>
            </a:r>
            <a:r>
              <a:rPr lang="en-US" sz="1600" b="1" dirty="0" err="1">
                <a:solidFill>
                  <a:srgbClr val="FF0000"/>
                </a:solidFill>
                <a:latin typeface="Microsoft YaHei" panose="020B0503020204020204" pitchFamily="34" charset="-122"/>
                <a:ea typeface="Microsoft YaHei" panose="020B0503020204020204" pitchFamily="34" charset="-122"/>
              </a:rPr>
              <a:t>Ford一起设计了</a:t>
            </a:r>
            <a:r>
              <a:rPr lang="en-US" altLang="zh-CN" sz="1600" b="1" dirty="0" err="1">
                <a:solidFill>
                  <a:srgbClr val="FF0000"/>
                </a:solidFill>
                <a:latin typeface="Microsoft YaHei" panose="020B0503020204020204" pitchFamily="34" charset="-122"/>
                <a:ea typeface="Microsoft YaHei" panose="020B0503020204020204" pitchFamily="34" charset="-122"/>
              </a:rPr>
              <a:t>Bellman</a:t>
            </a:r>
            <a:r>
              <a:rPr lang="en-US" altLang="zh-CN" sz="1600" b="1" dirty="0">
                <a:solidFill>
                  <a:srgbClr val="FF0000"/>
                </a:solidFill>
                <a:latin typeface="Microsoft YaHei" panose="020B0503020204020204" pitchFamily="34" charset="-122"/>
                <a:ea typeface="Microsoft YaHei" panose="020B0503020204020204" pitchFamily="34" charset="-122"/>
              </a:rPr>
              <a:t>-Ford</a:t>
            </a:r>
            <a:r>
              <a:rPr lang="zh-CN" altLang="en-US" sz="1600" b="1" dirty="0">
                <a:solidFill>
                  <a:srgbClr val="FF0000"/>
                </a:solidFill>
                <a:latin typeface="Microsoft YaHei" panose="020B0503020204020204" pitchFamily="34" charset="-122"/>
                <a:ea typeface="Microsoft YaHei" panose="020B0503020204020204" pitchFamily="34" charset="-122"/>
              </a:rPr>
              <a:t>算法</a:t>
            </a:r>
            <a:endParaRPr lang="en-US" altLang="zh-CN" sz="1600" b="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0787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linds(horizontal)">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85B7F-2D6D-354B-83AC-F796C752F0B6}"/>
              </a:ext>
            </a:extLst>
          </p:cNvPr>
          <p:cNvSpPr>
            <a:spLocks noGrp="1"/>
          </p:cNvSpPr>
          <p:nvPr>
            <p:ph type="title"/>
          </p:nvPr>
        </p:nvSpPr>
        <p:spPr/>
        <p:txBody>
          <a:bodyPr>
            <a:normAutofit fontScale="90000"/>
          </a:bodyPr>
          <a:lstStyle/>
          <a:p>
            <a:r>
              <a:rPr lang="en-US" altLang="zh-CN" sz="4000" dirty="0"/>
              <a:t>Bellman-Ford </a:t>
            </a:r>
            <a:r>
              <a:rPr lang="zh-CN" altLang="en-US" sz="4000" dirty="0"/>
              <a:t>算法</a:t>
            </a:r>
            <a:br>
              <a:rPr lang="en-US" altLang="zh-CN" sz="4000" dirty="0"/>
            </a:br>
            <a:r>
              <a:rPr lang="en-US" altLang="zh-CN" dirty="0"/>
              <a:t>——</a:t>
            </a:r>
            <a:r>
              <a:rPr lang="zh-CN" altLang="en-US" sz="4000" dirty="0"/>
              <a:t>动态规划视角</a:t>
            </a:r>
            <a:endParaRPr lang="en-CN" dirty="0"/>
          </a:p>
        </p:txBody>
      </p:sp>
      <mc:AlternateContent xmlns:mc="http://schemas.openxmlformats.org/markup-compatibility/2006">
        <mc:Choice xmlns:a14="http://schemas.microsoft.com/office/drawing/2010/main" Requires="a14">
          <p:sp>
            <p:nvSpPr>
              <p:cNvPr id="30" name="Rectangle 3">
                <a:extLst>
                  <a:ext uri="{FF2B5EF4-FFF2-40B4-BE49-F238E27FC236}">
                    <a16:creationId xmlns:a16="http://schemas.microsoft.com/office/drawing/2014/main" id="{09D194E1-4E35-1842-83C5-32E671AA890D}"/>
                  </a:ext>
                </a:extLst>
              </p:cNvPr>
              <p:cNvSpPr>
                <a:spLocks noGrp="1"/>
              </p:cNvSpPr>
              <p:nvPr>
                <p:ph idx="1"/>
              </p:nvPr>
            </p:nvSpPr>
            <p:spPr>
              <a:xfrm>
                <a:off x="424543" y="1524000"/>
                <a:ext cx="8153400" cy="4351338"/>
              </a:xfrm>
              <a:solidFill>
                <a:schemeClr val="bg1"/>
              </a:solidFill>
              <a:ln w="25400">
                <a:solidFill>
                  <a:schemeClr val="accent1"/>
                </a:solidFill>
              </a:ln>
            </p:spPr>
            <p:txBody>
              <a:bodyPr vert="horz" wrap="square" lIns="92075" tIns="46038" rIns="92075" bIns="46038" anchor="t">
                <a:normAutofit/>
              </a:bodyPr>
              <a:lstStyle/>
              <a:p>
                <a:pPr>
                  <a:lnSpc>
                    <a:spcPct val="140000"/>
                  </a:lnSpc>
                  <a:spcBef>
                    <a:spcPct val="0"/>
                  </a:spcBef>
                </a:pPr>
                <a:r>
                  <a:rPr lang="zh-CN" altLang="en-US" sz="2400" b="1" dirty="0">
                    <a:latin typeface="楷体" panose="02010609060101010101" pitchFamily="49" charset="-122"/>
                    <a:ea typeface="楷体" panose="02010609060101010101" pitchFamily="49" charset="-122"/>
                    <a:cs typeface="+mn-ea"/>
                    <a:sym typeface="+mn-lt"/>
                  </a:rPr>
                  <a:t>递归定义最优解代价</a:t>
                </a:r>
                <a:r>
                  <a:rPr lang="en-US" altLang="zh-CN" sz="2400" b="1" dirty="0">
                    <a:latin typeface="楷体" panose="02010609060101010101" pitchFamily="49" charset="-122"/>
                    <a:ea typeface="楷体" panose="02010609060101010101" pitchFamily="49" charset="-122"/>
                    <a:cs typeface="+mn-ea"/>
                    <a:sym typeface="+mn-lt"/>
                  </a:rPr>
                  <a:t>:</a:t>
                </a:r>
              </a:p>
              <a:p>
                <a:pPr>
                  <a:lnSpc>
                    <a:spcPct val="140000"/>
                  </a:lnSpc>
                  <a:spcBef>
                    <a:spcPct val="0"/>
                  </a:spcBef>
                </a:pPr>
                <a14:m>
                  <m:oMath xmlns:m="http://schemas.openxmlformats.org/officeDocument/2006/math">
                    <m:r>
                      <a:rPr lang="en-US" altLang="zh-CN" sz="2400" b="1" i="1" smtClean="0">
                        <a:solidFill>
                          <a:srgbClr val="2F12DE"/>
                        </a:solidFill>
                        <a:latin typeface="Cambria Math" panose="02040503050406030204" pitchFamily="18" charset="0"/>
                        <a:cs typeface="+mn-ea"/>
                        <a:sym typeface="+mn-lt"/>
                      </a:rPr>
                      <m:t>𝒅</m:t>
                    </m:r>
                    <m:d>
                      <m:dPr>
                        <m:begChr m:val="["/>
                        <m:endChr m:val="]"/>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𝒌</m:t>
                        </m:r>
                      </m:e>
                    </m:d>
                    <m:d>
                      <m:dPr>
                        <m:begChr m:val="["/>
                        <m:endChr m:val="]"/>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𝒗</m:t>
                        </m:r>
                      </m:e>
                    </m:d>
                  </m:oMath>
                </a14:m>
                <a:r>
                  <a:rPr lang="zh-CN" altLang="en-US" sz="2400" b="1" dirty="0">
                    <a:latin typeface="楷体" panose="02010609060101010101" pitchFamily="49" charset="-122"/>
                    <a:ea typeface="楷体" panose="02010609060101010101" pitchFamily="49" charset="-122"/>
                    <a:cs typeface="+mn-ea"/>
                    <a:sym typeface="+mn-lt"/>
                  </a:rPr>
                  <a:t>表示至多有</a:t>
                </a:r>
                <a14:m>
                  <m:oMath xmlns:m="http://schemas.openxmlformats.org/officeDocument/2006/math">
                    <m:r>
                      <a:rPr lang="en-US" altLang="zh-CN" sz="2400" b="1" i="1">
                        <a:solidFill>
                          <a:srgbClr val="2F12DE"/>
                        </a:solidFill>
                        <a:latin typeface="Cambria Math" panose="02040503050406030204" pitchFamily="18" charset="0"/>
                        <a:cs typeface="+mn-ea"/>
                        <a:sym typeface="+mn-lt"/>
                      </a:rPr>
                      <m:t>𝒌</m:t>
                    </m:r>
                  </m:oMath>
                </a14:m>
                <a:r>
                  <a:rPr lang="zh-CN" altLang="en-US" sz="2400" b="1" dirty="0">
                    <a:latin typeface="楷体" panose="02010609060101010101" pitchFamily="49" charset="-122"/>
                    <a:ea typeface="楷体" panose="02010609060101010101" pitchFamily="49" charset="-122"/>
                    <a:cs typeface="+mn-ea"/>
                    <a:sym typeface="+mn-lt"/>
                  </a:rPr>
                  <a:t>条边的最短路径的代价</a:t>
                </a:r>
                <a:endParaRPr lang="en-US" altLang="zh-CN" sz="2400" b="1" dirty="0">
                  <a:latin typeface="楷体" panose="02010609060101010101" pitchFamily="49" charset="-122"/>
                  <a:ea typeface="楷体" panose="02010609060101010101" pitchFamily="49" charset="-122"/>
                  <a:cs typeface="+mn-ea"/>
                  <a:sym typeface="+mn-lt"/>
                </a:endParaRPr>
              </a:p>
              <a:p>
                <a:pPr>
                  <a:lnSpc>
                    <a:spcPct val="140000"/>
                  </a:lnSpc>
                  <a:spcBef>
                    <a:spcPct val="0"/>
                  </a:spcBef>
                </a:pPr>
                <a14:m>
                  <m:oMath xmlns:m="http://schemas.openxmlformats.org/officeDocument/2006/math">
                    <m:r>
                      <a:rPr lang="en-US" altLang="zh-CN" sz="2400" b="1" i="1" smtClean="0">
                        <a:solidFill>
                          <a:srgbClr val="2F12DE"/>
                        </a:solidFill>
                        <a:latin typeface="Cambria Math" panose="02040503050406030204" pitchFamily="18" charset="0"/>
                        <a:cs typeface="+mn-ea"/>
                        <a:sym typeface="+mn-lt"/>
                      </a:rPr>
                      <m:t>𝒅</m:t>
                    </m:r>
                    <m:d>
                      <m:dPr>
                        <m:begChr m:val="["/>
                        <m:endChr m:val="]"/>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𝒌</m:t>
                        </m:r>
                      </m:e>
                    </m:d>
                    <m:d>
                      <m:dPr>
                        <m:begChr m:val="["/>
                        <m:endChr m:val="]"/>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𝒗</m:t>
                        </m:r>
                      </m:e>
                    </m:d>
                    <m:r>
                      <a:rPr lang="en-US" altLang="zh-CN" sz="2400" b="1" i="1" smtClean="0">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𝒎𝒊𝒏</m:t>
                    </m:r>
                    <m:d>
                      <m:dPr>
                        <m:begChr m:val="{"/>
                        <m:endChr m:val=""/>
                        <m:ctrlPr>
                          <a:rPr lang="en-US" altLang="zh-CN" sz="2400" b="1" i="1">
                            <a:solidFill>
                              <a:srgbClr val="2F12DE"/>
                            </a:solidFill>
                            <a:latin typeface="Cambria Math" panose="02040503050406030204" pitchFamily="18" charset="0"/>
                            <a:cs typeface="+mn-ea"/>
                            <a:sym typeface="+mn-lt"/>
                          </a:rPr>
                        </m:ctrlPr>
                      </m:dPr>
                      <m:e>
                        <m:eqArr>
                          <m:eqArrPr>
                            <m:ctrlPr>
                              <a:rPr lang="en-US" altLang="zh-CN" sz="2400" b="1" i="1">
                                <a:solidFill>
                                  <a:srgbClr val="2F12DE"/>
                                </a:solidFill>
                                <a:latin typeface="Cambria Math" panose="02040503050406030204" pitchFamily="18" charset="0"/>
                                <a:cs typeface="+mn-ea"/>
                                <a:sym typeface="+mn-lt"/>
                              </a:rPr>
                            </m:ctrlPr>
                          </m:eqArrPr>
                          <m:e>
                            <m:r>
                              <a:rPr lang="en-US" altLang="zh-CN" sz="2400" b="1" i="1">
                                <a:solidFill>
                                  <a:srgbClr val="2F12DE"/>
                                </a:solidFill>
                                <a:latin typeface="Cambria Math" panose="02040503050406030204" pitchFamily="18" charset="0"/>
                                <a:cs typeface="+mn-ea"/>
                                <a:sym typeface="+mn-lt"/>
                              </a:rPr>
                              <m:t>𝒎𝒊</m:t>
                            </m:r>
                            <m:sSub>
                              <m:sSubPr>
                                <m:ctrlPr>
                                  <a:rPr lang="en-US" altLang="zh-CN" sz="2400" b="1" i="1">
                                    <a:solidFill>
                                      <a:srgbClr val="2F12DE"/>
                                    </a:solidFill>
                                    <a:latin typeface="Cambria Math" panose="02040503050406030204" pitchFamily="18" charset="0"/>
                                    <a:cs typeface="+mn-ea"/>
                                    <a:sym typeface="+mn-lt"/>
                                  </a:rPr>
                                </m:ctrlPr>
                              </m:sSubPr>
                              <m:e>
                                <m:r>
                                  <a:rPr lang="en-US" altLang="zh-CN" sz="2400" b="1" i="1">
                                    <a:solidFill>
                                      <a:srgbClr val="2F12DE"/>
                                    </a:solidFill>
                                    <a:latin typeface="Cambria Math" panose="02040503050406030204" pitchFamily="18" charset="0"/>
                                    <a:cs typeface="+mn-ea"/>
                                    <a:sym typeface="+mn-lt"/>
                                  </a:rPr>
                                  <m:t>𝒏</m:t>
                                </m:r>
                              </m:e>
                              <m:sub>
                                <m:d>
                                  <m:dPr>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𝒖</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𝒗</m:t>
                                    </m:r>
                                  </m:e>
                                </m:d>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𝑬</m:t>
                                </m:r>
                              </m:sub>
                            </m:sSub>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𝒅</m:t>
                            </m:r>
                            <m:d>
                              <m:dPr>
                                <m:begChr m:val="["/>
                                <m:endChr m:val="]"/>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𝒌</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𝟏</m:t>
                                </m:r>
                              </m:e>
                            </m:d>
                            <m:d>
                              <m:dPr>
                                <m:begChr m:val="["/>
                                <m:endChr m:val="]"/>
                                <m:ctrlPr>
                                  <a:rPr lang="en-US" altLang="zh-CN" sz="2400" b="1" i="1">
                                    <a:solidFill>
                                      <a:srgbClr val="2F12DE"/>
                                    </a:solidFill>
                                    <a:latin typeface="Cambria Math" panose="02040503050406030204" pitchFamily="18" charset="0"/>
                                    <a:cs typeface="+mn-ea"/>
                                    <a:sym typeface="+mn-lt"/>
                                  </a:rPr>
                                </m:ctrlPr>
                              </m:dPr>
                              <m:e>
                                <m:r>
                                  <a:rPr lang="en-US" altLang="zh-CN" sz="2400" b="1" i="1">
                                    <a:solidFill>
                                      <a:srgbClr val="2F12DE"/>
                                    </a:solidFill>
                                    <a:latin typeface="Cambria Math" panose="02040503050406030204" pitchFamily="18" charset="0"/>
                                    <a:cs typeface="+mn-ea"/>
                                    <a:sym typeface="+mn-lt"/>
                                  </a:rPr>
                                  <m:t>𝒖</m:t>
                                </m:r>
                              </m:e>
                            </m:d>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𝒘</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𝒖</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𝒗</m:t>
                            </m:r>
                            <m:r>
                              <a:rPr lang="en-US" altLang="zh-CN" sz="2400" b="1" i="1">
                                <a:solidFill>
                                  <a:srgbClr val="2F12DE"/>
                                </a:solidFill>
                                <a:latin typeface="Cambria Math" panose="02040503050406030204" pitchFamily="18" charset="0"/>
                                <a:cs typeface="+mn-ea"/>
                                <a:sym typeface="+mn-lt"/>
                              </a:rPr>
                              <m:t>)}</m:t>
                            </m:r>
                            <m:r>
                              <m:rPr>
                                <m:nor/>
                              </m:rPr>
                              <a:rPr lang="en-US" altLang="zh-CN" sz="2400" b="1" dirty="0">
                                <a:solidFill>
                                  <a:srgbClr val="2F12DE"/>
                                </a:solidFill>
                                <a:cs typeface="+mn-ea"/>
                                <a:sym typeface="+mn-lt"/>
                              </a:rPr>
                              <m:t> </m:t>
                            </m:r>
                          </m:e>
                          <m:e>
                            <m:r>
                              <a:rPr lang="en-US" altLang="zh-CN" sz="2400" b="1" i="1">
                                <a:solidFill>
                                  <a:srgbClr val="2F12DE"/>
                                </a:solidFill>
                                <a:latin typeface="Cambria Math" panose="02040503050406030204" pitchFamily="18" charset="0"/>
                                <a:cs typeface="+mn-ea"/>
                                <a:sym typeface="+mn-lt"/>
                              </a:rPr>
                              <m:t>&amp;</m:t>
                            </m:r>
                            <m:r>
                              <a:rPr lang="en-US" altLang="zh-CN" sz="2400" b="1" i="1">
                                <a:solidFill>
                                  <a:srgbClr val="2F12DE"/>
                                </a:solidFill>
                                <a:latin typeface="Cambria Math" panose="02040503050406030204" pitchFamily="18" charset="0"/>
                                <a:cs typeface="+mn-ea"/>
                                <a:sym typeface="+mn-lt"/>
                              </a:rPr>
                              <m:t>𝒅</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𝒌</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𝟏</m:t>
                            </m:r>
                            <m:r>
                              <a:rPr lang="en-US" altLang="zh-CN" sz="2400" b="1" i="1">
                                <a:solidFill>
                                  <a:srgbClr val="2F12DE"/>
                                </a:solidFill>
                                <a:latin typeface="Cambria Math" panose="02040503050406030204" pitchFamily="18" charset="0"/>
                                <a:cs typeface="+mn-ea"/>
                                <a:sym typeface="+mn-lt"/>
                              </a:rPr>
                              <m:t>][</m:t>
                            </m:r>
                            <m:r>
                              <a:rPr lang="en-US" altLang="zh-CN" sz="2400" b="1" i="1">
                                <a:solidFill>
                                  <a:srgbClr val="2F12DE"/>
                                </a:solidFill>
                                <a:latin typeface="Cambria Math" panose="02040503050406030204" pitchFamily="18" charset="0"/>
                                <a:cs typeface="+mn-ea"/>
                                <a:sym typeface="+mn-lt"/>
                              </a:rPr>
                              <m:t>𝒗</m:t>
                            </m:r>
                            <m:r>
                              <a:rPr lang="en-US" altLang="zh-CN" sz="2400" b="1" i="1">
                                <a:solidFill>
                                  <a:srgbClr val="2F12DE"/>
                                </a:solidFill>
                                <a:latin typeface="Cambria Math" panose="02040503050406030204" pitchFamily="18" charset="0"/>
                                <a:cs typeface="+mn-ea"/>
                                <a:sym typeface="+mn-lt"/>
                              </a:rPr>
                              <m:t>]</m:t>
                            </m:r>
                          </m:e>
                        </m:eqArr>
                      </m:e>
                    </m:d>
                  </m:oMath>
                </a14:m>
                <a:endParaRPr lang="en-US" altLang="zh-CN" sz="2400" b="1" dirty="0">
                  <a:cs typeface="+mn-ea"/>
                  <a:sym typeface="+mn-lt"/>
                </a:endParaRPr>
              </a:p>
              <a:p>
                <a:pPr>
                  <a:lnSpc>
                    <a:spcPct val="140000"/>
                  </a:lnSpc>
                  <a:spcBef>
                    <a:spcPct val="0"/>
                  </a:spcBef>
                </a:pPr>
                <a:r>
                  <a:rPr lang="zh-CN" altLang="en-US" sz="2400" b="1" dirty="0">
                    <a:latin typeface="楷体" panose="02010609060101010101" pitchFamily="49" charset="-122"/>
                    <a:ea typeface="楷体" panose="02010609060101010101" pitchFamily="49" charset="-122"/>
                    <a:cs typeface="+mn-ea"/>
                    <a:sym typeface="+mn-lt"/>
                  </a:rPr>
                  <a:t>扫描顺序：</a:t>
                </a:r>
                <a14:m>
                  <m:oMath xmlns:m="http://schemas.openxmlformats.org/officeDocument/2006/math">
                    <m:r>
                      <a:rPr lang="en-US" altLang="zh-CN" sz="2400" b="1" i="1" dirty="0" smtClean="0">
                        <a:solidFill>
                          <a:srgbClr val="2F12DE"/>
                        </a:solidFill>
                        <a:latin typeface="Cambria Math" panose="02040503050406030204" pitchFamily="18" charset="0"/>
                        <a:cs typeface="+mn-ea"/>
                        <a:sym typeface="+mn-lt"/>
                      </a:rPr>
                      <m:t>𝒌</m:t>
                    </m:r>
                    <m:r>
                      <a:rPr lang="en-US" altLang="zh-CN" sz="2400" b="1" i="1" dirty="0" smtClean="0">
                        <a:solidFill>
                          <a:srgbClr val="2F12DE"/>
                        </a:solidFill>
                        <a:latin typeface="Cambria Math" panose="02040503050406030204" pitchFamily="18" charset="0"/>
                        <a:cs typeface="+mn-ea"/>
                        <a:sym typeface="+mn-lt"/>
                      </a:rPr>
                      <m:t> = </m:t>
                    </m:r>
                    <m:r>
                      <a:rPr lang="en-US" altLang="zh-CN" sz="2400" b="1" i="1" dirty="0" smtClean="0">
                        <a:solidFill>
                          <a:srgbClr val="2F12DE"/>
                        </a:solidFill>
                        <a:latin typeface="Cambria Math" panose="02040503050406030204" pitchFamily="18" charset="0"/>
                        <a:cs typeface="+mn-ea"/>
                        <a:sym typeface="+mn-lt"/>
                      </a:rPr>
                      <m:t>𝟏</m:t>
                    </m:r>
                  </m:oMath>
                </a14:m>
                <a:r>
                  <a:rPr lang="en-US" altLang="zh-CN" sz="2400" b="1" dirty="0">
                    <a:solidFill>
                      <a:srgbClr val="2F12DE"/>
                    </a:solidFill>
                    <a:cs typeface="+mn-ea"/>
                    <a:sym typeface="+mn-lt"/>
                  </a:rPr>
                  <a:t> </a:t>
                </a:r>
                <a:r>
                  <a:rPr lang="en-US" altLang="zh-CN" sz="2400" b="1" dirty="0">
                    <a:cs typeface="+mn-ea"/>
                    <a:sym typeface="+mn-lt"/>
                  </a:rPr>
                  <a:t>to </a:t>
                </a:r>
                <a14:m>
                  <m:oMath xmlns:m="http://schemas.openxmlformats.org/officeDocument/2006/math">
                    <m:r>
                      <a:rPr lang="en-US" altLang="zh-CN" sz="2400" b="1" i="1" dirty="0" smtClean="0">
                        <a:solidFill>
                          <a:srgbClr val="2F12DE"/>
                        </a:solidFill>
                        <a:latin typeface="Cambria Math" panose="02040503050406030204" pitchFamily="18" charset="0"/>
                        <a:cs typeface="+mn-ea"/>
                        <a:sym typeface="+mn-lt"/>
                      </a:rPr>
                      <m:t>|</m:t>
                    </m:r>
                    <m:r>
                      <a:rPr lang="en-US" altLang="zh-CN" sz="2400" b="1" i="1" dirty="0" smtClean="0">
                        <a:solidFill>
                          <a:srgbClr val="2F12DE"/>
                        </a:solidFill>
                        <a:latin typeface="Cambria Math" panose="02040503050406030204" pitchFamily="18" charset="0"/>
                        <a:cs typeface="+mn-ea"/>
                        <a:sym typeface="+mn-lt"/>
                      </a:rPr>
                      <m:t>𝑽</m:t>
                    </m:r>
                    <m:r>
                      <a:rPr lang="en-US" altLang="zh-CN" sz="2400" b="1" i="1" dirty="0" smtClean="0">
                        <a:solidFill>
                          <a:srgbClr val="2F12DE"/>
                        </a:solidFill>
                        <a:latin typeface="Cambria Math" panose="02040503050406030204" pitchFamily="18" charset="0"/>
                        <a:cs typeface="+mn-ea"/>
                        <a:sym typeface="+mn-lt"/>
                      </a:rPr>
                      <m:t>−</m:t>
                    </m:r>
                    <m:r>
                      <a:rPr lang="en-US" altLang="zh-CN" sz="2400" b="1" i="1" dirty="0" smtClean="0">
                        <a:solidFill>
                          <a:srgbClr val="2F12DE"/>
                        </a:solidFill>
                        <a:latin typeface="Cambria Math" panose="02040503050406030204" pitchFamily="18" charset="0"/>
                        <a:cs typeface="+mn-ea"/>
                        <a:sym typeface="+mn-lt"/>
                      </a:rPr>
                      <m:t>𝟏</m:t>
                    </m:r>
                    <m:r>
                      <a:rPr lang="en-US" altLang="zh-CN" sz="2400" b="1" i="1" dirty="0" smtClean="0">
                        <a:solidFill>
                          <a:srgbClr val="2F12DE"/>
                        </a:solidFill>
                        <a:latin typeface="Cambria Math" panose="02040503050406030204" pitchFamily="18" charset="0"/>
                        <a:cs typeface="+mn-ea"/>
                        <a:sym typeface="+mn-lt"/>
                      </a:rPr>
                      <m:t>|</m:t>
                    </m:r>
                  </m:oMath>
                </a14:m>
                <a:endParaRPr lang="en-US" altLang="zh-CN" sz="2400" b="1" dirty="0">
                  <a:solidFill>
                    <a:srgbClr val="2F12DE"/>
                  </a:solidFill>
                  <a:cs typeface="+mn-ea"/>
                  <a:sym typeface="+mn-lt"/>
                </a:endParaRPr>
              </a:p>
              <a:p>
                <a:pPr>
                  <a:lnSpc>
                    <a:spcPct val="160000"/>
                  </a:lnSpc>
                  <a:spcBef>
                    <a:spcPts val="0"/>
                  </a:spcBef>
                </a:pPr>
                <a:endParaRPr lang="en-US" altLang="zh-CN" sz="2800" dirty="0">
                  <a:latin typeface="楷体" panose="02010609060101010101" pitchFamily="49" charset="-122"/>
                  <a:ea typeface="楷体" panose="02010609060101010101" pitchFamily="49" charset="-122"/>
                  <a:cs typeface="华文细黑" panose="02010600040101010101" charset="-122"/>
                </a:endParaRPr>
              </a:p>
            </p:txBody>
          </p:sp>
        </mc:Choice>
        <mc:Fallback>
          <p:sp>
            <p:nvSpPr>
              <p:cNvPr id="30" name="Rectangle 3">
                <a:extLst>
                  <a:ext uri="{FF2B5EF4-FFF2-40B4-BE49-F238E27FC236}">
                    <a16:creationId xmlns:a16="http://schemas.microsoft.com/office/drawing/2014/main" id="{09D194E1-4E35-1842-83C5-32E671AA890D}"/>
                  </a:ext>
                </a:extLst>
              </p:cNvPr>
              <p:cNvSpPr>
                <a:spLocks noGrp="1" noRot="1" noChangeAspect="1" noMove="1" noResize="1" noEditPoints="1" noAdjustHandles="1" noChangeArrowheads="1" noChangeShapeType="1" noTextEdit="1"/>
              </p:cNvSpPr>
              <p:nvPr>
                <p:ph idx="1"/>
              </p:nvPr>
            </p:nvSpPr>
            <p:spPr>
              <a:xfrm>
                <a:off x="424543" y="1524000"/>
                <a:ext cx="8153400" cy="4351338"/>
              </a:xfrm>
              <a:blipFill>
                <a:blip r:embed="rId2"/>
                <a:stretch>
                  <a:fillRect l="-930" t="-17101" b="-27246"/>
                </a:stretch>
              </a:blipFill>
              <a:ln w="25400">
                <a:solidFill>
                  <a:schemeClr val="accent1"/>
                </a:solidFill>
              </a:ln>
            </p:spPr>
            <p:txBody>
              <a:bodyPr/>
              <a:lstStyle/>
              <a:p>
                <a:r>
                  <a:rPr lang="en-CN">
                    <a:noFill/>
                  </a:rPr>
                  <a:t> </a:t>
                </a:r>
              </a:p>
            </p:txBody>
          </p:sp>
        </mc:Fallback>
      </mc:AlternateContent>
      <p:sp>
        <p:nvSpPr>
          <p:cNvPr id="31" name="Rectangle 30">
            <a:extLst>
              <a:ext uri="{FF2B5EF4-FFF2-40B4-BE49-F238E27FC236}">
                <a16:creationId xmlns:a16="http://schemas.microsoft.com/office/drawing/2014/main" id="{CCFF71F0-3D75-8C40-809A-0566505376D2}"/>
              </a:ext>
            </a:extLst>
          </p:cNvPr>
          <p:cNvSpPr/>
          <p:nvPr/>
        </p:nvSpPr>
        <p:spPr>
          <a:xfrm>
            <a:off x="6472989" y="3530392"/>
            <a:ext cx="2518611" cy="338554"/>
          </a:xfrm>
          <a:prstGeom prst="rect">
            <a:avLst/>
          </a:prstGeom>
          <a:ln w="19050">
            <a:solidFill>
              <a:srgbClr val="00B050"/>
            </a:solidFill>
          </a:ln>
        </p:spPr>
        <p:txBody>
          <a:bodyPr wrap="square">
            <a:spAutoFit/>
          </a:bodyPr>
          <a:lstStyle/>
          <a:p>
            <a:pPr algn="just" defTabSz="914400">
              <a:tabLst>
                <a:tab pos="2281555" algn="l"/>
              </a:tabLst>
            </a:pPr>
            <a:r>
              <a:rPr lang="zh-CN" altLang="en-US" sz="1600" dirty="0">
                <a:solidFill>
                  <a:srgbClr val="FF0000"/>
                </a:solidFill>
              </a:rPr>
              <a:t>其实只需关注进入的</a:t>
            </a:r>
            <a:r>
              <a:rPr lang="en-US" altLang="zh-CN" sz="1600" dirty="0">
                <a:solidFill>
                  <a:srgbClr val="FF0000"/>
                </a:solidFill>
              </a:rPr>
              <a:t>v</a:t>
            </a:r>
            <a:r>
              <a:rPr lang="zh-CN" altLang="en-US" sz="1600" dirty="0">
                <a:solidFill>
                  <a:srgbClr val="FF0000"/>
                </a:solidFill>
              </a:rPr>
              <a:t>的边</a:t>
            </a:r>
            <a:endParaRPr lang="en-US" altLang="zh-CN" sz="1600" dirty="0">
              <a:solidFill>
                <a:srgbClr val="FF0000"/>
              </a:solidFill>
            </a:endParaRPr>
          </a:p>
        </p:txBody>
      </p:sp>
      <p:sp>
        <p:nvSpPr>
          <p:cNvPr id="33" name="TextBox 32">
            <a:extLst>
              <a:ext uri="{FF2B5EF4-FFF2-40B4-BE49-F238E27FC236}">
                <a16:creationId xmlns:a16="http://schemas.microsoft.com/office/drawing/2014/main" id="{5B0B8710-601C-4C4A-B9BE-E3B5C7E52203}"/>
              </a:ext>
            </a:extLst>
          </p:cNvPr>
          <p:cNvSpPr txBox="1"/>
          <p:nvPr/>
        </p:nvSpPr>
        <p:spPr>
          <a:xfrm>
            <a:off x="746337" y="4724400"/>
            <a:ext cx="7813165" cy="954107"/>
          </a:xfrm>
          <a:prstGeom prst="rect">
            <a:avLst/>
          </a:prstGeom>
          <a:noFill/>
        </p:spPr>
        <p:txBody>
          <a:bodyPr wrap="none" rtlCol="0">
            <a:spAutoFit/>
          </a:bodyPr>
          <a:lstStyle/>
          <a:p>
            <a:r>
              <a:rPr lang="zh-CN" altLang="en-US" sz="2800" b="1" dirty="0">
                <a:solidFill>
                  <a:srgbClr val="FF0000"/>
                </a:solidFill>
                <a:latin typeface="Microsoft YaHei" panose="020B0503020204020204" pitchFamily="34" charset="-122"/>
                <a:ea typeface="Microsoft YaHei" panose="020B0503020204020204" pitchFamily="34" charset="-122"/>
              </a:rPr>
              <a:t>递归公式的核心本质上就是</a:t>
            </a:r>
            <a:r>
              <a:rPr lang="en-US" altLang="zh-CN" sz="2800" b="1" dirty="0">
                <a:solidFill>
                  <a:srgbClr val="FF0000"/>
                </a:solidFill>
                <a:latin typeface="Microsoft YaHei" panose="020B0503020204020204" pitchFamily="34" charset="-122"/>
                <a:ea typeface="Microsoft YaHei" panose="020B0503020204020204" pitchFamily="34" charset="-122"/>
              </a:rPr>
              <a:t>relax</a:t>
            </a:r>
            <a:r>
              <a:rPr lang="zh-CN" altLang="en-US" sz="2800" b="1" dirty="0">
                <a:solidFill>
                  <a:srgbClr val="FF0000"/>
                </a:solidFill>
                <a:latin typeface="Microsoft YaHei" panose="020B0503020204020204" pitchFamily="34" charset="-122"/>
                <a:ea typeface="Microsoft YaHei" panose="020B0503020204020204" pitchFamily="34" charset="-122"/>
              </a:rPr>
              <a:t>操作，</a:t>
            </a:r>
            <a:endParaRPr lang="en-CN" sz="2800" b="1" dirty="0">
              <a:solidFill>
                <a:srgbClr val="FF0000"/>
              </a:solidFill>
              <a:latin typeface="Microsoft YaHei" panose="020B0503020204020204" pitchFamily="34" charset="-122"/>
              <a:ea typeface="Microsoft YaHei" panose="020B0503020204020204" pitchFamily="34" charset="-122"/>
            </a:endParaRPr>
          </a:p>
          <a:p>
            <a:r>
              <a:rPr lang="en-CN" sz="2800" b="1" dirty="0">
                <a:solidFill>
                  <a:srgbClr val="FF0000"/>
                </a:solidFill>
                <a:latin typeface="Microsoft YaHei" panose="020B0503020204020204" pitchFamily="34" charset="-122"/>
                <a:ea typeface="Microsoft YaHei" panose="020B0503020204020204" pitchFamily="34" charset="-122"/>
              </a:rPr>
              <a:t>该动态规划算法本质上就是Bellman</a:t>
            </a:r>
            <a:r>
              <a:rPr lang="en-US" altLang="zh-CN" sz="2800" b="1" dirty="0">
                <a:solidFill>
                  <a:srgbClr val="FF0000"/>
                </a:solidFill>
                <a:latin typeface="Microsoft YaHei" panose="020B0503020204020204" pitchFamily="34" charset="-122"/>
                <a:ea typeface="Microsoft YaHei" panose="020B0503020204020204" pitchFamily="34" charset="-122"/>
              </a:rPr>
              <a:t>-Ford</a:t>
            </a:r>
            <a:r>
              <a:rPr lang="zh-CN" altLang="en-US" sz="2800" b="1" dirty="0">
                <a:solidFill>
                  <a:srgbClr val="FF0000"/>
                </a:solidFill>
                <a:latin typeface="Microsoft YaHei" panose="020B0503020204020204" pitchFamily="34" charset="-122"/>
                <a:ea typeface="Microsoft YaHei" panose="020B0503020204020204" pitchFamily="34" charset="-122"/>
              </a:rPr>
              <a:t>算法</a:t>
            </a:r>
            <a:endParaRPr lang="en-CN" sz="2800" b="1"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3483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heckerboard(across)">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885B7F-2D6D-354B-83AC-F796C752F0B6}"/>
              </a:ext>
            </a:extLst>
          </p:cNvPr>
          <p:cNvSpPr>
            <a:spLocks noGrp="1"/>
          </p:cNvSpPr>
          <p:nvPr>
            <p:ph type="title"/>
          </p:nvPr>
        </p:nvSpPr>
        <p:spPr/>
        <p:txBody>
          <a:bodyPr>
            <a:normAutofit fontScale="90000"/>
          </a:bodyPr>
          <a:lstStyle/>
          <a:p>
            <a:r>
              <a:rPr lang="en-US" altLang="zh-CN" sz="4000" dirty="0"/>
              <a:t>Bellman-Ford </a:t>
            </a:r>
            <a:r>
              <a:rPr lang="zh-CN" altLang="en-US" sz="4000" dirty="0"/>
              <a:t>算法</a:t>
            </a:r>
            <a:br>
              <a:rPr lang="en-US" altLang="zh-CN" sz="4000" dirty="0"/>
            </a:br>
            <a:r>
              <a:rPr lang="en-US" altLang="zh-CN" dirty="0"/>
              <a:t>——</a:t>
            </a:r>
            <a:r>
              <a:rPr lang="zh-CN" altLang="en-US" sz="4000" dirty="0"/>
              <a:t>动态规划视角</a:t>
            </a:r>
            <a:endParaRPr lang="en-CN" dirty="0"/>
          </a:p>
        </p:txBody>
      </p:sp>
      <p:sp>
        <p:nvSpPr>
          <p:cNvPr id="6" name="Rectangle 3">
            <a:extLst>
              <a:ext uri="{FF2B5EF4-FFF2-40B4-BE49-F238E27FC236}">
                <a16:creationId xmlns:a16="http://schemas.microsoft.com/office/drawing/2014/main" id="{8275C4B2-9DD5-004E-833A-94236C47623A}"/>
              </a:ext>
            </a:extLst>
          </p:cNvPr>
          <p:cNvSpPr>
            <a:spLocks noGrp="1"/>
          </p:cNvSpPr>
          <p:nvPr>
            <p:ph idx="1"/>
          </p:nvPr>
        </p:nvSpPr>
        <p:spPr>
          <a:xfrm>
            <a:off x="381000" y="1371600"/>
            <a:ext cx="8229600" cy="4863296"/>
          </a:xfrm>
        </p:spPr>
        <p:txBody>
          <a:bodyPr vert="horz" wrap="square" lIns="92075" tIns="46038" rIns="92075" bIns="46038" anchor="t">
            <a:normAutofit/>
          </a:bodyPr>
          <a:lstStyle/>
          <a:p>
            <a:pPr>
              <a:buNone/>
            </a:pPr>
            <a:r>
              <a:rPr lang="en-US" altLang="zh-CN" sz="2000" b="1" dirty="0">
                <a:latin typeface="Courier New" panose="02070309020205020404" pitchFamily="49" charset="0"/>
                <a:ea typeface="宋体" panose="02010600030101010101" pitchFamily="2" charset="-122"/>
              </a:rPr>
              <a:t>BellmanFord()</a:t>
            </a:r>
          </a:p>
          <a:p>
            <a:pPr>
              <a:buNone/>
            </a:pPr>
            <a:r>
              <a:rPr lang="en-US" altLang="zh-CN" sz="2000" b="1" dirty="0">
                <a:latin typeface="Courier New" panose="02070309020205020404" pitchFamily="49" charset="0"/>
                <a:ea typeface="宋体" panose="02010600030101010101" pitchFamily="2" charset="-122"/>
              </a:rPr>
              <a:t>   for each v </a:t>
            </a:r>
            <a:r>
              <a:rPr lang="en-US" altLang="zh-CN" sz="2000" b="1"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d[v] = ;</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d[s] = 0;</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i=1 to |V|-1</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Relax(u,v,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for each edge (u,v)  E</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if (d[v] &gt; d[u] + w(u,v))</a:t>
            </a: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           return “no solution”;</a:t>
            </a: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en-US" altLang="zh-CN" sz="2000" b="1" dirty="0">
              <a:latin typeface="Courier New" panose="02070309020205020404" pitchFamily="49" charset="0"/>
              <a:ea typeface="宋体" panose="02010600030101010101" pitchFamily="2" charset="-122"/>
              <a:sym typeface="Symbol" panose="05050102010706020507" pitchFamily="18" charset="2"/>
            </a:endParaRPr>
          </a:p>
          <a:p>
            <a:pPr>
              <a:buNone/>
            </a:pPr>
            <a:r>
              <a:rPr lang="en-US" altLang="zh-CN" sz="2000" b="1" dirty="0">
                <a:latin typeface="Courier New" panose="02070309020205020404" pitchFamily="49" charset="0"/>
                <a:ea typeface="宋体" panose="02010600030101010101" pitchFamily="2" charset="-122"/>
                <a:sym typeface="Symbol" panose="05050102010706020507" pitchFamily="18" charset="2"/>
              </a:rPr>
              <a:t>Relax(u,v,w): if (d[v] &gt; d[u]+w) then d[v]=d[u]+w</a:t>
            </a:r>
            <a:endParaRPr lang="en-US" altLang="zh-CN" sz="2400" b="1" dirty="0">
              <a:latin typeface="Courier New" panose="02070309020205020404" pitchFamily="49" charset="0"/>
              <a:ea typeface="宋体" panose="02010600030101010101" pitchFamily="2" charset="-122"/>
              <a:sym typeface="Symbol" panose="05050102010706020507" pitchFamily="18" charset="2"/>
            </a:endParaRPr>
          </a:p>
          <a:p>
            <a:pPr>
              <a:buNone/>
            </a:pPr>
            <a:endParaRPr lang="zh-CN" altLang="en-US" sz="2000" b="1" dirty="0">
              <a:latin typeface="Courier New" panose="02070309020205020404" pitchFamily="49" charset="0"/>
              <a:ea typeface="宋体" panose="02010600030101010101" pitchFamily="2" charset="-122"/>
              <a:sym typeface="Symbol" panose="05050102010706020507" pitchFamily="18" charset="2"/>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F3E2DA6-B705-2C48-A31F-09545EB6FB09}"/>
                  </a:ext>
                </a:extLst>
              </p:cNvPr>
              <p:cNvSpPr txBox="1"/>
              <p:nvPr/>
            </p:nvSpPr>
            <p:spPr>
              <a:xfrm>
                <a:off x="4191000" y="2133600"/>
                <a:ext cx="4572000" cy="10824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solidFill>
                            <a:srgbClr val="2F12DE"/>
                          </a:solidFill>
                          <a:latin typeface="Cambria Math" panose="02040503050406030204" pitchFamily="18" charset="0"/>
                          <a:cs typeface="+mn-ea"/>
                          <a:sym typeface="+mn-lt"/>
                        </a:rPr>
                        <m:t>𝒅</m:t>
                      </m:r>
                      <m:d>
                        <m:dPr>
                          <m:begChr m:val="["/>
                          <m:endChr m:val="]"/>
                          <m:ctrlPr>
                            <a:rPr lang="en-US" altLang="zh-CN" sz="1800" b="1" i="1">
                              <a:solidFill>
                                <a:srgbClr val="2F12DE"/>
                              </a:solidFill>
                              <a:latin typeface="Cambria Math" panose="02040503050406030204" pitchFamily="18" charset="0"/>
                              <a:cs typeface="+mn-ea"/>
                              <a:sym typeface="+mn-lt"/>
                            </a:rPr>
                          </m:ctrlPr>
                        </m:dPr>
                        <m:e>
                          <m:r>
                            <a:rPr lang="en-US" altLang="zh-CN" sz="1800" b="1" i="1">
                              <a:solidFill>
                                <a:srgbClr val="2F12DE"/>
                              </a:solidFill>
                              <a:latin typeface="Cambria Math" panose="02040503050406030204" pitchFamily="18" charset="0"/>
                              <a:cs typeface="+mn-ea"/>
                              <a:sym typeface="+mn-lt"/>
                            </a:rPr>
                            <m:t>𝒌</m:t>
                          </m:r>
                        </m:e>
                      </m:d>
                      <m:d>
                        <m:dPr>
                          <m:begChr m:val="["/>
                          <m:endChr m:val="]"/>
                          <m:ctrlPr>
                            <a:rPr lang="en-US" altLang="zh-CN" sz="1800" b="1" i="1">
                              <a:solidFill>
                                <a:srgbClr val="2F12DE"/>
                              </a:solidFill>
                              <a:latin typeface="Cambria Math" panose="02040503050406030204" pitchFamily="18" charset="0"/>
                              <a:cs typeface="+mn-ea"/>
                              <a:sym typeface="+mn-lt"/>
                            </a:rPr>
                          </m:ctrlPr>
                        </m:dPr>
                        <m:e>
                          <m:r>
                            <a:rPr lang="en-US" altLang="zh-CN" sz="1800" b="1" i="1">
                              <a:solidFill>
                                <a:srgbClr val="2F12DE"/>
                              </a:solidFill>
                              <a:latin typeface="Cambria Math" panose="02040503050406030204" pitchFamily="18" charset="0"/>
                              <a:cs typeface="+mn-ea"/>
                              <a:sym typeface="+mn-lt"/>
                            </a:rPr>
                            <m:t>𝒗</m:t>
                          </m:r>
                        </m:e>
                      </m:d>
                      <m:r>
                        <a:rPr lang="en-US" altLang="zh-CN" sz="1800" b="1" i="1" smtClean="0">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𝒎𝒊𝒏</m:t>
                      </m:r>
                      <m:d>
                        <m:dPr>
                          <m:begChr m:val="{"/>
                          <m:endChr m:val=""/>
                          <m:ctrlPr>
                            <a:rPr lang="en-US" altLang="zh-CN" sz="1800" b="1" i="1">
                              <a:solidFill>
                                <a:srgbClr val="2F12DE"/>
                              </a:solidFill>
                              <a:latin typeface="Cambria Math" panose="02040503050406030204" pitchFamily="18" charset="0"/>
                              <a:cs typeface="+mn-ea"/>
                              <a:sym typeface="+mn-lt"/>
                            </a:rPr>
                          </m:ctrlPr>
                        </m:dPr>
                        <m:e>
                          <m:eqArr>
                            <m:eqArrPr>
                              <m:ctrlPr>
                                <a:rPr lang="en-US" altLang="zh-CN" sz="1800" b="1" i="1">
                                  <a:solidFill>
                                    <a:srgbClr val="2F12DE"/>
                                  </a:solidFill>
                                  <a:latin typeface="Cambria Math" panose="02040503050406030204" pitchFamily="18" charset="0"/>
                                  <a:cs typeface="+mn-ea"/>
                                  <a:sym typeface="+mn-lt"/>
                                </a:rPr>
                              </m:ctrlPr>
                            </m:eqArrPr>
                            <m:e>
                              <m:r>
                                <a:rPr lang="en-US" altLang="zh-CN" sz="1800" b="1" i="1">
                                  <a:solidFill>
                                    <a:srgbClr val="2F12DE"/>
                                  </a:solidFill>
                                  <a:latin typeface="Cambria Math" panose="02040503050406030204" pitchFamily="18" charset="0"/>
                                  <a:cs typeface="+mn-ea"/>
                                  <a:sym typeface="+mn-lt"/>
                                </a:rPr>
                                <m:t>𝒎𝒊</m:t>
                              </m:r>
                              <m:sSub>
                                <m:sSubPr>
                                  <m:ctrlPr>
                                    <a:rPr lang="en-US" altLang="zh-CN" sz="1800" b="1" i="1">
                                      <a:solidFill>
                                        <a:srgbClr val="2F12DE"/>
                                      </a:solidFill>
                                      <a:latin typeface="Cambria Math" panose="02040503050406030204" pitchFamily="18" charset="0"/>
                                      <a:cs typeface="+mn-ea"/>
                                      <a:sym typeface="+mn-lt"/>
                                    </a:rPr>
                                  </m:ctrlPr>
                                </m:sSubPr>
                                <m:e>
                                  <m:r>
                                    <a:rPr lang="en-US" altLang="zh-CN" sz="1800" b="1" i="1">
                                      <a:solidFill>
                                        <a:srgbClr val="2F12DE"/>
                                      </a:solidFill>
                                      <a:latin typeface="Cambria Math" panose="02040503050406030204" pitchFamily="18" charset="0"/>
                                      <a:cs typeface="+mn-ea"/>
                                      <a:sym typeface="+mn-lt"/>
                                    </a:rPr>
                                    <m:t>𝒏</m:t>
                                  </m:r>
                                </m:e>
                                <m:sub>
                                  <m:d>
                                    <m:dPr>
                                      <m:ctrlPr>
                                        <a:rPr lang="en-US" altLang="zh-CN" sz="1800" b="1" i="1">
                                          <a:solidFill>
                                            <a:srgbClr val="2F12DE"/>
                                          </a:solidFill>
                                          <a:latin typeface="Cambria Math" panose="02040503050406030204" pitchFamily="18" charset="0"/>
                                          <a:cs typeface="+mn-ea"/>
                                          <a:sym typeface="+mn-lt"/>
                                        </a:rPr>
                                      </m:ctrlPr>
                                    </m:dPr>
                                    <m:e>
                                      <m:r>
                                        <a:rPr lang="en-US" altLang="zh-CN" sz="1800" b="1" i="1">
                                          <a:solidFill>
                                            <a:srgbClr val="2F12DE"/>
                                          </a:solidFill>
                                          <a:latin typeface="Cambria Math" panose="02040503050406030204" pitchFamily="18" charset="0"/>
                                          <a:cs typeface="+mn-ea"/>
                                          <a:sym typeface="+mn-lt"/>
                                        </a:rPr>
                                        <m:t>𝒖</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𝒗</m:t>
                                      </m:r>
                                    </m:e>
                                  </m:d>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𝑬</m:t>
                                  </m:r>
                                </m:sub>
                              </m:sSub>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𝒅</m:t>
                              </m:r>
                              <m:d>
                                <m:dPr>
                                  <m:begChr m:val="["/>
                                  <m:endChr m:val="]"/>
                                  <m:ctrlPr>
                                    <a:rPr lang="en-US" altLang="zh-CN" sz="1800" b="1" i="1">
                                      <a:solidFill>
                                        <a:srgbClr val="2F12DE"/>
                                      </a:solidFill>
                                      <a:latin typeface="Cambria Math" panose="02040503050406030204" pitchFamily="18" charset="0"/>
                                      <a:cs typeface="+mn-ea"/>
                                      <a:sym typeface="+mn-lt"/>
                                    </a:rPr>
                                  </m:ctrlPr>
                                </m:dPr>
                                <m:e>
                                  <m:r>
                                    <a:rPr lang="en-US" altLang="zh-CN" sz="1800" b="1" i="1">
                                      <a:solidFill>
                                        <a:srgbClr val="2F12DE"/>
                                      </a:solidFill>
                                      <a:latin typeface="Cambria Math" panose="02040503050406030204" pitchFamily="18" charset="0"/>
                                      <a:cs typeface="+mn-ea"/>
                                      <a:sym typeface="+mn-lt"/>
                                    </a:rPr>
                                    <m:t>𝒌</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𝟏</m:t>
                                  </m:r>
                                </m:e>
                              </m:d>
                              <m:d>
                                <m:dPr>
                                  <m:begChr m:val="["/>
                                  <m:endChr m:val="]"/>
                                  <m:ctrlPr>
                                    <a:rPr lang="en-US" altLang="zh-CN" sz="1800" b="1" i="1">
                                      <a:solidFill>
                                        <a:srgbClr val="2F12DE"/>
                                      </a:solidFill>
                                      <a:latin typeface="Cambria Math" panose="02040503050406030204" pitchFamily="18" charset="0"/>
                                      <a:cs typeface="+mn-ea"/>
                                      <a:sym typeface="+mn-lt"/>
                                    </a:rPr>
                                  </m:ctrlPr>
                                </m:dPr>
                                <m:e>
                                  <m:r>
                                    <a:rPr lang="en-US" altLang="zh-CN" sz="1800" b="1" i="1">
                                      <a:solidFill>
                                        <a:srgbClr val="2F12DE"/>
                                      </a:solidFill>
                                      <a:latin typeface="Cambria Math" panose="02040503050406030204" pitchFamily="18" charset="0"/>
                                      <a:cs typeface="+mn-ea"/>
                                      <a:sym typeface="+mn-lt"/>
                                    </a:rPr>
                                    <m:t>𝒖</m:t>
                                  </m:r>
                                </m:e>
                              </m:d>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𝒘</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𝒖</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𝒗</m:t>
                              </m:r>
                              <m:r>
                                <a:rPr lang="en-US" altLang="zh-CN" sz="1800" b="1" i="1">
                                  <a:solidFill>
                                    <a:srgbClr val="2F12DE"/>
                                  </a:solidFill>
                                  <a:latin typeface="Cambria Math" panose="02040503050406030204" pitchFamily="18" charset="0"/>
                                  <a:cs typeface="+mn-ea"/>
                                  <a:sym typeface="+mn-lt"/>
                                </a:rPr>
                                <m:t>)}</m:t>
                              </m:r>
                              <m:r>
                                <m:rPr>
                                  <m:nor/>
                                </m:rPr>
                                <a:rPr lang="en-US" altLang="zh-CN" sz="1800" b="1" dirty="0">
                                  <a:solidFill>
                                    <a:srgbClr val="2F12DE"/>
                                  </a:solidFill>
                                  <a:cs typeface="+mn-ea"/>
                                  <a:sym typeface="+mn-lt"/>
                                </a:rPr>
                                <m:t> </m:t>
                              </m:r>
                            </m:e>
                            <m:e>
                              <m:r>
                                <a:rPr lang="en-US" altLang="zh-CN" sz="1800" b="1" i="1">
                                  <a:solidFill>
                                    <a:srgbClr val="2F12DE"/>
                                  </a:solidFill>
                                  <a:latin typeface="Cambria Math" panose="02040503050406030204" pitchFamily="18" charset="0"/>
                                  <a:cs typeface="+mn-ea"/>
                                  <a:sym typeface="+mn-lt"/>
                                </a:rPr>
                                <m:t>&amp;</m:t>
                              </m:r>
                              <m:r>
                                <a:rPr lang="en-US" altLang="zh-CN" sz="1800" b="1" i="1">
                                  <a:solidFill>
                                    <a:srgbClr val="2F12DE"/>
                                  </a:solidFill>
                                  <a:latin typeface="Cambria Math" panose="02040503050406030204" pitchFamily="18" charset="0"/>
                                  <a:cs typeface="+mn-ea"/>
                                  <a:sym typeface="+mn-lt"/>
                                </a:rPr>
                                <m:t>𝒅</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𝒌</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𝟏</m:t>
                              </m:r>
                              <m:r>
                                <a:rPr lang="en-US" altLang="zh-CN" sz="1800" b="1" i="1">
                                  <a:solidFill>
                                    <a:srgbClr val="2F12DE"/>
                                  </a:solidFill>
                                  <a:latin typeface="Cambria Math" panose="02040503050406030204" pitchFamily="18" charset="0"/>
                                  <a:cs typeface="+mn-ea"/>
                                  <a:sym typeface="+mn-lt"/>
                                </a:rPr>
                                <m:t>][</m:t>
                              </m:r>
                              <m:r>
                                <a:rPr lang="en-US" altLang="zh-CN" sz="1800" b="1" i="1">
                                  <a:solidFill>
                                    <a:srgbClr val="2F12DE"/>
                                  </a:solidFill>
                                  <a:latin typeface="Cambria Math" panose="02040503050406030204" pitchFamily="18" charset="0"/>
                                  <a:cs typeface="+mn-ea"/>
                                  <a:sym typeface="+mn-lt"/>
                                </a:rPr>
                                <m:t>𝒗</m:t>
                              </m:r>
                              <m:r>
                                <a:rPr lang="en-US" altLang="zh-CN" sz="1800" b="1" i="1">
                                  <a:solidFill>
                                    <a:srgbClr val="2F12DE"/>
                                  </a:solidFill>
                                  <a:latin typeface="Cambria Math" panose="02040503050406030204" pitchFamily="18" charset="0"/>
                                  <a:cs typeface="+mn-ea"/>
                                  <a:sym typeface="+mn-lt"/>
                                </a:rPr>
                                <m:t>]</m:t>
                              </m:r>
                            </m:e>
                          </m:eqArr>
                        </m:e>
                      </m:d>
                    </m:oMath>
                  </m:oMathPara>
                </a14:m>
                <a:endParaRPr lang="en-CN" dirty="0"/>
              </a:p>
            </p:txBody>
          </p:sp>
        </mc:Choice>
        <mc:Fallback>
          <p:sp>
            <p:nvSpPr>
              <p:cNvPr id="8" name="TextBox 7">
                <a:extLst>
                  <a:ext uri="{FF2B5EF4-FFF2-40B4-BE49-F238E27FC236}">
                    <a16:creationId xmlns:a16="http://schemas.microsoft.com/office/drawing/2014/main" id="{9F3E2DA6-B705-2C48-A31F-09545EB6FB09}"/>
                  </a:ext>
                </a:extLst>
              </p:cNvPr>
              <p:cNvSpPr txBox="1">
                <a:spLocks noRot="1" noChangeAspect="1" noMove="1" noResize="1" noEditPoints="1" noAdjustHandles="1" noChangeArrowheads="1" noChangeShapeType="1" noTextEdit="1"/>
              </p:cNvSpPr>
              <p:nvPr/>
            </p:nvSpPr>
            <p:spPr>
              <a:xfrm>
                <a:off x="4191000" y="2133600"/>
                <a:ext cx="4572000" cy="1082412"/>
              </a:xfrm>
              <a:prstGeom prst="rect">
                <a:avLst/>
              </a:prstGeom>
              <a:blipFill>
                <a:blip r:embed="rId2"/>
                <a:stretch>
                  <a:fillRect l="-10526" t="-122093" b="-210465"/>
                </a:stretch>
              </a:blipFill>
            </p:spPr>
            <p:txBody>
              <a:bodyPr/>
              <a:lstStyle/>
              <a:p>
                <a:r>
                  <a:rPr lang="en-CN">
                    <a:noFill/>
                  </a:rPr>
                  <a:t> </a:t>
                </a:r>
              </a:p>
            </p:txBody>
          </p:sp>
        </mc:Fallback>
      </mc:AlternateContent>
    </p:spTree>
    <p:extLst>
      <p:ext uri="{BB962C8B-B14F-4D97-AF65-F5344CB8AC3E}">
        <p14:creationId xmlns:p14="http://schemas.microsoft.com/office/powerpoint/2010/main" val="262227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0" y="2590800"/>
            <a:ext cx="4830234" cy="1945923"/>
          </a:xfrm>
        </p:spPr>
        <p:txBody>
          <a:bodyPr vert="horz" wrap="square" lIns="81280" tIns="40640" rIns="81280" bIns="40640" numCol="1" anchor="t" anchorCtr="0" compatLnSpc="1">
            <a:noAutofit/>
          </a:bodyPr>
          <a:lstStyle/>
          <a:p>
            <a:pPr marL="0" indent="0" defTabSz="812810" eaLnBrk="1" hangingPunct="1">
              <a:buNone/>
              <a:defRPr/>
            </a:pPr>
            <a:r>
              <a:rPr lang="en-US" altLang="zh-CN" sz="3600" dirty="0">
                <a:solidFill>
                  <a:srgbClr val="FF0000"/>
                </a:solidFill>
              </a:rPr>
              <a:t>9.5</a:t>
            </a:r>
            <a:r>
              <a:rPr lang="en-US" altLang="zh-CN" sz="3600" b="1" dirty="0">
                <a:solidFill>
                  <a:srgbClr val="FF0000"/>
                </a:solidFill>
              </a:rPr>
              <a:t> </a:t>
            </a:r>
            <a:r>
              <a:rPr lang="zh-CN" altLang="en-US" sz="3600" b="1" dirty="0">
                <a:solidFill>
                  <a:srgbClr val="FF0000"/>
                </a:solidFill>
              </a:rPr>
              <a:t>最短路径问题</a:t>
            </a:r>
            <a:endParaRPr lang="zh-CN" altLang="zh-CN" sz="3600" dirty="0"/>
          </a:p>
          <a:p>
            <a:pPr marL="0" indent="0" defTabSz="812810" eaLnBrk="1" hangingPunct="1">
              <a:buNone/>
              <a:defRPr/>
            </a:pPr>
            <a:r>
              <a:rPr lang="en-US" altLang="zh-CN" sz="3600" dirty="0"/>
              <a:t>9.6 </a:t>
            </a:r>
            <a:r>
              <a:rPr lang="zh-CN" altLang="en-CN" sz="3600" dirty="0"/>
              <a:t>网络</a:t>
            </a:r>
            <a:r>
              <a:rPr lang="zh-CN" altLang="en-US" sz="3600" dirty="0"/>
              <a:t>流问题</a:t>
            </a:r>
            <a:endParaRPr lang="en-US" altLang="zh-CN" sz="3600" dirty="0"/>
          </a:p>
          <a:p>
            <a:pPr marL="0" indent="0" defTabSz="812810" eaLnBrk="1" hangingPunct="1">
              <a:buNone/>
              <a:defRPr/>
            </a:pPr>
            <a:r>
              <a:rPr lang="en-US" altLang="zh-CN" sz="3600" dirty="0"/>
              <a:t>9.7</a:t>
            </a:r>
            <a:r>
              <a:rPr lang="zh-CN" altLang="en-US" sz="3600" dirty="0"/>
              <a:t> 匹配问题</a:t>
            </a:r>
            <a:endParaRPr lang="zh-CN" altLang="zh-CN" sz="3600" dirty="0"/>
          </a:p>
        </p:txBody>
      </p:sp>
      <p:sp>
        <p:nvSpPr>
          <p:cNvPr id="6" name="标题 1">
            <a:extLst>
              <a:ext uri="{FF2B5EF4-FFF2-40B4-BE49-F238E27FC236}">
                <a16:creationId xmlns:a16="http://schemas.microsoft.com/office/drawing/2014/main" id="{5EFB537B-2515-3D4A-B307-88ED3A85AEAE}"/>
              </a:ext>
            </a:extLst>
          </p:cNvPr>
          <p:cNvSpPr txBox="1">
            <a:spLocks/>
          </p:cNvSpPr>
          <p:nvPr/>
        </p:nvSpPr>
        <p:spPr>
          <a:xfrm>
            <a:off x="609600" y="152400"/>
            <a:ext cx="8229600" cy="99251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i="0" kern="1200">
                <a:solidFill>
                  <a:srgbClr val="0070C0"/>
                </a:solidFill>
                <a:latin typeface="Microsoft YaHei" panose="020B0503020204020204" pitchFamily="34" charset="-122"/>
                <a:ea typeface="Microsoft YaHei" panose="020B0503020204020204" pitchFamily="34" charset="-122"/>
                <a:cs typeface="+mj-cs"/>
              </a:defRPr>
            </a:lvl1pPr>
          </a:lstStyle>
          <a:p>
            <a:r>
              <a:rPr lang="zh-CN" altLang="en-US">
                <a:solidFill>
                  <a:srgbClr val="FF0000"/>
                </a:solidFill>
              </a:rPr>
              <a:t>第九章 图</a:t>
            </a:r>
            <a:endParaRPr lang="zh-CN" alt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DAG </a:t>
            </a:r>
            <a:r>
              <a:rPr lang="zh-CN" altLang="en-US" dirty="0"/>
              <a:t>中最短路径</a:t>
            </a:r>
          </a:p>
        </p:txBody>
      </p:sp>
      <p:sp>
        <p:nvSpPr>
          <p:cNvPr id="1415171" name="Rectangle 3"/>
          <p:cNvSpPr>
            <a:spLocks noGrp="1"/>
          </p:cNvSpPr>
          <p:nvPr>
            <p:ph idx="1"/>
          </p:nvPr>
        </p:nvSpPr>
        <p:spPr>
          <a:xfrm>
            <a:off x="381000" y="1308904"/>
            <a:ext cx="8382000" cy="5396696"/>
          </a:xfrm>
          <a:solidFill>
            <a:schemeClr val="bg1"/>
          </a:solidFill>
        </p:spPr>
        <p:txBody>
          <a:bodyPr vert="horz" wrap="square" lIns="92075" tIns="46038" rIns="92075" bIns="46038" anchor="t"/>
          <a:lstStyle/>
          <a:p>
            <a:r>
              <a:rPr lang="en-US" altLang="zh-CN" dirty="0">
                <a:ea typeface="宋体" panose="02010600030101010101" pitchFamily="2" charset="-122"/>
              </a:rPr>
              <a:t>Problem: </a:t>
            </a:r>
            <a:r>
              <a:rPr lang="zh-CN" altLang="en-US" dirty="0">
                <a:ea typeface="宋体" panose="02010600030101010101" pitchFamily="2" charset="-122"/>
              </a:rPr>
              <a:t>寻找 </a:t>
            </a:r>
            <a:r>
              <a:rPr lang="en-US" altLang="zh-CN" dirty="0">
                <a:ea typeface="宋体" panose="02010600030101010101" pitchFamily="2" charset="-122"/>
              </a:rPr>
              <a:t>DAG(</a:t>
            </a:r>
            <a:r>
              <a:rPr lang="zh-CN" altLang="en-US" dirty="0">
                <a:ea typeface="宋体" panose="02010600030101010101" pitchFamily="2" charset="-122"/>
              </a:rPr>
              <a:t>有向无环图</a:t>
            </a:r>
            <a:r>
              <a:rPr lang="en-US" altLang="zh-CN" dirty="0">
                <a:ea typeface="宋体" panose="02010600030101010101" pitchFamily="2" charset="-122"/>
              </a:rPr>
              <a:t>)</a:t>
            </a:r>
            <a:r>
              <a:rPr lang="zh-CN" altLang="en-US" dirty="0">
                <a:ea typeface="宋体" panose="02010600030101010101" pitchFamily="2" charset="-122"/>
              </a:rPr>
              <a:t>中最短路径</a:t>
            </a:r>
            <a:endParaRPr lang="en-US" altLang="zh-CN" dirty="0">
              <a:ea typeface="宋体" panose="02010600030101010101" pitchFamily="2" charset="-122"/>
            </a:endParaRPr>
          </a:p>
          <a:p>
            <a:pPr lvl="1"/>
            <a:r>
              <a:rPr lang="en-US" altLang="zh-CN" dirty="0">
                <a:ea typeface="宋体" panose="02010600030101010101" pitchFamily="2" charset="-122"/>
              </a:rPr>
              <a:t>Bellman-Ford </a:t>
            </a:r>
            <a:r>
              <a:rPr lang="zh-CN" altLang="en-US" dirty="0">
                <a:ea typeface="宋体" panose="02010600030101010101" pitchFamily="2" charset="-122"/>
              </a:rPr>
              <a:t>时间是</a:t>
            </a:r>
            <a:r>
              <a:rPr lang="en-US" altLang="zh-CN" dirty="0">
                <a:ea typeface="宋体" panose="02010600030101010101" pitchFamily="2" charset="-122"/>
              </a:rPr>
              <a:t> O(VE).  </a:t>
            </a:r>
            <a:endParaRPr lang="en-US" altLang="zh-CN" i="1" dirty="0">
              <a:solidFill>
                <a:schemeClr val="accent1"/>
              </a:solidFill>
              <a:ea typeface="宋体" panose="02010600030101010101" pitchFamily="2" charset="-122"/>
            </a:endParaRPr>
          </a:p>
          <a:p>
            <a:pPr lvl="1"/>
            <a:r>
              <a:rPr lang="zh-CN" altLang="en-US" i="1" dirty="0">
                <a:solidFill>
                  <a:schemeClr val="accent1"/>
                </a:solidFill>
                <a:ea typeface="宋体" panose="02010600030101010101" pitchFamily="2" charset="-122"/>
              </a:rPr>
              <a:t>能否做的好一点呢？</a:t>
            </a:r>
            <a:endParaRPr lang="en-US" altLang="zh-CN" dirty="0">
              <a:solidFill>
                <a:schemeClr val="accent1"/>
              </a:solidFill>
              <a:ea typeface="宋体" panose="02010600030101010101" pitchFamily="2" charset="-122"/>
            </a:endParaRPr>
          </a:p>
          <a:p>
            <a:pPr lvl="1"/>
            <a:r>
              <a:rPr lang="en-US" altLang="zh-CN" dirty="0">
                <a:ea typeface="宋体" panose="02010600030101010101" pitchFamily="2" charset="-122"/>
              </a:rPr>
              <a:t>Idea: </a:t>
            </a:r>
            <a:r>
              <a:rPr lang="zh-CN" altLang="en-US" dirty="0">
                <a:ea typeface="宋体" panose="02010600030101010101" pitchFamily="2" charset="-122"/>
              </a:rPr>
              <a:t>使用拓扑排序</a:t>
            </a:r>
            <a:endParaRPr lang="en-US" altLang="zh-CN" dirty="0">
              <a:ea typeface="宋体" panose="02010600030101010101" pitchFamily="2" charset="-122"/>
            </a:endParaRPr>
          </a:p>
          <a:p>
            <a:pPr lvl="2"/>
            <a:r>
              <a:rPr lang="zh-CN" altLang="en-US" sz="1800" dirty="0">
                <a:ea typeface="宋体" panose="02010600030101010101" pitchFamily="2" charset="-122"/>
              </a:rPr>
              <a:t>如果沿着最短路径作松弛操作，则可以一遍完成</a:t>
            </a:r>
            <a:endParaRPr lang="en-US" altLang="zh-CN" sz="1800" dirty="0">
              <a:ea typeface="宋体" panose="02010600030101010101" pitchFamily="2" charset="-122"/>
            </a:endParaRPr>
          </a:p>
          <a:p>
            <a:pPr lvl="2" algn="just"/>
            <a:r>
              <a:rPr lang="en-US" altLang="zh-CN" sz="1800" b="1" dirty="0">
                <a:ea typeface="宋体" panose="02010600030101010101" pitchFamily="2" charset="-122"/>
              </a:rPr>
              <a:t>DAG</a:t>
            </a:r>
            <a:r>
              <a:rPr lang="zh-CN" altLang="en-US" sz="1800" b="1" dirty="0">
                <a:ea typeface="宋体" panose="02010600030101010101" pitchFamily="2" charset="-122"/>
              </a:rPr>
              <a:t>中的每条路径都是拓扑排序得到结点序列的一个子序列</a:t>
            </a:r>
            <a:r>
              <a:rPr lang="zh-CN" altLang="en-US" sz="1800" dirty="0">
                <a:ea typeface="宋体" panose="02010600030101010101" pitchFamily="2" charset="-122"/>
              </a:rPr>
              <a:t>，那么，如果按照这个顺序（拓扑序列）处理，我们将沿着最短路径进行处理（</a:t>
            </a:r>
            <a:r>
              <a:rPr lang="zh-CN" altLang="en-US" sz="1800" dirty="0">
                <a:solidFill>
                  <a:srgbClr val="FF0000"/>
                </a:solidFill>
                <a:ea typeface="宋体" panose="02010600030101010101" pitchFamily="2" charset="-122"/>
              </a:rPr>
              <a:t>路径松弛定理</a:t>
            </a:r>
            <a:r>
              <a:rPr lang="zh-CN" altLang="en-US" sz="1800" dirty="0">
                <a:ea typeface="宋体" panose="02010600030101010101" pitchFamily="2" charset="-122"/>
              </a:rPr>
              <a:t>），扫描一次就够了</a:t>
            </a:r>
            <a:r>
              <a:rPr lang="en-US" altLang="zh-CN" sz="1800" dirty="0">
                <a:ea typeface="宋体" panose="02010600030101010101" pitchFamily="2" charset="-122"/>
              </a:rPr>
              <a:t>.</a:t>
            </a:r>
            <a:r>
              <a:rPr lang="en-US" altLang="zh-CN" dirty="0">
                <a:ea typeface="宋体" panose="02010600030101010101" pitchFamily="2" charset="-122"/>
              </a:rPr>
              <a:t> </a:t>
            </a:r>
            <a:endParaRPr lang="en-US" altLang="zh-CN" i="1" dirty="0">
              <a:solidFill>
                <a:schemeClr val="accent1"/>
              </a:solidFill>
              <a:ea typeface="宋体" panose="02010600030101010101" pitchFamily="2" charset="-122"/>
            </a:endParaRPr>
          </a:p>
          <a:p>
            <a:pPr marL="812810" lvl="2" indent="0">
              <a:buNone/>
            </a:pPr>
            <a:endParaRPr lang="en-US" altLang="zh-CN" i="1" dirty="0">
              <a:solidFill>
                <a:schemeClr val="accent1"/>
              </a:solidFill>
              <a:ea typeface="宋体" panose="02010600030101010101" pitchFamily="2" charset="-122"/>
            </a:endParaRPr>
          </a:p>
        </p:txBody>
      </p:sp>
      <p:grpSp>
        <p:nvGrpSpPr>
          <p:cNvPr id="4" name="Group 27">
            <a:extLst>
              <a:ext uri="{FF2B5EF4-FFF2-40B4-BE49-F238E27FC236}">
                <a16:creationId xmlns:a16="http://schemas.microsoft.com/office/drawing/2014/main" id="{E146C3F4-0E87-4C47-A3C9-06A7A098FE71}"/>
              </a:ext>
            </a:extLst>
          </p:cNvPr>
          <p:cNvGrpSpPr/>
          <p:nvPr/>
        </p:nvGrpSpPr>
        <p:grpSpPr>
          <a:xfrm>
            <a:off x="1066800" y="4607841"/>
            <a:ext cx="2438400" cy="2240189"/>
            <a:chOff x="2239" y="2341"/>
            <a:chExt cx="1956" cy="1786"/>
          </a:xfrm>
        </p:grpSpPr>
        <p:sp>
          <p:nvSpPr>
            <p:cNvPr id="5" name="Text Box 7">
              <a:extLst>
                <a:ext uri="{FF2B5EF4-FFF2-40B4-BE49-F238E27FC236}">
                  <a16:creationId xmlns:a16="http://schemas.microsoft.com/office/drawing/2014/main" id="{E22DCA4B-56B7-8D45-9DE0-A53BC0E935D6}"/>
                </a:ext>
              </a:extLst>
            </p:cNvPr>
            <p:cNvSpPr txBox="1">
              <a:spLocks noChangeArrowheads="1"/>
            </p:cNvSpPr>
            <p:nvPr/>
          </p:nvSpPr>
          <p:spPr bwMode="auto">
            <a:xfrm>
              <a:off x="3055" y="2341"/>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6</a:t>
              </a:r>
            </a:p>
          </p:txBody>
        </p:sp>
        <p:sp>
          <p:nvSpPr>
            <p:cNvPr id="6" name="Text Box 11">
              <a:extLst>
                <a:ext uri="{FF2B5EF4-FFF2-40B4-BE49-F238E27FC236}">
                  <a16:creationId xmlns:a16="http://schemas.microsoft.com/office/drawing/2014/main" id="{FC2D09D9-9892-E14B-AF4E-F97977641B70}"/>
                </a:ext>
              </a:extLst>
            </p:cNvPr>
            <p:cNvSpPr txBox="1">
              <a:spLocks noChangeArrowheads="1"/>
            </p:cNvSpPr>
            <p:nvPr/>
          </p:nvSpPr>
          <p:spPr bwMode="auto">
            <a:xfrm>
              <a:off x="3673" y="3157"/>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5</a:t>
              </a:r>
            </a:p>
          </p:txBody>
        </p:sp>
        <p:sp>
          <p:nvSpPr>
            <p:cNvPr id="7" name="Text Box 12">
              <a:extLst>
                <a:ext uri="{FF2B5EF4-FFF2-40B4-BE49-F238E27FC236}">
                  <a16:creationId xmlns:a16="http://schemas.microsoft.com/office/drawing/2014/main" id="{F122C1D5-1D97-4E44-A7FA-EF1ABCAEC47A}"/>
                </a:ext>
              </a:extLst>
            </p:cNvPr>
            <p:cNvSpPr txBox="1">
              <a:spLocks noChangeArrowheads="1"/>
            </p:cNvSpPr>
            <p:nvPr/>
          </p:nvSpPr>
          <p:spPr bwMode="auto">
            <a:xfrm>
              <a:off x="2828" y="2795"/>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4</a:t>
              </a:r>
            </a:p>
          </p:txBody>
        </p:sp>
        <p:sp>
          <p:nvSpPr>
            <p:cNvPr id="8" name="Text Box 13">
              <a:extLst>
                <a:ext uri="{FF2B5EF4-FFF2-40B4-BE49-F238E27FC236}">
                  <a16:creationId xmlns:a16="http://schemas.microsoft.com/office/drawing/2014/main" id="{B55C70E7-503E-7840-BEDB-5DACFEC18B33}"/>
                </a:ext>
              </a:extLst>
            </p:cNvPr>
            <p:cNvSpPr txBox="1">
              <a:spLocks noChangeArrowheads="1"/>
            </p:cNvSpPr>
            <p:nvPr/>
          </p:nvSpPr>
          <p:spPr bwMode="auto">
            <a:xfrm>
              <a:off x="2448" y="3473"/>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3</a:t>
              </a:r>
            </a:p>
          </p:txBody>
        </p:sp>
        <p:sp>
          <p:nvSpPr>
            <p:cNvPr id="9" name="Text Box 14">
              <a:extLst>
                <a:ext uri="{FF2B5EF4-FFF2-40B4-BE49-F238E27FC236}">
                  <a16:creationId xmlns:a16="http://schemas.microsoft.com/office/drawing/2014/main" id="{31398022-5734-4140-AC67-817F396B0454}"/>
                </a:ext>
              </a:extLst>
            </p:cNvPr>
            <p:cNvSpPr txBox="1">
              <a:spLocks noChangeArrowheads="1"/>
            </p:cNvSpPr>
            <p:nvPr/>
          </p:nvSpPr>
          <p:spPr bwMode="auto">
            <a:xfrm>
              <a:off x="3219" y="3157"/>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2</a:t>
              </a:r>
            </a:p>
          </p:txBody>
        </p:sp>
        <p:sp>
          <p:nvSpPr>
            <p:cNvPr id="10" name="Text Box 15">
              <a:extLst>
                <a:ext uri="{FF2B5EF4-FFF2-40B4-BE49-F238E27FC236}">
                  <a16:creationId xmlns:a16="http://schemas.microsoft.com/office/drawing/2014/main" id="{A236D470-D1AD-7B41-8EB0-6C41D597A60A}"/>
                </a:ext>
              </a:extLst>
            </p:cNvPr>
            <p:cNvSpPr txBox="1">
              <a:spLocks noChangeArrowheads="1"/>
            </p:cNvSpPr>
            <p:nvPr/>
          </p:nvSpPr>
          <p:spPr bwMode="auto">
            <a:xfrm>
              <a:off x="2239" y="3836"/>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1</a:t>
              </a:r>
            </a:p>
          </p:txBody>
        </p:sp>
        <p:sp>
          <p:nvSpPr>
            <p:cNvPr id="11" name="Text Box 16">
              <a:extLst>
                <a:ext uri="{FF2B5EF4-FFF2-40B4-BE49-F238E27FC236}">
                  <a16:creationId xmlns:a16="http://schemas.microsoft.com/office/drawing/2014/main" id="{DE09A414-CC86-7C49-91D2-18B3082C034E}"/>
                </a:ext>
              </a:extLst>
            </p:cNvPr>
            <p:cNvSpPr txBox="1">
              <a:spLocks noChangeArrowheads="1"/>
            </p:cNvSpPr>
            <p:nvPr/>
          </p:nvSpPr>
          <p:spPr bwMode="auto">
            <a:xfrm>
              <a:off x="3899" y="3520"/>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dirty="0">
                  <a:effectLst>
                    <a:outerShdw blurRad="38100" dist="38100" dir="2700000" algn="tl">
                      <a:srgbClr val="C0C0C0"/>
                    </a:outerShdw>
                  </a:effectLst>
                  <a:latin typeface="Arial" panose="020B0604020202020204" pitchFamily="34" charset="0"/>
                  <a:ea typeface="宋体" panose="02010600030101010101" pitchFamily="2" charset="-122"/>
                  <a:cs typeface="+mn-cs"/>
                </a:rPr>
                <a:t>9</a:t>
              </a:r>
            </a:p>
          </p:txBody>
        </p:sp>
        <p:sp>
          <p:nvSpPr>
            <p:cNvPr id="12" name="Text Box 17">
              <a:extLst>
                <a:ext uri="{FF2B5EF4-FFF2-40B4-BE49-F238E27FC236}">
                  <a16:creationId xmlns:a16="http://schemas.microsoft.com/office/drawing/2014/main" id="{A858B77E-6F3E-4043-8D69-50C02AFB5595}"/>
                </a:ext>
              </a:extLst>
            </p:cNvPr>
            <p:cNvSpPr txBox="1">
              <a:spLocks noChangeArrowheads="1"/>
            </p:cNvSpPr>
            <p:nvPr/>
          </p:nvSpPr>
          <p:spPr bwMode="auto">
            <a:xfrm>
              <a:off x="3373" y="2795"/>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8</a:t>
              </a:r>
            </a:p>
          </p:txBody>
        </p:sp>
        <p:sp>
          <p:nvSpPr>
            <p:cNvPr id="13" name="Text Box 18">
              <a:extLst>
                <a:ext uri="{FF2B5EF4-FFF2-40B4-BE49-F238E27FC236}">
                  <a16:creationId xmlns:a16="http://schemas.microsoft.com/office/drawing/2014/main" id="{99FCD810-E775-3C44-B367-58543F58EBB0}"/>
                </a:ext>
              </a:extLst>
            </p:cNvPr>
            <p:cNvSpPr txBox="1">
              <a:spLocks noChangeArrowheads="1"/>
            </p:cNvSpPr>
            <p:nvPr/>
          </p:nvSpPr>
          <p:spPr bwMode="auto">
            <a:xfrm>
              <a:off x="2630" y="3157"/>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2400" b="1" i="1" kern="1200" cap="none" spc="0" normalizeH="0" baseline="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2400" b="1" kern="1200" cap="none" spc="0" normalizeH="0" baseline="-25000" noProof="0">
                  <a:effectLst>
                    <a:outerShdw blurRad="38100" dist="38100" dir="2700000" algn="tl">
                      <a:srgbClr val="C0C0C0"/>
                    </a:outerShdw>
                  </a:effectLst>
                  <a:latin typeface="Arial" panose="020B0604020202020204" pitchFamily="34" charset="0"/>
                  <a:ea typeface="宋体" panose="02010600030101010101" pitchFamily="2" charset="-122"/>
                  <a:cs typeface="+mn-cs"/>
                </a:rPr>
                <a:t>7</a:t>
              </a:r>
            </a:p>
          </p:txBody>
        </p:sp>
        <p:sp>
          <p:nvSpPr>
            <p:cNvPr id="14" name="Line 19">
              <a:extLst>
                <a:ext uri="{FF2B5EF4-FFF2-40B4-BE49-F238E27FC236}">
                  <a16:creationId xmlns:a16="http://schemas.microsoft.com/office/drawing/2014/main" id="{77367FD5-342A-9744-9C37-EF361C5CD8F1}"/>
                </a:ext>
              </a:extLst>
            </p:cNvPr>
            <p:cNvSpPr/>
            <p:nvPr/>
          </p:nvSpPr>
          <p:spPr>
            <a:xfrm flipH="1">
              <a:off x="3013" y="2704"/>
              <a:ext cx="136" cy="227"/>
            </a:xfrm>
            <a:prstGeom prst="line">
              <a:avLst/>
            </a:prstGeom>
            <a:ln w="38100" cap="sq" cmpd="sng">
              <a:solidFill>
                <a:schemeClr val="tx1"/>
              </a:solidFill>
              <a:prstDash val="solid"/>
              <a:miter/>
              <a:headEnd type="triangle" w="med" len="med"/>
              <a:tailEnd type="none" w="med" len="med"/>
            </a:ln>
          </p:spPr>
        </p:sp>
        <p:sp>
          <p:nvSpPr>
            <p:cNvPr id="15" name="Line 20">
              <a:extLst>
                <a:ext uri="{FF2B5EF4-FFF2-40B4-BE49-F238E27FC236}">
                  <a16:creationId xmlns:a16="http://schemas.microsoft.com/office/drawing/2014/main" id="{346A8A48-7B35-E340-94B4-EB11D4E23EB0}"/>
                </a:ext>
              </a:extLst>
            </p:cNvPr>
            <p:cNvSpPr/>
            <p:nvPr/>
          </p:nvSpPr>
          <p:spPr>
            <a:xfrm>
              <a:off x="3285" y="2704"/>
              <a:ext cx="182" cy="227"/>
            </a:xfrm>
            <a:prstGeom prst="line">
              <a:avLst/>
            </a:prstGeom>
            <a:ln w="38100" cap="sq" cmpd="sng">
              <a:solidFill>
                <a:schemeClr val="tx1"/>
              </a:solidFill>
              <a:prstDash val="solid"/>
              <a:miter/>
              <a:headEnd type="triangle" w="med" len="med"/>
              <a:tailEnd type="none" w="med" len="med"/>
            </a:ln>
          </p:spPr>
        </p:sp>
        <p:sp>
          <p:nvSpPr>
            <p:cNvPr id="16" name="Line 21">
              <a:extLst>
                <a:ext uri="{FF2B5EF4-FFF2-40B4-BE49-F238E27FC236}">
                  <a16:creationId xmlns:a16="http://schemas.microsoft.com/office/drawing/2014/main" id="{224E6DCF-805C-A249-A310-8E8901A05BA7}"/>
                </a:ext>
              </a:extLst>
            </p:cNvPr>
            <p:cNvSpPr/>
            <p:nvPr/>
          </p:nvSpPr>
          <p:spPr>
            <a:xfrm flipH="1">
              <a:off x="2832" y="3113"/>
              <a:ext cx="90" cy="181"/>
            </a:xfrm>
            <a:prstGeom prst="line">
              <a:avLst/>
            </a:prstGeom>
            <a:ln w="38100" cap="sq" cmpd="sng">
              <a:solidFill>
                <a:schemeClr val="tx1"/>
              </a:solidFill>
              <a:prstDash val="solid"/>
              <a:miter/>
              <a:headEnd type="triangle" w="med" len="med"/>
              <a:tailEnd type="none" w="med" len="med"/>
            </a:ln>
          </p:spPr>
        </p:sp>
        <p:sp>
          <p:nvSpPr>
            <p:cNvPr id="17" name="Line 22">
              <a:extLst>
                <a:ext uri="{FF2B5EF4-FFF2-40B4-BE49-F238E27FC236}">
                  <a16:creationId xmlns:a16="http://schemas.microsoft.com/office/drawing/2014/main" id="{65948247-3BB4-9B4C-9676-C2758FE56ACA}"/>
                </a:ext>
              </a:extLst>
            </p:cNvPr>
            <p:cNvSpPr/>
            <p:nvPr/>
          </p:nvSpPr>
          <p:spPr>
            <a:xfrm flipH="1">
              <a:off x="2650" y="3475"/>
              <a:ext cx="91" cy="137"/>
            </a:xfrm>
            <a:prstGeom prst="line">
              <a:avLst/>
            </a:prstGeom>
            <a:ln w="38100" cap="sq" cmpd="sng">
              <a:solidFill>
                <a:schemeClr val="tx1"/>
              </a:solidFill>
              <a:prstDash val="solid"/>
              <a:miter/>
              <a:headEnd type="triangle" w="med" len="med"/>
              <a:tailEnd type="none" w="med" len="med"/>
            </a:ln>
          </p:spPr>
        </p:sp>
        <p:sp>
          <p:nvSpPr>
            <p:cNvPr id="18" name="Line 23">
              <a:extLst>
                <a:ext uri="{FF2B5EF4-FFF2-40B4-BE49-F238E27FC236}">
                  <a16:creationId xmlns:a16="http://schemas.microsoft.com/office/drawing/2014/main" id="{E9C144D3-425A-DC42-B247-21CADA084AEF}"/>
                </a:ext>
              </a:extLst>
            </p:cNvPr>
            <p:cNvSpPr/>
            <p:nvPr/>
          </p:nvSpPr>
          <p:spPr>
            <a:xfrm flipH="1">
              <a:off x="2424" y="3794"/>
              <a:ext cx="136" cy="226"/>
            </a:xfrm>
            <a:prstGeom prst="line">
              <a:avLst/>
            </a:prstGeom>
            <a:ln w="38100" cap="sq" cmpd="sng">
              <a:solidFill>
                <a:schemeClr val="tx1"/>
              </a:solidFill>
              <a:prstDash val="solid"/>
              <a:miter/>
              <a:headEnd type="triangle" w="med" len="med"/>
              <a:tailEnd type="none" w="med" len="med"/>
            </a:ln>
          </p:spPr>
        </p:sp>
        <p:sp>
          <p:nvSpPr>
            <p:cNvPr id="19" name="Line 24">
              <a:extLst>
                <a:ext uri="{FF2B5EF4-FFF2-40B4-BE49-F238E27FC236}">
                  <a16:creationId xmlns:a16="http://schemas.microsoft.com/office/drawing/2014/main" id="{A505DCDA-3D5A-8E43-9B18-2010ED251BDB}"/>
                </a:ext>
              </a:extLst>
            </p:cNvPr>
            <p:cNvSpPr/>
            <p:nvPr/>
          </p:nvSpPr>
          <p:spPr>
            <a:xfrm flipH="1">
              <a:off x="3376" y="3113"/>
              <a:ext cx="91" cy="181"/>
            </a:xfrm>
            <a:prstGeom prst="line">
              <a:avLst/>
            </a:prstGeom>
            <a:ln w="38100" cap="sq" cmpd="sng">
              <a:solidFill>
                <a:schemeClr val="tx1"/>
              </a:solidFill>
              <a:prstDash val="solid"/>
              <a:miter/>
              <a:headEnd type="triangle" w="med" len="med"/>
              <a:tailEnd type="none" w="med" len="med"/>
            </a:ln>
          </p:spPr>
        </p:sp>
        <p:sp>
          <p:nvSpPr>
            <p:cNvPr id="20" name="Line 25">
              <a:extLst>
                <a:ext uri="{FF2B5EF4-FFF2-40B4-BE49-F238E27FC236}">
                  <a16:creationId xmlns:a16="http://schemas.microsoft.com/office/drawing/2014/main" id="{6C862C29-B838-2343-82EB-817968EA78DF}"/>
                </a:ext>
              </a:extLst>
            </p:cNvPr>
            <p:cNvSpPr/>
            <p:nvPr/>
          </p:nvSpPr>
          <p:spPr>
            <a:xfrm>
              <a:off x="3648" y="3158"/>
              <a:ext cx="136" cy="136"/>
            </a:xfrm>
            <a:prstGeom prst="line">
              <a:avLst/>
            </a:prstGeom>
            <a:ln w="38100" cap="sq" cmpd="sng">
              <a:solidFill>
                <a:schemeClr val="tx1"/>
              </a:solidFill>
              <a:prstDash val="solid"/>
              <a:miter/>
              <a:headEnd type="triangle" w="med" len="med"/>
              <a:tailEnd type="none" w="med" len="med"/>
            </a:ln>
          </p:spPr>
        </p:sp>
        <p:sp>
          <p:nvSpPr>
            <p:cNvPr id="21" name="Line 26">
              <a:extLst>
                <a:ext uri="{FF2B5EF4-FFF2-40B4-BE49-F238E27FC236}">
                  <a16:creationId xmlns:a16="http://schemas.microsoft.com/office/drawing/2014/main" id="{945B2B7E-A287-AE40-A9A8-BA3D36A637E2}"/>
                </a:ext>
              </a:extLst>
            </p:cNvPr>
            <p:cNvSpPr/>
            <p:nvPr/>
          </p:nvSpPr>
          <p:spPr>
            <a:xfrm>
              <a:off x="3875" y="3521"/>
              <a:ext cx="136" cy="136"/>
            </a:xfrm>
            <a:prstGeom prst="line">
              <a:avLst/>
            </a:prstGeom>
            <a:ln w="38100" cap="sq" cmpd="sng">
              <a:solidFill>
                <a:schemeClr val="tx1"/>
              </a:solidFill>
              <a:prstDash val="solid"/>
              <a:miter/>
              <a:headEnd type="triangle" w="med" len="med"/>
              <a:tailEnd type="none" w="med" len="med"/>
            </a:ln>
          </p:spPr>
        </p:sp>
      </p:grpSp>
      <p:sp>
        <p:nvSpPr>
          <p:cNvPr id="22" name="Text Box 28">
            <a:extLst>
              <a:ext uri="{FF2B5EF4-FFF2-40B4-BE49-F238E27FC236}">
                <a16:creationId xmlns:a16="http://schemas.microsoft.com/office/drawing/2014/main" id="{260532C9-B13E-FA4B-BD94-2F2D4356C601}"/>
              </a:ext>
            </a:extLst>
          </p:cNvPr>
          <p:cNvSpPr txBox="1">
            <a:spLocks noChangeArrowheads="1"/>
          </p:cNvSpPr>
          <p:nvPr/>
        </p:nvSpPr>
        <p:spPr bwMode="auto">
          <a:xfrm>
            <a:off x="3811093" y="4885196"/>
            <a:ext cx="208121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zh-CN" altLang="en-US" sz="3200" b="1" kern="1200" cap="none" spc="0" normalizeH="0" baseline="0" noProof="0" dirty="0">
                <a:solidFill>
                  <a:srgbClr val="0000FF"/>
                </a:solidFill>
                <a:effectLst>
                  <a:outerShdw blurRad="38100" dist="38100" dir="2700000" algn="tl">
                    <a:srgbClr val="C0C0C0"/>
                  </a:outerShdw>
                </a:effectLst>
                <a:latin typeface="Arial" panose="020B0604020202020204" pitchFamily="34" charset="0"/>
                <a:ea typeface="华文行楷" panose="02010800040101010101" pitchFamily="2" charset="-122"/>
                <a:cs typeface="+mn-cs"/>
              </a:rPr>
              <a:t>拓朴排序</a:t>
            </a:r>
            <a:r>
              <a:rPr kumimoji="0" lang="en-US" altLang="zh-CN" sz="3200" b="1" kern="1200" cap="none" spc="0" normalizeH="0" baseline="0" noProof="0" dirty="0">
                <a:solidFill>
                  <a:srgbClr val="0000FF"/>
                </a:solidFill>
                <a:effectLst>
                  <a:outerShdw blurRad="38100" dist="38100" dir="2700000" algn="tl">
                    <a:srgbClr val="C0C0C0"/>
                  </a:outerShdw>
                </a:effectLst>
                <a:latin typeface="Arial" panose="020B0604020202020204" pitchFamily="34" charset="0"/>
                <a:ea typeface="华文行楷" panose="02010800040101010101" pitchFamily="2" charset="-122"/>
                <a:cs typeface="+mn-cs"/>
              </a:rPr>
              <a:t>: </a:t>
            </a:r>
          </a:p>
        </p:txBody>
      </p:sp>
      <p:sp>
        <p:nvSpPr>
          <p:cNvPr id="23" name="Text Box 29">
            <a:extLst>
              <a:ext uri="{FF2B5EF4-FFF2-40B4-BE49-F238E27FC236}">
                <a16:creationId xmlns:a16="http://schemas.microsoft.com/office/drawing/2014/main" id="{99248914-56B3-E845-AF75-51B9722915BD}"/>
              </a:ext>
            </a:extLst>
          </p:cNvPr>
          <p:cNvSpPr txBox="1">
            <a:spLocks noChangeArrowheads="1"/>
          </p:cNvSpPr>
          <p:nvPr/>
        </p:nvSpPr>
        <p:spPr bwMode="auto">
          <a:xfrm>
            <a:off x="4191000" y="5562600"/>
            <a:ext cx="5635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1</a:t>
            </a:r>
          </a:p>
        </p:txBody>
      </p:sp>
      <p:sp>
        <p:nvSpPr>
          <p:cNvPr id="24" name="Text Box 30">
            <a:extLst>
              <a:ext uri="{FF2B5EF4-FFF2-40B4-BE49-F238E27FC236}">
                <a16:creationId xmlns:a16="http://schemas.microsoft.com/office/drawing/2014/main" id="{77BCAA7E-2B8C-FE45-A128-C9017A1B1180}"/>
              </a:ext>
            </a:extLst>
          </p:cNvPr>
          <p:cNvSpPr txBox="1">
            <a:spLocks noChangeArrowheads="1"/>
          </p:cNvSpPr>
          <p:nvPr/>
        </p:nvSpPr>
        <p:spPr bwMode="auto">
          <a:xfrm>
            <a:off x="4651375" y="5562600"/>
            <a:ext cx="56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3</a:t>
            </a:r>
          </a:p>
        </p:txBody>
      </p:sp>
      <p:sp>
        <p:nvSpPr>
          <p:cNvPr id="25" name="Text Box 31">
            <a:extLst>
              <a:ext uri="{FF2B5EF4-FFF2-40B4-BE49-F238E27FC236}">
                <a16:creationId xmlns:a16="http://schemas.microsoft.com/office/drawing/2014/main" id="{07531DBF-C68A-1E40-9D59-2F8EB9DB4F1A}"/>
              </a:ext>
            </a:extLst>
          </p:cNvPr>
          <p:cNvSpPr txBox="1">
            <a:spLocks noChangeArrowheads="1"/>
          </p:cNvSpPr>
          <p:nvPr/>
        </p:nvSpPr>
        <p:spPr bwMode="auto">
          <a:xfrm>
            <a:off x="5053013" y="5562600"/>
            <a:ext cx="56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7</a:t>
            </a:r>
          </a:p>
        </p:txBody>
      </p:sp>
      <p:sp>
        <p:nvSpPr>
          <p:cNvPr id="26" name="Text Box 32">
            <a:extLst>
              <a:ext uri="{FF2B5EF4-FFF2-40B4-BE49-F238E27FC236}">
                <a16:creationId xmlns:a16="http://schemas.microsoft.com/office/drawing/2014/main" id="{B9336249-BAF6-824A-8FA5-6B901EA24158}"/>
              </a:ext>
            </a:extLst>
          </p:cNvPr>
          <p:cNvSpPr txBox="1">
            <a:spLocks noChangeArrowheads="1"/>
          </p:cNvSpPr>
          <p:nvPr/>
        </p:nvSpPr>
        <p:spPr bwMode="auto">
          <a:xfrm>
            <a:off x="5513388" y="5562600"/>
            <a:ext cx="56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dirty="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4</a:t>
            </a:r>
          </a:p>
        </p:txBody>
      </p:sp>
      <p:sp>
        <p:nvSpPr>
          <p:cNvPr id="27" name="Text Box 33">
            <a:extLst>
              <a:ext uri="{FF2B5EF4-FFF2-40B4-BE49-F238E27FC236}">
                <a16:creationId xmlns:a16="http://schemas.microsoft.com/office/drawing/2014/main" id="{92594AE7-1FFD-5D45-BFD2-6D909A20F234}"/>
              </a:ext>
            </a:extLst>
          </p:cNvPr>
          <p:cNvSpPr txBox="1">
            <a:spLocks noChangeArrowheads="1"/>
          </p:cNvSpPr>
          <p:nvPr/>
        </p:nvSpPr>
        <p:spPr bwMode="auto">
          <a:xfrm>
            <a:off x="5946775" y="5562600"/>
            <a:ext cx="5635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9</a:t>
            </a:r>
          </a:p>
        </p:txBody>
      </p:sp>
      <p:sp>
        <p:nvSpPr>
          <p:cNvPr id="28" name="Text Box 34">
            <a:extLst>
              <a:ext uri="{FF2B5EF4-FFF2-40B4-BE49-F238E27FC236}">
                <a16:creationId xmlns:a16="http://schemas.microsoft.com/office/drawing/2014/main" id="{76169EFC-A20E-8C40-8C81-0C2123427561}"/>
              </a:ext>
            </a:extLst>
          </p:cNvPr>
          <p:cNvSpPr txBox="1">
            <a:spLocks noChangeArrowheads="1"/>
          </p:cNvSpPr>
          <p:nvPr/>
        </p:nvSpPr>
        <p:spPr bwMode="auto">
          <a:xfrm>
            <a:off x="6423025" y="5562600"/>
            <a:ext cx="56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5</a:t>
            </a:r>
          </a:p>
        </p:txBody>
      </p:sp>
      <p:sp>
        <p:nvSpPr>
          <p:cNvPr id="29" name="Text Box 35">
            <a:extLst>
              <a:ext uri="{FF2B5EF4-FFF2-40B4-BE49-F238E27FC236}">
                <a16:creationId xmlns:a16="http://schemas.microsoft.com/office/drawing/2014/main" id="{FA3F44B9-C80F-0F49-A49B-9911A1E046DA}"/>
              </a:ext>
            </a:extLst>
          </p:cNvPr>
          <p:cNvSpPr txBox="1">
            <a:spLocks noChangeArrowheads="1"/>
          </p:cNvSpPr>
          <p:nvPr/>
        </p:nvSpPr>
        <p:spPr bwMode="auto">
          <a:xfrm>
            <a:off x="6881813" y="5562600"/>
            <a:ext cx="56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2</a:t>
            </a:r>
          </a:p>
        </p:txBody>
      </p:sp>
      <p:sp>
        <p:nvSpPr>
          <p:cNvPr id="30" name="Text Box 36">
            <a:extLst>
              <a:ext uri="{FF2B5EF4-FFF2-40B4-BE49-F238E27FC236}">
                <a16:creationId xmlns:a16="http://schemas.microsoft.com/office/drawing/2014/main" id="{D8F5BF68-49AF-364C-9DCC-796EF03FADD7}"/>
              </a:ext>
            </a:extLst>
          </p:cNvPr>
          <p:cNvSpPr txBox="1">
            <a:spLocks noChangeArrowheads="1"/>
          </p:cNvSpPr>
          <p:nvPr/>
        </p:nvSpPr>
        <p:spPr bwMode="auto">
          <a:xfrm>
            <a:off x="7313613" y="5562600"/>
            <a:ext cx="56515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8</a:t>
            </a:r>
          </a:p>
        </p:txBody>
      </p:sp>
      <p:sp>
        <p:nvSpPr>
          <p:cNvPr id="31" name="Text Box 37">
            <a:extLst>
              <a:ext uri="{FF2B5EF4-FFF2-40B4-BE49-F238E27FC236}">
                <a16:creationId xmlns:a16="http://schemas.microsoft.com/office/drawing/2014/main" id="{F7281262-579F-0743-8423-DA19EE55B728}"/>
              </a:ext>
            </a:extLst>
          </p:cNvPr>
          <p:cNvSpPr txBox="1">
            <a:spLocks noChangeArrowheads="1"/>
          </p:cNvSpPr>
          <p:nvPr/>
        </p:nvSpPr>
        <p:spPr bwMode="auto">
          <a:xfrm>
            <a:off x="7747000" y="5562600"/>
            <a:ext cx="563563"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0" lang="en-US" altLang="zh-CN" sz="3200" b="1" i="1" kern="1200" cap="none" spc="0" normalizeH="0" baseline="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s</a:t>
            </a:r>
            <a:r>
              <a:rPr kumimoji="0" lang="en-US" altLang="zh-CN" sz="3200" b="1" i="1" kern="1200" cap="none" spc="0" normalizeH="0" baseline="-25000" noProof="0">
                <a:solidFill>
                  <a:srgbClr val="FF0000"/>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6</a:t>
            </a:r>
          </a:p>
        </p:txBody>
      </p:sp>
      <p:sp>
        <p:nvSpPr>
          <p:cNvPr id="32" name="Text Box 4">
            <a:extLst>
              <a:ext uri="{FF2B5EF4-FFF2-40B4-BE49-F238E27FC236}">
                <a16:creationId xmlns:a16="http://schemas.microsoft.com/office/drawing/2014/main" id="{ED68FA2A-1292-2E4A-BFFD-5257D025FBF7}"/>
              </a:ext>
            </a:extLst>
          </p:cNvPr>
          <p:cNvSpPr txBox="1"/>
          <p:nvPr/>
        </p:nvSpPr>
        <p:spPr>
          <a:xfrm>
            <a:off x="7289002" y="1805808"/>
            <a:ext cx="1752600" cy="738664"/>
          </a:xfrm>
          <a:prstGeom prst="rect">
            <a:avLst/>
          </a:prstGeom>
          <a:noFill/>
          <a:ln w="28575">
            <a:solidFill>
              <a:srgbClr val="00B050"/>
            </a:solidFill>
          </a:ln>
        </p:spPr>
        <p:txBody>
          <a:bodyPr wrap="square" lIns="36000" rIns="0">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400" b="1" i="1" dirty="0">
                <a:solidFill>
                  <a:schemeClr val="accent1"/>
                </a:solidFill>
                <a:latin typeface="Courier New" panose="02070309020205020404" pitchFamily="49" charset="0"/>
                <a:ea typeface="宋体" panose="02010600030101010101" pitchFamily="2" charset="-122"/>
              </a:rPr>
              <a:t>为什么不能有环？</a:t>
            </a:r>
            <a:endParaRPr lang="en-US" altLang="zh-CN" sz="1400" b="1" i="1" dirty="0">
              <a:solidFill>
                <a:schemeClr val="accent1"/>
              </a:solidFill>
              <a:latin typeface="Courier New" panose="02070309020205020404" pitchFamily="49" charset="0"/>
              <a:ea typeface="宋体" panose="02010600030101010101" pitchFamily="2" charset="-122"/>
            </a:endParaRPr>
          </a:p>
          <a:p>
            <a:pPr marL="0" lvl="0" indent="0">
              <a:spcBef>
                <a:spcPct val="0"/>
              </a:spcBef>
              <a:buClrTx/>
              <a:buSzPct val="100000"/>
              <a:buNone/>
            </a:pPr>
            <a:r>
              <a:rPr lang="zh-CN" altLang="en-CN" sz="1400" b="1" dirty="0">
                <a:solidFill>
                  <a:srgbClr val="FF0000"/>
                </a:solidFill>
                <a:latin typeface="Courier New" panose="02070309020205020404" pitchFamily="49" charset="0"/>
                <a:ea typeface="宋体" panose="02010600030101010101" pitchFamily="2" charset="-122"/>
              </a:rPr>
              <a:t>有环</a:t>
            </a:r>
            <a:r>
              <a:rPr lang="zh-CN" altLang="en-US" sz="1400" b="1" dirty="0">
                <a:solidFill>
                  <a:srgbClr val="FF0000"/>
                </a:solidFill>
                <a:latin typeface="Courier New" panose="02070309020205020404" pitchFamily="49" charset="0"/>
                <a:ea typeface="宋体" panose="02010600030101010101" pitchFamily="2" charset="-122"/>
              </a:rPr>
              <a:t>图可以进行拓扑排序吗？</a:t>
            </a:r>
            <a:endParaRPr lang="en-US" altLang="zh-CN" sz="1400" b="1" dirty="0">
              <a:solidFill>
                <a:srgbClr val="FF0000"/>
              </a:solidFill>
              <a:latin typeface="Courier New" panose="02070309020205020404" pitchFamily="49" charset="0"/>
              <a:ea typeface="宋体" panose="02010600030101010101" pitchFamily="2" charset="-122"/>
            </a:endParaRPr>
          </a:p>
        </p:txBody>
      </p:sp>
      <p:sp>
        <p:nvSpPr>
          <p:cNvPr id="33" name="Text Box 4">
            <a:extLst>
              <a:ext uri="{FF2B5EF4-FFF2-40B4-BE49-F238E27FC236}">
                <a16:creationId xmlns:a16="http://schemas.microsoft.com/office/drawing/2014/main" id="{3C2C1830-441D-BA4E-A8BD-62D607321AB1}"/>
              </a:ext>
            </a:extLst>
          </p:cNvPr>
          <p:cNvSpPr txBox="1"/>
          <p:nvPr/>
        </p:nvSpPr>
        <p:spPr>
          <a:xfrm>
            <a:off x="7289002" y="2657349"/>
            <a:ext cx="1752600" cy="954107"/>
          </a:xfrm>
          <a:prstGeom prst="rect">
            <a:avLst/>
          </a:prstGeom>
          <a:noFill/>
          <a:ln w="28575">
            <a:solidFill>
              <a:srgbClr val="00B050"/>
            </a:solidFill>
          </a:ln>
        </p:spPr>
        <p:txBody>
          <a:bodyPr wrap="square" lIns="36000" rIns="0">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400" b="1" i="1" dirty="0">
                <a:solidFill>
                  <a:schemeClr val="accent1"/>
                </a:solidFill>
                <a:latin typeface="Courier New" panose="02070309020205020404" pitchFamily="49" charset="0"/>
                <a:ea typeface="宋体" panose="02010600030101010101" pitchFamily="2" charset="-122"/>
              </a:rPr>
              <a:t>为什么比</a:t>
            </a:r>
            <a:r>
              <a:rPr lang="en-US" altLang="zh-CN" sz="1400" b="1" i="1" dirty="0">
                <a:solidFill>
                  <a:schemeClr val="accent1"/>
                </a:solidFill>
                <a:latin typeface="Courier New" panose="02070309020205020404" pitchFamily="49" charset="0"/>
                <a:ea typeface="宋体" panose="02010600030101010101" pitchFamily="2" charset="-122"/>
              </a:rPr>
              <a:t>Bellman-Ford</a:t>
            </a:r>
            <a:r>
              <a:rPr lang="zh-CN" altLang="en-US" sz="1400" b="1" i="1" dirty="0">
                <a:solidFill>
                  <a:schemeClr val="accent1"/>
                </a:solidFill>
                <a:latin typeface="Courier New" panose="02070309020205020404" pitchFamily="49" charset="0"/>
                <a:ea typeface="宋体" panose="02010600030101010101" pitchFamily="2" charset="-122"/>
              </a:rPr>
              <a:t>快？</a:t>
            </a:r>
            <a:endParaRPr lang="en-US" altLang="zh-CN" sz="1400" b="1" i="1" dirty="0">
              <a:solidFill>
                <a:schemeClr val="accent1"/>
              </a:solidFill>
              <a:latin typeface="Courier New" panose="02070309020205020404" pitchFamily="49" charset="0"/>
              <a:ea typeface="宋体" panose="02010600030101010101" pitchFamily="2" charset="-122"/>
            </a:endParaRPr>
          </a:p>
          <a:p>
            <a:pPr marL="0" lvl="0" indent="0">
              <a:spcBef>
                <a:spcPct val="0"/>
              </a:spcBef>
              <a:buClrTx/>
              <a:buSzPct val="100000"/>
              <a:buNone/>
            </a:pPr>
            <a:r>
              <a:rPr lang="zh-CN" altLang="en-US" sz="1400" b="1" dirty="0">
                <a:solidFill>
                  <a:srgbClr val="FF0000"/>
                </a:solidFill>
                <a:latin typeface="Courier New" panose="02070309020205020404" pitchFamily="49" charset="0"/>
                <a:ea typeface="宋体" panose="02010600030101010101" pitchFamily="2" charset="-122"/>
              </a:rPr>
              <a:t>排除不符合拓扑排序序列的边的遍历</a:t>
            </a:r>
            <a:endParaRPr lang="en-US" altLang="zh-CN" sz="1400" b="1" dirty="0">
              <a:solidFill>
                <a:srgbClr val="FF0000"/>
              </a:solidFill>
              <a:latin typeface="Courier New" panose="02070309020205020404" pitchFamily="49"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517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5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5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15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517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1517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41517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up)">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down)">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down)">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wipe(down)">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down)">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down)">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5"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checkerboard(across)">
                                      <p:cBhvr>
                                        <p:cTn id="88" dur="500"/>
                                        <p:tgtEl>
                                          <p:spTgt spid="32"/>
                                        </p:tgtEl>
                                      </p:cBhvr>
                                    </p:animEffect>
                                  </p:childTnLst>
                                </p:cTn>
                              </p:par>
                            </p:childTnLst>
                          </p:cTn>
                        </p:par>
                      </p:childTnLst>
                    </p:cTn>
                  </p:par>
                  <p:par>
                    <p:cTn id="89" fill="hold">
                      <p:stCondLst>
                        <p:cond delay="indefinite"/>
                      </p:stCondLst>
                      <p:childTnLst>
                        <p:par>
                          <p:cTn id="90" fill="hold">
                            <p:stCondLst>
                              <p:cond delay="0"/>
                            </p:stCondLst>
                            <p:childTnLst>
                              <p:par>
                                <p:cTn id="91" presetID="5" presetClass="entr" presetSubtype="1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checkerboard(across)">
                                      <p:cBhvr>
                                        <p:cTn id="9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1" grpId="0" uiExpand="1" build="p" bldLvl="2" animBg="1"/>
      <p:bldP spid="22" grpId="0"/>
      <p:bldP spid="23" grpId="0"/>
      <p:bldP spid="24" grpId="0"/>
      <p:bldP spid="25" grpId="0"/>
      <p:bldP spid="26" grpId="0"/>
      <p:bldP spid="27" grpId="0"/>
      <p:bldP spid="28" grpId="0"/>
      <p:bldP spid="29" grpId="0"/>
      <p:bldP spid="30" grpId="0"/>
      <p:bldP spid="31" grpId="0"/>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DAG </a:t>
            </a:r>
            <a:r>
              <a:rPr lang="zh-CN" altLang="en-US" dirty="0"/>
              <a:t>中最短路径</a:t>
            </a:r>
          </a:p>
        </p:txBody>
      </p:sp>
      <p:sp>
        <p:nvSpPr>
          <p:cNvPr id="1415171" name="Rectangle 3"/>
          <p:cNvSpPr>
            <a:spLocks noGrp="1"/>
          </p:cNvSpPr>
          <p:nvPr>
            <p:ph idx="1"/>
          </p:nvPr>
        </p:nvSpPr>
        <p:spPr>
          <a:xfrm>
            <a:off x="381000" y="1308904"/>
            <a:ext cx="8229600" cy="5244296"/>
          </a:xfrm>
          <a:solidFill>
            <a:schemeClr val="bg1"/>
          </a:solidFill>
        </p:spPr>
        <p:txBody>
          <a:bodyPr vert="horz" wrap="square" lIns="92075" tIns="46038" rIns="92075" bIns="46038" anchor="t"/>
          <a:lstStyle/>
          <a:p>
            <a:r>
              <a:rPr lang="en-US" altLang="zh-CN" dirty="0">
                <a:ea typeface="宋体" panose="02010600030101010101" pitchFamily="2" charset="-122"/>
              </a:rPr>
              <a:t>Problem: </a:t>
            </a:r>
            <a:r>
              <a:rPr lang="zh-CN" altLang="en-US" dirty="0">
                <a:ea typeface="宋体" panose="02010600030101010101" pitchFamily="2" charset="-122"/>
              </a:rPr>
              <a:t>寻找 </a:t>
            </a:r>
            <a:r>
              <a:rPr lang="en-US" altLang="zh-CN" dirty="0">
                <a:ea typeface="宋体" panose="02010600030101010101" pitchFamily="2" charset="-122"/>
              </a:rPr>
              <a:t>DAG(</a:t>
            </a:r>
            <a:r>
              <a:rPr lang="zh-CN" altLang="en-US" dirty="0">
                <a:ea typeface="宋体" panose="02010600030101010101" pitchFamily="2" charset="-122"/>
              </a:rPr>
              <a:t>有向无环图</a:t>
            </a:r>
            <a:r>
              <a:rPr lang="en-US" altLang="zh-CN" dirty="0">
                <a:ea typeface="宋体" panose="02010600030101010101" pitchFamily="2" charset="-122"/>
              </a:rPr>
              <a:t>)</a:t>
            </a:r>
            <a:r>
              <a:rPr lang="zh-CN" altLang="en-US" dirty="0">
                <a:ea typeface="宋体" panose="02010600030101010101" pitchFamily="2" charset="-122"/>
              </a:rPr>
              <a:t>中最短路径</a:t>
            </a:r>
            <a:endParaRPr lang="en-US" altLang="zh-CN" dirty="0">
              <a:ea typeface="宋体" panose="02010600030101010101" pitchFamily="2" charset="-122"/>
            </a:endParaRPr>
          </a:p>
          <a:p>
            <a:pPr lvl="1"/>
            <a:r>
              <a:rPr lang="en-US" altLang="zh-CN" dirty="0">
                <a:ea typeface="宋体" panose="02010600030101010101" pitchFamily="2" charset="-122"/>
              </a:rPr>
              <a:t>Idea: </a:t>
            </a:r>
            <a:r>
              <a:rPr lang="zh-CN" altLang="en-US" dirty="0">
                <a:ea typeface="宋体" panose="02010600030101010101" pitchFamily="2" charset="-122"/>
              </a:rPr>
              <a:t>使用拓扑排序</a:t>
            </a:r>
            <a:endParaRPr lang="en-US" altLang="zh-CN" dirty="0">
              <a:ea typeface="宋体" panose="02010600030101010101" pitchFamily="2" charset="-122"/>
            </a:endParaRPr>
          </a:p>
          <a:p>
            <a:pPr marL="812810" lvl="2" indent="0">
              <a:buNone/>
            </a:pPr>
            <a:endParaRPr lang="en-US" altLang="zh-CN" i="1" dirty="0">
              <a:solidFill>
                <a:schemeClr val="accent1"/>
              </a:solidFill>
              <a:ea typeface="宋体" panose="02010600030101010101" pitchFamily="2" charset="-122"/>
            </a:endParaRPr>
          </a:p>
          <a:p>
            <a:pPr marL="812810" lvl="2" indent="0">
              <a:buNone/>
            </a:pPr>
            <a:endParaRPr lang="en-US" altLang="zh-CN" i="1" dirty="0">
              <a:solidFill>
                <a:schemeClr val="accent1"/>
              </a:solidFill>
              <a:ea typeface="宋体" panose="02010600030101010101" pitchFamily="2" charset="-122"/>
            </a:endParaRPr>
          </a:p>
          <a:p>
            <a:pPr marL="812810" lvl="2" indent="0">
              <a:buNone/>
            </a:pPr>
            <a:endParaRPr lang="en-US" altLang="zh-CN" i="1" dirty="0">
              <a:solidFill>
                <a:schemeClr val="accent1"/>
              </a:solidFill>
              <a:ea typeface="宋体" panose="02010600030101010101" pitchFamily="2" charset="-122"/>
            </a:endParaRPr>
          </a:p>
          <a:p>
            <a:pPr marL="812810" lvl="2" indent="0">
              <a:buNone/>
            </a:pPr>
            <a:endParaRPr lang="en-US" altLang="zh-CN" i="1" dirty="0">
              <a:solidFill>
                <a:schemeClr val="accent1"/>
              </a:solidFill>
              <a:ea typeface="宋体" panose="02010600030101010101" pitchFamily="2" charset="-122"/>
            </a:endParaRPr>
          </a:p>
          <a:p>
            <a:pPr marL="812810" lvl="2" indent="0">
              <a:buNone/>
            </a:pPr>
            <a:endParaRPr lang="en-US" altLang="zh-CN" i="1" dirty="0">
              <a:solidFill>
                <a:schemeClr val="accent1"/>
              </a:solidFill>
              <a:ea typeface="宋体" panose="02010600030101010101" pitchFamily="2" charset="-122"/>
            </a:endParaRPr>
          </a:p>
          <a:p>
            <a:pPr lvl="2"/>
            <a:endParaRPr lang="en-US" altLang="zh-CN" dirty="0">
              <a:solidFill>
                <a:schemeClr val="accent1"/>
              </a:solidFill>
              <a:ea typeface="宋体" panose="02010600030101010101" pitchFamily="2" charset="-122"/>
            </a:endParaRPr>
          </a:p>
          <a:p>
            <a:pPr marL="812810" lvl="2" indent="0">
              <a:buNone/>
            </a:pPr>
            <a:endParaRPr lang="en-US" altLang="zh-CN" dirty="0">
              <a:solidFill>
                <a:schemeClr val="accent1"/>
              </a:solidFill>
              <a:ea typeface="宋体" panose="02010600030101010101" pitchFamily="2" charset="-122"/>
            </a:endParaRPr>
          </a:p>
          <a:p>
            <a:pPr lvl="2"/>
            <a:r>
              <a:rPr lang="zh-CN" altLang="en-US" dirty="0">
                <a:solidFill>
                  <a:schemeClr val="accent1"/>
                </a:solidFill>
                <a:ea typeface="宋体" panose="02010600030101010101" pitchFamily="2" charset="-122"/>
              </a:rPr>
              <a:t>正确性证明：</a:t>
            </a:r>
            <a:endParaRPr lang="en-US" altLang="zh-CN" dirty="0">
              <a:solidFill>
                <a:schemeClr val="accent1"/>
              </a:solidFill>
              <a:ea typeface="宋体" panose="02010600030101010101" pitchFamily="2" charset="-122"/>
            </a:endParaRPr>
          </a:p>
          <a:p>
            <a:pPr marL="812810" lvl="2" indent="0" algn="just">
              <a:buNone/>
            </a:pPr>
            <a:r>
              <a:rPr lang="zh-CN" altLang="en-CN" sz="1800" b="1" dirty="0">
                <a:latin typeface="Courier New" panose="02070309020205020404" pitchFamily="49" charset="0"/>
                <a:sym typeface="Symbol" panose="05050102010706020507" pitchFamily="18" charset="2"/>
              </a:rPr>
              <a:t>设</a:t>
            </a:r>
            <a:r>
              <a:rPr lang="zh-CN" altLang="en-US" sz="1800" b="1" dirty="0">
                <a:latin typeface="Courier New" panose="02070309020205020404" pitchFamily="49" charset="0"/>
                <a:sym typeface="Symbol" panose="05050102010706020507" pitchFamily="18" charset="2"/>
              </a:rPr>
              <a:t> </a:t>
            </a:r>
            <a:r>
              <a:rPr lang="en-US" altLang="zh-CN" sz="1800" b="1" dirty="0">
                <a:latin typeface="Courier New" panose="02070309020205020404" pitchFamily="49" charset="0"/>
                <a:sym typeface="Symbol" panose="05050102010706020507" pitchFamily="18" charset="2"/>
              </a:rPr>
              <a:t>p</a:t>
            </a:r>
            <a:r>
              <a:rPr lang="zh-CN" altLang="en-US" sz="1800" b="1" dirty="0">
                <a:latin typeface="Courier New" panose="02070309020205020404" pitchFamily="49" charset="0"/>
                <a:sym typeface="Symbol" panose="05050102010706020507" pitchFamily="18" charset="2"/>
              </a:rPr>
              <a:t> </a:t>
            </a:r>
            <a:r>
              <a:rPr lang="en-US" altLang="zh-CN" sz="1800" b="1" dirty="0">
                <a:latin typeface="Courier New" panose="02070309020205020404" pitchFamily="49" charset="0"/>
                <a:sym typeface="Symbol" panose="05050102010706020507" pitchFamily="18" charset="2"/>
              </a:rPr>
              <a:t>=</a:t>
            </a:r>
            <a:r>
              <a:rPr lang="zh-CN" altLang="en-US" sz="1800" b="1" dirty="0">
                <a:latin typeface="Courier New" panose="02070309020205020404" pitchFamily="49" charset="0"/>
                <a:sym typeface="Symbol" panose="05050102010706020507" pitchFamily="18" charset="2"/>
              </a:rPr>
              <a:t> </a:t>
            </a:r>
            <a:r>
              <a:rPr lang="en-US" altLang="zh-CN" sz="1800" b="1" dirty="0">
                <a:latin typeface="Courier New" panose="02070309020205020404" pitchFamily="49" charset="0"/>
                <a:sym typeface="Symbol" panose="05050102010706020507" pitchFamily="18" charset="2"/>
              </a:rPr>
              <a:t>&lt;s, v</a:t>
            </a:r>
            <a:r>
              <a:rPr lang="en-US" altLang="zh-CN" sz="1800" b="1" baseline="-25000" dirty="0">
                <a:latin typeface="Courier New" panose="02070309020205020404" pitchFamily="49" charset="0"/>
                <a:sym typeface="Symbol" panose="05050102010706020507" pitchFamily="18" charset="2"/>
              </a:rPr>
              <a:t>1</a:t>
            </a:r>
            <a:r>
              <a:rPr lang="en-US" altLang="zh-CN" sz="1800" b="1" dirty="0">
                <a:latin typeface="Courier New" panose="02070309020205020404" pitchFamily="49" charset="0"/>
                <a:sym typeface="Symbol" panose="05050102010706020507" pitchFamily="18" charset="2"/>
              </a:rPr>
              <a:t>, v</a:t>
            </a:r>
            <a:r>
              <a:rPr lang="en-US" altLang="zh-CN" sz="1800" b="1" baseline="-25000" dirty="0">
                <a:latin typeface="Courier New" panose="02070309020205020404" pitchFamily="49" charset="0"/>
                <a:sym typeface="Symbol" panose="05050102010706020507" pitchFamily="18" charset="2"/>
              </a:rPr>
              <a:t>2</a:t>
            </a:r>
            <a:r>
              <a:rPr lang="en-US" altLang="zh-CN" sz="1800" b="1" dirty="0">
                <a:latin typeface="Courier New" panose="02070309020205020404" pitchFamily="49" charset="0"/>
                <a:sym typeface="Symbol" panose="05050102010706020507" pitchFamily="18" charset="2"/>
              </a:rPr>
              <a:t>, …, </a:t>
            </a:r>
            <a:r>
              <a:rPr lang="en-US" altLang="zh-CN" sz="1800" b="1" dirty="0" err="1">
                <a:latin typeface="Courier New" panose="02070309020205020404" pitchFamily="49" charset="0"/>
                <a:sym typeface="Symbol" panose="05050102010706020507" pitchFamily="18" charset="2"/>
              </a:rPr>
              <a:t>v</a:t>
            </a:r>
            <a:r>
              <a:rPr lang="en-US" altLang="zh-CN" sz="1800" b="1" baseline="-25000" dirty="0" err="1">
                <a:latin typeface="Courier New" panose="02070309020205020404" pitchFamily="49" charset="0"/>
                <a:sym typeface="Symbol" panose="05050102010706020507" pitchFamily="18" charset="2"/>
              </a:rPr>
              <a:t>k</a:t>
            </a:r>
            <a:r>
              <a:rPr lang="en-US" altLang="zh-CN" sz="1800" b="1" dirty="0">
                <a:latin typeface="Courier New" panose="02070309020205020404" pitchFamily="49" charset="0"/>
                <a:sym typeface="Symbol" panose="05050102010706020507" pitchFamily="18" charset="2"/>
              </a:rPr>
              <a:t>&gt;</a:t>
            </a:r>
            <a:r>
              <a:rPr lang="zh-CN" altLang="en-US" sz="1800" b="1" dirty="0">
                <a:latin typeface="Courier New" panose="02070309020205020404" pitchFamily="49" charset="0"/>
                <a:sym typeface="Symbol" panose="05050102010706020507" pitchFamily="18" charset="2"/>
              </a:rPr>
              <a:t>为源节点</a:t>
            </a:r>
            <a:r>
              <a:rPr lang="en-US" altLang="zh-CN" sz="1800" b="1" dirty="0">
                <a:latin typeface="Courier New" panose="02070309020205020404" pitchFamily="49" charset="0"/>
                <a:sym typeface="Symbol" panose="05050102010706020507" pitchFamily="18" charset="2"/>
              </a:rPr>
              <a:t>s</a:t>
            </a:r>
            <a:r>
              <a:rPr lang="zh-CN" altLang="en-US" sz="1800" b="1" dirty="0">
                <a:latin typeface="Courier New" panose="02070309020205020404" pitchFamily="49" charset="0"/>
                <a:sym typeface="Symbol" panose="05050102010706020507" pitchFamily="18" charset="2"/>
              </a:rPr>
              <a:t>到</a:t>
            </a:r>
            <a:r>
              <a:rPr lang="en-US" altLang="zh-CN" sz="1800" b="1" dirty="0" err="1">
                <a:latin typeface="Courier New" panose="02070309020205020404" pitchFamily="49" charset="0"/>
                <a:sym typeface="Symbol" panose="05050102010706020507" pitchFamily="18" charset="2"/>
              </a:rPr>
              <a:t>v</a:t>
            </a:r>
            <a:r>
              <a:rPr lang="en-US" altLang="zh-CN" sz="1800" b="1" baseline="-25000" dirty="0" err="1">
                <a:latin typeface="Courier New" panose="02070309020205020404" pitchFamily="49" charset="0"/>
                <a:sym typeface="Symbol" panose="05050102010706020507" pitchFamily="18" charset="2"/>
              </a:rPr>
              <a:t>k</a:t>
            </a:r>
            <a:r>
              <a:rPr lang="zh-CN" altLang="en-US" sz="1800" b="1" dirty="0">
                <a:latin typeface="Courier New" panose="02070309020205020404" pitchFamily="49" charset="0"/>
                <a:sym typeface="Symbol" panose="05050102010706020507" pitchFamily="18" charset="2"/>
              </a:rPr>
              <a:t>的一条最短路径，因为算法根据拓扑排序的次序对结点进行处理，所以对路径</a:t>
            </a:r>
            <a:r>
              <a:rPr lang="en-US" altLang="zh-CN" sz="1800" b="1" dirty="0">
                <a:latin typeface="Courier New" panose="02070309020205020404" pitchFamily="49" charset="0"/>
                <a:sym typeface="Symbol" panose="05050102010706020507" pitchFamily="18" charset="2"/>
              </a:rPr>
              <a:t>p</a:t>
            </a:r>
            <a:r>
              <a:rPr lang="zh-CN" altLang="en-US" sz="1800" b="1" dirty="0">
                <a:latin typeface="Courier New" panose="02070309020205020404" pitchFamily="49" charset="0"/>
                <a:sym typeface="Symbol" panose="05050102010706020507" pitchFamily="18" charset="2"/>
              </a:rPr>
              <a:t>上的边的松弛次序是按照</a:t>
            </a:r>
            <a:r>
              <a:rPr lang="en-US" altLang="zh-CN" sz="1800" b="1" dirty="0">
                <a:latin typeface="Courier New" panose="02070309020205020404" pitchFamily="49" charset="0"/>
                <a:sym typeface="Symbol" panose="05050102010706020507" pitchFamily="18" charset="2"/>
              </a:rPr>
              <a:t>p</a:t>
            </a:r>
            <a:r>
              <a:rPr lang="zh-CN" altLang="en-US" sz="1800" b="1" dirty="0">
                <a:latin typeface="Courier New" panose="02070309020205020404" pitchFamily="49" charset="0"/>
                <a:sym typeface="Symbol" panose="05050102010706020507" pitchFamily="18" charset="2"/>
              </a:rPr>
              <a:t>的路径进行的，</a:t>
            </a:r>
            <a:r>
              <a:rPr lang="zh-CN" altLang="en-US" sz="1800" b="1" dirty="0">
                <a:latin typeface="Courier New" panose="02070309020205020404" pitchFamily="49" charset="0"/>
              </a:rPr>
              <a:t>根据路径松弛性质，</a:t>
            </a:r>
            <a:r>
              <a:rPr lang="en-US" altLang="zh-CN" sz="1800" b="1" dirty="0">
                <a:latin typeface="Courier New" panose="02070309020205020404" pitchFamily="49" charset="0"/>
                <a:sym typeface="Symbol" panose="05050102010706020507" pitchFamily="18" charset="2"/>
              </a:rPr>
              <a:t> d[</a:t>
            </a:r>
            <a:r>
              <a:rPr lang="en-US" altLang="zh-CN" sz="1800" b="1" dirty="0" err="1">
                <a:latin typeface="Courier New" panose="02070309020205020404" pitchFamily="49" charset="0"/>
                <a:sym typeface="Symbol" panose="05050102010706020507" pitchFamily="18" charset="2"/>
              </a:rPr>
              <a:t>v</a:t>
            </a:r>
            <a:r>
              <a:rPr lang="en-US" altLang="zh-CN" sz="1800" b="1" baseline="-25000" dirty="0" err="1">
                <a:latin typeface="Courier New" panose="02070309020205020404" pitchFamily="49" charset="0"/>
                <a:sym typeface="Symbol" panose="05050102010706020507" pitchFamily="18" charset="2"/>
              </a:rPr>
              <a:t>k</a:t>
            </a:r>
            <a:r>
              <a:rPr lang="en-US" altLang="zh-CN" sz="1800" b="1" dirty="0">
                <a:latin typeface="Courier New" panose="02070309020205020404" pitchFamily="49" charset="0"/>
                <a:sym typeface="Symbol" panose="05050102010706020507" pitchFamily="18" charset="2"/>
              </a:rPr>
              <a:t>]</a:t>
            </a:r>
            <a:r>
              <a:rPr lang="zh-CN" altLang="en-US" sz="1800" b="1" dirty="0">
                <a:latin typeface="Courier New" panose="02070309020205020404" pitchFamily="49" charset="0"/>
                <a:sym typeface="Symbol" panose="05050102010706020507" pitchFamily="18" charset="2"/>
              </a:rPr>
              <a:t>即是</a:t>
            </a:r>
            <a:r>
              <a:rPr lang="en-US" altLang="zh-CN" sz="1800" b="1" dirty="0">
                <a:latin typeface="Courier New" panose="02070309020205020404" pitchFamily="49" charset="0"/>
                <a:sym typeface="Symbol" panose="05050102010706020507" pitchFamily="18" charset="2"/>
              </a:rPr>
              <a:t>s</a:t>
            </a:r>
            <a:r>
              <a:rPr lang="zh-CN" altLang="en-US" sz="1800" b="1" dirty="0">
                <a:latin typeface="Courier New" panose="02070309020205020404" pitchFamily="49" charset="0"/>
                <a:sym typeface="Symbol" panose="05050102010706020507" pitchFamily="18" charset="2"/>
              </a:rPr>
              <a:t>到</a:t>
            </a:r>
            <a:r>
              <a:rPr lang="en-US" altLang="zh-CN" sz="1800" b="1" dirty="0" err="1">
                <a:latin typeface="Courier New" panose="02070309020205020404" pitchFamily="49" charset="0"/>
                <a:sym typeface="Symbol" panose="05050102010706020507" pitchFamily="18" charset="2"/>
              </a:rPr>
              <a:t>v</a:t>
            </a:r>
            <a:r>
              <a:rPr lang="en-US" altLang="zh-CN" sz="1800" b="1" baseline="-25000" dirty="0" err="1">
                <a:latin typeface="Courier New" panose="02070309020205020404" pitchFamily="49" charset="0"/>
                <a:sym typeface="Symbol" panose="05050102010706020507" pitchFamily="18" charset="2"/>
              </a:rPr>
              <a:t>k</a:t>
            </a:r>
            <a:r>
              <a:rPr lang="zh-CN" altLang="en-US" sz="1800" b="1" dirty="0">
                <a:latin typeface="Courier New" panose="02070309020205020404" pitchFamily="49" charset="0"/>
                <a:sym typeface="Symbol" panose="05050102010706020507" pitchFamily="18" charset="2"/>
              </a:rPr>
              <a:t>的最短路径距离，即</a:t>
            </a:r>
            <a:r>
              <a:rPr lang="en-US" altLang="zh-CN" sz="1800" b="1" dirty="0">
                <a:latin typeface="Courier New" panose="02070309020205020404" pitchFamily="49" charset="0"/>
                <a:sym typeface="Symbol" panose="05050102010706020507" pitchFamily="18" charset="2"/>
              </a:rPr>
              <a:t>d[</a:t>
            </a:r>
            <a:r>
              <a:rPr lang="en-US" altLang="zh-CN" sz="1800" b="1" dirty="0" err="1">
                <a:latin typeface="Courier New" panose="02070309020205020404" pitchFamily="49" charset="0"/>
                <a:sym typeface="Symbol" panose="05050102010706020507" pitchFamily="18" charset="2"/>
              </a:rPr>
              <a:t>v</a:t>
            </a:r>
            <a:r>
              <a:rPr lang="en-US" altLang="zh-CN" sz="1800" b="1" baseline="-25000" dirty="0" err="1">
                <a:latin typeface="Courier New" panose="02070309020205020404" pitchFamily="49" charset="0"/>
                <a:sym typeface="Symbol" panose="05050102010706020507" pitchFamily="18" charset="2"/>
              </a:rPr>
              <a:t>k</a:t>
            </a:r>
            <a:r>
              <a:rPr lang="en-US" altLang="zh-CN" sz="1800" b="1" dirty="0">
                <a:latin typeface="Courier New" panose="02070309020205020404" pitchFamily="49" charset="0"/>
                <a:sym typeface="Symbol" panose="05050102010706020507" pitchFamily="18" charset="2"/>
              </a:rPr>
              <a:t>]=</a:t>
            </a:r>
            <a:r>
              <a:rPr lang="en-US" altLang="zh-CN" sz="1800" b="1" dirty="0">
                <a:ea typeface="宋体" panose="02010600030101010101" pitchFamily="2" charset="-122"/>
                <a:sym typeface="Symbol" panose="05050102010706020507" pitchFamily="18" charset="2"/>
              </a:rPr>
              <a:t> (</a:t>
            </a:r>
            <a:r>
              <a:rPr lang="en-US" altLang="zh-CN" sz="1800" b="1" dirty="0" err="1">
                <a:ea typeface="宋体" panose="02010600030101010101" pitchFamily="2" charset="-122"/>
                <a:sym typeface="Symbol" panose="05050102010706020507" pitchFamily="18" charset="2"/>
              </a:rPr>
              <a:t>s,v</a:t>
            </a:r>
            <a:r>
              <a:rPr lang="en-US" altLang="zh-CN" sz="1800" b="1" baseline="-25000" dirty="0" err="1">
                <a:ea typeface="宋体" panose="02010600030101010101" pitchFamily="2" charset="-122"/>
                <a:sym typeface="Symbol" panose="05050102010706020507" pitchFamily="18" charset="2"/>
              </a:rPr>
              <a:t>k</a:t>
            </a:r>
            <a:r>
              <a:rPr lang="en-US" altLang="zh-CN" sz="1800" b="1" dirty="0">
                <a:ea typeface="宋体" panose="02010600030101010101" pitchFamily="2" charset="-122"/>
                <a:sym typeface="Symbol" panose="05050102010706020507" pitchFamily="18" charset="2"/>
              </a:rPr>
              <a:t>)</a:t>
            </a:r>
            <a:endParaRPr lang="en-US" altLang="zh-CN" sz="1800" b="1" dirty="0">
              <a:latin typeface="Courier New" panose="02070309020205020404" pitchFamily="49" charset="0"/>
            </a:endParaRPr>
          </a:p>
        </p:txBody>
      </p:sp>
      <p:sp>
        <p:nvSpPr>
          <p:cNvPr id="4" name="Rectangle 3">
            <a:extLst>
              <a:ext uri="{FF2B5EF4-FFF2-40B4-BE49-F238E27FC236}">
                <a16:creationId xmlns:a16="http://schemas.microsoft.com/office/drawing/2014/main" id="{9B160082-D540-074E-855F-13DFB2D1B590}"/>
              </a:ext>
            </a:extLst>
          </p:cNvPr>
          <p:cNvSpPr txBox="1">
            <a:spLocks/>
          </p:cNvSpPr>
          <p:nvPr/>
        </p:nvSpPr>
        <p:spPr>
          <a:xfrm>
            <a:off x="762000" y="2438400"/>
            <a:ext cx="8229600" cy="2501096"/>
          </a:xfrm>
          <a:prstGeom prst="rect">
            <a:avLst/>
          </a:prstGeom>
          <a:noFill/>
          <a:ln w="9525">
            <a:noFill/>
          </a:ln>
        </p:spPr>
        <p:txBody>
          <a:bodyPr vert="horz" wrap="square" lIns="92075" tIns="46038" rIns="92075" bIns="46038" anchor="t">
            <a:normAutofit fontScale="85000" lnSpcReduction="20000"/>
          </a:bodyPr>
          <a:lstStyle>
            <a:lvl1pPr marL="304804" indent="-304804" algn="l" rtl="0" eaLnBrk="0" fontAlgn="base" hangingPunct="0">
              <a:spcBef>
                <a:spcPct val="20000"/>
              </a:spcBef>
              <a:spcAft>
                <a:spcPct val="0"/>
              </a:spcAft>
              <a:buFont typeface="Arial" panose="020B0604020202020204" pitchFamily="34" charset="0"/>
              <a:buChar char="•"/>
              <a:defRPr sz="2800" b="1" kern="1200">
                <a:solidFill>
                  <a:schemeClr val="tx1"/>
                </a:solidFill>
                <a:latin typeface="SimSun" panose="02010600030101010101" pitchFamily="2" charset="-122"/>
                <a:ea typeface="SimSun" panose="02010600030101010101" pitchFamily="2" charset="-122"/>
                <a:cs typeface="+mn-cs"/>
              </a:defRPr>
            </a:lvl1pPr>
            <a:lvl2pPr marL="660408" indent="-254003" algn="l" rtl="0" eaLnBrk="0" fontAlgn="base" hangingPunct="0">
              <a:lnSpc>
                <a:spcPct val="125000"/>
              </a:lnSpc>
              <a:spcBef>
                <a:spcPct val="20000"/>
              </a:spcBef>
              <a:spcAft>
                <a:spcPct val="0"/>
              </a:spcAft>
              <a:buSzPct val="60000"/>
              <a:buFont typeface="Wingdings" pitchFamily="2" charset="2"/>
              <a:buChar char="v"/>
              <a:defRPr sz="2400" b="1" kern="1200">
                <a:solidFill>
                  <a:srgbClr val="0033CC"/>
                </a:solidFill>
                <a:latin typeface="SimSun" panose="02010600030101010101" pitchFamily="2" charset="-122"/>
                <a:ea typeface="SimSun" panose="02010600030101010101" pitchFamily="2" charset="-122"/>
                <a:cs typeface="+mn-cs"/>
              </a:defRPr>
            </a:lvl2pPr>
            <a:lvl3pPr marL="1016013" indent="-203203"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422418" indent="-203203"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4pPr>
            <a:lvl5pPr marL="1828823" indent="-203203" algn="l" rtl="0" eaLnBrk="0" fontAlgn="base" hangingPunct="0">
              <a:spcBef>
                <a:spcPct val="20000"/>
              </a:spcBef>
              <a:spcAft>
                <a:spcPct val="0"/>
              </a:spcAft>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defTabSz="914400">
              <a:buFont typeface="Arial" panose="020B0604020202020204" pitchFamily="34" charset="0"/>
              <a:buNone/>
            </a:pPr>
            <a:r>
              <a:rPr lang="en-US" altLang="zh-CN" sz="2000" dirty="0">
                <a:latin typeface="Courier New" panose="02070309020205020404" pitchFamily="49" charset="0"/>
                <a:ea typeface="宋体" panose="02010600030101010101" pitchFamily="2" charset="-122"/>
              </a:rPr>
              <a:t>DAG-Shortest-Paths(G,</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w,</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s)</a:t>
            </a:r>
          </a:p>
          <a:p>
            <a:pPr defTabSz="914400">
              <a:buFont typeface="Arial" panose="020B0604020202020204" pitchFamily="34" charset="0"/>
              <a:buNone/>
            </a:pPr>
            <a:r>
              <a:rPr lang="en-US" altLang="zh-CN" sz="2000" dirty="0">
                <a:latin typeface="Courier New" panose="02070309020205020404" pitchFamily="49" charset="0"/>
                <a:ea typeface="宋体" panose="02010600030101010101" pitchFamily="2" charset="-122"/>
              </a:rPr>
              <a:t>   topologically</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sort</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the</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vertices</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of</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G</a:t>
            </a:r>
            <a:r>
              <a:rPr lang="zh-CN" altLang="en-US" sz="2000" dirty="0">
                <a:latin typeface="Courier New" panose="02070309020205020404" pitchFamily="49" charset="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a:t>
            </a:r>
            <a:r>
              <a:rPr lang="zh-CN" altLang="en-US" sz="2000" dirty="0">
                <a:latin typeface="Courier New" panose="02070309020205020404" pitchFamily="49" charset="0"/>
                <a:ea typeface="宋体" panose="02010600030101010101" pitchFamily="2" charset="-122"/>
              </a:rPr>
              <a:t> 拓扑排序</a:t>
            </a:r>
            <a:endParaRPr lang="en-US" altLang="zh-CN" sz="2000" dirty="0">
              <a:latin typeface="Courier New" panose="02070309020205020404" pitchFamily="49" charset="0"/>
              <a:ea typeface="宋体" panose="02010600030101010101" pitchFamily="2" charset="-122"/>
            </a:endParaRPr>
          </a:p>
          <a:p>
            <a:pPr>
              <a:buNone/>
            </a:pP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rPr>
              <a:t>for each v </a:t>
            </a:r>
            <a:r>
              <a:rPr lang="en-US" altLang="zh-CN" sz="2000"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000" dirty="0">
                <a:latin typeface="Courier New" panose="02070309020205020404" pitchFamily="49" charset="0"/>
                <a:ea typeface="宋体" panose="02010600030101010101" pitchFamily="2" charset="-122"/>
                <a:sym typeface="Symbol" panose="05050102010706020507" pitchFamily="18" charset="2"/>
              </a:rPr>
              <a:t>      d[v] = </a:t>
            </a:r>
          </a:p>
          <a:p>
            <a:pPr>
              <a:buNone/>
            </a:pPr>
            <a:r>
              <a:rPr lang="en-US" altLang="zh-CN" sz="2000" dirty="0">
                <a:latin typeface="Courier New" panose="02070309020205020404" pitchFamily="49" charset="0"/>
                <a:ea typeface="宋体" panose="02010600030101010101" pitchFamily="2" charset="-122"/>
                <a:sym typeface="Symbol" panose="05050102010706020507" pitchFamily="18" charset="2"/>
              </a:rPr>
              <a:t>   d[s] = 0</a:t>
            </a:r>
          </a:p>
          <a:p>
            <a:pPr>
              <a:buNone/>
            </a:pPr>
            <a:r>
              <a:rPr lang="en-US" altLang="zh-CN" sz="2000" dirty="0">
                <a:latin typeface="Courier New" panose="02070309020205020404" pitchFamily="49" charset="0"/>
                <a:ea typeface="宋体" panose="02010600030101010101" pitchFamily="2" charset="-122"/>
                <a:sym typeface="Symbol" panose="05050102010706020507" pitchFamily="18" charset="2"/>
              </a:rPr>
              <a:t>		for</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each</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u,</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taken</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in</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topologically</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sorted</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order</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a:t>
            </a:r>
            <a:r>
              <a:rPr lang="zh-CN" altLang="en-US" sz="2000" dirty="0">
                <a:latin typeface="Courier New" panose="02070309020205020404" pitchFamily="49" charset="0"/>
                <a:ea typeface="宋体" panose="02010600030101010101" pitchFamily="2" charset="-122"/>
                <a:sym typeface="Symbol" panose="05050102010706020507" pitchFamily="18" charset="2"/>
              </a:rPr>
              <a:t>按照拓扑排序依次取出结点</a:t>
            </a:r>
            <a:endParaRPr lang="en-US" altLang="zh-CN" sz="2000" dirty="0">
              <a:latin typeface="Courier New" panose="02070309020205020404" pitchFamily="49" charset="0"/>
              <a:ea typeface="宋体" panose="02010600030101010101" pitchFamily="2" charset="-122"/>
              <a:sym typeface="Symbol" panose="05050102010706020507" pitchFamily="18" charset="2"/>
            </a:endParaRPr>
          </a:p>
          <a:p>
            <a:pPr>
              <a:buNone/>
            </a:pP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for</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each</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v</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err="1">
                <a:latin typeface="Courier New" panose="02070309020205020404" pitchFamily="49" charset="0"/>
                <a:ea typeface="宋体" panose="02010600030101010101" pitchFamily="2" charset="-122"/>
                <a:sym typeface="Symbol" panose="05050102010706020507" pitchFamily="18" charset="2"/>
              </a:rPr>
              <a:t>G.Adj</a:t>
            </a:r>
            <a:r>
              <a:rPr lang="en-US" altLang="zh-CN" sz="2000" dirty="0">
                <a:latin typeface="Courier New" panose="02070309020205020404" pitchFamily="49" charset="0"/>
                <a:ea typeface="宋体" panose="02010600030101010101" pitchFamily="2" charset="-122"/>
                <a:sym typeface="Symbol" panose="05050102010706020507" pitchFamily="18" charset="2"/>
              </a:rPr>
              <a:t>[u]</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a:t>
            </a:r>
            <a:r>
              <a:rPr lang="zh-CN" altLang="en-US" sz="2000" dirty="0">
                <a:latin typeface="Courier New" panose="02070309020205020404" pitchFamily="49" charset="0"/>
                <a:ea typeface="宋体" panose="02010600030101010101" pitchFamily="2" charset="-122"/>
                <a:sym typeface="Symbol" panose="05050102010706020507" pitchFamily="18" charset="2"/>
              </a:rPr>
              <a:t> 对</a:t>
            </a:r>
            <a:r>
              <a:rPr lang="en-US" altLang="zh-CN" sz="2000" dirty="0">
                <a:latin typeface="Courier New" panose="02070309020205020404" pitchFamily="49" charset="0"/>
                <a:ea typeface="宋体" panose="02010600030101010101" pitchFamily="2" charset="-122"/>
                <a:sym typeface="Symbol" panose="05050102010706020507" pitchFamily="18" charset="2"/>
              </a:rPr>
              <a:t>u</a:t>
            </a:r>
            <a:r>
              <a:rPr lang="zh-CN" altLang="en-US" sz="2000" dirty="0">
                <a:latin typeface="Courier New" panose="02070309020205020404" pitchFamily="49" charset="0"/>
                <a:ea typeface="宋体" panose="02010600030101010101" pitchFamily="2" charset="-122"/>
                <a:sym typeface="Symbol" panose="05050102010706020507" pitchFamily="18" charset="2"/>
              </a:rPr>
              <a:t>的每个邻居结点进行松弛对应的边</a:t>
            </a:r>
            <a:endParaRPr lang="en-US" altLang="zh-CN" sz="2000" dirty="0">
              <a:latin typeface="Courier New" panose="02070309020205020404" pitchFamily="49" charset="0"/>
              <a:ea typeface="宋体" panose="02010600030101010101" pitchFamily="2" charset="-122"/>
              <a:sym typeface="Symbol" panose="05050102010706020507" pitchFamily="18" charset="2"/>
            </a:endParaRPr>
          </a:p>
          <a:p>
            <a:pPr>
              <a:buNone/>
            </a:pP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Relax(u,</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v,</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w(</a:t>
            </a:r>
            <a:r>
              <a:rPr lang="en-US" altLang="zh-CN" sz="2000" dirty="0" err="1">
                <a:latin typeface="Courier New" panose="02070309020205020404" pitchFamily="49" charset="0"/>
                <a:ea typeface="宋体" panose="02010600030101010101" pitchFamily="2" charset="-122"/>
                <a:sym typeface="Symbol" panose="05050102010706020507" pitchFamily="18" charset="2"/>
              </a:rPr>
              <a:t>u,v</a:t>
            </a:r>
            <a:r>
              <a:rPr lang="en-US" altLang="zh-CN" sz="2000" dirty="0">
                <a:latin typeface="Courier New" panose="02070309020205020404" pitchFamily="49" charset="0"/>
                <a:ea typeface="宋体" panose="02010600030101010101" pitchFamily="2" charset="-122"/>
                <a:sym typeface="Symbol" panose="05050102010706020507" pitchFamily="18" charset="2"/>
              </a:rPr>
              <a:t>))</a:t>
            </a:r>
            <a:r>
              <a:rPr lang="zh-CN" altLang="en-US" sz="2000" dirty="0">
                <a:latin typeface="Courier New" panose="02070309020205020404" pitchFamily="49" charset="0"/>
                <a:ea typeface="宋体" panose="02010600030101010101" pitchFamily="2" charset="-122"/>
                <a:sym typeface="Symbol" panose="05050102010706020507" pitchFamily="18" charset="2"/>
              </a:rPr>
              <a:t> </a:t>
            </a:r>
            <a:r>
              <a:rPr lang="en-US" altLang="zh-CN" sz="2000" dirty="0">
                <a:latin typeface="Courier New" panose="02070309020205020404" pitchFamily="49" charset="0"/>
                <a:ea typeface="宋体" panose="02010600030101010101" pitchFamily="2" charset="-122"/>
                <a:sym typeface="Symbol" panose="05050102010706020507" pitchFamily="18" charset="2"/>
              </a:rPr>
              <a:t>//</a:t>
            </a:r>
            <a:r>
              <a:rPr lang="zh-CN" altLang="en-US" sz="2000" dirty="0">
                <a:latin typeface="Courier New" panose="02070309020205020404" pitchFamily="49" charset="0"/>
                <a:ea typeface="宋体" panose="02010600030101010101" pitchFamily="2" charset="-122"/>
                <a:sym typeface="Symbol" panose="05050102010706020507" pitchFamily="18" charset="2"/>
              </a:rPr>
              <a:t>实际效果，对每条边都松弛了一遍</a:t>
            </a:r>
            <a:endParaRPr lang="en-US" altLang="zh-CN" sz="2000" dirty="0">
              <a:latin typeface="Courier New" panose="02070309020205020404" pitchFamily="49" charset="0"/>
              <a:ea typeface="宋体" panose="02010600030101010101" pitchFamily="2" charset="-122"/>
              <a:sym typeface="Symbol" panose="05050102010706020507" pitchFamily="18" charset="2"/>
            </a:endParaRPr>
          </a:p>
          <a:p>
            <a:pPr>
              <a:buNone/>
            </a:pPr>
            <a:endParaRPr lang="en-US" altLang="zh-CN" sz="2000" dirty="0">
              <a:latin typeface="Courier New" panose="02070309020205020404" pitchFamily="49" charset="0"/>
              <a:ea typeface="宋体" panose="02010600030101010101" pitchFamily="2" charset="-122"/>
              <a:sym typeface="Symbol" panose="05050102010706020507" pitchFamily="18" charset="2"/>
            </a:endParaRPr>
          </a:p>
          <a:p>
            <a:pPr>
              <a:buNone/>
            </a:pPr>
            <a:endParaRPr lang="en-US" altLang="zh-CN" sz="2000" dirty="0">
              <a:latin typeface="Courier New" panose="02070309020205020404" pitchFamily="49" charset="0"/>
              <a:ea typeface="宋体" panose="02010600030101010101" pitchFamily="2" charset="-122"/>
              <a:sym typeface="Symbol" panose="05050102010706020507" pitchFamily="18" charset="2"/>
            </a:endParaRPr>
          </a:p>
        </p:txBody>
      </p:sp>
      <p:sp>
        <p:nvSpPr>
          <p:cNvPr id="6" name="Text Box 4">
            <a:extLst>
              <a:ext uri="{FF2B5EF4-FFF2-40B4-BE49-F238E27FC236}">
                <a16:creationId xmlns:a16="http://schemas.microsoft.com/office/drawing/2014/main" id="{C3CC0B9D-8256-9F46-97F8-93A4806F3E74}"/>
              </a:ext>
            </a:extLst>
          </p:cNvPr>
          <p:cNvSpPr txBox="1"/>
          <p:nvPr/>
        </p:nvSpPr>
        <p:spPr>
          <a:xfrm>
            <a:off x="7357056" y="2057400"/>
            <a:ext cx="1752600" cy="1169551"/>
          </a:xfrm>
          <a:prstGeom prst="rect">
            <a:avLst/>
          </a:prstGeom>
          <a:noFill/>
          <a:ln w="28575">
            <a:solidFill>
              <a:srgbClr val="00B050"/>
            </a:solidFill>
          </a:ln>
        </p:spPr>
        <p:txBody>
          <a:bodyPr wrap="square" lIns="36000" rIns="0">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400" b="1" i="1" dirty="0">
                <a:solidFill>
                  <a:schemeClr val="accent1"/>
                </a:solidFill>
                <a:latin typeface="Courier New" panose="02070309020205020404" pitchFamily="49" charset="0"/>
                <a:ea typeface="宋体" panose="02010600030101010101" pitchFamily="2" charset="-122"/>
              </a:rPr>
              <a:t>运行时间是多少？</a:t>
            </a:r>
            <a:endParaRPr lang="en-US" altLang="zh-CN" sz="1400" b="1" i="1" dirty="0">
              <a:solidFill>
                <a:schemeClr val="accent1"/>
              </a:solidFill>
              <a:latin typeface="Courier New" panose="02070309020205020404" pitchFamily="49" charset="0"/>
              <a:ea typeface="宋体" panose="02010600030101010101" pitchFamily="2" charset="-122"/>
            </a:endParaRPr>
          </a:p>
          <a:p>
            <a:pPr marL="0" lvl="0" indent="0">
              <a:spcBef>
                <a:spcPct val="0"/>
              </a:spcBef>
              <a:buClrTx/>
              <a:buSzPct val="100000"/>
              <a:buNone/>
            </a:pPr>
            <a:r>
              <a:rPr lang="zh-CN" altLang="en-US" sz="1400" b="1" dirty="0">
                <a:solidFill>
                  <a:srgbClr val="FF0000"/>
                </a:solidFill>
                <a:latin typeface="Courier New" panose="02070309020205020404" pitchFamily="49" charset="0"/>
                <a:ea typeface="宋体" panose="02010600030101010101" pitchFamily="2" charset="-122"/>
              </a:rPr>
              <a:t>拓扑排序：</a:t>
            </a:r>
            <a:r>
              <a:rPr lang="en-US" altLang="zh-CN" sz="1400" b="1" dirty="0">
                <a:solidFill>
                  <a:srgbClr val="FF0000"/>
                </a:solidFill>
                <a:latin typeface="Courier New" panose="02070309020205020404" pitchFamily="49" charset="0"/>
                <a:ea typeface="宋体" panose="02010600030101010101" pitchFamily="2" charset="-122"/>
              </a:rPr>
              <a:t>O(V+E)</a:t>
            </a:r>
          </a:p>
          <a:p>
            <a:pPr marL="0" lvl="0" indent="0">
              <a:spcBef>
                <a:spcPct val="0"/>
              </a:spcBef>
              <a:buClrTx/>
              <a:buSzPct val="100000"/>
              <a:buNone/>
            </a:pPr>
            <a:r>
              <a:rPr lang="zh-CN" altLang="en-US" sz="1400" b="1" dirty="0">
                <a:solidFill>
                  <a:srgbClr val="FF0000"/>
                </a:solidFill>
                <a:latin typeface="Courier New" panose="02070309020205020404" pitchFamily="49" charset="0"/>
                <a:ea typeface="宋体" panose="02010600030101010101" pitchFamily="2" charset="-122"/>
              </a:rPr>
              <a:t>总共松弛操作：</a:t>
            </a:r>
            <a:r>
              <a:rPr lang="en-US" altLang="zh-CN" sz="1400" b="1" dirty="0">
                <a:solidFill>
                  <a:srgbClr val="FF0000"/>
                </a:solidFill>
                <a:latin typeface="Courier New" panose="02070309020205020404" pitchFamily="49" charset="0"/>
                <a:ea typeface="宋体" panose="02010600030101010101" pitchFamily="2" charset="-122"/>
              </a:rPr>
              <a:t>O(E)</a:t>
            </a:r>
          </a:p>
          <a:p>
            <a:pPr marL="0" lvl="0" indent="0">
              <a:spcBef>
                <a:spcPct val="0"/>
              </a:spcBef>
              <a:buClrTx/>
              <a:buSzPct val="100000"/>
              <a:buNone/>
            </a:pPr>
            <a:r>
              <a:rPr lang="zh-CN" altLang="en-US" sz="1400" b="1" dirty="0">
                <a:solidFill>
                  <a:srgbClr val="FF0000"/>
                </a:solidFill>
                <a:latin typeface="Courier New" panose="02070309020205020404" pitchFamily="49" charset="0"/>
                <a:ea typeface="宋体" panose="02010600030101010101" pitchFamily="2" charset="-122"/>
              </a:rPr>
              <a:t>初始化：</a:t>
            </a:r>
            <a:r>
              <a:rPr lang="en-US" altLang="zh-CN" sz="1400" b="1" dirty="0">
                <a:solidFill>
                  <a:srgbClr val="FF0000"/>
                </a:solidFill>
                <a:latin typeface="Courier New" panose="02070309020205020404" pitchFamily="49" charset="0"/>
                <a:ea typeface="宋体" panose="02010600030101010101" pitchFamily="2" charset="-122"/>
              </a:rPr>
              <a:t>O(V)</a:t>
            </a:r>
          </a:p>
          <a:p>
            <a:pPr marL="0" lvl="0" indent="0">
              <a:spcBef>
                <a:spcPct val="0"/>
              </a:spcBef>
              <a:buClrTx/>
              <a:buSzPct val="100000"/>
              <a:buNone/>
            </a:pPr>
            <a:r>
              <a:rPr lang="zh-CN" altLang="en-US" sz="1400" b="1" dirty="0">
                <a:solidFill>
                  <a:srgbClr val="FF0000"/>
                </a:solidFill>
                <a:latin typeface="Courier New" panose="02070309020205020404" pitchFamily="49" charset="0"/>
                <a:ea typeface="宋体" panose="02010600030101010101" pitchFamily="2" charset="-122"/>
              </a:rPr>
              <a:t>总共：</a:t>
            </a:r>
            <a:r>
              <a:rPr lang="en-US" altLang="zh-CN" sz="1400" b="1" dirty="0">
                <a:solidFill>
                  <a:srgbClr val="FF0000"/>
                </a:solidFill>
                <a:latin typeface="Courier New" panose="02070309020205020404" pitchFamily="49" charset="0"/>
              </a:rPr>
              <a:t> O(V+E)</a:t>
            </a:r>
            <a:endParaRPr lang="en-US" altLang="zh-CN" sz="1400" b="1" dirty="0">
              <a:solidFill>
                <a:srgbClr val="FF0000"/>
              </a:solidFill>
              <a:latin typeface="Courier New" panose="02070309020205020404" pitchFamily="49" charset="0"/>
              <a:ea typeface="宋体" panose="02010600030101010101" pitchFamily="2" charset="-122"/>
            </a:endParaRPr>
          </a:p>
        </p:txBody>
      </p:sp>
      <p:sp>
        <p:nvSpPr>
          <p:cNvPr id="8" name="TextBox 7">
            <a:extLst>
              <a:ext uri="{FF2B5EF4-FFF2-40B4-BE49-F238E27FC236}">
                <a16:creationId xmlns:a16="http://schemas.microsoft.com/office/drawing/2014/main" id="{82C9E1DD-46E0-534E-975B-6F06660B0C0D}"/>
              </a:ext>
            </a:extLst>
          </p:cNvPr>
          <p:cNvSpPr txBox="1"/>
          <p:nvPr/>
        </p:nvSpPr>
        <p:spPr>
          <a:xfrm>
            <a:off x="8196573" y="4444088"/>
            <a:ext cx="913083" cy="307777"/>
          </a:xfrm>
          <a:prstGeom prst="rect">
            <a:avLst/>
          </a:prstGeom>
          <a:solidFill>
            <a:schemeClr val="bg1"/>
          </a:solidFill>
          <a:ln w="19050">
            <a:solidFill>
              <a:srgbClr val="00B050"/>
            </a:solidFill>
          </a:ln>
        </p:spPr>
        <p:txBody>
          <a:bodyPr wrap="square" rtlCol="0">
            <a:spAutoFit/>
          </a:bodyPr>
          <a:lstStyle/>
          <a:p>
            <a:pPr algn="just"/>
            <a:r>
              <a:rPr lang="zh-CN" altLang="en-US" sz="1400" b="1" dirty="0">
                <a:solidFill>
                  <a:srgbClr val="FF0000"/>
                </a:solidFill>
                <a:latin typeface="SimSun" panose="02010600030101010101" pitchFamily="2" charset="-122"/>
                <a:ea typeface="SimSun" panose="02010600030101010101" pitchFamily="2" charset="-122"/>
              </a:rPr>
              <a:t>平摊分析</a:t>
            </a:r>
            <a:endParaRPr lang="en-US" altLang="zh-CN" sz="14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61D80E33-071C-0F4E-AFC4-6D9384F952E9}"/>
              </a:ext>
            </a:extLst>
          </p:cNvPr>
          <p:cNvSpPr txBox="1"/>
          <p:nvPr/>
        </p:nvSpPr>
        <p:spPr>
          <a:xfrm>
            <a:off x="2743201" y="6396335"/>
            <a:ext cx="4495800" cy="461665"/>
          </a:xfrm>
          <a:prstGeom prst="rect">
            <a:avLst/>
          </a:prstGeom>
          <a:solidFill>
            <a:schemeClr val="bg1"/>
          </a:solidFill>
          <a:ln w="19050">
            <a:solidFill>
              <a:srgbClr val="00B050"/>
            </a:solidFill>
          </a:ln>
        </p:spPr>
        <p:txBody>
          <a:bodyPr wrap="square" rtlCol="0">
            <a:spAutoFit/>
          </a:bodyPr>
          <a:lstStyle/>
          <a:p>
            <a:pPr algn="just"/>
            <a:r>
              <a:rPr lang="zh-CN" altLang="en-US" sz="1200" b="1" dirty="0">
                <a:solidFill>
                  <a:srgbClr val="FF0000"/>
                </a:solidFill>
                <a:latin typeface="SimSun" panose="02010600030101010101" pitchFamily="2" charset="-122"/>
                <a:ea typeface="SimSun" panose="02010600030101010101" pitchFamily="2" charset="-122"/>
              </a:rPr>
              <a:t>拓扑排序序列不唯一，是否需要尝试所有可能的拓扑序列？</a:t>
            </a:r>
            <a:endParaRPr lang="en-US" altLang="zh-CN" sz="1200" b="1" dirty="0">
              <a:solidFill>
                <a:srgbClr val="FF0000"/>
              </a:solidFill>
              <a:latin typeface="SimSun" panose="02010600030101010101" pitchFamily="2" charset="-122"/>
              <a:ea typeface="SimSun" panose="02010600030101010101" pitchFamily="2" charset="-122"/>
            </a:endParaRPr>
          </a:p>
          <a:p>
            <a:pPr algn="just"/>
            <a:r>
              <a:rPr lang="zh-CN" altLang="en-US" sz="12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不需要，因为对于任意一个拓扑序列，所有的路径都是其子序列。</a:t>
            </a:r>
            <a:endParaRPr lang="en-US" altLang="zh-CN" sz="1200" b="1" dirty="0">
              <a:solidFill>
                <a:srgbClr val="FF0000"/>
              </a:solidFill>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1082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5171">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15171">
                                            <p:txEl>
                                              <p:pRg st="10" end="1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5171" grpId="0" uiExpand="1" build="p" bldLvl="2"/>
      <p:bldP spid="6"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Dijkstra </a:t>
            </a:r>
            <a:r>
              <a:rPr lang="zh-CN" altLang="en-US" dirty="0"/>
              <a:t>算法</a:t>
            </a:r>
          </a:p>
        </p:txBody>
      </p:sp>
      <p:sp>
        <p:nvSpPr>
          <p:cNvPr id="17412" name="Rectangle 3"/>
          <p:cNvSpPr>
            <a:spLocks noGrp="1"/>
          </p:cNvSpPr>
          <p:nvPr>
            <p:ph idx="1"/>
          </p:nvPr>
        </p:nvSpPr>
        <p:spPr/>
        <p:txBody>
          <a:bodyPr vert="horz" wrap="square" lIns="92075" tIns="46038" rIns="92075" bIns="46038" anchor="t"/>
          <a:lstStyle/>
          <a:p>
            <a:pPr algn="just"/>
            <a:r>
              <a:rPr lang="zh-CN" altLang="en-US" dirty="0">
                <a:ea typeface="宋体" panose="02010600030101010101" pitchFamily="2" charset="-122"/>
              </a:rPr>
              <a:t>如果图中</a:t>
            </a:r>
            <a:r>
              <a:rPr lang="zh-CN" altLang="en-US" dirty="0">
                <a:solidFill>
                  <a:srgbClr val="FF0000"/>
                </a:solidFill>
                <a:ea typeface="宋体" panose="02010600030101010101" pitchFamily="2" charset="-122"/>
              </a:rPr>
              <a:t>没有负边</a:t>
            </a:r>
            <a:r>
              <a:rPr lang="zh-CN" altLang="en-US" dirty="0">
                <a:ea typeface="宋体" panose="02010600030101010101" pitchFamily="2" charset="-122"/>
              </a:rPr>
              <a:t>，</a:t>
            </a:r>
            <a:r>
              <a:rPr lang="en-US" altLang="zh-CN" dirty="0">
                <a:ea typeface="宋体" panose="02010600030101010101" pitchFamily="2" charset="-122"/>
                <a:sym typeface="+mn-ea"/>
              </a:rPr>
              <a:t>Dijkstra</a:t>
            </a:r>
            <a:r>
              <a:rPr lang="zh-CN" altLang="en-US" dirty="0">
                <a:ea typeface="宋体" panose="02010600030101010101" pitchFamily="2" charset="-122"/>
                <a:sym typeface="+mn-ea"/>
              </a:rPr>
              <a:t>算法</a:t>
            </a:r>
            <a:r>
              <a:rPr lang="zh-CN" altLang="en-US" dirty="0">
                <a:ea typeface="宋体" panose="02010600030101010101" pitchFamily="2" charset="-122"/>
              </a:rPr>
              <a:t>可以超越</a:t>
            </a:r>
            <a:r>
              <a:rPr lang="en-US" altLang="zh-CN" dirty="0">
                <a:ea typeface="宋体" panose="02010600030101010101" pitchFamily="2" charset="-122"/>
              </a:rPr>
              <a:t>Bellman-Ford </a:t>
            </a:r>
            <a:r>
              <a:rPr lang="zh-CN" altLang="en-US" dirty="0">
                <a:ea typeface="宋体" panose="02010600030101010101" pitchFamily="2" charset="-122"/>
              </a:rPr>
              <a:t>算法</a:t>
            </a:r>
            <a:endParaRPr lang="en-US" altLang="zh-CN" dirty="0">
              <a:ea typeface="宋体" panose="02010600030101010101" pitchFamily="2" charset="-122"/>
            </a:endParaRPr>
          </a:p>
          <a:p>
            <a:r>
              <a:rPr lang="zh-CN" altLang="en-US" dirty="0">
                <a:ea typeface="宋体" panose="02010600030101010101" pitchFamily="2" charset="-122"/>
              </a:rPr>
              <a:t>类似</a:t>
            </a:r>
            <a:r>
              <a:rPr lang="en-US" altLang="zh-CN" dirty="0">
                <a:ea typeface="宋体" panose="02010600030101010101" pitchFamily="2" charset="-122"/>
              </a:rPr>
              <a:t>Best-First </a:t>
            </a:r>
            <a:r>
              <a:rPr lang="zh-CN" altLang="en-US" dirty="0">
                <a:ea typeface="宋体" panose="02010600030101010101" pitchFamily="2" charset="-122"/>
              </a:rPr>
              <a:t>搜索</a:t>
            </a:r>
          </a:p>
          <a:p>
            <a:pPr lvl="1"/>
            <a:r>
              <a:rPr lang="zh-CN" altLang="en-US" dirty="0">
                <a:ea typeface="宋体" panose="02010600030101010101" pitchFamily="2" charset="-122"/>
              </a:rPr>
              <a:t>从最小优先队列（最小堆）中取结点</a:t>
            </a:r>
            <a:endParaRPr lang="en-US" altLang="zh-CN" dirty="0">
              <a:ea typeface="宋体" panose="02010600030101010101" pitchFamily="2" charset="-122"/>
            </a:endParaRPr>
          </a:p>
          <a:p>
            <a:r>
              <a:rPr lang="zh-CN" altLang="en-US" dirty="0">
                <a:ea typeface="宋体" panose="02010600030101010101" pitchFamily="2" charset="-122"/>
              </a:rPr>
              <a:t>类似</a:t>
            </a:r>
            <a:r>
              <a:rPr lang="en-US" altLang="zh-CN" dirty="0">
                <a:ea typeface="宋体" panose="02010600030101010101" pitchFamily="2" charset="-122"/>
              </a:rPr>
              <a:t>Prim</a:t>
            </a:r>
            <a:r>
              <a:rPr lang="zh-CN" altLang="en-US" dirty="0">
                <a:ea typeface="宋体" panose="02010600030101010101" pitchFamily="2" charset="-122"/>
              </a:rPr>
              <a:t>算法</a:t>
            </a:r>
            <a:endParaRPr lang="en-US" altLang="zh-CN" dirty="0">
              <a:ea typeface="宋体" panose="02010600030101010101" pitchFamily="2" charset="-122"/>
            </a:endParaRPr>
          </a:p>
          <a:p>
            <a:pPr lvl="1"/>
            <a:r>
              <a:rPr lang="zh-CN" altLang="en-US" dirty="0">
                <a:ea typeface="宋体" panose="02010600030101010101" pitchFamily="2" charset="-122"/>
              </a:rPr>
              <a:t>从源点逐渐扩展到所有结点</a:t>
            </a:r>
            <a:endParaRPr lang="en-US" altLang="zh-CN" dirty="0">
              <a:ea typeface="宋体" panose="02010600030101010101" pitchFamily="2" charset="-122"/>
            </a:endParaRPr>
          </a:p>
          <a:p>
            <a:pPr lvl="1"/>
            <a:r>
              <a:rPr lang="zh-CN" altLang="en-US" dirty="0">
                <a:ea typeface="宋体" panose="02010600030101010101" pitchFamily="2" charset="-122"/>
              </a:rPr>
              <a:t>使用以</a:t>
            </a:r>
            <a:r>
              <a:rPr lang="en-US" altLang="zh-CN" dirty="0">
                <a:ea typeface="宋体" panose="02010600030101010101" pitchFamily="2" charset="-122"/>
              </a:rPr>
              <a:t>d[v]</a:t>
            </a:r>
            <a:r>
              <a:rPr lang="zh-CN" altLang="en-US" dirty="0">
                <a:ea typeface="宋体" panose="02010600030101010101" pitchFamily="2" charset="-122"/>
              </a:rPr>
              <a:t>为键的优先队列</a:t>
            </a:r>
            <a:endParaRPr lang="en-US" altLang="zh-CN"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Dijkstra </a:t>
            </a:r>
            <a:r>
              <a:rPr lang="zh-CN" altLang="en-US" dirty="0"/>
              <a:t>算法</a:t>
            </a:r>
            <a:endParaRPr lang="en-US" altLang="zh-CN" dirty="0">
              <a:ea typeface="宋体" panose="02010600030101010101" pitchFamily="2" charset="-122"/>
            </a:endParaRPr>
          </a:p>
        </p:txBody>
      </p:sp>
      <p:sp>
        <p:nvSpPr>
          <p:cNvPr id="18436" name="Rectangle 3"/>
          <p:cNvSpPr>
            <a:spLocks noGrp="1"/>
          </p:cNvSpPr>
          <p:nvPr>
            <p:ph idx="1"/>
          </p:nvPr>
        </p:nvSpPr>
        <p:spPr/>
        <p:txBody>
          <a:bodyPr vert="horz" wrap="square" lIns="92075" tIns="46038" rIns="92075" bIns="46038" anchor="t">
            <a:normAutofit/>
          </a:bodyPr>
          <a:lstStyle/>
          <a:p>
            <a:pPr>
              <a:buNone/>
            </a:pPr>
            <a:r>
              <a:rPr lang="en-US" altLang="zh-CN" sz="2400" b="1" dirty="0">
                <a:latin typeface="Courier New" panose="02070309020205020404" pitchFamily="49" charset="0"/>
                <a:ea typeface="宋体" panose="02010600030101010101" pitchFamily="2" charset="-122"/>
              </a:rPr>
              <a:t>Dijkstra(G)</a:t>
            </a:r>
          </a:p>
          <a:p>
            <a:pPr>
              <a:buNone/>
            </a:pPr>
            <a:r>
              <a:rPr lang="en-US" altLang="zh-CN" sz="2400" b="1" dirty="0">
                <a:latin typeface="Courier New" panose="02070309020205020404" pitchFamily="49" charset="0"/>
                <a:ea typeface="宋体" panose="02010600030101010101" pitchFamily="2" charset="-122"/>
              </a:rPr>
              <a:t>1   for each v </a:t>
            </a:r>
            <a:r>
              <a:rPr lang="en-US" altLang="zh-CN" sz="2400" b="1"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2      d[v] = ;</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3   d[s] = 0; S = ; Q = V;</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4   while (Q  )</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5      u = ExtractMin(Q);</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6      S = S </a:t>
            </a:r>
            <a:r>
              <a:rPr lang="en-US" altLang="zh-CN" sz="2400" b="1" dirty="0">
                <a:latin typeface="Microsoft Sans Serif" panose="020B0604020202020204" pitchFamily="34" charset="0"/>
                <a:ea typeface="宋体" panose="02010600030101010101" pitchFamily="2" charset="-122"/>
                <a:sym typeface="Math B" pitchFamily="2" charset="2"/>
              </a:rPr>
              <a:t>U</a:t>
            </a:r>
            <a:r>
              <a:rPr lang="en-US" altLang="zh-CN" sz="2400" b="1" dirty="0">
                <a:latin typeface="Courier New" panose="02070309020205020404" pitchFamily="49" charset="0"/>
                <a:ea typeface="宋体" panose="02010600030101010101" pitchFamily="2" charset="-122"/>
                <a:sym typeface="Math B" pitchFamily="2" charset="2"/>
              </a:rPr>
              <a:t> {u};</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7      for each v  u-&gt;Adj[]</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8         if (d[v] &gt; d[u]+w(u,v))</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9            d[v] = d[u]+w(u,v);</a:t>
            </a:r>
          </a:p>
        </p:txBody>
      </p:sp>
      <p:grpSp>
        <p:nvGrpSpPr>
          <p:cNvPr id="2" name="Group 4"/>
          <p:cNvGrpSpPr/>
          <p:nvPr/>
        </p:nvGrpSpPr>
        <p:grpSpPr>
          <a:xfrm>
            <a:off x="6629400" y="5029200"/>
            <a:ext cx="1692275" cy="914400"/>
            <a:chOff x="4176" y="3168"/>
            <a:chExt cx="1066" cy="576"/>
          </a:xfrm>
        </p:grpSpPr>
        <p:sp>
          <p:nvSpPr>
            <p:cNvPr id="18459" name="AutoShape 5"/>
            <p:cNvSpPr/>
            <p:nvPr/>
          </p:nvSpPr>
          <p:spPr>
            <a:xfrm>
              <a:off x="4176" y="3168"/>
              <a:ext cx="96" cy="576"/>
            </a:xfrm>
            <a:prstGeom prst="rightBrace">
              <a:avLst>
                <a:gd name="adj1" fmla="val 50000"/>
                <a:gd name="adj2" fmla="val 50000"/>
              </a:avLst>
            </a:prstGeom>
            <a:noFill/>
            <a:ln w="28575"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18460" name="Text Box 6"/>
            <p:cNvSpPr txBox="1"/>
            <p:nvPr/>
          </p:nvSpPr>
          <p:spPr>
            <a:xfrm>
              <a:off x="4358" y="3198"/>
              <a:ext cx="884" cy="288"/>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b="1" i="1" dirty="0">
                  <a:solidFill>
                    <a:schemeClr val="accent1"/>
                  </a:solidFill>
                  <a:latin typeface="Courier New" panose="02070309020205020404" pitchFamily="49" charset="0"/>
                  <a:ea typeface="宋体" panose="02010600030101010101" pitchFamily="2" charset="-122"/>
                </a:rPr>
                <a:t>松弛步骤</a:t>
              </a:r>
            </a:p>
          </p:txBody>
        </p:sp>
      </p:grpSp>
      <p:grpSp>
        <p:nvGrpSpPr>
          <p:cNvPr id="3" name="Group 7"/>
          <p:cNvGrpSpPr/>
          <p:nvPr/>
        </p:nvGrpSpPr>
        <p:grpSpPr>
          <a:xfrm>
            <a:off x="273050" y="5410200"/>
            <a:ext cx="2774950" cy="701675"/>
            <a:chOff x="172" y="3408"/>
            <a:chExt cx="1748" cy="442"/>
          </a:xfrm>
        </p:grpSpPr>
        <p:sp>
          <p:nvSpPr>
            <p:cNvPr id="18457" name="Text Box 8"/>
            <p:cNvSpPr txBox="1"/>
            <p:nvPr/>
          </p:nvSpPr>
          <p:spPr>
            <a:xfrm>
              <a:off x="172" y="3408"/>
              <a:ext cx="1748" cy="44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b="1" i="1" dirty="0">
                  <a:solidFill>
                    <a:schemeClr val="tx2"/>
                  </a:solidFill>
                  <a:latin typeface="Courier New" panose="02070309020205020404" pitchFamily="49" charset="0"/>
                  <a:ea typeface="宋体" panose="02010600030101010101" pitchFamily="2" charset="-122"/>
                </a:rPr>
                <a:t>Note: </a:t>
              </a:r>
              <a:r>
                <a:rPr lang="zh-CN" altLang="en-US" sz="2000" b="1" i="1" dirty="0">
                  <a:solidFill>
                    <a:schemeClr val="tx2"/>
                  </a:solidFill>
                  <a:latin typeface="Courier New" panose="02070309020205020404" pitchFamily="49" charset="0"/>
                  <a:ea typeface="宋体" panose="02010600030101010101" pitchFamily="2" charset="-122"/>
                </a:rPr>
                <a:t>调用了</a:t>
              </a:r>
            </a:p>
            <a:p>
              <a:pPr marL="0" lvl="0" indent="0">
                <a:spcBef>
                  <a:spcPct val="0"/>
                </a:spcBef>
                <a:buClrTx/>
                <a:buSzPct val="100000"/>
                <a:buNone/>
              </a:pPr>
              <a:r>
                <a:rPr lang="zh-CN" altLang="en-US" sz="2000" b="1" i="1" dirty="0">
                  <a:solidFill>
                    <a:schemeClr val="tx2"/>
                  </a:solidFill>
                  <a:latin typeface="Courier New" panose="02070309020205020404" pitchFamily="49" charset="0"/>
                  <a:ea typeface="宋体" panose="02010600030101010101" pitchFamily="2" charset="-122"/>
                </a:rPr>
                <a:t> </a:t>
              </a:r>
              <a:r>
                <a:rPr lang="en-US" altLang="zh-CN" sz="2000" b="1" i="1" dirty="0">
                  <a:solidFill>
                    <a:schemeClr val="tx2"/>
                  </a:solidFill>
                  <a:latin typeface="Courier New" panose="02070309020205020404" pitchFamily="49" charset="0"/>
                  <a:ea typeface="宋体" panose="02010600030101010101" pitchFamily="2" charset="-122"/>
                </a:rPr>
                <a:t>Q-&gt;DecreaseKey()</a:t>
              </a:r>
            </a:p>
          </p:txBody>
        </p:sp>
        <p:sp>
          <p:nvSpPr>
            <p:cNvPr id="18458" name="Line 9"/>
            <p:cNvSpPr/>
            <p:nvPr/>
          </p:nvSpPr>
          <p:spPr>
            <a:xfrm flipV="1">
              <a:off x="1392" y="3600"/>
              <a:ext cx="288" cy="48"/>
            </a:xfrm>
            <a:prstGeom prst="line">
              <a:avLst/>
            </a:prstGeom>
            <a:ln w="28575" cap="flat" cmpd="sng">
              <a:solidFill>
                <a:schemeClr val="tx2"/>
              </a:solidFill>
              <a:prstDash val="solid"/>
              <a:headEnd type="none" w="med" len="med"/>
              <a:tailEnd type="triangle" w="med" len="med"/>
            </a:ln>
          </p:spPr>
        </p:sp>
      </p:grpSp>
      <p:sp>
        <p:nvSpPr>
          <p:cNvPr id="30" name="TextBox 29">
            <a:extLst>
              <a:ext uri="{FF2B5EF4-FFF2-40B4-BE49-F238E27FC236}">
                <a16:creationId xmlns:a16="http://schemas.microsoft.com/office/drawing/2014/main" id="{55FF013A-E601-6B4F-8BFE-17CFA0B734FB}"/>
              </a:ext>
            </a:extLst>
          </p:cNvPr>
          <p:cNvSpPr txBox="1"/>
          <p:nvPr/>
        </p:nvSpPr>
        <p:spPr>
          <a:xfrm>
            <a:off x="5486400" y="1323975"/>
            <a:ext cx="3581400" cy="2585323"/>
          </a:xfrm>
          <a:prstGeom prst="rect">
            <a:avLst/>
          </a:prstGeom>
          <a:solidFill>
            <a:schemeClr val="bg1"/>
          </a:solidFill>
          <a:ln w="19050">
            <a:solidFill>
              <a:srgbClr val="00B050"/>
            </a:solidFill>
          </a:ln>
        </p:spPr>
        <p:txBody>
          <a:bodyPr wrap="square" rtlCol="0">
            <a:spAutoFit/>
          </a:bodyPr>
          <a:lstStyle/>
          <a:p>
            <a:pPr algn="just"/>
            <a:r>
              <a:rPr lang="zh-CN" altLang="en-US" b="1" dirty="0">
                <a:solidFill>
                  <a:srgbClr val="FF0000"/>
                </a:solidFill>
                <a:latin typeface="SimSun" panose="02010600030101010101" pitchFamily="2" charset="-122"/>
                <a:ea typeface="SimSun" panose="02010600030101010101" pitchFamily="2" charset="-122"/>
              </a:rPr>
              <a:t>将</a:t>
            </a:r>
            <a:r>
              <a:rPr lang="en-US" altLang="zh-CN" b="1" dirty="0">
                <a:solidFill>
                  <a:srgbClr val="FF0000"/>
                </a:solidFill>
                <a:latin typeface="SimSun" panose="02010600030101010101" pitchFamily="2" charset="-122"/>
                <a:ea typeface="SimSun" panose="02010600030101010101" pitchFamily="2" charset="-122"/>
              </a:rPr>
              <a:t>G</a:t>
            </a:r>
            <a:r>
              <a:rPr lang="zh-CN" altLang="en-US" b="1" dirty="0">
                <a:solidFill>
                  <a:srgbClr val="FF0000"/>
                </a:solidFill>
                <a:latin typeface="SimSun" panose="02010600030101010101" pitchFamily="2" charset="-122"/>
                <a:ea typeface="SimSun" panose="02010600030101010101" pitchFamily="2" charset="-122"/>
              </a:rPr>
              <a:t>中结点分为两部分：</a:t>
            </a:r>
            <a:r>
              <a:rPr lang="en-US" altLang="zh-CN" b="1" dirty="0">
                <a:solidFill>
                  <a:srgbClr val="FF0000"/>
                </a:solidFill>
                <a:latin typeface="SimSun" panose="02010600030101010101" pitchFamily="2" charset="-122"/>
                <a:ea typeface="SimSun" panose="02010600030101010101" pitchFamily="2" charset="-122"/>
              </a:rPr>
              <a:t>S</a:t>
            </a:r>
            <a:r>
              <a:rPr lang="zh-CN" altLang="en-US" b="1" dirty="0">
                <a:solidFill>
                  <a:srgbClr val="FF0000"/>
                </a:solidFill>
                <a:latin typeface="SimSun" panose="02010600030101010101" pitchFamily="2" charset="-122"/>
                <a:ea typeface="SimSun" panose="02010600030101010101" pitchFamily="2" charset="-122"/>
              </a:rPr>
              <a:t>和</a:t>
            </a:r>
            <a:r>
              <a:rPr lang="en-US" altLang="zh-CN" b="1" dirty="0">
                <a:solidFill>
                  <a:srgbClr val="FF0000"/>
                </a:solidFill>
                <a:latin typeface="SimSun" panose="02010600030101010101" pitchFamily="2" charset="-122"/>
                <a:ea typeface="SimSun" panose="02010600030101010101" pitchFamily="2" charset="-122"/>
              </a:rPr>
              <a:t>Q</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S</a:t>
            </a:r>
            <a:r>
              <a:rPr lang="zh-CN" altLang="en-US" b="1" dirty="0">
                <a:solidFill>
                  <a:srgbClr val="FF0000"/>
                </a:solidFill>
                <a:latin typeface="SimSun" panose="02010600030101010101" pitchFamily="2" charset="-122"/>
                <a:ea typeface="SimSun" panose="02010600030101010101" pitchFamily="2" charset="-122"/>
              </a:rPr>
              <a:t>为已经找到最短路径的结点集合，</a:t>
            </a:r>
            <a:r>
              <a:rPr lang="en-US" altLang="zh-CN" b="1" dirty="0">
                <a:solidFill>
                  <a:srgbClr val="FF0000"/>
                </a:solidFill>
                <a:latin typeface="SimSun" panose="02010600030101010101" pitchFamily="2" charset="-122"/>
                <a:ea typeface="SimSun" panose="02010600030101010101" pitchFamily="2" charset="-122"/>
              </a:rPr>
              <a:t>Q</a:t>
            </a:r>
            <a:r>
              <a:rPr lang="zh-CN" altLang="en-US" b="1" dirty="0">
                <a:solidFill>
                  <a:srgbClr val="FF0000"/>
                </a:solidFill>
                <a:latin typeface="SimSun" panose="02010600030101010101" pitchFamily="2" charset="-122"/>
                <a:ea typeface="SimSun" panose="02010600030101010101" pitchFamily="2" charset="-122"/>
              </a:rPr>
              <a:t>（</a:t>
            </a:r>
            <a:r>
              <a:rPr lang="en-US" altLang="zh-CN" b="1" dirty="0">
                <a:solidFill>
                  <a:srgbClr val="FF0000"/>
                </a:solidFill>
                <a:latin typeface="SimSun" panose="02010600030101010101" pitchFamily="2" charset="-122"/>
                <a:ea typeface="SimSun" panose="02010600030101010101" pitchFamily="2" charset="-122"/>
              </a:rPr>
              <a:t>V-S</a:t>
            </a:r>
            <a:r>
              <a:rPr lang="zh-CN" altLang="en-US" b="1" dirty="0">
                <a:solidFill>
                  <a:srgbClr val="FF0000"/>
                </a:solidFill>
                <a:latin typeface="SimSun" panose="02010600030101010101" pitchFamily="2" charset="-122"/>
                <a:ea typeface="SimSun" panose="02010600030101010101" pitchFamily="2" charset="-122"/>
              </a:rPr>
              <a:t>）为还未找到最短路径的结点集合。</a:t>
            </a:r>
            <a:endParaRPr lang="en-US" altLang="zh-CN" b="1" dirty="0">
              <a:solidFill>
                <a:srgbClr val="FF0000"/>
              </a:solidFill>
              <a:latin typeface="SimSun" panose="02010600030101010101" pitchFamily="2" charset="-122"/>
              <a:ea typeface="SimSun" panose="02010600030101010101" pitchFamily="2" charset="-122"/>
            </a:endParaRPr>
          </a:p>
          <a:p>
            <a:pPr algn="just"/>
            <a:r>
              <a:rPr lang="zh-CN" altLang="en-US" b="1" dirty="0">
                <a:solidFill>
                  <a:srgbClr val="FF0000"/>
                </a:solidFill>
                <a:latin typeface="SimSun" panose="02010600030101010101" pitchFamily="2" charset="-122"/>
                <a:ea typeface="SimSun" panose="02010600030101010101" pitchFamily="2" charset="-122"/>
              </a:rPr>
              <a:t>算法重复从</a:t>
            </a:r>
            <a:r>
              <a:rPr lang="en-US" altLang="zh-CN" b="1" dirty="0">
                <a:solidFill>
                  <a:srgbClr val="FF0000"/>
                </a:solidFill>
                <a:latin typeface="SimSun" panose="02010600030101010101" pitchFamily="2" charset="-122"/>
                <a:ea typeface="SimSun" panose="02010600030101010101" pitchFamily="2" charset="-122"/>
              </a:rPr>
              <a:t>Q</a:t>
            </a:r>
            <a:r>
              <a:rPr lang="zh-CN" altLang="en-US" b="1" dirty="0">
                <a:solidFill>
                  <a:srgbClr val="FF0000"/>
                </a:solidFill>
                <a:latin typeface="SimSun" panose="02010600030101010101" pitchFamily="2" charset="-122"/>
                <a:ea typeface="SimSun" panose="02010600030101010101" pitchFamily="2" charset="-122"/>
              </a:rPr>
              <a:t>中选择最短路径估计值最小的结点</a:t>
            </a:r>
            <a:r>
              <a:rPr lang="en-US" altLang="zh-CN" b="1" dirty="0">
                <a:solidFill>
                  <a:srgbClr val="FF0000"/>
                </a:solidFill>
                <a:latin typeface="SimSun" panose="02010600030101010101" pitchFamily="2" charset="-122"/>
                <a:ea typeface="SimSun" panose="02010600030101010101" pitchFamily="2" charset="-122"/>
              </a:rPr>
              <a:t>u</a:t>
            </a:r>
            <a:r>
              <a:rPr lang="zh-CN" altLang="en-US" b="1" dirty="0">
                <a:solidFill>
                  <a:srgbClr val="FF0000"/>
                </a:solidFill>
                <a:latin typeface="SimSun" panose="02010600030101010101" pitchFamily="2" charset="-122"/>
                <a:ea typeface="SimSun" panose="02010600030101010101" pitchFamily="2" charset="-122"/>
              </a:rPr>
              <a:t>，加入到</a:t>
            </a:r>
            <a:r>
              <a:rPr lang="en-US" altLang="zh-CN" b="1" dirty="0">
                <a:solidFill>
                  <a:srgbClr val="FF0000"/>
                </a:solidFill>
                <a:latin typeface="SimSun" panose="02010600030101010101" pitchFamily="2" charset="-122"/>
                <a:ea typeface="SimSun" panose="02010600030101010101" pitchFamily="2" charset="-122"/>
              </a:rPr>
              <a:t>S</a:t>
            </a:r>
            <a:r>
              <a:rPr lang="zh-CN" altLang="en-US" b="1" dirty="0">
                <a:solidFill>
                  <a:srgbClr val="FF0000"/>
                </a:solidFill>
                <a:latin typeface="SimSun" panose="02010600030101010101" pitchFamily="2" charset="-122"/>
                <a:ea typeface="SimSun" panose="02010600030101010101" pitchFamily="2" charset="-122"/>
              </a:rPr>
              <a:t>中，然后对所有从</a:t>
            </a:r>
            <a:r>
              <a:rPr lang="en-US" altLang="zh-CN" b="1" dirty="0">
                <a:solidFill>
                  <a:srgbClr val="FF0000"/>
                </a:solidFill>
                <a:latin typeface="SimSun" panose="02010600030101010101" pitchFamily="2" charset="-122"/>
                <a:ea typeface="SimSun" panose="02010600030101010101" pitchFamily="2" charset="-122"/>
              </a:rPr>
              <a:t>u</a:t>
            </a:r>
            <a:r>
              <a:rPr lang="zh-CN" altLang="en-US" b="1" dirty="0">
                <a:solidFill>
                  <a:srgbClr val="FF0000"/>
                </a:solidFill>
                <a:latin typeface="SimSun" panose="02010600030101010101" pitchFamily="2" charset="-122"/>
                <a:ea typeface="SimSun" panose="02010600030101010101" pitchFamily="2" charset="-122"/>
              </a:rPr>
              <a:t>出发的边进行松弛。所以是一种贪心算法。</a:t>
            </a:r>
            <a:endParaRPr lang="en-US" altLang="zh-CN" b="1" dirty="0">
              <a:solidFill>
                <a:srgbClr val="FF0000"/>
              </a:solidFill>
              <a:latin typeface="SimSun" panose="02010600030101010101" pitchFamily="2" charset="-122"/>
              <a:ea typeface="SimSun" panose="02010600030101010101" pitchFamily="2" charset="-122"/>
            </a:endParaRPr>
          </a:p>
          <a:p>
            <a:pPr algn="just"/>
            <a:r>
              <a:rPr lang="en-US" altLang="zh-CN" b="1" dirty="0">
                <a:solidFill>
                  <a:srgbClr val="FF0000"/>
                </a:solidFill>
                <a:latin typeface="SimSun" panose="02010600030101010101" pitchFamily="2" charset="-122"/>
                <a:ea typeface="SimSun" panose="02010600030101010101" pitchFamily="2" charset="-122"/>
              </a:rPr>
              <a:t>Q</a:t>
            </a:r>
            <a:r>
              <a:rPr lang="zh-CN" altLang="en-US" b="1" dirty="0">
                <a:solidFill>
                  <a:srgbClr val="FF0000"/>
                </a:solidFill>
                <a:latin typeface="SimSun" panose="02010600030101010101" pitchFamily="2" charset="-122"/>
                <a:ea typeface="SimSun" panose="02010600030101010101" pitchFamily="2" charset="-122"/>
              </a:rPr>
              <a:t>用最小优先队列（最小堆）实现。</a:t>
            </a:r>
          </a:p>
        </p:txBody>
      </p:sp>
      <p:sp>
        <p:nvSpPr>
          <p:cNvPr id="11" name="TextBox 10">
            <a:extLst>
              <a:ext uri="{FF2B5EF4-FFF2-40B4-BE49-F238E27FC236}">
                <a16:creationId xmlns:a16="http://schemas.microsoft.com/office/drawing/2014/main" id="{D00FB078-8B5E-D743-AB1C-F3C7FB946F45}"/>
              </a:ext>
            </a:extLst>
          </p:cNvPr>
          <p:cNvSpPr txBox="1"/>
          <p:nvPr/>
        </p:nvSpPr>
        <p:spPr>
          <a:xfrm>
            <a:off x="5744600" y="4215825"/>
            <a:ext cx="2590800" cy="584775"/>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latin typeface="SimSun" panose="02010600030101010101" pitchFamily="2" charset="-122"/>
                <a:ea typeface="SimSun" panose="02010600030101010101" pitchFamily="2" charset="-122"/>
              </a:rPr>
              <a:t>这里</a:t>
            </a:r>
            <a:r>
              <a:rPr lang="zh-CN" altLang="en-US" sz="1600" b="1" dirty="0">
                <a:solidFill>
                  <a:srgbClr val="FF0000"/>
                </a:solidFill>
                <a:latin typeface="SimSun" panose="02010600030101010101" pitchFamily="2" charset="-122"/>
                <a:ea typeface="SimSun" panose="02010600030101010101" pitchFamily="2" charset="-122"/>
              </a:rPr>
              <a:t>的邻边指的是</a:t>
            </a:r>
            <a:r>
              <a:rPr lang="en-US" altLang="zh-CN" sz="1600" b="1" dirty="0">
                <a:solidFill>
                  <a:srgbClr val="FF0000"/>
                </a:solidFill>
                <a:latin typeface="SimSun" panose="02010600030101010101" pitchFamily="2" charset="-122"/>
                <a:ea typeface="SimSun" panose="02010600030101010101" pitchFamily="2" charset="-122"/>
              </a:rPr>
              <a:t>u</a:t>
            </a:r>
            <a:r>
              <a:rPr lang="zh-CN" altLang="en-US" sz="1600" b="1" dirty="0">
                <a:solidFill>
                  <a:srgbClr val="FF0000"/>
                </a:solidFill>
                <a:latin typeface="SimSun" panose="02010600030101010101" pitchFamily="2" charset="-122"/>
                <a:ea typeface="SimSun" panose="02010600030101010101" pitchFamily="2" charset="-122"/>
              </a:rPr>
              <a:t>的出边，不包括入边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a:picLocks noChangeAspect="1"/>
          </p:cNvPicPr>
          <p:nvPr/>
        </p:nvPicPr>
        <p:blipFill>
          <a:blip r:embed="rId3"/>
          <a:stretch>
            <a:fillRect/>
          </a:stretch>
        </p:blipFill>
        <p:spPr>
          <a:xfrm>
            <a:off x="375963" y="1136743"/>
            <a:ext cx="2637839" cy="1850093"/>
          </a:xfrm>
          <a:prstGeom prst="rect">
            <a:avLst/>
          </a:prstGeom>
        </p:spPr>
      </p:pic>
      <p:pic>
        <p:nvPicPr>
          <p:cNvPr id="9" name="图片 8" descr="图片包含 台球&#10;&#10;已生成极高可信度的说明"/>
          <p:cNvPicPr>
            <a:picLocks noChangeAspect="1"/>
          </p:cNvPicPr>
          <p:nvPr/>
        </p:nvPicPr>
        <p:blipFill>
          <a:blip r:embed="rId4"/>
          <a:stretch>
            <a:fillRect/>
          </a:stretch>
        </p:blipFill>
        <p:spPr>
          <a:xfrm>
            <a:off x="6262592" y="1143000"/>
            <a:ext cx="2653008" cy="1858777"/>
          </a:xfrm>
          <a:prstGeom prst="rect">
            <a:avLst/>
          </a:prstGeom>
        </p:spPr>
      </p:pic>
      <p:pic>
        <p:nvPicPr>
          <p:cNvPr id="8" name="图片 7" descr="图片包含 台球&#10;&#10;已生成高可信度的说明"/>
          <p:cNvPicPr>
            <a:picLocks noChangeAspect="1"/>
          </p:cNvPicPr>
          <p:nvPr/>
        </p:nvPicPr>
        <p:blipFill>
          <a:blip r:embed="rId5"/>
          <a:stretch>
            <a:fillRect/>
          </a:stretch>
        </p:blipFill>
        <p:spPr>
          <a:xfrm>
            <a:off x="3367122" y="1143235"/>
            <a:ext cx="2637840" cy="1848150"/>
          </a:xfrm>
          <a:prstGeom prst="rect">
            <a:avLst/>
          </a:prstGeom>
        </p:spPr>
      </p:pic>
      <p:pic>
        <p:nvPicPr>
          <p:cNvPr id="334" name="图片 333"/>
          <p:cNvPicPr>
            <a:picLocks noChangeAspect="1"/>
          </p:cNvPicPr>
          <p:nvPr/>
        </p:nvPicPr>
        <p:blipFill>
          <a:blip r:embed="rId6"/>
          <a:stretch>
            <a:fillRect/>
          </a:stretch>
        </p:blipFill>
        <p:spPr>
          <a:xfrm>
            <a:off x="375963" y="2977114"/>
            <a:ext cx="2637839" cy="1848149"/>
          </a:xfrm>
          <a:prstGeom prst="rect">
            <a:avLst/>
          </a:prstGeom>
        </p:spPr>
      </p:pic>
      <p:pic>
        <p:nvPicPr>
          <p:cNvPr id="335" name="图片 334"/>
          <p:cNvPicPr>
            <a:picLocks noChangeAspect="1"/>
          </p:cNvPicPr>
          <p:nvPr/>
        </p:nvPicPr>
        <p:blipFill>
          <a:blip r:embed="rId7"/>
          <a:stretch>
            <a:fillRect/>
          </a:stretch>
        </p:blipFill>
        <p:spPr>
          <a:xfrm>
            <a:off x="3245496" y="2971800"/>
            <a:ext cx="2653008" cy="1858777"/>
          </a:xfrm>
          <a:prstGeom prst="rect">
            <a:avLst/>
          </a:prstGeom>
        </p:spPr>
      </p:pic>
      <p:pic>
        <p:nvPicPr>
          <p:cNvPr id="336" name="图片 335"/>
          <p:cNvPicPr>
            <a:picLocks noChangeAspect="1"/>
          </p:cNvPicPr>
          <p:nvPr/>
        </p:nvPicPr>
        <p:blipFill>
          <a:blip r:embed="rId8"/>
          <a:stretch>
            <a:fillRect/>
          </a:stretch>
        </p:blipFill>
        <p:spPr>
          <a:xfrm>
            <a:off x="6134241" y="2977115"/>
            <a:ext cx="2637840" cy="1848150"/>
          </a:xfrm>
          <a:prstGeom prst="rect">
            <a:avLst/>
          </a:prstGeom>
        </p:spPr>
      </p:pic>
      <p:sp>
        <p:nvSpPr>
          <p:cNvPr id="2" name="文本框 1"/>
          <p:cNvSpPr txBox="1"/>
          <p:nvPr/>
        </p:nvSpPr>
        <p:spPr>
          <a:xfrm>
            <a:off x="161281" y="5084803"/>
            <a:ext cx="8610800" cy="1477328"/>
          </a:xfrm>
          <a:prstGeom prst="rect">
            <a:avLst/>
          </a:prstGeom>
          <a:solidFill>
            <a:schemeClr val="bg1"/>
          </a:solidFill>
        </p:spPr>
        <p:txBody>
          <a:bodyPr wrap="square" rtlCol="0">
            <a:spAutoFit/>
          </a:bodyPr>
          <a:lstStyle/>
          <a:p>
            <a:pPr algn="just"/>
            <a:r>
              <a:rPr lang="en-US" altLang="zh-CN" b="1" dirty="0"/>
              <a:t>Dijkstra</a:t>
            </a:r>
            <a:r>
              <a:rPr lang="zh-CN" altLang="en-US" b="1" dirty="0"/>
              <a:t>算法的执行过程：源点</a:t>
            </a:r>
            <a:r>
              <a:rPr lang="en-US" altLang="zh-CN" b="1" dirty="0"/>
              <a:t>s</a:t>
            </a:r>
            <a:r>
              <a:rPr lang="zh-CN" altLang="en-US" b="1" dirty="0"/>
              <a:t>为最左端顶点。最短路径估计值被标记在顶点内，黑边指出了前趋的值。蓝色顶点在集合</a:t>
            </a:r>
            <a:r>
              <a:rPr lang="en-US" altLang="zh-CN" b="1" dirty="0"/>
              <a:t>S</a:t>
            </a:r>
            <a:r>
              <a:rPr lang="zh-CN" altLang="en-US" b="1" dirty="0"/>
              <a:t>中，而白色定点在最小优先队列</a:t>
            </a:r>
            <a:r>
              <a:rPr lang="en-US" altLang="zh-CN" b="1" dirty="0"/>
              <a:t>Q=V-S</a:t>
            </a:r>
            <a:r>
              <a:rPr lang="zh-CN" altLang="en-US" b="1" dirty="0"/>
              <a:t>中。</a:t>
            </a:r>
            <a:endParaRPr lang="en-US" altLang="zh-CN" b="1" dirty="0"/>
          </a:p>
          <a:p>
            <a:pPr algn="just"/>
            <a:r>
              <a:rPr lang="en-US" altLang="zh-CN" b="1" dirty="0"/>
              <a:t>a</a:t>
            </a:r>
            <a:r>
              <a:rPr lang="zh-CN" altLang="en-US" b="1" dirty="0"/>
              <a:t>）第</a:t>
            </a:r>
            <a:r>
              <a:rPr lang="en-US" altLang="zh-CN" b="1" dirty="0"/>
              <a:t>4~9</a:t>
            </a:r>
            <a:r>
              <a:rPr lang="zh-CN" altLang="en-US" b="1" dirty="0"/>
              <a:t>行</a:t>
            </a:r>
            <a:r>
              <a:rPr lang="en-US" altLang="zh-CN" b="1" dirty="0"/>
              <a:t>While</a:t>
            </a:r>
            <a:r>
              <a:rPr lang="zh-CN" altLang="en-US" b="1" dirty="0"/>
              <a:t>循环第一次迭代前的情形。阴影覆盖的顶点具有最小的</a:t>
            </a:r>
            <a:r>
              <a:rPr lang="en-US" altLang="zh-CN" b="1" dirty="0"/>
              <a:t>d</a:t>
            </a:r>
            <a:r>
              <a:rPr lang="zh-CN" altLang="en-US" b="1" dirty="0"/>
              <a:t>的值，而且在算法第</a:t>
            </a:r>
            <a:r>
              <a:rPr lang="en-US" altLang="zh-CN" b="1" dirty="0"/>
              <a:t>5</a:t>
            </a:r>
            <a:r>
              <a:rPr lang="zh-CN" altLang="en-US" b="1" dirty="0"/>
              <a:t>行被选为顶点</a:t>
            </a:r>
            <a:r>
              <a:rPr lang="en-US" altLang="zh-CN" b="1" dirty="0"/>
              <a:t>u</a:t>
            </a:r>
            <a:r>
              <a:rPr lang="zh-CN" altLang="en-US" b="1" dirty="0"/>
              <a:t>。</a:t>
            </a:r>
            <a:r>
              <a:rPr lang="en-US" altLang="zh-CN" b="1" dirty="0"/>
              <a:t>b)</a:t>
            </a:r>
            <a:r>
              <a:rPr lang="zh-CN" altLang="en-US" b="1" dirty="0"/>
              <a:t>至</a:t>
            </a:r>
            <a:r>
              <a:rPr lang="en-US" altLang="zh-CN" b="1" dirty="0"/>
              <a:t>f)</a:t>
            </a:r>
            <a:r>
              <a:rPr lang="zh-CN" altLang="en-US" b="1" dirty="0"/>
              <a:t> </a:t>
            </a:r>
            <a:r>
              <a:rPr lang="en-US" altLang="zh-CN" b="1" dirty="0"/>
              <a:t>while</a:t>
            </a:r>
            <a:r>
              <a:rPr lang="zh-CN" altLang="en-US" b="1" dirty="0"/>
              <a:t>循环在每一次连续迭代后的情形。每个图中阴影覆盖的顶点被选作下一次迭代第</a:t>
            </a:r>
            <a:r>
              <a:rPr lang="en-US" altLang="zh-CN" b="1" dirty="0"/>
              <a:t>5</a:t>
            </a:r>
            <a:r>
              <a:rPr lang="zh-CN" altLang="en-US" b="1" dirty="0"/>
              <a:t>行的顶点</a:t>
            </a:r>
            <a:r>
              <a:rPr lang="en-US" altLang="zh-CN" b="1" dirty="0"/>
              <a:t>u</a:t>
            </a:r>
            <a:r>
              <a:rPr lang="zh-CN" altLang="en-US" b="1" dirty="0"/>
              <a:t>。</a:t>
            </a:r>
            <a:r>
              <a:rPr lang="en-US" altLang="zh-CN" b="1" dirty="0"/>
              <a:t>f)</a:t>
            </a:r>
            <a:r>
              <a:rPr lang="zh-CN" altLang="en-US" b="1" dirty="0"/>
              <a:t>图中的</a:t>
            </a:r>
            <a:r>
              <a:rPr lang="en-US" altLang="zh-CN" b="1" dirty="0"/>
              <a:t>d</a:t>
            </a:r>
            <a:r>
              <a:rPr lang="zh-CN" altLang="en-US" b="1" dirty="0"/>
              <a:t>和前趋值是最终结果。</a:t>
            </a:r>
          </a:p>
        </p:txBody>
      </p:sp>
      <p:sp>
        <p:nvSpPr>
          <p:cNvPr id="3" name="文本框 2"/>
          <p:cNvSpPr txBox="1"/>
          <p:nvPr/>
        </p:nvSpPr>
        <p:spPr>
          <a:xfrm>
            <a:off x="1981200" y="2822962"/>
            <a:ext cx="365806" cy="369332"/>
          </a:xfrm>
          <a:prstGeom prst="rect">
            <a:avLst/>
          </a:prstGeom>
          <a:noFill/>
        </p:spPr>
        <p:txBody>
          <a:bodyPr wrap="none" rtlCol="0">
            <a:spAutoFit/>
          </a:bodyPr>
          <a:lstStyle/>
          <a:p>
            <a:r>
              <a:rPr lang="en-US" altLang="zh-CN" dirty="0"/>
              <a:t>a)</a:t>
            </a:r>
            <a:endParaRPr lang="zh-CN" altLang="en-US" dirty="0"/>
          </a:p>
        </p:txBody>
      </p:sp>
      <p:sp>
        <p:nvSpPr>
          <p:cNvPr id="12" name="文本框 11"/>
          <p:cNvSpPr txBox="1"/>
          <p:nvPr/>
        </p:nvSpPr>
        <p:spPr>
          <a:xfrm>
            <a:off x="4953000" y="2819400"/>
            <a:ext cx="377026" cy="369332"/>
          </a:xfrm>
          <a:prstGeom prst="rect">
            <a:avLst/>
          </a:prstGeom>
          <a:noFill/>
        </p:spPr>
        <p:txBody>
          <a:bodyPr wrap="none" rtlCol="0">
            <a:spAutoFit/>
          </a:bodyPr>
          <a:lstStyle/>
          <a:p>
            <a:r>
              <a:rPr lang="en-US" altLang="zh-CN" dirty="0"/>
              <a:t>b)</a:t>
            </a:r>
            <a:endParaRPr lang="zh-CN" altLang="en-US" dirty="0"/>
          </a:p>
        </p:txBody>
      </p:sp>
      <p:sp>
        <p:nvSpPr>
          <p:cNvPr id="13" name="文本框 12"/>
          <p:cNvSpPr txBox="1"/>
          <p:nvPr/>
        </p:nvSpPr>
        <p:spPr>
          <a:xfrm>
            <a:off x="7896036" y="2828274"/>
            <a:ext cx="352982" cy="369332"/>
          </a:xfrm>
          <a:prstGeom prst="rect">
            <a:avLst/>
          </a:prstGeom>
          <a:noFill/>
        </p:spPr>
        <p:txBody>
          <a:bodyPr wrap="none" rtlCol="0">
            <a:spAutoFit/>
          </a:bodyPr>
          <a:lstStyle/>
          <a:p>
            <a:r>
              <a:rPr lang="en-US" altLang="zh-CN" dirty="0"/>
              <a:t>c)</a:t>
            </a:r>
            <a:endParaRPr lang="zh-CN" altLang="en-US" dirty="0"/>
          </a:p>
        </p:txBody>
      </p:sp>
      <p:sp>
        <p:nvSpPr>
          <p:cNvPr id="14" name="文本框 13"/>
          <p:cNvSpPr txBox="1"/>
          <p:nvPr/>
        </p:nvSpPr>
        <p:spPr>
          <a:xfrm>
            <a:off x="7896036" y="4648200"/>
            <a:ext cx="329129" cy="369332"/>
          </a:xfrm>
          <a:prstGeom prst="rect">
            <a:avLst/>
          </a:prstGeom>
          <a:noFill/>
        </p:spPr>
        <p:txBody>
          <a:bodyPr wrap="none" rtlCol="0">
            <a:spAutoFit/>
          </a:bodyPr>
          <a:lstStyle/>
          <a:p>
            <a:r>
              <a:rPr lang="en-US" altLang="zh-CN" dirty="0"/>
              <a:t>f</a:t>
            </a:r>
            <a:r>
              <a:rPr lang="en-US" altLang="zh-CN"/>
              <a:t>)</a:t>
            </a:r>
            <a:endParaRPr lang="zh-CN" altLang="en-US" dirty="0"/>
          </a:p>
        </p:txBody>
      </p:sp>
      <p:sp>
        <p:nvSpPr>
          <p:cNvPr id="15" name="文本框 14"/>
          <p:cNvSpPr txBox="1"/>
          <p:nvPr/>
        </p:nvSpPr>
        <p:spPr>
          <a:xfrm>
            <a:off x="4953000" y="4654486"/>
            <a:ext cx="370614" cy="369332"/>
          </a:xfrm>
          <a:prstGeom prst="rect">
            <a:avLst/>
          </a:prstGeom>
          <a:noFill/>
        </p:spPr>
        <p:txBody>
          <a:bodyPr wrap="none" rtlCol="0">
            <a:spAutoFit/>
          </a:bodyPr>
          <a:lstStyle/>
          <a:p>
            <a:r>
              <a:rPr lang="en-US" altLang="zh-CN" dirty="0"/>
              <a:t>e)</a:t>
            </a:r>
            <a:endParaRPr lang="zh-CN" altLang="en-US" dirty="0"/>
          </a:p>
        </p:txBody>
      </p:sp>
      <p:sp>
        <p:nvSpPr>
          <p:cNvPr id="16" name="文本框 15"/>
          <p:cNvSpPr txBox="1"/>
          <p:nvPr/>
        </p:nvSpPr>
        <p:spPr>
          <a:xfrm>
            <a:off x="1981200" y="4648200"/>
            <a:ext cx="377026" cy="369332"/>
          </a:xfrm>
          <a:prstGeom prst="rect">
            <a:avLst/>
          </a:prstGeom>
          <a:noFill/>
        </p:spPr>
        <p:txBody>
          <a:bodyPr wrap="none" rtlCol="0">
            <a:spAutoFit/>
          </a:bodyPr>
          <a:lstStyle/>
          <a:p>
            <a:r>
              <a:rPr lang="en-US" altLang="zh-CN" dirty="0"/>
              <a:t>d)</a:t>
            </a:r>
            <a:endParaRPr lang="zh-CN" altLang="en-US" dirty="0"/>
          </a:p>
        </p:txBody>
      </p:sp>
      <p:sp>
        <p:nvSpPr>
          <p:cNvPr id="17" name="Rectangle 2">
            <a:extLst>
              <a:ext uri="{FF2B5EF4-FFF2-40B4-BE49-F238E27FC236}">
                <a16:creationId xmlns:a16="http://schemas.microsoft.com/office/drawing/2014/main" id="{0FEDB837-30C7-7140-B1F5-2D5AF8257EB9}"/>
              </a:ext>
            </a:extLst>
          </p:cNvPr>
          <p:cNvSpPr>
            <a:spLocks noGrp="1"/>
          </p:cNvSpPr>
          <p:nvPr>
            <p:ph type="title"/>
          </p:nvPr>
        </p:nvSpPr>
        <p:spPr>
          <a:xfrm>
            <a:off x="381000" y="44626"/>
            <a:ext cx="8229600" cy="1039977"/>
          </a:xfrm>
        </p:spPr>
        <p:txBody>
          <a:bodyPr vert="horz" wrap="square" lIns="92075" tIns="46038" rIns="92075" bIns="46038" anchor="ctr"/>
          <a:lstStyle/>
          <a:p>
            <a:r>
              <a:rPr lang="en-US" altLang="zh-CN" dirty="0"/>
              <a:t>Dijkstra </a:t>
            </a:r>
            <a:r>
              <a:rPr lang="zh-CN" altLang="en-US" dirty="0"/>
              <a:t>算法</a:t>
            </a:r>
            <a:endParaRPr lang="en-US" altLang="zh-CN" dirty="0"/>
          </a:p>
        </p:txBody>
      </p:sp>
      <p:sp>
        <p:nvSpPr>
          <p:cNvPr id="11" name="Rectangle 10">
            <a:extLst>
              <a:ext uri="{FF2B5EF4-FFF2-40B4-BE49-F238E27FC236}">
                <a16:creationId xmlns:a16="http://schemas.microsoft.com/office/drawing/2014/main" id="{1805B697-C009-EB4A-A0F2-75B69AAD93AD}"/>
              </a:ext>
            </a:extLst>
          </p:cNvPr>
          <p:cNvSpPr/>
          <p:nvPr/>
        </p:nvSpPr>
        <p:spPr>
          <a:xfrm>
            <a:off x="6800970" y="1634285"/>
            <a:ext cx="762000" cy="351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5" name="Straight Arrow Connector 4">
            <a:extLst>
              <a:ext uri="{FF2B5EF4-FFF2-40B4-BE49-F238E27FC236}">
                <a16:creationId xmlns:a16="http://schemas.microsoft.com/office/drawing/2014/main" id="{8A79401E-7D1A-AA4F-92CB-3AA9EE38E287}"/>
              </a:ext>
            </a:extLst>
          </p:cNvPr>
          <p:cNvCxnSpPr>
            <a:cxnSpLocks/>
          </p:cNvCxnSpPr>
          <p:nvPr/>
        </p:nvCxnSpPr>
        <p:spPr>
          <a:xfrm flipV="1">
            <a:off x="6798369" y="1644545"/>
            <a:ext cx="762000" cy="351801"/>
          </a:xfrm>
          <a:prstGeom prst="straightConnector1">
            <a:avLst/>
          </a:prstGeom>
          <a:ln w="63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F857D68F-0EFC-ED45-AC2A-D536C66A91B7}"/>
              </a:ext>
            </a:extLst>
          </p:cNvPr>
          <p:cNvSpPr txBox="1"/>
          <p:nvPr/>
        </p:nvSpPr>
        <p:spPr>
          <a:xfrm>
            <a:off x="6852178" y="1566536"/>
            <a:ext cx="364202" cy="307777"/>
          </a:xfrm>
          <a:prstGeom prst="rect">
            <a:avLst/>
          </a:prstGeom>
          <a:noFill/>
        </p:spPr>
        <p:txBody>
          <a:bodyPr wrap="none" rtlCol="0">
            <a:spAutoFit/>
          </a:bodyPr>
          <a:lstStyle/>
          <a:p>
            <a:r>
              <a:rPr lang="en-US" altLang="zh-CN" sz="1400" dirty="0">
                <a:latin typeface="SimSun" panose="02010600030101010101" pitchFamily="2" charset="-122"/>
                <a:ea typeface="SimSun" panose="02010600030101010101" pitchFamily="2" charset="-122"/>
                <a:cs typeface="Times New Roman" panose="02020603050405020304" pitchFamily="18" charset="0"/>
              </a:rPr>
              <a:t>10</a:t>
            </a:r>
            <a:endParaRPr lang="en-CN" sz="1400" dirty="0">
              <a:latin typeface="SimSun" panose="02010600030101010101" pitchFamily="2" charset="-122"/>
              <a:ea typeface="SimSun" panose="02010600030101010101" pitchFamily="2" charset="-122"/>
              <a:cs typeface="Times New Roman" panose="02020603050405020304" pitchFamily="18" charset="0"/>
            </a:endParaRPr>
          </a:p>
        </p:txBody>
      </p:sp>
      <p:sp>
        <p:nvSpPr>
          <p:cNvPr id="23" name="Rectangle 22">
            <a:extLst>
              <a:ext uri="{FF2B5EF4-FFF2-40B4-BE49-F238E27FC236}">
                <a16:creationId xmlns:a16="http://schemas.microsoft.com/office/drawing/2014/main" id="{D3899010-BB4E-704C-BAD3-0DD7BB137AAC}"/>
              </a:ext>
            </a:extLst>
          </p:cNvPr>
          <p:cNvSpPr/>
          <p:nvPr/>
        </p:nvSpPr>
        <p:spPr>
          <a:xfrm>
            <a:off x="914400" y="3479413"/>
            <a:ext cx="762000" cy="351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4" name="Straight Arrow Connector 23">
            <a:extLst>
              <a:ext uri="{FF2B5EF4-FFF2-40B4-BE49-F238E27FC236}">
                <a16:creationId xmlns:a16="http://schemas.microsoft.com/office/drawing/2014/main" id="{82CA6540-0D66-7844-8FD5-5A76491D8E57}"/>
              </a:ext>
            </a:extLst>
          </p:cNvPr>
          <p:cNvCxnSpPr>
            <a:cxnSpLocks/>
          </p:cNvCxnSpPr>
          <p:nvPr/>
        </p:nvCxnSpPr>
        <p:spPr>
          <a:xfrm flipV="1">
            <a:off x="911799" y="3489673"/>
            <a:ext cx="762000" cy="351801"/>
          </a:xfrm>
          <a:prstGeom prst="straightConnector1">
            <a:avLst/>
          </a:prstGeom>
          <a:ln w="63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47AF5B57-E618-F848-AB47-5CB4E710BAE1}"/>
              </a:ext>
            </a:extLst>
          </p:cNvPr>
          <p:cNvSpPr txBox="1"/>
          <p:nvPr/>
        </p:nvSpPr>
        <p:spPr>
          <a:xfrm>
            <a:off x="965608" y="3411664"/>
            <a:ext cx="364202" cy="307777"/>
          </a:xfrm>
          <a:prstGeom prst="rect">
            <a:avLst/>
          </a:prstGeom>
          <a:noFill/>
        </p:spPr>
        <p:txBody>
          <a:bodyPr wrap="none" rtlCol="0">
            <a:spAutoFit/>
          </a:bodyPr>
          <a:lstStyle/>
          <a:p>
            <a:r>
              <a:rPr lang="en-US" altLang="zh-CN" sz="1400" dirty="0">
                <a:latin typeface="SimSun" panose="02010600030101010101" pitchFamily="2" charset="-122"/>
                <a:ea typeface="SimSun" panose="02010600030101010101" pitchFamily="2" charset="-122"/>
                <a:cs typeface="Times New Roman" panose="02020603050405020304" pitchFamily="18" charset="0"/>
              </a:rPr>
              <a:t>10</a:t>
            </a:r>
            <a:endParaRPr lang="en-CN" sz="1400" dirty="0">
              <a:latin typeface="SimSun" panose="02010600030101010101" pitchFamily="2" charset="-122"/>
              <a:ea typeface="SimSun" panose="02010600030101010101" pitchFamily="2" charset="-122"/>
              <a:cs typeface="Times New Roman" panose="02020603050405020304" pitchFamily="18" charset="0"/>
            </a:endParaRPr>
          </a:p>
        </p:txBody>
      </p:sp>
      <p:sp>
        <p:nvSpPr>
          <p:cNvPr id="26" name="Rectangle 25">
            <a:extLst>
              <a:ext uri="{FF2B5EF4-FFF2-40B4-BE49-F238E27FC236}">
                <a16:creationId xmlns:a16="http://schemas.microsoft.com/office/drawing/2014/main" id="{DB867FD7-7BAA-B842-A89E-3F27BE032451}"/>
              </a:ext>
            </a:extLst>
          </p:cNvPr>
          <p:cNvSpPr/>
          <p:nvPr/>
        </p:nvSpPr>
        <p:spPr>
          <a:xfrm>
            <a:off x="3774983" y="3455909"/>
            <a:ext cx="762000" cy="351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7" name="Straight Arrow Connector 26">
            <a:extLst>
              <a:ext uri="{FF2B5EF4-FFF2-40B4-BE49-F238E27FC236}">
                <a16:creationId xmlns:a16="http://schemas.microsoft.com/office/drawing/2014/main" id="{6A959F6F-73BF-BA48-94AE-200E2C542552}"/>
              </a:ext>
            </a:extLst>
          </p:cNvPr>
          <p:cNvCxnSpPr>
            <a:cxnSpLocks/>
          </p:cNvCxnSpPr>
          <p:nvPr/>
        </p:nvCxnSpPr>
        <p:spPr>
          <a:xfrm flipV="1">
            <a:off x="3804374" y="3489673"/>
            <a:ext cx="729526" cy="362062"/>
          </a:xfrm>
          <a:prstGeom prst="straightConnector1">
            <a:avLst/>
          </a:prstGeom>
          <a:ln w="63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E51C42B0-944B-2D41-93C5-FFC87DA6BEFE}"/>
              </a:ext>
            </a:extLst>
          </p:cNvPr>
          <p:cNvSpPr txBox="1"/>
          <p:nvPr/>
        </p:nvSpPr>
        <p:spPr>
          <a:xfrm>
            <a:off x="3899181" y="3429000"/>
            <a:ext cx="364202" cy="307777"/>
          </a:xfrm>
          <a:prstGeom prst="rect">
            <a:avLst/>
          </a:prstGeom>
          <a:noFill/>
        </p:spPr>
        <p:txBody>
          <a:bodyPr wrap="none" rtlCol="0">
            <a:spAutoFit/>
          </a:bodyPr>
          <a:lstStyle/>
          <a:p>
            <a:r>
              <a:rPr lang="en-US" altLang="zh-CN" sz="1400" dirty="0">
                <a:latin typeface="SimSun" panose="02010600030101010101" pitchFamily="2" charset="-122"/>
                <a:ea typeface="SimSun" panose="02010600030101010101" pitchFamily="2" charset="-122"/>
                <a:cs typeface="Times New Roman" panose="02020603050405020304" pitchFamily="18" charset="0"/>
              </a:rPr>
              <a:t>10</a:t>
            </a:r>
            <a:endParaRPr lang="en-CN" sz="1400" dirty="0">
              <a:latin typeface="SimSun" panose="02010600030101010101" pitchFamily="2" charset="-122"/>
              <a:ea typeface="SimSun" panose="02010600030101010101" pitchFamily="2" charset="-122"/>
              <a:cs typeface="Times New Roman" panose="02020603050405020304" pitchFamily="18" charset="0"/>
            </a:endParaRPr>
          </a:p>
        </p:txBody>
      </p:sp>
      <p:sp>
        <p:nvSpPr>
          <p:cNvPr id="30" name="Rectangle 29">
            <a:extLst>
              <a:ext uri="{FF2B5EF4-FFF2-40B4-BE49-F238E27FC236}">
                <a16:creationId xmlns:a16="http://schemas.microsoft.com/office/drawing/2014/main" id="{0ECCCD81-9D0B-3644-92F8-FED5E368ADA4}"/>
              </a:ext>
            </a:extLst>
          </p:cNvPr>
          <p:cNvSpPr/>
          <p:nvPr/>
        </p:nvSpPr>
        <p:spPr>
          <a:xfrm>
            <a:off x="6658790" y="3468400"/>
            <a:ext cx="732609" cy="351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31" name="Straight Arrow Connector 30">
            <a:extLst>
              <a:ext uri="{FF2B5EF4-FFF2-40B4-BE49-F238E27FC236}">
                <a16:creationId xmlns:a16="http://schemas.microsoft.com/office/drawing/2014/main" id="{C2388CA6-9E3F-8B4F-89AA-0491F1E936DB}"/>
              </a:ext>
            </a:extLst>
          </p:cNvPr>
          <p:cNvCxnSpPr>
            <a:cxnSpLocks/>
          </p:cNvCxnSpPr>
          <p:nvPr/>
        </p:nvCxnSpPr>
        <p:spPr>
          <a:xfrm flipV="1">
            <a:off x="6658791" y="3502164"/>
            <a:ext cx="729526" cy="362062"/>
          </a:xfrm>
          <a:prstGeom prst="straightConnector1">
            <a:avLst/>
          </a:prstGeom>
          <a:ln w="63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03E1672F-1534-294F-A973-F44099375A18}"/>
              </a:ext>
            </a:extLst>
          </p:cNvPr>
          <p:cNvSpPr txBox="1"/>
          <p:nvPr/>
        </p:nvSpPr>
        <p:spPr>
          <a:xfrm>
            <a:off x="6753598" y="3441491"/>
            <a:ext cx="364202" cy="307777"/>
          </a:xfrm>
          <a:prstGeom prst="rect">
            <a:avLst/>
          </a:prstGeom>
          <a:noFill/>
        </p:spPr>
        <p:txBody>
          <a:bodyPr wrap="square" rtlCol="0">
            <a:spAutoFit/>
          </a:bodyPr>
          <a:lstStyle/>
          <a:p>
            <a:r>
              <a:rPr lang="en-US" altLang="zh-CN" sz="1400" dirty="0">
                <a:latin typeface="SimSun" panose="02010600030101010101" pitchFamily="2" charset="-122"/>
                <a:ea typeface="SimSun" panose="02010600030101010101" pitchFamily="2" charset="-122"/>
                <a:cs typeface="Times New Roman" panose="02020603050405020304" pitchFamily="18" charset="0"/>
              </a:rPr>
              <a:t>10</a:t>
            </a:r>
            <a:endParaRPr lang="en-CN" sz="1400" dirty="0">
              <a:latin typeface="SimSun" panose="02010600030101010101" pitchFamily="2" charset="-122"/>
              <a:ea typeface="SimSun" panose="0201060003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Dijkstra </a:t>
            </a:r>
            <a:r>
              <a:rPr lang="zh-CN" altLang="en-US" dirty="0"/>
              <a:t>算法</a:t>
            </a:r>
            <a:endParaRPr lang="en-US" altLang="zh-CN" dirty="0"/>
          </a:p>
        </p:txBody>
      </p:sp>
      <p:sp>
        <p:nvSpPr>
          <p:cNvPr id="19460" name="Rectangle 3"/>
          <p:cNvSpPr>
            <a:spLocks noGrp="1"/>
          </p:cNvSpPr>
          <p:nvPr>
            <p:ph idx="1"/>
          </p:nvPr>
        </p:nvSpPr>
        <p:spPr/>
        <p:txBody>
          <a:bodyPr vert="horz" wrap="square" lIns="92075" tIns="46038" rIns="92075" bIns="46038" anchor="t">
            <a:normAutofit/>
          </a:bodyPr>
          <a:lstStyle/>
          <a:p>
            <a:pPr>
              <a:buNone/>
            </a:pPr>
            <a:r>
              <a:rPr lang="en-US" altLang="zh-CN" sz="2400" b="1" dirty="0">
                <a:latin typeface="Courier New" panose="02070309020205020404" pitchFamily="49" charset="0"/>
                <a:ea typeface="宋体" panose="02010600030101010101" pitchFamily="2" charset="-122"/>
              </a:rPr>
              <a:t>Dijkstra(G)</a:t>
            </a:r>
          </a:p>
          <a:p>
            <a:pPr>
              <a:buNone/>
            </a:pPr>
            <a:r>
              <a:rPr lang="en-US" altLang="zh-CN" sz="2400" b="1" dirty="0">
                <a:latin typeface="Courier New" panose="02070309020205020404" pitchFamily="49" charset="0"/>
                <a:ea typeface="宋体" panose="02010600030101010101" pitchFamily="2" charset="-122"/>
              </a:rPr>
              <a:t>1   for each v </a:t>
            </a:r>
            <a:r>
              <a:rPr lang="en-US" altLang="zh-CN" sz="2400" b="1" dirty="0">
                <a:latin typeface="Courier New" panose="02070309020205020404" pitchFamily="49" charset="0"/>
                <a:ea typeface="宋体" panose="02010600030101010101" pitchFamily="2" charset="-122"/>
                <a:sym typeface="Symbol" panose="05050102010706020507" pitchFamily="18" charset="2"/>
              </a:rPr>
              <a:t> V</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2      d[v] = ;</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3   d[s] = 0; S = ; Q = V;</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4   while (Q  )</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5      u = ExtractMin(Q);</a:t>
            </a:r>
          </a:p>
          <a:p>
            <a:pPr>
              <a:buNone/>
            </a:pPr>
            <a:r>
              <a:rPr lang="en-US" altLang="zh-CN" sz="2400" dirty="0">
                <a:latin typeface="Courier New" panose="02070309020205020404" pitchFamily="49" charset="0"/>
                <a:ea typeface="宋体" panose="02010600030101010101" pitchFamily="2" charset="-122"/>
                <a:sym typeface="Symbol" panose="05050102010706020507" pitchFamily="18" charset="2"/>
              </a:rPr>
              <a:t>6</a:t>
            </a:r>
            <a:r>
              <a:rPr lang="zh-CN" altLang="en-US" sz="2400" dirty="0">
                <a:latin typeface="Courier New" panose="02070309020205020404" pitchFamily="49" charset="0"/>
                <a:ea typeface="宋体" panose="02010600030101010101" pitchFamily="2" charset="-122"/>
                <a:sym typeface="Symbol" panose="05050102010706020507" pitchFamily="18" charset="2"/>
              </a:rPr>
              <a:t>      </a:t>
            </a:r>
            <a:r>
              <a:rPr lang="en-US" altLang="zh-CN" sz="2400" dirty="0">
                <a:latin typeface="Courier New" panose="02070309020205020404" pitchFamily="49" charset="0"/>
                <a:ea typeface="宋体" panose="02010600030101010101" pitchFamily="2" charset="-122"/>
                <a:sym typeface="Symbol" panose="05050102010706020507" pitchFamily="18" charset="2"/>
              </a:rPr>
              <a:t>S = S </a:t>
            </a:r>
            <a:r>
              <a:rPr lang="en-US" altLang="zh-CN" sz="2400" dirty="0">
                <a:latin typeface="Microsoft Sans Serif" panose="020B0604020202020204" pitchFamily="34" charset="0"/>
                <a:ea typeface="宋体" panose="02010600030101010101" pitchFamily="2" charset="-122"/>
                <a:sym typeface="Math B" pitchFamily="2" charset="2"/>
              </a:rPr>
              <a:t>U</a:t>
            </a:r>
            <a:r>
              <a:rPr lang="en-US" altLang="zh-CN" sz="2400" dirty="0">
                <a:latin typeface="Courier New" panose="02070309020205020404" pitchFamily="49" charset="0"/>
                <a:ea typeface="宋体" panose="02010600030101010101" pitchFamily="2" charset="-122"/>
                <a:sym typeface="Math B" pitchFamily="2" charset="2"/>
              </a:rPr>
              <a:t> {u};</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7      for each v  u-&gt;Adj[]</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8         if (d[v] &gt; d[u]+w(u,v))</a:t>
            </a:r>
          </a:p>
          <a:p>
            <a:pPr>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9            d[v] = d[u]+w(u,v);</a:t>
            </a:r>
          </a:p>
        </p:txBody>
      </p:sp>
      <p:sp>
        <p:nvSpPr>
          <p:cNvPr id="1423364" name="Text Box 4"/>
          <p:cNvSpPr txBox="1"/>
          <p:nvPr/>
        </p:nvSpPr>
        <p:spPr>
          <a:xfrm>
            <a:off x="533400" y="5867400"/>
            <a:ext cx="792480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b="1" i="1" dirty="0">
                <a:solidFill>
                  <a:schemeClr val="accent1"/>
                </a:solidFill>
                <a:latin typeface="Courier New" panose="02070309020205020404" pitchFamily="49" charset="0"/>
                <a:ea typeface="宋体" panose="02010600030101010101" pitchFamily="2" charset="-122"/>
              </a:rPr>
              <a:t>正确性</a:t>
            </a:r>
            <a:r>
              <a:rPr lang="en-US" altLang="zh-CN" sz="2400" b="1" i="1" dirty="0">
                <a:solidFill>
                  <a:schemeClr val="accent1"/>
                </a:solidFill>
                <a:latin typeface="Courier New" panose="02070309020205020404" pitchFamily="49" charset="0"/>
                <a:ea typeface="宋体" panose="02010600030101010101" pitchFamily="2" charset="-122"/>
              </a:rPr>
              <a:t>: </a:t>
            </a:r>
            <a:r>
              <a:rPr lang="zh-CN" altLang="en-US" sz="2400" b="1" i="1" dirty="0">
                <a:solidFill>
                  <a:schemeClr val="accent1"/>
                </a:solidFill>
                <a:latin typeface="Courier New" panose="02070309020205020404" pitchFamily="49" charset="0"/>
                <a:ea typeface="宋体" panose="02010600030101010101" pitchFamily="2" charset="-122"/>
              </a:rPr>
              <a:t>我们必须证明，当</a:t>
            </a:r>
            <a:r>
              <a:rPr lang="en-US" altLang="zh-CN" sz="2400" b="1" i="1" dirty="0">
                <a:solidFill>
                  <a:schemeClr val="accent1"/>
                </a:solidFill>
                <a:latin typeface="Courier New" panose="02070309020205020404" pitchFamily="49" charset="0"/>
                <a:ea typeface="宋体" panose="02010600030101010101" pitchFamily="2" charset="-122"/>
              </a:rPr>
              <a:t>u</a:t>
            </a:r>
            <a:r>
              <a:rPr lang="zh-CN" altLang="en-US" sz="2400" b="1" i="1" dirty="0">
                <a:solidFill>
                  <a:schemeClr val="accent1"/>
                </a:solidFill>
                <a:latin typeface="Courier New" panose="02070309020205020404" pitchFamily="49" charset="0"/>
                <a:ea typeface="宋体" panose="02010600030101010101" pitchFamily="2" charset="-122"/>
              </a:rPr>
              <a:t>从</a:t>
            </a:r>
            <a:r>
              <a:rPr lang="en-US" altLang="zh-CN" sz="2400" b="1" i="1" dirty="0">
                <a:solidFill>
                  <a:schemeClr val="accent1"/>
                </a:solidFill>
                <a:latin typeface="Courier New" panose="02070309020205020404" pitchFamily="49" charset="0"/>
                <a:ea typeface="宋体" panose="02010600030101010101" pitchFamily="2" charset="-122"/>
              </a:rPr>
              <a:t>Q</a:t>
            </a:r>
            <a:r>
              <a:rPr lang="zh-CN" altLang="en-US" sz="2400" b="1" i="1" dirty="0">
                <a:solidFill>
                  <a:schemeClr val="accent1"/>
                </a:solidFill>
                <a:latin typeface="Courier New" panose="02070309020205020404" pitchFamily="49" charset="0"/>
                <a:ea typeface="宋体" panose="02010600030101010101" pitchFamily="2" charset="-122"/>
              </a:rPr>
              <a:t>中取出时，它已经收敛了</a:t>
            </a:r>
            <a:endParaRPr lang="en-US" altLang="zh-CN" sz="2400" b="1" i="1" dirty="0">
              <a:solidFill>
                <a:schemeClr val="accent1"/>
              </a:solidFill>
              <a:latin typeface="Courier New" panose="02070309020205020404" pitchFamily="49" charset="0"/>
              <a:ea typeface="宋体" panose="02010600030101010101" pitchFamily="2" charset="-122"/>
            </a:endParaRPr>
          </a:p>
        </p:txBody>
      </p:sp>
      <p:sp>
        <p:nvSpPr>
          <p:cNvPr id="7" name="Text Box 4">
            <a:extLst>
              <a:ext uri="{FF2B5EF4-FFF2-40B4-BE49-F238E27FC236}">
                <a16:creationId xmlns:a16="http://schemas.microsoft.com/office/drawing/2014/main" id="{5C572661-5C87-AE4C-89CB-2BAFDF50E0E4}"/>
              </a:ext>
            </a:extLst>
          </p:cNvPr>
          <p:cNvSpPr txBox="1"/>
          <p:nvPr/>
        </p:nvSpPr>
        <p:spPr>
          <a:xfrm>
            <a:off x="5486400" y="1372745"/>
            <a:ext cx="3429000" cy="2862322"/>
          </a:xfrm>
          <a:prstGeom prst="rect">
            <a:avLst/>
          </a:prstGeom>
          <a:noFill/>
          <a:ln w="28575">
            <a:solidFill>
              <a:srgbClr val="00B050"/>
            </a:solid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just">
              <a:spcBef>
                <a:spcPct val="0"/>
              </a:spcBef>
              <a:buClrTx/>
              <a:buSzPct val="100000"/>
              <a:buNone/>
            </a:pPr>
            <a:r>
              <a:rPr lang="zh-CN" altLang="en-US" sz="1800" b="1" i="1" dirty="0">
                <a:solidFill>
                  <a:schemeClr val="accent1"/>
                </a:solidFill>
                <a:latin typeface="Courier New" panose="02070309020205020404" pitchFamily="49" charset="0"/>
                <a:ea typeface="宋体" panose="02010600030101010101" pitchFamily="2" charset="-122"/>
              </a:rPr>
              <a:t>运行时间是多少？</a:t>
            </a:r>
            <a:endParaRPr lang="en-US" altLang="zh-CN" sz="1800" b="1" i="1" dirty="0">
              <a:solidFill>
                <a:schemeClr val="accent1"/>
              </a:solidFill>
              <a:latin typeface="Courier New" panose="02070309020205020404" pitchFamily="49" charset="0"/>
              <a:ea typeface="宋体" panose="02010600030101010101" pitchFamily="2" charset="-122"/>
            </a:endParaRPr>
          </a:p>
          <a:p>
            <a:pPr marL="0" lvl="0" indent="0" algn="just">
              <a:spcBef>
                <a:spcPct val="0"/>
              </a:spcBef>
              <a:buClrTx/>
              <a:buSzPct val="100000"/>
              <a:buNone/>
            </a:pPr>
            <a:r>
              <a:rPr lang="zh-CN" altLang="en-US" sz="1800" b="1" dirty="0">
                <a:solidFill>
                  <a:schemeClr val="accent1"/>
                </a:solidFill>
                <a:latin typeface="Courier New" panose="02070309020205020404" pitchFamily="49" charset="0"/>
                <a:ea typeface="宋体" panose="02010600030101010101" pitchFamily="2" charset="-122"/>
              </a:rPr>
              <a:t>取决于优先队列的实现方式</a:t>
            </a:r>
            <a:endParaRPr lang="en-US" altLang="zh-CN" sz="1800" b="1" dirty="0">
              <a:solidFill>
                <a:schemeClr val="accent1"/>
              </a:solidFill>
              <a:latin typeface="Courier New" panose="02070309020205020404" pitchFamily="49" charset="0"/>
              <a:ea typeface="宋体" panose="02010600030101010101" pitchFamily="2" charset="-122"/>
            </a:endParaRPr>
          </a:p>
          <a:p>
            <a:pPr marL="0" lvl="0" indent="0" algn="just">
              <a:spcBef>
                <a:spcPct val="0"/>
              </a:spcBef>
              <a:buClrTx/>
              <a:buSzPct val="100000"/>
              <a:buNone/>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最小堆：</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spcBef>
                <a:spcPct val="0"/>
              </a:spcBef>
              <a:buClrTx/>
              <a:buSzPct val="100000"/>
              <a:buNone/>
            </a:pP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ExtractMin</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DecreaseKey</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操作时间复杂性都是</a:t>
            </a:r>
            <a:r>
              <a:rPr lang="en-US" altLang="zh-CN" sz="1800" b="1" dirty="0" err="1">
                <a:latin typeface="Times New Roman" panose="02020603050405020304" pitchFamily="18" charset="0"/>
                <a:ea typeface="宋体" panose="02010600030101010101" pitchFamily="2" charset="-122"/>
                <a:cs typeface="Times New Roman" panose="02020603050405020304" pitchFamily="18" charset="0"/>
              </a:rPr>
              <a:t>logV</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spcBef>
                <a:spcPct val="0"/>
              </a:spcBef>
              <a:buClrTx/>
              <a:buSzPct val="100000"/>
              <a:buNone/>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总时间为：</a:t>
            </a:r>
            <a:r>
              <a:rPr lang="en-US" altLang="zh-CN"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O((V+E)</a:t>
            </a:r>
            <a:r>
              <a:rPr lang="en-US" altLang="zh-CN" sz="1800" b="1" dirty="0" err="1">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lgV</a:t>
            </a:r>
            <a:r>
              <a:rPr lang="en-US" altLang="zh-CN"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p>
          <a:p>
            <a:pPr marL="0" lvl="0" indent="0" algn="just">
              <a:spcBef>
                <a:spcPct val="0"/>
              </a:spcBef>
              <a:buClrTx/>
              <a:buSzPct val="100000"/>
              <a:buNone/>
            </a:pPr>
            <a:endParaRPr lang="en-US" altLang="zh-CN"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lgn="just">
              <a:spcBef>
                <a:spcPct val="0"/>
              </a:spcBef>
              <a:buClrTx/>
              <a:buSzPct val="100000"/>
              <a:buNone/>
            </a:pPr>
            <a:r>
              <a:rPr lang="zh-CN" altLang="en-US"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斐波那契堆</a:t>
            </a:r>
            <a:r>
              <a:rPr lang="en-US" altLang="zh-CN"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 </a:t>
            </a:r>
          </a:p>
          <a:p>
            <a:pPr marL="0" lvl="0" indent="0" algn="just">
              <a:spcBef>
                <a:spcPct val="0"/>
              </a:spcBef>
              <a:buClrTx/>
              <a:buSzPct val="100000"/>
              <a:buNone/>
            </a:pPr>
            <a:r>
              <a:rPr lang="en-US" altLang="zh-CN" sz="1800" b="1" dirty="0">
                <a:solidFill>
                  <a:schemeClr val="tx1">
                    <a:lumMod val="95000"/>
                    <a:lumOff val="5000"/>
                  </a:schemeClr>
                </a:solidFill>
                <a:latin typeface="Times New Roman" panose="02020603050405020304" pitchFamily="18" charset="0"/>
                <a:ea typeface="SimSun" panose="02010600030101010101" pitchFamily="2" charset="-122"/>
                <a:cs typeface="Times New Roman" panose="02020603050405020304" pitchFamily="18" charset="0"/>
              </a:rPr>
              <a:t>Decrease-Key</a:t>
            </a:r>
            <a:r>
              <a:rPr lang="zh-CN" altLang="en-US" sz="1800" b="1" dirty="0">
                <a:solidFill>
                  <a:schemeClr val="tx1">
                    <a:lumMod val="95000"/>
                    <a:lumOff val="5000"/>
                  </a:schemeClr>
                </a:solidFill>
                <a:latin typeface="Times New Roman" panose="02020603050405020304" pitchFamily="18" charset="0"/>
                <a:ea typeface="SimSun" panose="02010600030101010101" pitchFamily="2" charset="-122"/>
                <a:cs typeface="Times New Roman" panose="02020603050405020304" pitchFamily="18" charset="0"/>
              </a:rPr>
              <a:t>代价为</a:t>
            </a:r>
            <a:r>
              <a:rPr lang="en-US" altLang="zh-CN" sz="1800" b="1" i="1" dirty="0">
                <a:solidFill>
                  <a:schemeClr val="tx1">
                    <a:lumMod val="95000"/>
                    <a:lumOff val="5000"/>
                  </a:schemeClr>
                </a:solidFill>
                <a:latin typeface="Times New Roman" panose="02020603050405020304" pitchFamily="18" charset="0"/>
                <a:ea typeface="SimSun" panose="02010600030101010101" pitchFamily="2" charset="-122"/>
                <a:cs typeface="Times New Roman" panose="02020603050405020304" pitchFamily="18" charset="0"/>
              </a:rPr>
              <a:t>O(1)</a:t>
            </a:r>
            <a:r>
              <a:rPr lang="zh-CN" altLang="en-US" sz="1800" b="1" i="1" dirty="0">
                <a:solidFill>
                  <a:schemeClr val="tx1">
                    <a:lumMod val="95000"/>
                    <a:lumOff val="5000"/>
                  </a:schemeClr>
                </a:solidFill>
                <a:latin typeface="Times New Roman" panose="02020603050405020304" pitchFamily="18" charset="0"/>
                <a:ea typeface="SimSun" panose="02010600030101010101" pitchFamily="2" charset="-122"/>
                <a:cs typeface="Times New Roman" panose="02020603050405020304" pitchFamily="18" charset="0"/>
              </a:rPr>
              <a:t>，</a:t>
            </a:r>
            <a:endParaRPr lang="en-US" altLang="zh-CN" sz="1800" b="1" i="1" dirty="0">
              <a:solidFill>
                <a:schemeClr val="tx1">
                  <a:lumMod val="95000"/>
                  <a:lumOff val="5000"/>
                </a:schemeClr>
              </a:solidFill>
              <a:latin typeface="Times New Roman" panose="02020603050405020304" pitchFamily="18" charset="0"/>
              <a:ea typeface="SimSun" panose="02010600030101010101" pitchFamily="2" charset="-122"/>
              <a:cs typeface="Times New Roman" panose="02020603050405020304" pitchFamily="18" charset="0"/>
            </a:endParaRPr>
          </a:p>
          <a:p>
            <a:pPr marL="0" lvl="0" indent="0" algn="just">
              <a:spcBef>
                <a:spcPct val="0"/>
              </a:spcBef>
              <a:buClrTx/>
              <a:buSzPct val="100000"/>
              <a:buNone/>
            </a:pPr>
            <a:r>
              <a:rPr lang="zh-CN" altLang="en-US" sz="1800" b="1" dirty="0">
                <a:solidFill>
                  <a:schemeClr val="tx1">
                    <a:lumMod val="95000"/>
                    <a:lumOff val="5000"/>
                  </a:schemeClr>
                </a:solidFill>
                <a:latin typeface="Times New Roman" panose="02020603050405020304" pitchFamily="18" charset="0"/>
                <a:ea typeface="SimSun" panose="02010600030101010101" pitchFamily="2" charset="-122"/>
                <a:cs typeface="Times New Roman" panose="02020603050405020304" pitchFamily="18" charset="0"/>
              </a:rPr>
              <a:t>总时间为</a:t>
            </a:r>
            <a:r>
              <a:rPr lang="en-US" altLang="zh-CN"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O(</a:t>
            </a:r>
            <a:r>
              <a:rPr lang="en-US" altLang="zh-CN" sz="1800" b="1" dirty="0" err="1">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VlgV+E</a:t>
            </a:r>
            <a:r>
              <a:rPr lang="en-US" altLang="zh-CN" sz="1800" b="1" dirty="0">
                <a:solidFill>
                  <a:schemeClr val="tx1">
                    <a:lumMod val="95000"/>
                    <a:lumOff val="5000"/>
                  </a:schemeClr>
                </a:solidFill>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11" name="Group 7">
            <a:extLst>
              <a:ext uri="{FF2B5EF4-FFF2-40B4-BE49-F238E27FC236}">
                <a16:creationId xmlns:a16="http://schemas.microsoft.com/office/drawing/2014/main" id="{35F41D8E-81E1-E349-8ABB-EA2ADF1883E5}"/>
              </a:ext>
            </a:extLst>
          </p:cNvPr>
          <p:cNvGrpSpPr/>
          <p:nvPr/>
        </p:nvGrpSpPr>
        <p:grpSpPr>
          <a:xfrm>
            <a:off x="232177" y="5198258"/>
            <a:ext cx="2774950" cy="701675"/>
            <a:chOff x="172" y="3408"/>
            <a:chExt cx="1748" cy="442"/>
          </a:xfrm>
        </p:grpSpPr>
        <p:sp>
          <p:nvSpPr>
            <p:cNvPr id="12" name="Text Box 8">
              <a:extLst>
                <a:ext uri="{FF2B5EF4-FFF2-40B4-BE49-F238E27FC236}">
                  <a16:creationId xmlns:a16="http://schemas.microsoft.com/office/drawing/2014/main" id="{D541C60D-7F7F-604C-9177-44830819C058}"/>
                </a:ext>
              </a:extLst>
            </p:cNvPr>
            <p:cNvSpPr txBox="1"/>
            <p:nvPr/>
          </p:nvSpPr>
          <p:spPr>
            <a:xfrm>
              <a:off x="172" y="3408"/>
              <a:ext cx="1748" cy="44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b="1" i="1" dirty="0">
                  <a:solidFill>
                    <a:schemeClr val="tx2"/>
                  </a:solidFill>
                  <a:latin typeface="Courier New" panose="02070309020205020404" pitchFamily="49" charset="0"/>
                  <a:ea typeface="宋体" panose="02010600030101010101" pitchFamily="2" charset="-122"/>
                </a:rPr>
                <a:t>减小</a:t>
              </a:r>
              <a:r>
                <a:rPr lang="en-US" altLang="zh-CN" sz="2000" b="1" i="1" dirty="0">
                  <a:solidFill>
                    <a:schemeClr val="tx2"/>
                  </a:solidFill>
                  <a:latin typeface="Courier New" panose="02070309020205020404" pitchFamily="49" charset="0"/>
                  <a:ea typeface="宋体" panose="02010600030101010101" pitchFamily="2" charset="-122"/>
                </a:rPr>
                <a:t>d</a:t>
              </a:r>
              <a:r>
                <a:rPr lang="zh-CN" altLang="en-US" sz="2000" b="1" i="1" dirty="0">
                  <a:solidFill>
                    <a:schemeClr val="tx2"/>
                  </a:solidFill>
                  <a:latin typeface="Courier New" panose="02070309020205020404" pitchFamily="49" charset="0"/>
                  <a:ea typeface="宋体" panose="02010600030101010101" pitchFamily="2" charset="-122"/>
                </a:rPr>
                <a:t>值，调用了</a:t>
              </a:r>
            </a:p>
            <a:p>
              <a:pPr marL="0" lvl="0" indent="0">
                <a:spcBef>
                  <a:spcPct val="0"/>
                </a:spcBef>
                <a:buClrTx/>
                <a:buSzPct val="100000"/>
                <a:buNone/>
              </a:pPr>
              <a:r>
                <a:rPr lang="zh-CN" altLang="en-US" sz="2000" b="1" i="1" dirty="0">
                  <a:solidFill>
                    <a:schemeClr val="tx2"/>
                  </a:solidFill>
                  <a:latin typeface="Courier New" panose="02070309020205020404" pitchFamily="49" charset="0"/>
                  <a:ea typeface="宋体" panose="02010600030101010101" pitchFamily="2" charset="-122"/>
                </a:rPr>
                <a:t> </a:t>
              </a:r>
              <a:r>
                <a:rPr lang="en-US" altLang="zh-CN" sz="2000" b="1" i="1" dirty="0">
                  <a:solidFill>
                    <a:schemeClr val="tx2"/>
                  </a:solidFill>
                  <a:latin typeface="Courier New" panose="02070309020205020404" pitchFamily="49" charset="0"/>
                  <a:ea typeface="宋体" panose="02010600030101010101" pitchFamily="2" charset="-122"/>
                </a:rPr>
                <a:t>Q-&gt;DecreaseKey()</a:t>
              </a:r>
            </a:p>
          </p:txBody>
        </p:sp>
        <p:sp>
          <p:nvSpPr>
            <p:cNvPr id="13" name="Line 9">
              <a:extLst>
                <a:ext uri="{FF2B5EF4-FFF2-40B4-BE49-F238E27FC236}">
                  <a16:creationId xmlns:a16="http://schemas.microsoft.com/office/drawing/2014/main" id="{47CD8874-83B1-7545-BDD9-A87F842E18C7}"/>
                </a:ext>
              </a:extLst>
            </p:cNvPr>
            <p:cNvSpPr/>
            <p:nvPr/>
          </p:nvSpPr>
          <p:spPr>
            <a:xfrm flipV="1">
              <a:off x="1392" y="3600"/>
              <a:ext cx="288" cy="48"/>
            </a:xfrm>
            <a:prstGeom prst="line">
              <a:avLst/>
            </a:prstGeom>
            <a:ln w="28575" cap="flat" cmpd="sng">
              <a:solidFill>
                <a:schemeClr val="tx2"/>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heckerboard(across)">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23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64"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4">
            <a:extLst>
              <a:ext uri="{FF2B5EF4-FFF2-40B4-BE49-F238E27FC236}">
                <a16:creationId xmlns:a16="http://schemas.microsoft.com/office/drawing/2014/main" id="{45AB6B0F-94E9-6745-81A4-D497B5225E67}"/>
              </a:ext>
            </a:extLst>
          </p:cNvPr>
          <p:cNvSpPr/>
          <p:nvPr/>
        </p:nvSpPr>
        <p:spPr>
          <a:xfrm>
            <a:off x="3361926" y="1625518"/>
            <a:ext cx="2971800" cy="2386437"/>
          </a:xfrm>
          <a:custGeom>
            <a:avLst/>
            <a:gdLst>
              <a:gd name="txL" fmla="*/ 0 w 2259"/>
              <a:gd name="txT" fmla="*/ 0 h 1804"/>
              <a:gd name="txR" fmla="*/ 2259 w 2259"/>
              <a:gd name="txB" fmla="*/ 1804 h 180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259" h="1804">
                <a:moveTo>
                  <a:pt x="1116" y="255"/>
                </a:moveTo>
                <a:cubicBezTo>
                  <a:pt x="1078" y="197"/>
                  <a:pt x="1116" y="239"/>
                  <a:pt x="1050" y="211"/>
                </a:cubicBezTo>
                <a:cubicBezTo>
                  <a:pt x="997" y="189"/>
                  <a:pt x="950" y="151"/>
                  <a:pt x="894" y="133"/>
                </a:cubicBezTo>
                <a:cubicBezTo>
                  <a:pt x="840" y="97"/>
                  <a:pt x="787" y="114"/>
                  <a:pt x="728" y="133"/>
                </a:cubicBezTo>
                <a:cubicBezTo>
                  <a:pt x="700" y="162"/>
                  <a:pt x="669" y="182"/>
                  <a:pt x="640" y="211"/>
                </a:cubicBezTo>
                <a:cubicBezTo>
                  <a:pt x="614" y="317"/>
                  <a:pt x="632" y="417"/>
                  <a:pt x="518" y="455"/>
                </a:cubicBezTo>
                <a:cubicBezTo>
                  <a:pt x="455" y="450"/>
                  <a:pt x="386" y="460"/>
                  <a:pt x="330" y="432"/>
                </a:cubicBezTo>
                <a:cubicBezTo>
                  <a:pt x="316" y="425"/>
                  <a:pt x="309" y="408"/>
                  <a:pt x="296" y="399"/>
                </a:cubicBezTo>
                <a:cubicBezTo>
                  <a:pt x="264" y="377"/>
                  <a:pt x="244" y="375"/>
                  <a:pt x="208" y="366"/>
                </a:cubicBezTo>
                <a:cubicBezTo>
                  <a:pt x="164" y="377"/>
                  <a:pt x="135" y="385"/>
                  <a:pt x="97" y="410"/>
                </a:cubicBezTo>
                <a:cubicBezTo>
                  <a:pt x="44" y="490"/>
                  <a:pt x="27" y="557"/>
                  <a:pt x="8" y="654"/>
                </a:cubicBezTo>
                <a:cubicBezTo>
                  <a:pt x="14" y="735"/>
                  <a:pt x="0" y="812"/>
                  <a:pt x="53" y="876"/>
                </a:cubicBezTo>
                <a:cubicBezTo>
                  <a:pt x="69" y="895"/>
                  <a:pt x="109" y="932"/>
                  <a:pt x="130" y="942"/>
                </a:cubicBezTo>
                <a:cubicBezTo>
                  <a:pt x="151" y="952"/>
                  <a:pt x="197" y="964"/>
                  <a:pt x="197" y="964"/>
                </a:cubicBezTo>
                <a:cubicBezTo>
                  <a:pt x="252" y="960"/>
                  <a:pt x="308" y="961"/>
                  <a:pt x="363" y="953"/>
                </a:cubicBezTo>
                <a:cubicBezTo>
                  <a:pt x="364" y="953"/>
                  <a:pt x="445" y="926"/>
                  <a:pt x="462" y="920"/>
                </a:cubicBezTo>
                <a:cubicBezTo>
                  <a:pt x="473" y="916"/>
                  <a:pt x="496" y="909"/>
                  <a:pt x="496" y="909"/>
                </a:cubicBezTo>
                <a:cubicBezTo>
                  <a:pt x="547" y="943"/>
                  <a:pt x="562" y="992"/>
                  <a:pt x="595" y="1042"/>
                </a:cubicBezTo>
                <a:cubicBezTo>
                  <a:pt x="603" y="1068"/>
                  <a:pt x="608" y="1094"/>
                  <a:pt x="618" y="1119"/>
                </a:cubicBezTo>
                <a:cubicBezTo>
                  <a:pt x="637" y="1165"/>
                  <a:pt x="670" y="1203"/>
                  <a:pt x="684" y="1252"/>
                </a:cubicBezTo>
                <a:cubicBezTo>
                  <a:pt x="710" y="1343"/>
                  <a:pt x="706" y="1435"/>
                  <a:pt x="717" y="1529"/>
                </a:cubicBezTo>
                <a:cubicBezTo>
                  <a:pt x="725" y="1595"/>
                  <a:pt x="791" y="1630"/>
                  <a:pt x="839" y="1662"/>
                </a:cubicBezTo>
                <a:cubicBezTo>
                  <a:pt x="850" y="1669"/>
                  <a:pt x="872" y="1684"/>
                  <a:pt x="872" y="1684"/>
                </a:cubicBezTo>
                <a:cubicBezTo>
                  <a:pt x="916" y="1680"/>
                  <a:pt x="961" y="1682"/>
                  <a:pt x="1005" y="1673"/>
                </a:cubicBezTo>
                <a:cubicBezTo>
                  <a:pt x="1031" y="1668"/>
                  <a:pt x="1084" y="1610"/>
                  <a:pt x="1127" y="1596"/>
                </a:cubicBezTo>
                <a:cubicBezTo>
                  <a:pt x="1182" y="1607"/>
                  <a:pt x="1211" y="1631"/>
                  <a:pt x="1260" y="1651"/>
                </a:cubicBezTo>
                <a:cubicBezTo>
                  <a:pt x="1402" y="1710"/>
                  <a:pt x="1551" y="1770"/>
                  <a:pt x="1703" y="1795"/>
                </a:cubicBezTo>
                <a:cubicBezTo>
                  <a:pt x="1835" y="1786"/>
                  <a:pt x="1918" y="1804"/>
                  <a:pt x="1991" y="1695"/>
                </a:cubicBezTo>
                <a:cubicBezTo>
                  <a:pt x="2004" y="1642"/>
                  <a:pt x="1997" y="1603"/>
                  <a:pt x="1980" y="1551"/>
                </a:cubicBezTo>
                <a:cubicBezTo>
                  <a:pt x="1984" y="1522"/>
                  <a:pt x="1981" y="1491"/>
                  <a:pt x="1991" y="1463"/>
                </a:cubicBezTo>
                <a:cubicBezTo>
                  <a:pt x="1995" y="1452"/>
                  <a:pt x="2079" y="1382"/>
                  <a:pt x="2091" y="1374"/>
                </a:cubicBezTo>
                <a:cubicBezTo>
                  <a:pt x="2104" y="1364"/>
                  <a:pt x="2120" y="1358"/>
                  <a:pt x="2135" y="1352"/>
                </a:cubicBezTo>
                <a:cubicBezTo>
                  <a:pt x="2157" y="1343"/>
                  <a:pt x="2202" y="1330"/>
                  <a:pt x="2202" y="1330"/>
                </a:cubicBezTo>
                <a:cubicBezTo>
                  <a:pt x="2235" y="1263"/>
                  <a:pt x="2259" y="1166"/>
                  <a:pt x="2179" y="1119"/>
                </a:cubicBezTo>
                <a:cubicBezTo>
                  <a:pt x="2158" y="1106"/>
                  <a:pt x="2094" y="1099"/>
                  <a:pt x="2080" y="1097"/>
                </a:cubicBezTo>
                <a:cubicBezTo>
                  <a:pt x="2015" y="1055"/>
                  <a:pt x="2004" y="991"/>
                  <a:pt x="1980" y="920"/>
                </a:cubicBezTo>
                <a:cubicBezTo>
                  <a:pt x="1987" y="898"/>
                  <a:pt x="1995" y="875"/>
                  <a:pt x="2002" y="853"/>
                </a:cubicBezTo>
                <a:cubicBezTo>
                  <a:pt x="2013" y="820"/>
                  <a:pt x="2049" y="802"/>
                  <a:pt x="2069" y="776"/>
                </a:cubicBezTo>
                <a:cubicBezTo>
                  <a:pt x="2112" y="720"/>
                  <a:pt x="2108" y="725"/>
                  <a:pt x="2124" y="676"/>
                </a:cubicBezTo>
                <a:cubicBezTo>
                  <a:pt x="2120" y="580"/>
                  <a:pt x="2119" y="484"/>
                  <a:pt x="2113" y="388"/>
                </a:cubicBezTo>
                <a:cubicBezTo>
                  <a:pt x="2111" y="347"/>
                  <a:pt x="2120" y="295"/>
                  <a:pt x="2091" y="266"/>
                </a:cubicBezTo>
                <a:cubicBezTo>
                  <a:pt x="2032" y="207"/>
                  <a:pt x="1946" y="172"/>
                  <a:pt x="1869" y="144"/>
                </a:cubicBezTo>
                <a:cubicBezTo>
                  <a:pt x="1727" y="154"/>
                  <a:pt x="1589" y="173"/>
                  <a:pt x="1448" y="189"/>
                </a:cubicBezTo>
                <a:cubicBezTo>
                  <a:pt x="1400" y="185"/>
                  <a:pt x="1348" y="196"/>
                  <a:pt x="1304" y="178"/>
                </a:cubicBezTo>
                <a:cubicBezTo>
                  <a:pt x="1267" y="163"/>
                  <a:pt x="1260" y="111"/>
                  <a:pt x="1238" y="78"/>
                </a:cubicBezTo>
                <a:cubicBezTo>
                  <a:pt x="1203" y="26"/>
                  <a:pt x="1148" y="19"/>
                  <a:pt x="1094" y="0"/>
                </a:cubicBezTo>
                <a:cubicBezTo>
                  <a:pt x="1073" y="8"/>
                  <a:pt x="1050" y="11"/>
                  <a:pt x="1038" y="34"/>
                </a:cubicBezTo>
                <a:cubicBezTo>
                  <a:pt x="1027" y="55"/>
                  <a:pt x="1016" y="100"/>
                  <a:pt x="1016" y="100"/>
                </a:cubicBezTo>
                <a:cubicBezTo>
                  <a:pt x="1029" y="120"/>
                  <a:pt x="1049" y="136"/>
                  <a:pt x="1061" y="156"/>
                </a:cubicBezTo>
                <a:cubicBezTo>
                  <a:pt x="1067" y="166"/>
                  <a:pt x="1067" y="179"/>
                  <a:pt x="1072" y="189"/>
                </a:cubicBezTo>
                <a:cubicBezTo>
                  <a:pt x="1084" y="213"/>
                  <a:pt x="1101" y="233"/>
                  <a:pt x="1116" y="255"/>
                </a:cubicBezTo>
                <a:close/>
              </a:path>
            </a:pathLst>
          </a:custGeom>
          <a:solidFill>
            <a:srgbClr val="00FF00"/>
          </a:solidFill>
          <a:ln w="28575" cap="flat" cmpd="sng">
            <a:solidFill>
              <a:schemeClr val="accent1">
                <a:alpha val="100000"/>
              </a:schemeClr>
            </a:solidFill>
            <a:prstDash val="solid"/>
            <a:round/>
            <a:headEnd type="none" w="med" len="med"/>
            <a:tailEnd type="none" w="med" len="med"/>
          </a:ln>
        </p:spPr>
        <p:txBody>
          <a:bodyP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483"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Dijkstra </a:t>
            </a:r>
            <a:r>
              <a:rPr lang="zh-CN" altLang="en-US" dirty="0"/>
              <a:t>算法的正确性</a:t>
            </a:r>
            <a:endParaRPr lang="en-US" altLang="zh-CN" dirty="0"/>
          </a:p>
        </p:txBody>
      </p:sp>
      <p:sp>
        <p:nvSpPr>
          <p:cNvPr id="20484" name="Rectangle 3"/>
          <p:cNvSpPr>
            <a:spLocks noGrp="1"/>
          </p:cNvSpPr>
          <p:nvPr>
            <p:ph idx="1"/>
          </p:nvPr>
        </p:nvSpPr>
        <p:spPr>
          <a:xfrm>
            <a:off x="152400" y="4239792"/>
            <a:ext cx="5395913" cy="2410137"/>
          </a:xfrm>
          <a:solidFill>
            <a:schemeClr val="bg1"/>
          </a:solidFill>
        </p:spPr>
        <p:txBody>
          <a:bodyPr vert="horz" wrap="square" lIns="92075" tIns="46038" rIns="92075" bIns="46038" anchor="t">
            <a:noAutofit/>
          </a:bodyPr>
          <a:lstStyle/>
          <a:p>
            <a:pPr marL="0" indent="0">
              <a:lnSpc>
                <a:spcPct val="120000"/>
              </a:lnSpc>
              <a:buNone/>
            </a:pPr>
            <a:r>
              <a:rPr lang="zh-CN" altLang="en-US" sz="1200" dirty="0">
                <a:solidFill>
                  <a:schemeClr val="tx2"/>
                </a:solidFill>
                <a:ea typeface="宋体" panose="02010600030101010101" pitchFamily="2" charset="-122"/>
                <a:sym typeface="Symbol" panose="05050102010706020507" pitchFamily="18" charset="2"/>
              </a:rPr>
              <a:t>反证法：</a:t>
            </a:r>
            <a:endParaRPr lang="en-US" altLang="zh-CN" sz="1200" dirty="0">
              <a:solidFill>
                <a:schemeClr val="tx2"/>
              </a:solidFill>
              <a:ea typeface="宋体" panose="02010600030101010101" pitchFamily="2" charset="-122"/>
              <a:sym typeface="Symbol" panose="05050102010706020507" pitchFamily="18" charset="2"/>
            </a:endParaRPr>
          </a:p>
          <a:p>
            <a:pPr>
              <a:lnSpc>
                <a:spcPct val="120000"/>
              </a:lnSpc>
            </a:pPr>
            <a:r>
              <a:rPr lang="en-US" altLang="zh-CN" sz="1200" dirty="0">
                <a:ea typeface="宋体" panose="02010600030101010101" pitchFamily="2" charset="-122"/>
                <a:sym typeface="Symbol" panose="05050102010706020507" pitchFamily="18" charset="2"/>
              </a:rPr>
              <a:t>d[v]  (s,v) v </a:t>
            </a:r>
          </a:p>
          <a:p>
            <a:pPr>
              <a:lnSpc>
                <a:spcPct val="120000"/>
              </a:lnSpc>
            </a:pPr>
            <a:r>
              <a:rPr lang="zh-CN" altLang="en-US" sz="1200" dirty="0">
                <a:ea typeface="宋体" panose="02010600030101010101" pitchFamily="2" charset="-122"/>
                <a:sym typeface="Symbol" panose="05050102010706020507" pitchFamily="18" charset="2"/>
              </a:rPr>
              <a:t>令</a:t>
            </a:r>
            <a:r>
              <a:rPr lang="en-US" altLang="zh-CN" sz="1200" dirty="0">
                <a:ea typeface="宋体" panose="02010600030101010101" pitchFamily="2" charset="-122"/>
                <a:sym typeface="Symbol" panose="05050102010706020507" pitchFamily="18" charset="2"/>
              </a:rPr>
              <a:t>u</a:t>
            </a:r>
            <a:r>
              <a:rPr lang="zh-CN" altLang="en-US" sz="1200" dirty="0">
                <a:ea typeface="宋体" panose="02010600030101010101" pitchFamily="2" charset="-122"/>
                <a:sym typeface="Symbol" panose="05050102010706020507" pitchFamily="18" charset="2"/>
              </a:rPr>
              <a:t>是第一个从</a:t>
            </a:r>
            <a:r>
              <a:rPr lang="en-US" altLang="zh-CN" sz="1200" dirty="0">
                <a:ea typeface="宋体" panose="02010600030101010101" pitchFamily="2" charset="-122"/>
                <a:sym typeface="Symbol" panose="05050102010706020507" pitchFamily="18" charset="2"/>
              </a:rPr>
              <a:t>Q</a:t>
            </a:r>
            <a:r>
              <a:rPr lang="zh-CN" altLang="en-US" sz="1200" dirty="0">
                <a:ea typeface="宋体" panose="02010600030101010101" pitchFamily="2" charset="-122"/>
                <a:sym typeface="Symbol" panose="05050102010706020507" pitchFamily="18" charset="2"/>
              </a:rPr>
              <a:t>选出的加入到</a:t>
            </a:r>
            <a:r>
              <a:rPr lang="en-US" altLang="zh-CN" sz="1200" dirty="0">
                <a:ea typeface="宋体" panose="02010600030101010101" pitchFamily="2" charset="-122"/>
                <a:sym typeface="Symbol" panose="05050102010706020507" pitchFamily="18" charset="2"/>
              </a:rPr>
              <a:t>S</a:t>
            </a:r>
            <a:r>
              <a:rPr lang="zh-CN" altLang="en-US" sz="1200" dirty="0">
                <a:ea typeface="宋体" panose="02010600030101010101" pitchFamily="2" charset="-122"/>
                <a:sym typeface="Symbol" panose="05050102010706020507" pitchFamily="18" charset="2"/>
              </a:rPr>
              <a:t>中时不满足</a:t>
            </a:r>
            <a:r>
              <a:rPr lang="en-US" altLang="zh-CN" sz="1200" b="1" dirty="0">
                <a:solidFill>
                  <a:srgbClr val="FF0000"/>
                </a:solidFill>
              </a:rPr>
              <a:t>d[u]=</a:t>
            </a:r>
            <a:r>
              <a:rPr lang="en-US" altLang="zh-CN" sz="1200" dirty="0">
                <a:sym typeface="Symbol" panose="05050102010706020507" pitchFamily="18" charset="2"/>
              </a:rPr>
              <a:t> </a:t>
            </a:r>
            <a:r>
              <a:rPr lang="en-US" altLang="zh-CN" sz="1200" b="1" dirty="0">
                <a:solidFill>
                  <a:srgbClr val="FF0000"/>
                </a:solidFill>
                <a:sym typeface="Symbol" panose="05050102010706020507" pitchFamily="18" charset="2"/>
              </a:rPr>
              <a:t>(</a:t>
            </a:r>
            <a:r>
              <a:rPr lang="en-US" altLang="zh-CN" sz="1200" b="1" dirty="0" err="1">
                <a:solidFill>
                  <a:srgbClr val="FF0000"/>
                </a:solidFill>
                <a:sym typeface="Symbol" panose="05050102010706020507" pitchFamily="18" charset="2"/>
              </a:rPr>
              <a:t>s,u</a:t>
            </a:r>
            <a:r>
              <a:rPr lang="en-US" altLang="zh-CN" sz="1200" b="1" dirty="0">
                <a:solidFill>
                  <a:srgbClr val="FF0000"/>
                </a:solidFill>
                <a:sym typeface="Symbol" panose="05050102010706020507" pitchFamily="18" charset="2"/>
              </a:rPr>
              <a:t>)</a:t>
            </a:r>
            <a:r>
              <a:rPr lang="zh-CN" altLang="en-CN" sz="1200" dirty="0">
                <a:ea typeface="宋体" panose="02010600030101010101" pitchFamily="2" charset="-122"/>
                <a:sym typeface="Symbol" panose="05050102010706020507" pitchFamily="18" charset="2"/>
              </a:rPr>
              <a:t>的</a:t>
            </a:r>
            <a:r>
              <a:rPr lang="zh-CN" altLang="en-US" sz="1200" dirty="0">
                <a:ea typeface="宋体" panose="02010600030101010101" pitchFamily="2" charset="-122"/>
                <a:sym typeface="Symbol" panose="05050102010706020507" pitchFamily="18" charset="2"/>
              </a:rPr>
              <a:t>点 </a:t>
            </a:r>
            <a:r>
              <a:rPr lang="en-US" altLang="zh-CN" sz="1200" dirty="0">
                <a:ea typeface="宋体" panose="02010600030101010101" pitchFamily="2" charset="-122"/>
                <a:sym typeface="Symbol" panose="05050102010706020507" pitchFamily="18" charset="2"/>
              </a:rPr>
              <a:t>d[u]&gt;(</a:t>
            </a:r>
            <a:r>
              <a:rPr lang="en-US" altLang="zh-CN" sz="1200" dirty="0" err="1">
                <a:ea typeface="宋体" panose="02010600030101010101" pitchFamily="2" charset="-122"/>
                <a:sym typeface="Symbol" panose="05050102010706020507" pitchFamily="18" charset="2"/>
              </a:rPr>
              <a:t>s,u</a:t>
            </a:r>
            <a:r>
              <a:rPr lang="en-US" altLang="zh-CN" sz="1200" dirty="0">
                <a:ea typeface="宋体" panose="02010600030101010101" pitchFamily="2" charset="-122"/>
                <a:sym typeface="Symbol" panose="05050102010706020507" pitchFamily="18" charset="2"/>
              </a:rPr>
              <a:t>)</a:t>
            </a:r>
            <a:r>
              <a:rPr lang="zh-CN" altLang="en-US" sz="1200" dirty="0">
                <a:ea typeface="宋体" panose="02010600030101010101" pitchFamily="2" charset="-122"/>
                <a:sym typeface="Symbol" panose="05050102010706020507" pitchFamily="18" charset="2"/>
              </a:rPr>
              <a:t>，即之前加入到</a:t>
            </a:r>
            <a:r>
              <a:rPr lang="en-US" altLang="zh-CN" sz="1200" dirty="0">
                <a:ea typeface="宋体" panose="02010600030101010101" pitchFamily="2" charset="-122"/>
                <a:sym typeface="Symbol" panose="05050102010706020507" pitchFamily="18" charset="2"/>
              </a:rPr>
              <a:t>S</a:t>
            </a:r>
            <a:r>
              <a:rPr lang="zh-CN" altLang="en-US" sz="1200" dirty="0">
                <a:ea typeface="宋体" panose="02010600030101010101" pitchFamily="2" charset="-122"/>
                <a:sym typeface="Symbol" panose="05050102010706020507" pitchFamily="18" charset="2"/>
              </a:rPr>
              <a:t>中的点</a:t>
            </a:r>
            <a:r>
              <a:rPr lang="en-US" altLang="zh-CN" sz="1200" dirty="0" err="1">
                <a:ea typeface="宋体" panose="02010600030101010101" pitchFamily="2" charset="-122"/>
                <a:sym typeface="Symbol" panose="05050102010706020507" pitchFamily="18" charset="2"/>
              </a:rPr>
              <a:t>i</a:t>
            </a:r>
            <a:r>
              <a:rPr lang="zh-CN" altLang="en-US" sz="1200" dirty="0">
                <a:ea typeface="宋体" panose="02010600030101010101" pitchFamily="2" charset="-122"/>
                <a:sym typeface="Symbol" panose="05050102010706020507" pitchFamily="18" charset="2"/>
              </a:rPr>
              <a:t>都满足</a:t>
            </a:r>
            <a:r>
              <a:rPr lang="en-US" altLang="zh-CN" sz="1200" b="1" dirty="0">
                <a:solidFill>
                  <a:srgbClr val="FF0000"/>
                </a:solidFill>
              </a:rPr>
              <a:t>d[</a:t>
            </a:r>
            <a:r>
              <a:rPr lang="en-US" altLang="zh-CN" sz="1200" b="1" dirty="0" err="1">
                <a:solidFill>
                  <a:srgbClr val="FF0000"/>
                </a:solidFill>
              </a:rPr>
              <a:t>i</a:t>
            </a:r>
            <a:r>
              <a:rPr lang="en-US" altLang="zh-CN" sz="1200" b="1" dirty="0">
                <a:solidFill>
                  <a:srgbClr val="FF0000"/>
                </a:solidFill>
              </a:rPr>
              <a:t>]=</a:t>
            </a:r>
            <a:r>
              <a:rPr lang="en-US" altLang="zh-CN" sz="1200" dirty="0">
                <a:sym typeface="Symbol" panose="05050102010706020507" pitchFamily="18" charset="2"/>
              </a:rPr>
              <a:t> </a:t>
            </a:r>
            <a:r>
              <a:rPr lang="en-US" altLang="zh-CN" sz="1200" b="1" dirty="0">
                <a:solidFill>
                  <a:srgbClr val="FF0000"/>
                </a:solidFill>
                <a:sym typeface="Symbol" panose="05050102010706020507" pitchFamily="18" charset="2"/>
              </a:rPr>
              <a:t>(</a:t>
            </a:r>
            <a:r>
              <a:rPr lang="en-US" altLang="zh-CN" sz="1200" b="1" dirty="0" err="1">
                <a:solidFill>
                  <a:srgbClr val="FF0000"/>
                </a:solidFill>
                <a:sym typeface="Symbol" panose="05050102010706020507" pitchFamily="18" charset="2"/>
              </a:rPr>
              <a:t>s,i</a:t>
            </a:r>
            <a:r>
              <a:rPr lang="en-US" altLang="zh-CN" sz="1200" b="1" dirty="0">
                <a:solidFill>
                  <a:srgbClr val="FF0000"/>
                </a:solidFill>
                <a:sym typeface="Symbol" panose="05050102010706020507" pitchFamily="18" charset="2"/>
              </a:rPr>
              <a:t>)</a:t>
            </a:r>
            <a:endParaRPr lang="en-US" altLang="zh-CN" sz="1200" dirty="0">
              <a:ea typeface="宋体" panose="02010600030101010101" pitchFamily="2" charset="-122"/>
              <a:sym typeface="Symbol" panose="05050102010706020507" pitchFamily="18" charset="2"/>
            </a:endParaRPr>
          </a:p>
          <a:p>
            <a:pPr>
              <a:lnSpc>
                <a:spcPct val="120000"/>
              </a:lnSpc>
            </a:pPr>
            <a:r>
              <a:rPr lang="zh-CN" altLang="en-US" sz="1200" dirty="0">
                <a:ea typeface="宋体" panose="02010600030101010101" pitchFamily="2" charset="-122"/>
                <a:sym typeface="Symbol" panose="05050102010706020507" pitchFamily="18" charset="2"/>
              </a:rPr>
              <a:t>令</a:t>
            </a:r>
            <a:r>
              <a:rPr lang="en-US" altLang="zh-CN" sz="1200" dirty="0">
                <a:ea typeface="宋体" panose="02010600030101010101" pitchFamily="2" charset="-122"/>
                <a:sym typeface="Symbol" panose="05050102010706020507" pitchFamily="18" charset="2"/>
              </a:rPr>
              <a:t>y</a:t>
            </a:r>
            <a:r>
              <a:rPr lang="zh-CN" altLang="en-US" sz="1200" dirty="0">
                <a:ea typeface="宋体" panose="02010600030101010101" pitchFamily="2" charset="-122"/>
                <a:sym typeface="Symbol" panose="05050102010706020507" pitchFamily="18" charset="2"/>
              </a:rPr>
              <a:t>是</a:t>
            </a:r>
            <a:r>
              <a:rPr lang="en-US" altLang="zh-CN" sz="1200" dirty="0">
                <a:ea typeface="宋体" panose="02010600030101010101" pitchFamily="2" charset="-122"/>
                <a:sym typeface="Symbol" panose="05050102010706020507" pitchFamily="18" charset="2"/>
              </a:rPr>
              <a:t>su</a:t>
            </a:r>
            <a:r>
              <a:rPr lang="zh-CN" altLang="en-US" sz="1200" dirty="0">
                <a:ea typeface="宋体" panose="02010600030101010101" pitchFamily="2" charset="-122"/>
                <a:sym typeface="Symbol" panose="05050102010706020507" pitchFamily="18" charset="2"/>
              </a:rPr>
              <a:t>真实最短路径上的第一个</a:t>
            </a:r>
            <a:r>
              <a:rPr lang="en-US" altLang="zh-CN" sz="1200" dirty="0">
                <a:ea typeface="宋体" panose="02010600030101010101" pitchFamily="2" charset="-122"/>
                <a:sym typeface="Symbol" panose="05050102010706020507" pitchFamily="18" charset="2"/>
              </a:rPr>
              <a:t>Q</a:t>
            </a:r>
            <a:r>
              <a:rPr lang="zh-CN" altLang="en-US" sz="1200" dirty="0">
                <a:ea typeface="宋体" panose="02010600030101010101" pitchFamily="2" charset="-122"/>
                <a:sym typeface="Symbol" panose="05050102010706020507" pitchFamily="18" charset="2"/>
              </a:rPr>
              <a:t>中的结点，且前驱结点为</a:t>
            </a:r>
            <a:r>
              <a:rPr lang="en-US" altLang="zh-CN" sz="1200" dirty="0">
                <a:ea typeface="宋体" panose="02010600030101010101" pitchFamily="2" charset="-122"/>
                <a:sym typeface="Symbol" panose="05050102010706020507" pitchFamily="18" charset="2"/>
              </a:rPr>
              <a:t>x</a:t>
            </a:r>
            <a:r>
              <a:rPr lang="zh-CN" altLang="en-US" sz="1200" dirty="0">
                <a:ea typeface="宋体" panose="02010600030101010101" pitchFamily="2" charset="-122"/>
                <a:sym typeface="Symbol" panose="05050102010706020507" pitchFamily="18" charset="2"/>
              </a:rPr>
              <a:t> </a:t>
            </a:r>
            <a:r>
              <a:rPr lang="en-US" altLang="zh-CN" sz="1200" dirty="0">
                <a:ea typeface="宋体" panose="02010600030101010101" pitchFamily="2" charset="-122"/>
                <a:sym typeface="Symbol" panose="05050102010706020507" pitchFamily="18" charset="2"/>
              </a:rPr>
              <a:t> d[y]=(</a:t>
            </a:r>
            <a:r>
              <a:rPr lang="en-US" altLang="zh-CN" sz="1200" dirty="0" err="1">
                <a:ea typeface="宋体" panose="02010600030101010101" pitchFamily="2" charset="-122"/>
                <a:sym typeface="Symbol" panose="05050102010706020507" pitchFamily="18" charset="2"/>
              </a:rPr>
              <a:t>s,y</a:t>
            </a:r>
            <a:r>
              <a:rPr lang="en-US" altLang="zh-CN" sz="1200" dirty="0">
                <a:ea typeface="宋体" panose="02010600030101010101" pitchFamily="2" charset="-122"/>
                <a:sym typeface="Symbol" panose="05050102010706020507" pitchFamily="18" charset="2"/>
              </a:rPr>
              <a:t>)</a:t>
            </a:r>
            <a:r>
              <a:rPr lang="zh-CN" altLang="en-US" sz="1200" dirty="0">
                <a:solidFill>
                  <a:srgbClr val="FF0000"/>
                </a:solidFill>
                <a:ea typeface="宋体" panose="02010600030101010101" pitchFamily="2" charset="-122"/>
                <a:sym typeface="Symbol" panose="05050102010706020507" pitchFamily="18" charset="2"/>
              </a:rPr>
              <a:t>（收敛性质）</a:t>
            </a:r>
            <a:endParaRPr lang="en-US" altLang="zh-CN" sz="1200" dirty="0">
              <a:solidFill>
                <a:srgbClr val="FF0000"/>
              </a:solidFill>
              <a:ea typeface="宋体" panose="02010600030101010101" pitchFamily="2" charset="-122"/>
              <a:sym typeface="Symbol" panose="05050102010706020507" pitchFamily="18" charset="2"/>
            </a:endParaRPr>
          </a:p>
          <a:p>
            <a:pPr algn="l">
              <a:lnSpc>
                <a:spcPct val="120000"/>
              </a:lnSpc>
              <a:spcBef>
                <a:spcPct val="0"/>
              </a:spcBef>
              <a:buClrTx/>
              <a:buNone/>
            </a:pPr>
            <a:r>
              <a:rPr lang="zh-CN" altLang="en-US" sz="1200" dirty="0">
                <a:ea typeface="宋体" panose="02010600030101010101" pitchFamily="2" charset="-122"/>
                <a:sym typeface="Symbol" panose="05050102010706020507" pitchFamily="18" charset="2"/>
              </a:rPr>
              <a:t>      </a:t>
            </a:r>
            <a:r>
              <a:rPr lang="en-US" altLang="zh-CN" sz="1200" dirty="0">
                <a:ea typeface="宋体" panose="02010600030101010101" pitchFamily="2" charset="-122"/>
                <a:sym typeface="Symbol" panose="05050102010706020507" pitchFamily="18" charset="2"/>
              </a:rPr>
              <a:t>d[u]	&gt; (s,u)</a:t>
            </a:r>
            <a:br>
              <a:rPr lang="en-US" altLang="zh-CN" sz="1200" dirty="0">
                <a:ea typeface="宋体" panose="02010600030101010101" pitchFamily="2" charset="-122"/>
                <a:sym typeface="Symbol" panose="05050102010706020507" pitchFamily="18" charset="2"/>
              </a:rPr>
            </a:br>
            <a:r>
              <a:rPr lang="en-US" altLang="zh-CN" sz="1200" dirty="0">
                <a:ea typeface="宋体" panose="02010600030101010101" pitchFamily="2" charset="-122"/>
                <a:sym typeface="Symbol" panose="05050102010706020507" pitchFamily="18" charset="2"/>
              </a:rPr>
              <a:t>	= (s,y) + (y,u)  </a:t>
            </a:r>
            <a:r>
              <a:rPr lang="zh-CN" altLang="en-US" sz="1200" dirty="0">
                <a:ea typeface="宋体" panose="02010600030101010101" pitchFamily="2" charset="-122"/>
                <a:sym typeface="Symbol" panose="05050102010706020507" pitchFamily="18" charset="2"/>
              </a:rPr>
              <a:t>（优化子结构）</a:t>
            </a:r>
            <a:br>
              <a:rPr lang="en-US" altLang="zh-CN" sz="1200" dirty="0">
                <a:ea typeface="宋体" panose="02010600030101010101" pitchFamily="2" charset="-122"/>
                <a:sym typeface="Symbol" panose="05050102010706020507" pitchFamily="18" charset="2"/>
              </a:rPr>
            </a:br>
            <a:r>
              <a:rPr lang="en-US" altLang="zh-CN" sz="1200" dirty="0">
                <a:ea typeface="宋体" panose="02010600030101010101" pitchFamily="2" charset="-122"/>
                <a:sym typeface="Symbol" panose="05050102010706020507" pitchFamily="18" charset="2"/>
              </a:rPr>
              <a:t>	= d[y] + (y,u)</a:t>
            </a:r>
            <a:br>
              <a:rPr lang="en-US" altLang="zh-CN" sz="1200" dirty="0">
                <a:ea typeface="宋体" panose="02010600030101010101" pitchFamily="2" charset="-122"/>
                <a:sym typeface="Symbol" panose="05050102010706020507" pitchFamily="18" charset="2"/>
              </a:rPr>
            </a:br>
            <a:r>
              <a:rPr lang="en-US" altLang="zh-CN" sz="1200" dirty="0">
                <a:ea typeface="宋体" panose="02010600030101010101" pitchFamily="2" charset="-122"/>
                <a:sym typeface="Symbol" panose="05050102010706020507" pitchFamily="18" charset="2"/>
              </a:rPr>
              <a:t>	 d[y]		</a:t>
            </a:r>
          </a:p>
          <a:p>
            <a:pPr>
              <a:lnSpc>
                <a:spcPct val="120000"/>
              </a:lnSpc>
              <a:spcBef>
                <a:spcPct val="0"/>
              </a:spcBef>
            </a:pPr>
            <a:r>
              <a:rPr lang="zh-CN" altLang="en-US" sz="1200" dirty="0">
                <a:ea typeface="宋体" panose="02010600030101010101" pitchFamily="2" charset="-122"/>
                <a:sym typeface="Symbol" panose="05050102010706020507" pitchFamily="18" charset="2"/>
              </a:rPr>
              <a:t>但是如果 </a:t>
            </a:r>
            <a:r>
              <a:rPr lang="en-US" altLang="zh-CN" sz="1200" dirty="0">
                <a:ea typeface="宋体" panose="02010600030101010101" pitchFamily="2" charset="-122"/>
                <a:sym typeface="Symbol" panose="05050102010706020507" pitchFamily="18" charset="2"/>
              </a:rPr>
              <a:t>d[u] &gt; d[y], </a:t>
            </a:r>
            <a:r>
              <a:rPr lang="zh-CN" altLang="en-US" sz="1200" dirty="0">
                <a:ea typeface="宋体" panose="02010600030101010101" pitchFamily="2" charset="-122"/>
                <a:sym typeface="Symbol" panose="05050102010706020507" pitchFamily="18" charset="2"/>
              </a:rPr>
              <a:t>则从</a:t>
            </a:r>
            <a:r>
              <a:rPr lang="en-US" altLang="zh-CN" sz="1200" dirty="0">
                <a:ea typeface="宋体" panose="02010600030101010101" pitchFamily="2" charset="-122"/>
                <a:sym typeface="Symbol" panose="05050102010706020507" pitchFamily="18" charset="2"/>
              </a:rPr>
              <a:t>Q</a:t>
            </a:r>
            <a:r>
              <a:rPr lang="zh-CN" altLang="en-US" sz="1200" dirty="0">
                <a:ea typeface="宋体" panose="02010600030101010101" pitchFamily="2" charset="-122"/>
                <a:sym typeface="Symbol" panose="05050102010706020507" pitchFamily="18" charset="2"/>
              </a:rPr>
              <a:t>中不会选择</a:t>
            </a:r>
            <a:r>
              <a:rPr lang="en-US" altLang="zh-CN" sz="1200" dirty="0">
                <a:ea typeface="宋体" panose="02010600030101010101" pitchFamily="2" charset="-122"/>
                <a:sym typeface="Symbol" panose="05050102010706020507" pitchFamily="18" charset="2"/>
              </a:rPr>
              <a:t>u.  </a:t>
            </a:r>
            <a:r>
              <a:rPr lang="zh-CN" altLang="en-US" sz="1200" dirty="0">
                <a:ea typeface="宋体" panose="02010600030101010101" pitchFamily="2" charset="-122"/>
                <a:sym typeface="Symbol" panose="05050102010706020507" pitchFamily="18" charset="2"/>
              </a:rPr>
              <a:t>矛盾。</a:t>
            </a:r>
          </a:p>
        </p:txBody>
      </p:sp>
      <p:sp>
        <p:nvSpPr>
          <p:cNvPr id="20485" name="Freeform 4"/>
          <p:cNvSpPr/>
          <p:nvPr/>
        </p:nvSpPr>
        <p:spPr>
          <a:xfrm>
            <a:off x="152400" y="1831975"/>
            <a:ext cx="3393934" cy="2740025"/>
          </a:xfrm>
          <a:custGeom>
            <a:avLst/>
            <a:gdLst>
              <a:gd name="txL" fmla="*/ 0 w 2259"/>
              <a:gd name="txT" fmla="*/ 0 h 1804"/>
              <a:gd name="txR" fmla="*/ 2259 w 2259"/>
              <a:gd name="txB" fmla="*/ 1804 h 180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Lst>
            <a:rect l="txL" t="txT" r="txR" b="txB"/>
            <a:pathLst>
              <a:path w="2259" h="1804">
                <a:moveTo>
                  <a:pt x="1116" y="255"/>
                </a:moveTo>
                <a:cubicBezTo>
                  <a:pt x="1078" y="197"/>
                  <a:pt x="1116" y="239"/>
                  <a:pt x="1050" y="211"/>
                </a:cubicBezTo>
                <a:cubicBezTo>
                  <a:pt x="997" y="189"/>
                  <a:pt x="950" y="151"/>
                  <a:pt x="894" y="133"/>
                </a:cubicBezTo>
                <a:cubicBezTo>
                  <a:pt x="840" y="97"/>
                  <a:pt x="787" y="114"/>
                  <a:pt x="728" y="133"/>
                </a:cubicBezTo>
                <a:cubicBezTo>
                  <a:pt x="700" y="162"/>
                  <a:pt x="669" y="182"/>
                  <a:pt x="640" y="211"/>
                </a:cubicBezTo>
                <a:cubicBezTo>
                  <a:pt x="614" y="317"/>
                  <a:pt x="632" y="417"/>
                  <a:pt x="518" y="455"/>
                </a:cubicBezTo>
                <a:cubicBezTo>
                  <a:pt x="455" y="450"/>
                  <a:pt x="386" y="460"/>
                  <a:pt x="330" y="432"/>
                </a:cubicBezTo>
                <a:cubicBezTo>
                  <a:pt x="316" y="425"/>
                  <a:pt x="309" y="408"/>
                  <a:pt x="296" y="399"/>
                </a:cubicBezTo>
                <a:cubicBezTo>
                  <a:pt x="264" y="377"/>
                  <a:pt x="244" y="375"/>
                  <a:pt x="208" y="366"/>
                </a:cubicBezTo>
                <a:cubicBezTo>
                  <a:pt x="164" y="377"/>
                  <a:pt x="135" y="385"/>
                  <a:pt x="97" y="410"/>
                </a:cubicBezTo>
                <a:cubicBezTo>
                  <a:pt x="44" y="490"/>
                  <a:pt x="27" y="557"/>
                  <a:pt x="8" y="654"/>
                </a:cubicBezTo>
                <a:cubicBezTo>
                  <a:pt x="14" y="735"/>
                  <a:pt x="0" y="812"/>
                  <a:pt x="53" y="876"/>
                </a:cubicBezTo>
                <a:cubicBezTo>
                  <a:pt x="69" y="895"/>
                  <a:pt x="109" y="932"/>
                  <a:pt x="130" y="942"/>
                </a:cubicBezTo>
                <a:cubicBezTo>
                  <a:pt x="151" y="952"/>
                  <a:pt x="197" y="964"/>
                  <a:pt x="197" y="964"/>
                </a:cubicBezTo>
                <a:cubicBezTo>
                  <a:pt x="252" y="960"/>
                  <a:pt x="308" y="961"/>
                  <a:pt x="363" y="953"/>
                </a:cubicBezTo>
                <a:cubicBezTo>
                  <a:pt x="364" y="953"/>
                  <a:pt x="445" y="926"/>
                  <a:pt x="462" y="920"/>
                </a:cubicBezTo>
                <a:cubicBezTo>
                  <a:pt x="473" y="916"/>
                  <a:pt x="496" y="909"/>
                  <a:pt x="496" y="909"/>
                </a:cubicBezTo>
                <a:cubicBezTo>
                  <a:pt x="547" y="943"/>
                  <a:pt x="562" y="992"/>
                  <a:pt x="595" y="1042"/>
                </a:cubicBezTo>
                <a:cubicBezTo>
                  <a:pt x="603" y="1068"/>
                  <a:pt x="608" y="1094"/>
                  <a:pt x="618" y="1119"/>
                </a:cubicBezTo>
                <a:cubicBezTo>
                  <a:pt x="637" y="1165"/>
                  <a:pt x="670" y="1203"/>
                  <a:pt x="684" y="1252"/>
                </a:cubicBezTo>
                <a:cubicBezTo>
                  <a:pt x="710" y="1343"/>
                  <a:pt x="706" y="1435"/>
                  <a:pt x="717" y="1529"/>
                </a:cubicBezTo>
                <a:cubicBezTo>
                  <a:pt x="725" y="1595"/>
                  <a:pt x="791" y="1630"/>
                  <a:pt x="839" y="1662"/>
                </a:cubicBezTo>
                <a:cubicBezTo>
                  <a:pt x="850" y="1669"/>
                  <a:pt x="872" y="1684"/>
                  <a:pt x="872" y="1684"/>
                </a:cubicBezTo>
                <a:cubicBezTo>
                  <a:pt x="916" y="1680"/>
                  <a:pt x="961" y="1682"/>
                  <a:pt x="1005" y="1673"/>
                </a:cubicBezTo>
                <a:cubicBezTo>
                  <a:pt x="1031" y="1668"/>
                  <a:pt x="1084" y="1610"/>
                  <a:pt x="1127" y="1596"/>
                </a:cubicBezTo>
                <a:cubicBezTo>
                  <a:pt x="1182" y="1607"/>
                  <a:pt x="1211" y="1631"/>
                  <a:pt x="1260" y="1651"/>
                </a:cubicBezTo>
                <a:cubicBezTo>
                  <a:pt x="1402" y="1710"/>
                  <a:pt x="1551" y="1770"/>
                  <a:pt x="1703" y="1795"/>
                </a:cubicBezTo>
                <a:cubicBezTo>
                  <a:pt x="1835" y="1786"/>
                  <a:pt x="1918" y="1804"/>
                  <a:pt x="1991" y="1695"/>
                </a:cubicBezTo>
                <a:cubicBezTo>
                  <a:pt x="2004" y="1642"/>
                  <a:pt x="1997" y="1603"/>
                  <a:pt x="1980" y="1551"/>
                </a:cubicBezTo>
                <a:cubicBezTo>
                  <a:pt x="1984" y="1522"/>
                  <a:pt x="1981" y="1491"/>
                  <a:pt x="1991" y="1463"/>
                </a:cubicBezTo>
                <a:cubicBezTo>
                  <a:pt x="1995" y="1452"/>
                  <a:pt x="2079" y="1382"/>
                  <a:pt x="2091" y="1374"/>
                </a:cubicBezTo>
                <a:cubicBezTo>
                  <a:pt x="2104" y="1364"/>
                  <a:pt x="2120" y="1358"/>
                  <a:pt x="2135" y="1352"/>
                </a:cubicBezTo>
                <a:cubicBezTo>
                  <a:pt x="2157" y="1343"/>
                  <a:pt x="2202" y="1330"/>
                  <a:pt x="2202" y="1330"/>
                </a:cubicBezTo>
                <a:cubicBezTo>
                  <a:pt x="2235" y="1263"/>
                  <a:pt x="2259" y="1166"/>
                  <a:pt x="2179" y="1119"/>
                </a:cubicBezTo>
                <a:cubicBezTo>
                  <a:pt x="2158" y="1106"/>
                  <a:pt x="2094" y="1099"/>
                  <a:pt x="2080" y="1097"/>
                </a:cubicBezTo>
                <a:cubicBezTo>
                  <a:pt x="2015" y="1055"/>
                  <a:pt x="2004" y="991"/>
                  <a:pt x="1980" y="920"/>
                </a:cubicBezTo>
                <a:cubicBezTo>
                  <a:pt x="1987" y="898"/>
                  <a:pt x="1995" y="875"/>
                  <a:pt x="2002" y="853"/>
                </a:cubicBezTo>
                <a:cubicBezTo>
                  <a:pt x="2013" y="820"/>
                  <a:pt x="2049" y="802"/>
                  <a:pt x="2069" y="776"/>
                </a:cubicBezTo>
                <a:cubicBezTo>
                  <a:pt x="2112" y="720"/>
                  <a:pt x="2108" y="725"/>
                  <a:pt x="2124" y="676"/>
                </a:cubicBezTo>
                <a:cubicBezTo>
                  <a:pt x="2120" y="580"/>
                  <a:pt x="2119" y="484"/>
                  <a:pt x="2113" y="388"/>
                </a:cubicBezTo>
                <a:cubicBezTo>
                  <a:pt x="2111" y="347"/>
                  <a:pt x="2120" y="295"/>
                  <a:pt x="2091" y="266"/>
                </a:cubicBezTo>
                <a:cubicBezTo>
                  <a:pt x="2032" y="207"/>
                  <a:pt x="1946" y="172"/>
                  <a:pt x="1869" y="144"/>
                </a:cubicBezTo>
                <a:cubicBezTo>
                  <a:pt x="1727" y="154"/>
                  <a:pt x="1589" y="173"/>
                  <a:pt x="1448" y="189"/>
                </a:cubicBezTo>
                <a:cubicBezTo>
                  <a:pt x="1400" y="185"/>
                  <a:pt x="1348" y="196"/>
                  <a:pt x="1304" y="178"/>
                </a:cubicBezTo>
                <a:cubicBezTo>
                  <a:pt x="1267" y="163"/>
                  <a:pt x="1260" y="111"/>
                  <a:pt x="1238" y="78"/>
                </a:cubicBezTo>
                <a:cubicBezTo>
                  <a:pt x="1203" y="26"/>
                  <a:pt x="1148" y="19"/>
                  <a:pt x="1094" y="0"/>
                </a:cubicBezTo>
                <a:cubicBezTo>
                  <a:pt x="1073" y="8"/>
                  <a:pt x="1050" y="11"/>
                  <a:pt x="1038" y="34"/>
                </a:cubicBezTo>
                <a:cubicBezTo>
                  <a:pt x="1027" y="55"/>
                  <a:pt x="1016" y="100"/>
                  <a:pt x="1016" y="100"/>
                </a:cubicBezTo>
                <a:cubicBezTo>
                  <a:pt x="1029" y="120"/>
                  <a:pt x="1049" y="136"/>
                  <a:pt x="1061" y="156"/>
                </a:cubicBezTo>
                <a:cubicBezTo>
                  <a:pt x="1067" y="166"/>
                  <a:pt x="1067" y="179"/>
                  <a:pt x="1072" y="189"/>
                </a:cubicBezTo>
                <a:cubicBezTo>
                  <a:pt x="1084" y="213"/>
                  <a:pt x="1101" y="233"/>
                  <a:pt x="1116" y="255"/>
                </a:cubicBezTo>
                <a:close/>
              </a:path>
            </a:pathLst>
          </a:custGeom>
          <a:solidFill>
            <a:schemeClr val="folHlink">
              <a:alpha val="100000"/>
            </a:schemeClr>
          </a:solidFill>
          <a:ln w="28575"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20486" name="Oval 5"/>
          <p:cNvSpPr/>
          <p:nvPr/>
        </p:nvSpPr>
        <p:spPr>
          <a:xfrm>
            <a:off x="1046021" y="2670176"/>
            <a:ext cx="533400" cy="533400"/>
          </a:xfrm>
          <a:prstGeom prst="ellipse">
            <a:avLst/>
          </a:prstGeom>
          <a:solidFill>
            <a:schemeClr val="tx1"/>
          </a:solidFill>
          <a:ln w="28575"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b="1" i="1" dirty="0">
                <a:solidFill>
                  <a:schemeClr val="bg1"/>
                </a:solidFill>
                <a:latin typeface="Courier New" panose="02070309020205020404" pitchFamily="49" charset="0"/>
                <a:ea typeface="宋体" panose="02010600030101010101" pitchFamily="2" charset="-122"/>
              </a:rPr>
              <a:t>s</a:t>
            </a:r>
          </a:p>
        </p:txBody>
      </p:sp>
      <p:sp>
        <p:nvSpPr>
          <p:cNvPr id="20487" name="Oval 6"/>
          <p:cNvSpPr/>
          <p:nvPr/>
        </p:nvSpPr>
        <p:spPr>
          <a:xfrm>
            <a:off x="2265221" y="3432176"/>
            <a:ext cx="533400" cy="533400"/>
          </a:xfrm>
          <a:prstGeom prst="ellipse">
            <a:avLst/>
          </a:prstGeom>
          <a:solidFill>
            <a:schemeClr val="tx1"/>
          </a:solidFill>
          <a:ln w="28575"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b="1" i="1" dirty="0">
                <a:solidFill>
                  <a:schemeClr val="bg1"/>
                </a:solidFill>
                <a:latin typeface="Courier New" panose="02070309020205020404" pitchFamily="49" charset="0"/>
                <a:ea typeface="宋体" panose="02010600030101010101" pitchFamily="2" charset="-122"/>
              </a:rPr>
              <a:t>x</a:t>
            </a:r>
          </a:p>
        </p:txBody>
      </p:sp>
      <p:sp>
        <p:nvSpPr>
          <p:cNvPr id="20488" name="Oval 7"/>
          <p:cNvSpPr/>
          <p:nvPr/>
        </p:nvSpPr>
        <p:spPr>
          <a:xfrm>
            <a:off x="4298617" y="2985304"/>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b="1" i="1" dirty="0">
                <a:solidFill>
                  <a:schemeClr val="accent1"/>
                </a:solidFill>
                <a:latin typeface="Courier New" panose="02070309020205020404" pitchFamily="49" charset="0"/>
                <a:ea typeface="宋体" panose="02010600030101010101" pitchFamily="2" charset="-122"/>
              </a:rPr>
              <a:t>y</a:t>
            </a:r>
          </a:p>
        </p:txBody>
      </p:sp>
      <p:sp>
        <p:nvSpPr>
          <p:cNvPr id="20489" name="Oval 8"/>
          <p:cNvSpPr/>
          <p:nvPr/>
        </p:nvSpPr>
        <p:spPr>
          <a:xfrm>
            <a:off x="5591139" y="2184313"/>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b="1" i="1" dirty="0">
                <a:solidFill>
                  <a:schemeClr val="accent1"/>
                </a:solidFill>
                <a:latin typeface="Courier New" panose="02070309020205020404" pitchFamily="49" charset="0"/>
                <a:ea typeface="宋体" panose="02010600030101010101" pitchFamily="2" charset="-122"/>
              </a:rPr>
              <a:t>u</a:t>
            </a:r>
          </a:p>
        </p:txBody>
      </p:sp>
      <p:sp>
        <p:nvSpPr>
          <p:cNvPr id="20490" name="Freeform 9"/>
          <p:cNvSpPr/>
          <p:nvPr/>
        </p:nvSpPr>
        <p:spPr>
          <a:xfrm>
            <a:off x="1198421" y="3203576"/>
            <a:ext cx="1066800" cy="647700"/>
          </a:xfrm>
          <a:custGeom>
            <a:avLst/>
            <a:gdLst>
              <a:gd name="txL" fmla="*/ 0 w 672"/>
              <a:gd name="txT" fmla="*/ 0 h 408"/>
              <a:gd name="txR" fmla="*/ 672 w 672"/>
              <a:gd name="txB" fmla="*/ 408 h 408"/>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Lst>
            <a:rect l="txL" t="txT" r="txR" b="txB"/>
            <a:pathLst>
              <a:path w="672" h="408">
                <a:moveTo>
                  <a:pt x="96" y="0"/>
                </a:moveTo>
                <a:cubicBezTo>
                  <a:pt x="104" y="76"/>
                  <a:pt x="112" y="152"/>
                  <a:pt x="96" y="192"/>
                </a:cubicBezTo>
                <a:cubicBezTo>
                  <a:pt x="80" y="232"/>
                  <a:pt x="0" y="208"/>
                  <a:pt x="0" y="240"/>
                </a:cubicBezTo>
                <a:cubicBezTo>
                  <a:pt x="0" y="272"/>
                  <a:pt x="48" y="360"/>
                  <a:pt x="96" y="384"/>
                </a:cubicBezTo>
                <a:cubicBezTo>
                  <a:pt x="144" y="408"/>
                  <a:pt x="216" y="408"/>
                  <a:pt x="288" y="384"/>
                </a:cubicBezTo>
                <a:cubicBezTo>
                  <a:pt x="360" y="360"/>
                  <a:pt x="464" y="256"/>
                  <a:pt x="528" y="240"/>
                </a:cubicBezTo>
                <a:cubicBezTo>
                  <a:pt x="592" y="224"/>
                  <a:pt x="656" y="280"/>
                  <a:pt x="672" y="288"/>
                </a:cubicBezTo>
              </a:path>
            </a:pathLst>
          </a:custGeom>
          <a:noFill/>
          <a:ln w="28575" cap="flat" cmpd="sng">
            <a:solidFill>
              <a:schemeClr val="accent1">
                <a:alpha val="100000"/>
              </a:schemeClr>
            </a:solidFill>
            <a:prstDash val="solid"/>
            <a:round/>
            <a:headEnd type="none" w="med" len="med"/>
            <a:tailEnd type="triangle" w="med" len="med"/>
          </a:ln>
        </p:spPr>
        <p:txBody>
          <a:bodyPr/>
          <a:lstStyle/>
          <a:p>
            <a:endParaRPr lang="zh-CN" altLang="en-US"/>
          </a:p>
        </p:txBody>
      </p:sp>
      <p:cxnSp>
        <p:nvCxnSpPr>
          <p:cNvPr id="20491" name="AutoShape 10"/>
          <p:cNvCxnSpPr>
            <a:stCxn id="20487" idx="6"/>
            <a:endCxn id="20488" idx="2"/>
          </p:cNvCxnSpPr>
          <p:nvPr/>
        </p:nvCxnSpPr>
        <p:spPr>
          <a:xfrm flipV="1">
            <a:off x="2798621" y="3252004"/>
            <a:ext cx="1499996" cy="446872"/>
          </a:xfrm>
          <a:prstGeom prst="straightConnector1">
            <a:avLst/>
          </a:prstGeom>
          <a:ln w="28575" cap="flat" cmpd="sng">
            <a:solidFill>
              <a:schemeClr val="accent1"/>
            </a:solidFill>
            <a:prstDash val="solid"/>
            <a:headEnd type="none" w="med" len="med"/>
            <a:tailEnd type="triangle" w="med" len="med"/>
          </a:ln>
        </p:spPr>
      </p:cxnSp>
      <p:sp>
        <p:nvSpPr>
          <p:cNvPr id="20492" name="Freeform 11"/>
          <p:cNvSpPr/>
          <p:nvPr/>
        </p:nvSpPr>
        <p:spPr>
          <a:xfrm>
            <a:off x="2691740" y="1870879"/>
            <a:ext cx="3060700" cy="1257300"/>
          </a:xfrm>
          <a:custGeom>
            <a:avLst/>
            <a:gdLst>
              <a:gd name="txL" fmla="*/ 0 w 1928"/>
              <a:gd name="txT" fmla="*/ 0 h 792"/>
              <a:gd name="txR" fmla="*/ 1928 w 1928"/>
              <a:gd name="txB" fmla="*/ 792 h 79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28" h="792">
                <a:moveTo>
                  <a:pt x="1016" y="792"/>
                </a:moveTo>
                <a:cubicBezTo>
                  <a:pt x="1020" y="724"/>
                  <a:pt x="1024" y="656"/>
                  <a:pt x="968" y="600"/>
                </a:cubicBezTo>
                <a:cubicBezTo>
                  <a:pt x="912" y="544"/>
                  <a:pt x="744" y="464"/>
                  <a:pt x="680" y="456"/>
                </a:cubicBezTo>
                <a:cubicBezTo>
                  <a:pt x="616" y="448"/>
                  <a:pt x="672" y="528"/>
                  <a:pt x="584" y="552"/>
                </a:cubicBezTo>
                <a:cubicBezTo>
                  <a:pt x="496" y="576"/>
                  <a:pt x="248" y="616"/>
                  <a:pt x="152" y="600"/>
                </a:cubicBezTo>
                <a:cubicBezTo>
                  <a:pt x="56" y="584"/>
                  <a:pt x="0" y="520"/>
                  <a:pt x="8" y="456"/>
                </a:cubicBezTo>
                <a:cubicBezTo>
                  <a:pt x="16" y="392"/>
                  <a:pt x="72" y="280"/>
                  <a:pt x="200" y="216"/>
                </a:cubicBezTo>
                <a:cubicBezTo>
                  <a:pt x="328" y="152"/>
                  <a:pt x="592" y="104"/>
                  <a:pt x="776" y="72"/>
                </a:cubicBezTo>
                <a:cubicBezTo>
                  <a:pt x="960" y="40"/>
                  <a:pt x="1152" y="0"/>
                  <a:pt x="1304" y="24"/>
                </a:cubicBezTo>
                <a:cubicBezTo>
                  <a:pt x="1456" y="48"/>
                  <a:pt x="1584" y="168"/>
                  <a:pt x="1688" y="216"/>
                </a:cubicBezTo>
                <a:cubicBezTo>
                  <a:pt x="1792" y="264"/>
                  <a:pt x="1888" y="296"/>
                  <a:pt x="1928" y="312"/>
                </a:cubicBezTo>
              </a:path>
            </a:pathLst>
          </a:custGeom>
          <a:noFill/>
          <a:ln w="28575" cap="flat" cmpd="sng">
            <a:solidFill>
              <a:schemeClr val="accent1">
                <a:alpha val="100000"/>
              </a:schemeClr>
            </a:solidFill>
            <a:prstDash val="solid"/>
            <a:round/>
            <a:headEnd type="none" w="med" len="med"/>
            <a:tailEnd type="triangle" w="med" len="med"/>
          </a:ln>
        </p:spPr>
        <p:txBody>
          <a:bodyPr/>
          <a:lstStyle/>
          <a:p>
            <a:endParaRPr lang="zh-CN" altLang="en-US"/>
          </a:p>
        </p:txBody>
      </p:sp>
      <p:sp>
        <p:nvSpPr>
          <p:cNvPr id="20493" name="Text Box 12"/>
          <p:cNvSpPr txBox="1"/>
          <p:nvPr/>
        </p:nvSpPr>
        <p:spPr>
          <a:xfrm>
            <a:off x="4214671" y="1831976"/>
            <a:ext cx="48895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b="1" i="1" dirty="0">
                <a:latin typeface="Courier New" panose="02070309020205020404" pitchFamily="49" charset="0"/>
                <a:ea typeface="宋体" panose="02010600030101010101" pitchFamily="2" charset="-122"/>
              </a:rPr>
              <a:t>p</a:t>
            </a:r>
            <a:r>
              <a:rPr lang="en-US" altLang="zh-CN" sz="2400" b="1" i="1" baseline="-25000" dirty="0">
                <a:latin typeface="Courier New" panose="02070309020205020404" pitchFamily="49" charset="0"/>
                <a:ea typeface="宋体" panose="02010600030101010101" pitchFamily="2" charset="-122"/>
              </a:rPr>
              <a:t>2</a:t>
            </a:r>
            <a:endParaRPr lang="en-US" altLang="zh-CN" sz="2400" b="1" i="1" dirty="0">
              <a:latin typeface="Courier New" panose="02070309020205020404" pitchFamily="49" charset="0"/>
              <a:ea typeface="宋体" panose="02010600030101010101" pitchFamily="2" charset="-122"/>
            </a:endParaRPr>
          </a:p>
        </p:txBody>
      </p:sp>
      <p:sp>
        <p:nvSpPr>
          <p:cNvPr id="20494" name="Text Box 13"/>
          <p:cNvSpPr txBox="1"/>
          <p:nvPr/>
        </p:nvSpPr>
        <p:spPr>
          <a:xfrm>
            <a:off x="1274621" y="3736976"/>
            <a:ext cx="488950" cy="45720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b="1" i="1" dirty="0">
                <a:latin typeface="Courier New" panose="02070309020205020404" pitchFamily="49" charset="0"/>
                <a:ea typeface="宋体" panose="02010600030101010101" pitchFamily="2" charset="-122"/>
              </a:rPr>
              <a:t>p</a:t>
            </a:r>
            <a:r>
              <a:rPr lang="en-US" altLang="zh-CN" sz="2400" b="1" i="1" baseline="-25000" dirty="0">
                <a:latin typeface="Courier New" panose="02070309020205020404" pitchFamily="49" charset="0"/>
                <a:ea typeface="宋体" panose="02010600030101010101" pitchFamily="2" charset="-122"/>
              </a:rPr>
              <a:t>1</a:t>
            </a:r>
            <a:endParaRPr lang="en-US" altLang="zh-CN" sz="2400" b="1" i="1" dirty="0">
              <a:latin typeface="Courier New" panose="02070309020205020404" pitchFamily="49" charset="0"/>
              <a:ea typeface="宋体" panose="02010600030101010101" pitchFamily="2" charset="-122"/>
            </a:endParaRPr>
          </a:p>
        </p:txBody>
      </p:sp>
      <p:sp>
        <p:nvSpPr>
          <p:cNvPr id="15" name="TextBox 14">
            <a:extLst>
              <a:ext uri="{FF2B5EF4-FFF2-40B4-BE49-F238E27FC236}">
                <a16:creationId xmlns:a16="http://schemas.microsoft.com/office/drawing/2014/main" id="{94FB1EBD-8797-EE43-9511-744EB4EC1E4F}"/>
              </a:ext>
            </a:extLst>
          </p:cNvPr>
          <p:cNvSpPr txBox="1"/>
          <p:nvPr/>
        </p:nvSpPr>
        <p:spPr>
          <a:xfrm>
            <a:off x="5755674" y="3948712"/>
            <a:ext cx="2971800" cy="738664"/>
          </a:xfrm>
          <a:prstGeom prst="rect">
            <a:avLst/>
          </a:prstGeom>
          <a:noFill/>
          <a:ln w="12700">
            <a:solidFill>
              <a:srgbClr val="00B050"/>
            </a:solidFill>
          </a:ln>
        </p:spPr>
        <p:txBody>
          <a:bodyPr wrap="square" rtlCol="0">
            <a:spAutoFit/>
          </a:bodyPr>
          <a:lstStyle/>
          <a:p>
            <a:pPr algn="just"/>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因为</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u</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是第一个不满足</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d[u] = (</a:t>
            </a:r>
            <a:r>
              <a:rPr lang="en-US" altLang="zh-CN" sz="1400" b="1" dirty="0" err="1">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s,u</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的结点，因此</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d[x] = (</a:t>
            </a:r>
            <a:r>
              <a:rPr lang="en-US" altLang="zh-CN" sz="1400" b="1" dirty="0" err="1">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s,x</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 根据收敛性质，</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d[y] = (</a:t>
            </a:r>
            <a:r>
              <a:rPr lang="en-US" altLang="zh-CN" sz="1400" b="1" dirty="0" err="1">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s,y</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a:t>
            </a:r>
            <a:endParaRPr lang="en-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EB1967A-2288-5842-9135-85C34C7A4E5E}"/>
                  </a:ext>
                </a:extLst>
              </p:cNvPr>
              <p:cNvSpPr txBox="1"/>
              <p:nvPr/>
            </p:nvSpPr>
            <p:spPr>
              <a:xfrm>
                <a:off x="380359" y="1254038"/>
                <a:ext cx="6892408" cy="369332"/>
              </a:xfrm>
              <a:prstGeom prst="rect">
                <a:avLst/>
              </a:prstGeom>
              <a:solidFill>
                <a:schemeClr val="bg1"/>
              </a:solidFill>
              <a:ln w="19050">
                <a:solidFill>
                  <a:srgbClr val="00B050"/>
                </a:solidFill>
              </a:ln>
            </p:spPr>
            <p:txBody>
              <a:bodyPr wrap="square" rtlCol="0">
                <a:spAutoFit/>
              </a:bodyPr>
              <a:lstStyle/>
              <a:p>
                <a:pPr algn="just"/>
                <a:r>
                  <a:rPr lang="zh-CN" altLang="en-CN" b="1" dirty="0">
                    <a:solidFill>
                      <a:srgbClr val="FF0000"/>
                    </a:solidFill>
                    <a:latin typeface="SimSun" panose="02010600030101010101" pitchFamily="2" charset="-122"/>
                    <a:ea typeface="SimSun" panose="02010600030101010101" pitchFamily="2" charset="-122"/>
                  </a:rPr>
                  <a:t>需要</a:t>
                </a:r>
                <a:r>
                  <a:rPr lang="zh-CN" altLang="en-US" b="1" dirty="0">
                    <a:solidFill>
                      <a:srgbClr val="FF0000"/>
                    </a:solidFill>
                    <a:latin typeface="SimSun" panose="02010600030101010101" pitchFamily="2" charset="-122"/>
                    <a:ea typeface="SimSun" panose="02010600030101010101" pitchFamily="2" charset="-122"/>
                  </a:rPr>
                  <a:t>证明：对于每个节点</a:t>
                </a:r>
                <a:r>
                  <a:rPr lang="en-US" altLang="zh-CN" b="1" dirty="0">
                    <a:solidFill>
                      <a:srgbClr val="FF0000"/>
                    </a:solidFill>
                    <a:latin typeface="SimSun" panose="02010600030101010101" pitchFamily="2" charset="-122"/>
                    <a:ea typeface="SimSun" panose="02010600030101010101" pitchFamily="2" charset="-122"/>
                  </a:rPr>
                  <a:t>u</a:t>
                </a:r>
                <a14:m>
                  <m:oMath xmlns:m="http://schemas.openxmlformats.org/officeDocument/2006/math">
                    <m:r>
                      <a:rPr lang="en-US" altLang="zh-CN" b="1" i="1" smtClean="0">
                        <a:solidFill>
                          <a:srgbClr val="FF0000"/>
                        </a:solidFill>
                        <a:latin typeface="Cambria Math" panose="02040503050406030204" pitchFamily="18" charset="0"/>
                        <a:ea typeface="Cambria Math" panose="02040503050406030204" pitchFamily="18" charset="0"/>
                      </a:rPr>
                      <m:t>∈</m:t>
                    </m:r>
                  </m:oMath>
                </a14:m>
                <a:r>
                  <a:rPr lang="en-US" altLang="zh-CN" b="1" dirty="0">
                    <a:solidFill>
                      <a:srgbClr val="FF0000"/>
                    </a:solidFill>
                    <a:latin typeface="SimSun" panose="02010600030101010101" pitchFamily="2" charset="-122"/>
                    <a:ea typeface="SimSun" panose="02010600030101010101" pitchFamily="2" charset="-122"/>
                  </a:rPr>
                  <a:t>V,</a:t>
                </a:r>
                <a:r>
                  <a:rPr lang="zh-CN" altLang="en-US" b="1" dirty="0">
                    <a:solidFill>
                      <a:srgbClr val="FF0000"/>
                    </a:solidFill>
                    <a:latin typeface="SimSun" panose="02010600030101010101" pitchFamily="2" charset="-122"/>
                    <a:ea typeface="SimSun" panose="02010600030101010101" pitchFamily="2" charset="-122"/>
                  </a:rPr>
                  <a:t>当结点</a:t>
                </a:r>
                <a:r>
                  <a:rPr lang="en-US" altLang="zh-CN" b="1" dirty="0">
                    <a:solidFill>
                      <a:srgbClr val="FF0000"/>
                    </a:solidFill>
                    <a:latin typeface="SimSun" panose="02010600030101010101" pitchFamily="2" charset="-122"/>
                    <a:ea typeface="SimSun" panose="02010600030101010101" pitchFamily="2" charset="-122"/>
                  </a:rPr>
                  <a:t>u</a:t>
                </a:r>
                <a:r>
                  <a:rPr lang="zh-CN" altLang="en-US" b="1" dirty="0">
                    <a:solidFill>
                      <a:srgbClr val="FF0000"/>
                    </a:solidFill>
                    <a:latin typeface="SimSun" panose="02010600030101010101" pitchFamily="2" charset="-122"/>
                    <a:ea typeface="SimSun" panose="02010600030101010101" pitchFamily="2" charset="-122"/>
                  </a:rPr>
                  <a:t>被加入</a:t>
                </a:r>
                <a:r>
                  <a:rPr lang="en-US" altLang="zh-CN" b="1" dirty="0">
                    <a:solidFill>
                      <a:srgbClr val="FF0000"/>
                    </a:solidFill>
                    <a:latin typeface="SimSun" panose="02010600030101010101" pitchFamily="2" charset="-122"/>
                    <a:ea typeface="SimSun" panose="02010600030101010101" pitchFamily="2" charset="-122"/>
                  </a:rPr>
                  <a:t>S</a:t>
                </a:r>
                <a:r>
                  <a:rPr lang="zh-CN" altLang="en-US" b="1" dirty="0">
                    <a:solidFill>
                      <a:srgbClr val="FF0000"/>
                    </a:solidFill>
                    <a:latin typeface="SimSun" panose="02010600030101010101" pitchFamily="2" charset="-122"/>
                    <a:ea typeface="SimSun" panose="02010600030101010101" pitchFamily="2" charset="-122"/>
                  </a:rPr>
                  <a:t>时，有</a:t>
                </a:r>
                <a:r>
                  <a:rPr lang="en-US" altLang="zh-CN" b="1" dirty="0">
                    <a:solidFill>
                      <a:srgbClr val="FF0000"/>
                    </a:solidFill>
                    <a:latin typeface="SimSun" panose="02010600030101010101" pitchFamily="2" charset="-122"/>
                    <a:ea typeface="SimSun" panose="02010600030101010101" pitchFamily="2" charset="-122"/>
                  </a:rPr>
                  <a:t>d[u]=</a:t>
                </a:r>
                <a:r>
                  <a:rPr lang="en-US" altLang="zh-CN" dirty="0">
                    <a:sym typeface="Symbol" panose="05050102010706020507" pitchFamily="18" charset="2"/>
                  </a:rPr>
                  <a:t> </a:t>
                </a:r>
                <a:r>
                  <a:rPr lang="en-US" altLang="zh-CN" b="1" dirty="0">
                    <a:solidFill>
                      <a:srgbClr val="FF0000"/>
                    </a:solidFill>
                    <a:latin typeface="SimSun" panose="02010600030101010101" pitchFamily="2" charset="-122"/>
                    <a:ea typeface="SimSun" panose="02010600030101010101" pitchFamily="2" charset="-122"/>
                    <a:sym typeface="Symbol" panose="05050102010706020507" pitchFamily="18" charset="2"/>
                  </a:rPr>
                  <a:t>(</a:t>
                </a:r>
                <a:r>
                  <a:rPr lang="en-US" altLang="zh-CN" b="1" dirty="0" err="1">
                    <a:solidFill>
                      <a:srgbClr val="FF0000"/>
                    </a:solidFill>
                    <a:latin typeface="SimSun" panose="02010600030101010101" pitchFamily="2" charset="-122"/>
                    <a:ea typeface="SimSun" panose="02010600030101010101" pitchFamily="2" charset="-122"/>
                    <a:sym typeface="Symbol" panose="05050102010706020507" pitchFamily="18" charset="2"/>
                  </a:rPr>
                  <a:t>s,u</a:t>
                </a:r>
                <a:r>
                  <a:rPr lang="en-US" altLang="zh-CN" b="1" dirty="0">
                    <a:solidFill>
                      <a:srgbClr val="FF0000"/>
                    </a:solidFill>
                    <a:latin typeface="SimSun" panose="02010600030101010101" pitchFamily="2" charset="-122"/>
                    <a:ea typeface="SimSun" panose="02010600030101010101" pitchFamily="2" charset="-122"/>
                    <a:sym typeface="Symbol" panose="05050102010706020507" pitchFamily="18" charset="2"/>
                  </a:rPr>
                  <a:t>)</a:t>
                </a:r>
                <a:endParaRPr lang="zh-CN" altLang="en-US" b="1" dirty="0">
                  <a:solidFill>
                    <a:srgbClr val="FF0000"/>
                  </a:solidFill>
                  <a:latin typeface="SimSun" panose="02010600030101010101" pitchFamily="2" charset="-122"/>
                  <a:ea typeface="SimSun" panose="02010600030101010101" pitchFamily="2" charset="-122"/>
                </a:endParaRPr>
              </a:p>
            </p:txBody>
          </p:sp>
        </mc:Choice>
        <mc:Fallback>
          <p:sp>
            <p:nvSpPr>
              <p:cNvPr id="16" name="TextBox 15">
                <a:extLst>
                  <a:ext uri="{FF2B5EF4-FFF2-40B4-BE49-F238E27FC236}">
                    <a16:creationId xmlns:a16="http://schemas.microsoft.com/office/drawing/2014/main" id="{4EB1967A-2288-5842-9135-85C34C7A4E5E}"/>
                  </a:ext>
                </a:extLst>
              </p:cNvPr>
              <p:cNvSpPr txBox="1">
                <a:spLocks noRot="1" noChangeAspect="1" noMove="1" noResize="1" noEditPoints="1" noAdjustHandles="1" noChangeArrowheads="1" noChangeShapeType="1" noTextEdit="1"/>
              </p:cNvSpPr>
              <p:nvPr/>
            </p:nvSpPr>
            <p:spPr>
              <a:xfrm>
                <a:off x="380359" y="1254038"/>
                <a:ext cx="6892408" cy="369332"/>
              </a:xfrm>
              <a:prstGeom prst="rect">
                <a:avLst/>
              </a:prstGeom>
              <a:blipFill>
                <a:blip r:embed="rId3"/>
                <a:stretch>
                  <a:fillRect l="-734" t="-12903" b="-19355"/>
                </a:stretch>
              </a:blipFill>
              <a:ln w="19050">
                <a:solidFill>
                  <a:srgbClr val="00B050"/>
                </a:solidFill>
              </a:ln>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967569A-56D6-B54E-AD55-3D4425B8DC81}"/>
                  </a:ext>
                </a:extLst>
              </p:cNvPr>
              <p:cNvSpPr txBox="1"/>
              <p:nvPr/>
            </p:nvSpPr>
            <p:spPr>
              <a:xfrm>
                <a:off x="6695710" y="2186325"/>
                <a:ext cx="2031764" cy="1384995"/>
              </a:xfrm>
              <a:prstGeom prst="rect">
                <a:avLst/>
              </a:prstGeom>
              <a:solidFill>
                <a:schemeClr val="bg1"/>
              </a:solidFill>
              <a:ln w="19050">
                <a:solidFill>
                  <a:srgbClr val="00B050"/>
                </a:solidFill>
              </a:ln>
            </p:spPr>
            <p:txBody>
              <a:bodyPr wrap="square" rtlCol="0">
                <a:spAutoFit/>
              </a:bodyPr>
              <a:lstStyle/>
              <a:p>
                <a:pPr algn="just"/>
                <a:r>
                  <a:rPr lang="zh-CN" altLang="en-US" sz="1400" b="1" dirty="0">
                    <a:solidFill>
                      <a:srgbClr val="FF0000"/>
                    </a:solidFill>
                    <a:latin typeface="SimSun" panose="02010600030101010101" pitchFamily="2" charset="-122"/>
                    <a:ea typeface="SimSun" panose="02010600030101010101" pitchFamily="2" charset="-122"/>
                  </a:rPr>
                  <a:t>收敛性质：</a:t>
                </a:r>
                <a:endParaRPr lang="en-US" altLang="zh-CN" sz="1400" b="1" dirty="0">
                  <a:solidFill>
                    <a:srgbClr val="FF0000"/>
                  </a:solidFill>
                  <a:latin typeface="SimSun" panose="02010600030101010101" pitchFamily="2" charset="-122"/>
                  <a:ea typeface="SimSun" panose="02010600030101010101" pitchFamily="2" charset="-122"/>
                </a:endParaRPr>
              </a:p>
              <a:p>
                <a:pPr algn="just"/>
                <a:r>
                  <a:rPr lang="zh-CN" altLang="en-US" sz="1400" b="1" dirty="0">
                    <a:solidFill>
                      <a:srgbClr val="FF0000"/>
                    </a:solidFill>
                    <a:latin typeface="SimSun" panose="02010600030101010101" pitchFamily="2" charset="-122"/>
                    <a:ea typeface="SimSun" panose="02010600030101010101" pitchFamily="2" charset="-122"/>
                  </a:rPr>
                  <a:t>如果</a:t>
                </a:r>
                <a:r>
                  <a:rPr lang="en-US" altLang="zh-CN" sz="1400" b="1" dirty="0">
                    <a:solidFill>
                      <a:srgbClr val="FF0000"/>
                    </a:solidFill>
                    <a:latin typeface="SimSun" panose="02010600030101010101" pitchFamily="2" charset="-122"/>
                    <a:ea typeface="SimSun" panose="02010600030101010101" pitchFamily="2" charset="-122"/>
                  </a:rPr>
                  <a:t>s</a:t>
                </a:r>
                <a14:m>
                  <m:oMath xmlns:m="http://schemas.openxmlformats.org/officeDocument/2006/math">
                    <m:r>
                      <a:rPr lang="en-US" altLang="zh-CN" sz="1400" b="1" i="1" smtClean="0">
                        <a:solidFill>
                          <a:srgbClr val="FF0000"/>
                        </a:solidFill>
                        <a:latin typeface="Cambria Math" panose="02040503050406030204" pitchFamily="18" charset="0"/>
                        <a:ea typeface="Cambria Math" panose="02040503050406030204" pitchFamily="18" charset="0"/>
                      </a:rPr>
                      <m:t>~</m:t>
                    </m:r>
                  </m:oMath>
                </a14:m>
                <a:r>
                  <a:rPr lang="en-US" altLang="zh-CN" sz="1400" b="1" dirty="0">
                    <a:solidFill>
                      <a:srgbClr val="FF0000"/>
                    </a:solidFill>
                    <a:latin typeface="SimSun" panose="02010600030101010101" pitchFamily="2" charset="-122"/>
                    <a:ea typeface="SimSun" panose="02010600030101010101" pitchFamily="2" charset="-122"/>
                  </a:rPr>
                  <a:t>x-&gt;y</a:t>
                </a:r>
                <a:r>
                  <a:rPr lang="zh-CN" altLang="en-US" sz="1400" b="1" dirty="0">
                    <a:solidFill>
                      <a:srgbClr val="FF0000"/>
                    </a:solidFill>
                    <a:latin typeface="SimSun" panose="02010600030101010101" pitchFamily="2" charset="-122"/>
                    <a:ea typeface="SimSun" panose="02010600030101010101" pitchFamily="2" charset="-122"/>
                  </a:rPr>
                  <a:t>是到</a:t>
                </a:r>
                <a:r>
                  <a:rPr lang="en-US" altLang="zh-CN" sz="1400" b="1" dirty="0">
                    <a:solidFill>
                      <a:srgbClr val="FF0000"/>
                    </a:solidFill>
                    <a:latin typeface="SimSun" panose="02010600030101010101" pitchFamily="2" charset="-122"/>
                    <a:ea typeface="SimSun" panose="02010600030101010101" pitchFamily="2" charset="-122"/>
                  </a:rPr>
                  <a:t>y</a:t>
                </a:r>
                <a:r>
                  <a:rPr lang="zh-CN" altLang="en-US" sz="1400" b="1" dirty="0">
                    <a:solidFill>
                      <a:srgbClr val="FF0000"/>
                    </a:solidFill>
                    <a:latin typeface="SimSun" panose="02010600030101010101" pitchFamily="2" charset="-122"/>
                    <a:ea typeface="SimSun" panose="02010600030101010101" pitchFamily="2" charset="-122"/>
                  </a:rPr>
                  <a:t>的最短路径，且</a:t>
                </a:r>
                <a:r>
                  <a:rPr lang="en-US" altLang="zh-CN" sz="1400" b="1" dirty="0">
                    <a:solidFill>
                      <a:srgbClr val="FF0000"/>
                    </a:solidFill>
                    <a:latin typeface="SimSun" panose="02010600030101010101" pitchFamily="2" charset="-122"/>
                    <a:ea typeface="SimSun" panose="02010600030101010101" pitchFamily="2" charset="-122"/>
                    <a:sym typeface="Symbol" panose="05050102010706020507" pitchFamily="18" charset="2"/>
                  </a:rPr>
                  <a:t>d[x] = (</a:t>
                </a:r>
                <a:r>
                  <a:rPr lang="en-US" altLang="zh-CN" sz="1400" b="1" dirty="0" err="1">
                    <a:solidFill>
                      <a:srgbClr val="FF0000"/>
                    </a:solidFill>
                    <a:latin typeface="SimSun" panose="02010600030101010101" pitchFamily="2" charset="-122"/>
                    <a:ea typeface="SimSun" panose="02010600030101010101" pitchFamily="2" charset="-122"/>
                    <a:sym typeface="Symbol" panose="05050102010706020507" pitchFamily="18" charset="2"/>
                  </a:rPr>
                  <a:t>s,x</a:t>
                </a:r>
                <a:r>
                  <a:rPr lang="en-US" altLang="zh-CN" sz="1400" b="1" dirty="0">
                    <a:solidFill>
                      <a:srgbClr val="FF0000"/>
                    </a:solidFill>
                    <a:latin typeface="SimSun" panose="02010600030101010101" pitchFamily="2" charset="-122"/>
                    <a:ea typeface="SimSun" panose="02010600030101010101" pitchFamily="2" charset="-122"/>
                    <a:sym typeface="Symbol" panose="05050102010706020507" pitchFamily="18" charset="2"/>
                  </a:rPr>
                  <a:t>)</a:t>
                </a:r>
                <a:r>
                  <a:rPr lang="zh-CN" altLang="en-US" sz="1400" b="1" dirty="0">
                    <a:solidFill>
                      <a:srgbClr val="FF0000"/>
                    </a:solidFill>
                    <a:latin typeface="SimSun" panose="02010600030101010101" pitchFamily="2" charset="-122"/>
                    <a:ea typeface="SimSun" panose="02010600030101010101" pitchFamily="2" charset="-122"/>
                    <a:sym typeface="Symbol" panose="05050102010706020507" pitchFamily="18" charset="2"/>
                  </a:rPr>
                  <a:t>，那么在对边</a:t>
                </a:r>
                <a:r>
                  <a:rPr lang="en-US" altLang="zh-CN" sz="1400" b="1" dirty="0">
                    <a:solidFill>
                      <a:srgbClr val="FF0000"/>
                    </a:solidFill>
                    <a:latin typeface="SimSun" panose="02010600030101010101" pitchFamily="2" charset="-122"/>
                    <a:ea typeface="SimSun" panose="02010600030101010101" pitchFamily="2" charset="-122"/>
                    <a:sym typeface="Symbol" panose="05050102010706020507" pitchFamily="18" charset="2"/>
                  </a:rPr>
                  <a:t>(</a:t>
                </a:r>
                <a:r>
                  <a:rPr lang="en-US" altLang="zh-CN" sz="1400" b="1" dirty="0" err="1">
                    <a:solidFill>
                      <a:srgbClr val="FF0000"/>
                    </a:solidFill>
                    <a:latin typeface="SimSun" panose="02010600030101010101" pitchFamily="2" charset="-122"/>
                    <a:ea typeface="SimSun" panose="02010600030101010101" pitchFamily="2" charset="-122"/>
                    <a:sym typeface="Symbol" panose="05050102010706020507" pitchFamily="18" charset="2"/>
                  </a:rPr>
                  <a:t>x,y</a:t>
                </a:r>
                <a:r>
                  <a:rPr lang="en-US" altLang="zh-CN" sz="1400" b="1" dirty="0">
                    <a:solidFill>
                      <a:srgbClr val="FF0000"/>
                    </a:solidFill>
                    <a:latin typeface="SimSun" panose="02010600030101010101" pitchFamily="2" charset="-122"/>
                    <a:ea typeface="SimSun" panose="02010600030101010101" pitchFamily="2" charset="-122"/>
                    <a:sym typeface="Symbol" panose="05050102010706020507" pitchFamily="18" charset="2"/>
                  </a:rPr>
                  <a:t>)</a:t>
                </a:r>
                <a:r>
                  <a:rPr lang="zh-CN" altLang="en-US" sz="1400" b="1" dirty="0">
                    <a:solidFill>
                      <a:srgbClr val="FF0000"/>
                    </a:solidFill>
                    <a:latin typeface="SimSun" panose="02010600030101010101" pitchFamily="2" charset="-122"/>
                    <a:ea typeface="SimSun" panose="02010600030101010101" pitchFamily="2" charset="-122"/>
                    <a:sym typeface="Symbol" panose="05050102010706020507" pitchFamily="18" charset="2"/>
                  </a:rPr>
                  <a:t>松弛后，有</a:t>
                </a:r>
                <a:r>
                  <a:rPr lang="en-US" altLang="zh-CN" sz="1400" b="1" dirty="0">
                    <a:solidFill>
                      <a:srgbClr val="FF0000"/>
                    </a:solidFill>
                    <a:latin typeface="SimSun" panose="02010600030101010101" pitchFamily="2" charset="-122"/>
                    <a:ea typeface="SimSun" panose="02010600030101010101" pitchFamily="2" charset="-122"/>
                    <a:sym typeface="Symbol" panose="05050102010706020507" pitchFamily="18" charset="2"/>
                  </a:rPr>
                  <a:t>d[y] = (</a:t>
                </a:r>
                <a:r>
                  <a:rPr lang="en-US" altLang="zh-CN" sz="1400" b="1" dirty="0" err="1">
                    <a:solidFill>
                      <a:srgbClr val="FF0000"/>
                    </a:solidFill>
                    <a:latin typeface="SimSun" panose="02010600030101010101" pitchFamily="2" charset="-122"/>
                    <a:ea typeface="SimSun" panose="02010600030101010101" pitchFamily="2" charset="-122"/>
                    <a:sym typeface="Symbol" panose="05050102010706020507" pitchFamily="18" charset="2"/>
                  </a:rPr>
                  <a:t>s,y</a:t>
                </a:r>
                <a:r>
                  <a:rPr lang="en-US" altLang="zh-CN" sz="1400" b="1" dirty="0">
                    <a:solidFill>
                      <a:srgbClr val="FF0000"/>
                    </a:solidFill>
                    <a:latin typeface="SimSun" panose="02010600030101010101" pitchFamily="2" charset="-122"/>
                    <a:ea typeface="SimSun" panose="02010600030101010101" pitchFamily="2" charset="-122"/>
                    <a:sym typeface="Symbol" panose="05050102010706020507" pitchFamily="18" charset="2"/>
                  </a:rPr>
                  <a:t>)</a:t>
                </a:r>
                <a:endParaRPr lang="zh-CN" altLang="en-US" sz="1400" b="1" dirty="0">
                  <a:solidFill>
                    <a:srgbClr val="FF0000"/>
                  </a:solidFill>
                  <a:latin typeface="SimSun" panose="02010600030101010101" pitchFamily="2" charset="-122"/>
                  <a:ea typeface="SimSun" panose="02010600030101010101" pitchFamily="2" charset="-122"/>
                </a:endParaRPr>
              </a:p>
            </p:txBody>
          </p:sp>
        </mc:Choice>
        <mc:Fallback>
          <p:sp>
            <p:nvSpPr>
              <p:cNvPr id="17" name="TextBox 16">
                <a:extLst>
                  <a:ext uri="{FF2B5EF4-FFF2-40B4-BE49-F238E27FC236}">
                    <a16:creationId xmlns:a16="http://schemas.microsoft.com/office/drawing/2014/main" id="{E967569A-56D6-B54E-AD55-3D4425B8DC81}"/>
                  </a:ext>
                </a:extLst>
              </p:cNvPr>
              <p:cNvSpPr txBox="1">
                <a:spLocks noRot="1" noChangeAspect="1" noMove="1" noResize="1" noEditPoints="1" noAdjustHandles="1" noChangeArrowheads="1" noChangeShapeType="1" noTextEdit="1"/>
              </p:cNvSpPr>
              <p:nvPr/>
            </p:nvSpPr>
            <p:spPr>
              <a:xfrm>
                <a:off x="6695710" y="2186325"/>
                <a:ext cx="2031764" cy="1384995"/>
              </a:xfrm>
              <a:prstGeom prst="rect">
                <a:avLst/>
              </a:prstGeom>
              <a:blipFill>
                <a:blip r:embed="rId4"/>
                <a:stretch>
                  <a:fillRect l="-613" b="-2679"/>
                </a:stretch>
              </a:blipFill>
              <a:ln w="19050">
                <a:solidFill>
                  <a:srgbClr val="00B050"/>
                </a:solidFill>
              </a:ln>
            </p:spPr>
            <p:txBody>
              <a:bodyPr/>
              <a:lstStyle/>
              <a:p>
                <a:r>
                  <a:rPr lang="en-CN">
                    <a:noFill/>
                  </a:rPr>
                  <a:t> </a:t>
                </a:r>
              </a:p>
            </p:txBody>
          </p:sp>
        </mc:Fallback>
      </mc:AlternateContent>
      <p:sp>
        <p:nvSpPr>
          <p:cNvPr id="18" name="TextBox 17">
            <a:extLst>
              <a:ext uri="{FF2B5EF4-FFF2-40B4-BE49-F238E27FC236}">
                <a16:creationId xmlns:a16="http://schemas.microsoft.com/office/drawing/2014/main" id="{CA18681B-E04B-8944-8B16-E3E7161E7B44}"/>
              </a:ext>
            </a:extLst>
          </p:cNvPr>
          <p:cNvSpPr txBox="1"/>
          <p:nvPr/>
        </p:nvSpPr>
        <p:spPr>
          <a:xfrm>
            <a:off x="5755674" y="4942230"/>
            <a:ext cx="2971800" cy="1169551"/>
          </a:xfrm>
          <a:prstGeom prst="rect">
            <a:avLst/>
          </a:prstGeom>
          <a:noFill/>
          <a:ln w="12700">
            <a:solidFill>
              <a:srgbClr val="00B050"/>
            </a:solidFill>
          </a:ln>
        </p:spPr>
        <p:txBody>
          <a:bodyPr wrap="square" rtlCol="0">
            <a:spAutoFit/>
          </a:bodyPr>
          <a:lstStyle/>
          <a:p>
            <a:pPr algn="just"/>
            <a:r>
              <a:rPr lang="en-US" sz="1400" b="1" dirty="0" err="1">
                <a:solidFill>
                  <a:srgbClr val="FF0000"/>
                </a:solidFill>
                <a:latin typeface="SimSun" panose="02010600030101010101" pitchFamily="2" charset="-122"/>
                <a:ea typeface="SimSun" panose="02010600030101010101" pitchFamily="2" charset="-122"/>
                <a:cs typeface="Times New Roman" panose="02020603050405020304" pitchFamily="18" charset="0"/>
              </a:rPr>
              <a:t>为什么y一定存在</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a:t>
            </a:r>
            <a:endPar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endParaRPr>
          </a:p>
          <a:p>
            <a:pPr algn="just"/>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如果</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u</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和</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x</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直接相连，那么根据收敛定理，</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d[u]=</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 (</a:t>
            </a:r>
            <a:r>
              <a:rPr lang="en-US" altLang="zh-CN" sz="1400" b="1" dirty="0" err="1">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s,u</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，因此如果</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rPr>
              <a:t>d[u]</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 &gt;(</a:t>
            </a:r>
            <a:r>
              <a:rPr lang="en-US" altLang="zh-CN" sz="1400" b="1" dirty="0" err="1">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s,u</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那么一定存在</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y</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，介于</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x</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和</a:t>
            </a:r>
            <a:r>
              <a:rPr lang="en-US" altLang="zh-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u</a:t>
            </a:r>
            <a:r>
              <a:rPr lang="zh-CN" altLang="en-US"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sym typeface="Symbol" panose="05050102010706020507" pitchFamily="18" charset="2"/>
              </a:rPr>
              <a:t>之间。</a:t>
            </a:r>
            <a:endParaRPr lang="en-CN" sz="1400" b="1" dirty="0">
              <a:solidFill>
                <a:srgbClr val="FF0000"/>
              </a:solidFill>
              <a:latin typeface="SimSun" panose="02010600030101010101" pitchFamily="2" charset="-122"/>
              <a:ea typeface="SimSun"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文本框 13">
                <a:extLst>
                  <a:ext uri="{FF2B5EF4-FFF2-40B4-BE49-F238E27FC236}">
                    <a16:creationId xmlns:a16="http://schemas.microsoft.com/office/drawing/2014/main" id="{1D82F801-69E0-C64D-B558-25A808BF3660}"/>
                  </a:ext>
                </a:extLst>
              </p:cNvPr>
              <p:cNvSpPr txBox="1"/>
              <p:nvPr/>
            </p:nvSpPr>
            <p:spPr>
              <a:xfrm>
                <a:off x="391971" y="3527426"/>
                <a:ext cx="762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panose="02040503050406030204" pitchFamily="18" charset="0"/>
                        </a:rPr>
                        <m:t>𝑆</m:t>
                      </m:r>
                    </m:oMath>
                  </m:oMathPara>
                </a14:m>
                <a:endParaRPr lang="zh-CN" altLang="en-US" sz="3600" dirty="0">
                  <a:solidFill>
                    <a:srgbClr val="0000FF"/>
                  </a:solidFill>
                </a:endParaRPr>
              </a:p>
            </p:txBody>
          </p:sp>
        </mc:Choice>
        <mc:Fallback>
          <p:sp>
            <p:nvSpPr>
              <p:cNvPr id="21" name="文本框 13">
                <a:extLst>
                  <a:ext uri="{FF2B5EF4-FFF2-40B4-BE49-F238E27FC236}">
                    <a16:creationId xmlns:a16="http://schemas.microsoft.com/office/drawing/2014/main" id="{1D82F801-69E0-C64D-B558-25A808BF3660}"/>
                  </a:ext>
                </a:extLst>
              </p:cNvPr>
              <p:cNvSpPr txBox="1">
                <a:spLocks noRot="1" noChangeAspect="1" noMove="1" noResize="1" noEditPoints="1" noAdjustHandles="1" noChangeArrowheads="1" noChangeShapeType="1" noTextEdit="1"/>
              </p:cNvSpPr>
              <p:nvPr/>
            </p:nvSpPr>
            <p:spPr>
              <a:xfrm>
                <a:off x="391971" y="3527426"/>
                <a:ext cx="762000" cy="646331"/>
              </a:xfrm>
              <a:prstGeom prst="rect">
                <a:avLst/>
              </a:prstGeom>
              <a:blipFill>
                <a:blip r:embed="rId5"/>
                <a:stretch>
                  <a:fillRect/>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22" name="文本框 30">
                <a:extLst>
                  <a:ext uri="{FF2B5EF4-FFF2-40B4-BE49-F238E27FC236}">
                    <a16:creationId xmlns:a16="http://schemas.microsoft.com/office/drawing/2014/main" id="{2E05AACE-77F6-8340-8C0D-70A8017E338B}"/>
                  </a:ext>
                </a:extLst>
              </p:cNvPr>
              <p:cNvSpPr txBox="1"/>
              <p:nvPr/>
            </p:nvSpPr>
            <p:spPr>
              <a:xfrm>
                <a:off x="6011254" y="2198809"/>
                <a:ext cx="762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0000FF"/>
                          </a:solidFill>
                          <a:latin typeface="Cambria Math" panose="02040503050406030204" pitchFamily="18" charset="0"/>
                        </a:rPr>
                        <m:t>𝑄</m:t>
                      </m:r>
                    </m:oMath>
                  </m:oMathPara>
                </a14:m>
                <a:endParaRPr lang="zh-CN" altLang="en-US" sz="3600" dirty="0">
                  <a:solidFill>
                    <a:srgbClr val="0000FF"/>
                  </a:solidFill>
                </a:endParaRPr>
              </a:p>
            </p:txBody>
          </p:sp>
        </mc:Choice>
        <mc:Fallback>
          <p:sp>
            <p:nvSpPr>
              <p:cNvPr id="22" name="文本框 30">
                <a:extLst>
                  <a:ext uri="{FF2B5EF4-FFF2-40B4-BE49-F238E27FC236}">
                    <a16:creationId xmlns:a16="http://schemas.microsoft.com/office/drawing/2014/main" id="{2E05AACE-77F6-8340-8C0D-70A8017E338B}"/>
                  </a:ext>
                </a:extLst>
              </p:cNvPr>
              <p:cNvSpPr txBox="1">
                <a:spLocks noRot="1" noChangeAspect="1" noMove="1" noResize="1" noEditPoints="1" noAdjustHandles="1" noChangeArrowheads="1" noChangeShapeType="1" noTextEdit="1"/>
              </p:cNvSpPr>
              <p:nvPr/>
            </p:nvSpPr>
            <p:spPr>
              <a:xfrm>
                <a:off x="6011254" y="2198809"/>
                <a:ext cx="762000" cy="646331"/>
              </a:xfrm>
              <a:prstGeom prst="rect">
                <a:avLst/>
              </a:prstGeom>
              <a:blipFill>
                <a:blip r:embed="rId6"/>
                <a:stretch>
                  <a:fillRect b="-17308"/>
                </a:stretch>
              </a:blipFill>
            </p:spPr>
            <p:txBody>
              <a:bodyPr/>
              <a:lstStyle/>
              <a:p>
                <a:r>
                  <a:rPr lang="en-C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heckerboard(across)">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0" y="1828800"/>
            <a:ext cx="8575675" cy="1296988"/>
          </a:xfrm>
          <a:solidFill>
            <a:srgbClr val="00FFFF"/>
          </a:solidFill>
        </p:spPr>
        <p:txBody>
          <a:bodyPr vert="horz" wrap="square" lIns="92075" tIns="46038" rIns="92075" bIns="46038" numCol="1" anchor="ctr" anchorCtr="0" compatLnSpc="1"/>
          <a:lstStyle/>
          <a:p>
            <a:pPr marL="0" marR="0" lvl="0" indent="0" algn="ctr" defTabSz="914400" rtl="0" eaLnBrk="0" fontAlgn="base" latinLnBrk="0" hangingPunct="0">
              <a:lnSpc>
                <a:spcPct val="85000"/>
              </a:lnSpc>
              <a:spcBef>
                <a:spcPct val="0"/>
              </a:spcBef>
              <a:spcAft>
                <a:spcPct val="0"/>
              </a:spcAft>
              <a:buClrTx/>
              <a:buSzTx/>
              <a:buFontTx/>
              <a:buNone/>
              <a:defRPr/>
            </a:pPr>
            <a:br>
              <a:rPr kumimoji="0" lang="en-US" altLang="zh-CN" sz="1800" b="1" i="0" u="none" strike="noStrike" kern="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br>
            <a:r>
              <a:rPr kumimoji="0" lang="en-US" altLang="zh-CN"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rPr>
              <a:t> </a:t>
            </a:r>
            <a:r>
              <a:rPr lang="en-US" altLang="zh-CN" sz="4400" kern="0" dirty="0">
                <a:solidFill>
                  <a:srgbClr val="FF0000"/>
                </a:solidFill>
                <a:effectLst>
                  <a:outerShdw blurRad="38100" dist="38100" dir="2700000" algn="tl">
                    <a:srgbClr val="000000"/>
                  </a:outerShdw>
                </a:effectLst>
                <a:latin typeface="Times New Roman" panose="02020603050405020304" pitchFamily="18" charset="0"/>
                <a:ea typeface="楷体_GB2312" pitchFamily="49" charset="-122"/>
              </a:rPr>
              <a:t>9.5</a:t>
            </a:r>
            <a:r>
              <a:rPr kumimoji="0" lang="en-US" altLang="zh-CN"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t>  </a:t>
            </a:r>
            <a:r>
              <a:rPr kumimoji="0" lang="zh-CN" altLang="en-US"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j-cs"/>
              </a:rPr>
              <a:t>最短路径问题</a:t>
            </a:r>
            <a:endParaRPr kumimoji="0" lang="zh-CN" altLang="en-US"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endParaRPr>
          </a:p>
        </p:txBody>
      </p:sp>
      <p:sp>
        <p:nvSpPr>
          <p:cNvPr id="4" name="Content Placeholder 2">
            <a:extLst>
              <a:ext uri="{FF2B5EF4-FFF2-40B4-BE49-F238E27FC236}">
                <a16:creationId xmlns:a16="http://schemas.microsoft.com/office/drawing/2014/main" id="{0C2FF4F8-4C74-D94B-A923-E8D5A1D959C5}"/>
              </a:ext>
            </a:extLst>
          </p:cNvPr>
          <p:cNvSpPr txBox="1">
            <a:spLocks/>
          </p:cNvSpPr>
          <p:nvPr/>
        </p:nvSpPr>
        <p:spPr>
          <a:xfrm>
            <a:off x="2667000" y="3429000"/>
            <a:ext cx="4830234" cy="1945923"/>
          </a:xfrm>
          <a:prstGeom prst="rect">
            <a:avLst/>
          </a:prstGeom>
          <a:noFill/>
          <a:ln w="9525">
            <a:noFill/>
          </a:ln>
        </p:spPr>
        <p:txBody>
          <a:bodyPr vert="horz" wrap="square" lIns="81280" tIns="40640" rIns="81280" bIns="40640" numCol="1" anchor="t" anchorCtr="0" compatLnSpc="1"/>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0" indent="0" defTabSz="812810" eaLnBrk="1" hangingPunct="1">
              <a:buFont typeface="Arial" panose="020B0604020202020204" pitchFamily="34" charset="0"/>
              <a:buNone/>
              <a:defRPr/>
            </a:pPr>
            <a:r>
              <a:rPr lang="zh-CN" altLang="en-US" b="1" dirty="0"/>
              <a:t>单源最短路径</a:t>
            </a:r>
            <a:endParaRPr lang="en-US" altLang="zh-CN" b="1" dirty="0"/>
          </a:p>
          <a:p>
            <a:pPr marL="0" indent="0" defTabSz="812810" eaLnBrk="1" hangingPunct="1">
              <a:buFont typeface="Arial" panose="020B0604020202020204" pitchFamily="34" charset="0"/>
              <a:buNone/>
              <a:defRPr/>
            </a:pPr>
            <a:r>
              <a:rPr lang="zh-CN" altLang="en-CN" b="1" dirty="0">
                <a:solidFill>
                  <a:srgbClr val="FF0000"/>
                </a:solidFill>
              </a:rPr>
              <a:t>任意</a:t>
            </a:r>
            <a:r>
              <a:rPr lang="zh-CN" altLang="en-US" b="1" dirty="0">
                <a:solidFill>
                  <a:srgbClr val="FF0000"/>
                </a:solidFill>
              </a:rPr>
              <a:t>两点最短路径</a:t>
            </a:r>
          </a:p>
        </p:txBody>
      </p:sp>
    </p:spTree>
    <p:extLst>
      <p:ext uri="{BB962C8B-B14F-4D97-AF65-F5344CB8AC3E}">
        <p14:creationId xmlns:p14="http://schemas.microsoft.com/office/powerpoint/2010/main" val="903538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19088E-DB99-AB45-9F5A-52DC08A3CB66}"/>
              </a:ext>
            </a:extLst>
          </p:cNvPr>
          <p:cNvSpPr>
            <a:spLocks noGrp="1"/>
          </p:cNvSpPr>
          <p:nvPr>
            <p:ph type="title"/>
          </p:nvPr>
        </p:nvSpPr>
        <p:spPr>
          <a:xfrm>
            <a:off x="381000" y="44626"/>
            <a:ext cx="8229600" cy="1039977"/>
          </a:xfrm>
        </p:spPr>
        <p:txBody>
          <a:bodyPr/>
          <a:lstStyle/>
          <a:p>
            <a:r>
              <a:rPr lang="en-US" dirty="0"/>
              <a:t>任意两点最短路径</a:t>
            </a:r>
            <a:endParaRPr lang="en-CN" dirty="0"/>
          </a:p>
        </p:txBody>
      </p:sp>
      <mc:AlternateContent xmlns:mc="http://schemas.openxmlformats.org/markup-compatibility/2006">
        <mc:Choice xmlns:a14="http://schemas.microsoft.com/office/drawing/2010/main" Requires="a14">
          <p:sp>
            <p:nvSpPr>
              <p:cNvPr id="7" name="Rectangle 3">
                <a:extLst>
                  <a:ext uri="{FF2B5EF4-FFF2-40B4-BE49-F238E27FC236}">
                    <a16:creationId xmlns:a16="http://schemas.microsoft.com/office/drawing/2014/main" id="{5FE70AC7-D430-5F4D-A1E4-5EBF6C36BBA5}"/>
                  </a:ext>
                </a:extLst>
              </p:cNvPr>
              <p:cNvSpPr>
                <a:spLocks noGrp="1"/>
              </p:cNvSpPr>
              <p:nvPr>
                <p:ph idx="1"/>
              </p:nvPr>
            </p:nvSpPr>
            <p:spPr>
              <a:xfrm>
                <a:off x="381000" y="1554869"/>
                <a:ext cx="8229600" cy="3748261"/>
              </a:xfrm>
              <a:solidFill>
                <a:schemeClr val="bg1"/>
              </a:solidFill>
              <a:ln w="25400">
                <a:solidFill>
                  <a:schemeClr val="accent1"/>
                </a:solidFill>
              </a:ln>
            </p:spPr>
            <p:txBody>
              <a:bodyPr vert="horz" wrap="square" lIns="92075" tIns="46038" rIns="92075" bIns="46038" anchor="t">
                <a:normAutofit fontScale="92500"/>
              </a:bodyPr>
              <a:lstStyle/>
              <a:p>
                <a:pPr>
                  <a:lnSpc>
                    <a:spcPct val="150000"/>
                  </a:lnSpc>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问题：</a:t>
                </a:r>
                <a:r>
                  <a:rPr lang="zh-CN" altLang="en-US" sz="2400" b="1" dirty="0">
                    <a:latin typeface="楷体" panose="02010609060101010101" pitchFamily="49" charset="-122"/>
                    <a:ea typeface="楷体" panose="02010609060101010101" pitchFamily="49" charset="-122"/>
                    <a:cs typeface="华文细黑" panose="02010600040101010101" charset="-122"/>
                  </a:rPr>
                  <a:t>给定一个边加权的有向图</a:t>
                </a:r>
                <a14:m>
                  <m:oMath xmlns:m="http://schemas.openxmlformats.org/officeDocument/2006/math">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𝑮</m:t>
                    </m:r>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𝑽</m:t>
                    </m:r>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𝑬</m:t>
                    </m:r>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2400" b="1" dirty="0">
                    <a:latin typeface="楷体" panose="02010609060101010101" pitchFamily="49" charset="-122"/>
                    <a:ea typeface="楷体" panose="02010609060101010101" pitchFamily="49" charset="-122"/>
                    <a:cs typeface="华文细黑" panose="02010600040101010101" charset="-122"/>
                  </a:rPr>
                  <a:t>，找到图中每一对结点</a:t>
                </a:r>
                <a14:m>
                  <m:oMath xmlns:m="http://schemas.openxmlformats.org/officeDocument/2006/math">
                    <m:d>
                      <m:dPr>
                        <m:ctrlPr>
                          <a:rPr lang="en-US" altLang="zh-CN" sz="2400" b="1" i="1" smtClean="0">
                            <a:solidFill>
                              <a:srgbClr val="0000FF"/>
                            </a:solidFill>
                            <a:latin typeface="Cambria Math" panose="02040503050406030204" pitchFamily="18" charset="0"/>
                            <a:ea typeface="楷体" panose="02010609060101010101" pitchFamily="49" charset="-122"/>
                          </a:rPr>
                        </m:ctrlPr>
                      </m:dPr>
                      <m:e>
                        <m:r>
                          <a:rPr lang="en-US" altLang="zh-CN" sz="2400" b="1" i="1" smtClean="0">
                            <a:solidFill>
                              <a:srgbClr val="0000FF"/>
                            </a:solidFill>
                            <a:latin typeface="Cambria Math" panose="02040503050406030204" pitchFamily="18" charset="0"/>
                            <a:ea typeface="楷体" panose="02010609060101010101" pitchFamily="49" charset="-122"/>
                          </a:rPr>
                          <m:t>𝒖</m:t>
                        </m:r>
                        <m:r>
                          <a:rPr lang="en-US" altLang="zh-CN" sz="2400" b="1" i="1" smtClean="0">
                            <a:solidFill>
                              <a:srgbClr val="0000FF"/>
                            </a:solidFill>
                            <a:latin typeface="Cambria Math" panose="02040503050406030204" pitchFamily="18" charset="0"/>
                            <a:ea typeface="楷体" panose="02010609060101010101" pitchFamily="49" charset="-122"/>
                          </a:rPr>
                          <m:t>,</m:t>
                        </m:r>
                        <m:r>
                          <a:rPr lang="en-US" altLang="zh-CN" sz="2400" b="1" i="1" smtClean="0">
                            <a:solidFill>
                              <a:srgbClr val="0000FF"/>
                            </a:solidFill>
                            <a:latin typeface="Cambria Math" panose="02040503050406030204" pitchFamily="18" charset="0"/>
                            <a:ea typeface="楷体" panose="02010609060101010101" pitchFamily="49" charset="-122"/>
                          </a:rPr>
                          <m:t>𝒗</m:t>
                        </m:r>
                      </m:e>
                    </m:d>
                  </m:oMath>
                </a14:m>
                <a:r>
                  <a:rPr lang="zh-CN" altLang="en-US" sz="2400" b="1" dirty="0">
                    <a:latin typeface="楷体" panose="02010609060101010101" pitchFamily="49" charset="-122"/>
                    <a:ea typeface="楷体" panose="02010609060101010101" pitchFamily="49" charset="-122"/>
                    <a:cs typeface="华文细黑" panose="02010600040101010101" charset="-122"/>
                  </a:rPr>
                  <a:t>间最短路径</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Bef>
                    <a:spcPts val="600"/>
                  </a:spcBef>
                  <a:spcAft>
                    <a:spcPts val="600"/>
                  </a:spcAft>
                </a:pPr>
                <a:r>
                  <a:rPr lang="zh-CN" altLang="en-US" b="1" dirty="0">
                    <a:latin typeface="Times New Roman" panose="02020603050405020304" pitchFamily="18" charset="0"/>
                    <a:ea typeface="楷体" panose="02010609060101010101" pitchFamily="49" charset="-122"/>
                    <a:cs typeface="Times New Roman" panose="02020603050405020304" pitchFamily="18" charset="0"/>
                  </a:rPr>
                  <a:t>图</a:t>
                </a:r>
                <a14:m>
                  <m:oMath xmlns:m="http://schemas.openxmlformats.org/officeDocument/2006/math">
                    <m:r>
                      <a:rPr lang="en-US" altLang="zh-CN"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𝑮</m:t>
                    </m:r>
                  </m:oMath>
                </a14:m>
                <a:r>
                  <a:rPr lang="zh-CN" altLang="en-US"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可能包含负边但是不包含负圈</a:t>
                </a:r>
              </a:p>
              <a:p>
                <a:pPr lvl="0">
                  <a:lnSpc>
                    <a:spcPct val="150000"/>
                  </a:lnSpc>
                  <a:spcBef>
                    <a:spcPct val="0"/>
                  </a:spcBef>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依次把</a:t>
                </a:r>
                <a:r>
                  <a:rPr lang="zh-CN" altLang="en-US" sz="2400" b="1" dirty="0">
                    <a:latin typeface="楷体" panose="02010609060101010101" pitchFamily="49" charset="-122"/>
                    <a:ea typeface="楷体" panose="02010609060101010101" pitchFamily="49" charset="-122"/>
                    <a:cs typeface="华文细黑" panose="02010600040101010101" charset="-122"/>
                  </a:rPr>
                  <a:t>有向图</a:t>
                </a:r>
                <a14:m>
                  <m:oMath xmlns:m="http://schemas.openxmlformats.org/officeDocument/2006/math">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𝑮</m:t>
                    </m:r>
                  </m:oMath>
                </a14:m>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中的每个顶点作为源节点，执行</a:t>
                </a:r>
                <a14:m>
                  <m:oMath xmlns:m="http://schemas.openxmlformats.org/officeDocument/2006/math">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2400" b="1"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𝑽</m:t>
                    </m:r>
                    <m:r>
                      <a:rPr lang="en-US" altLang="zh-CN" sz="2400" b="1"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oMath>
                </a14:m>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次单源最短路径算法，从而得到每对顶点之间的最短路径，有没有更快的算法？</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a:p>
                <a:pPr lvl="0">
                  <a:lnSpc>
                    <a:spcPct val="150000"/>
                  </a:lnSpc>
                  <a:spcBef>
                    <a:spcPct val="0"/>
                  </a:spcBef>
                </a:pPr>
                <a:r>
                  <a:rPr lang="zh-CN" altLang="en-US" sz="2400" b="1" dirty="0">
                    <a:latin typeface="Times New Roman" panose="02020603050405020304" pitchFamily="18" charset="0"/>
                    <a:ea typeface="楷体" panose="02010609060101010101" pitchFamily="49" charset="-122"/>
                    <a:cs typeface="Times New Roman" panose="02020603050405020304" pitchFamily="18" charset="0"/>
                  </a:rPr>
                  <a:t>动态规划</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mn-ea"/>
                  </a:rPr>
                  <a:t>Floyd算法</a:t>
                </a:r>
                <a:endParaRPr lang="en-US" altLang="zh-CN" sz="2400" b="1"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7" name="Rectangle 3">
                <a:extLst>
                  <a:ext uri="{FF2B5EF4-FFF2-40B4-BE49-F238E27FC236}">
                    <a16:creationId xmlns:a16="http://schemas.microsoft.com/office/drawing/2014/main" id="{5FE70AC7-D430-5F4D-A1E4-5EBF6C36BBA5}"/>
                  </a:ext>
                </a:extLst>
              </p:cNvPr>
              <p:cNvSpPr>
                <a:spLocks noGrp="1" noRot="1" noChangeAspect="1" noMove="1" noResize="1" noEditPoints="1" noAdjustHandles="1" noChangeArrowheads="1" noChangeShapeType="1" noTextEdit="1"/>
              </p:cNvSpPr>
              <p:nvPr>
                <p:ph idx="1"/>
              </p:nvPr>
            </p:nvSpPr>
            <p:spPr>
              <a:xfrm>
                <a:off x="381000" y="1554869"/>
                <a:ext cx="8229600" cy="3748261"/>
              </a:xfrm>
              <a:blipFill>
                <a:blip r:embed="rId3"/>
                <a:stretch>
                  <a:fillRect l="-768" r="-614" b="-1678"/>
                </a:stretch>
              </a:blipFill>
              <a:ln w="25400">
                <a:solidFill>
                  <a:schemeClr val="accent1"/>
                </a:solidFill>
              </a:ln>
            </p:spPr>
            <p:txBody>
              <a:bodyPr/>
              <a:lstStyle/>
              <a:p>
                <a:r>
                  <a:rPr lang="en-CN">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EF250-604C-7041-9736-1F7056BF8836}"/>
              </a:ext>
            </a:extLst>
          </p:cNvPr>
          <p:cNvSpPr>
            <a:spLocks noGrp="1"/>
          </p:cNvSpPr>
          <p:nvPr>
            <p:ph type="title"/>
          </p:nvPr>
        </p:nvSpPr>
        <p:spPr>
          <a:xfrm>
            <a:off x="381000" y="44626"/>
            <a:ext cx="8229600" cy="1039977"/>
          </a:xfrm>
        </p:spPr>
        <p:txBody>
          <a:bodyPr/>
          <a:lstStyle/>
          <a:p>
            <a:r>
              <a:rPr lang="en-US" dirty="0" err="1"/>
              <a:t>图和权矩阵</a:t>
            </a:r>
            <a:endParaRPr lang="en-CN" dirty="0"/>
          </a:p>
        </p:txBody>
      </p:sp>
      <p:graphicFrame>
        <p:nvGraphicFramePr>
          <p:cNvPr id="4" name="Object 3">
            <a:extLst>
              <a:ext uri="{FF2B5EF4-FFF2-40B4-BE49-F238E27FC236}">
                <a16:creationId xmlns:a16="http://schemas.microsoft.com/office/drawing/2014/main" id="{48EF588B-891A-924C-A9A1-55AF7DC10033}"/>
              </a:ext>
            </a:extLst>
          </p:cNvPr>
          <p:cNvGraphicFramePr/>
          <p:nvPr/>
        </p:nvGraphicFramePr>
        <p:xfrm>
          <a:off x="682625" y="1993900"/>
          <a:ext cx="3889375" cy="2870200"/>
        </p:xfrm>
        <a:graphic>
          <a:graphicData uri="http://schemas.openxmlformats.org/presentationml/2006/ole">
            <mc:AlternateContent xmlns:mc="http://schemas.openxmlformats.org/markup-compatibility/2006">
              <mc:Choice xmlns:v="urn:schemas-microsoft-com:vml" Requires="v">
                <p:oleObj spid="_x0000_s5062" r:id="rId3" imgW="1803400" imgH="1346200" progId="Equation.3">
                  <p:embed/>
                </p:oleObj>
              </mc:Choice>
              <mc:Fallback>
                <p:oleObj r:id="rId3" imgW="1803400" imgH="1346200" progId="Equation.3">
                  <p:embed/>
                  <p:pic>
                    <p:nvPicPr>
                      <p:cNvPr id="22532" name="Object 3"/>
                      <p:cNvPicPr/>
                      <p:nvPr/>
                    </p:nvPicPr>
                    <p:blipFill>
                      <a:blip r:embed="rId4"/>
                      <a:stretch>
                        <a:fillRect/>
                      </a:stretch>
                    </p:blipFill>
                    <p:spPr>
                      <a:xfrm>
                        <a:off x="682625" y="1993900"/>
                        <a:ext cx="3889375" cy="2870200"/>
                      </a:xfrm>
                      <a:prstGeom prst="rect">
                        <a:avLst/>
                      </a:prstGeom>
                      <a:noFill/>
                      <a:ln w="38100">
                        <a:noFill/>
                        <a:miter/>
                      </a:ln>
                    </p:spPr>
                  </p:pic>
                </p:oleObj>
              </mc:Fallback>
            </mc:AlternateContent>
          </a:graphicData>
        </a:graphic>
      </p:graphicFrame>
      <p:grpSp>
        <p:nvGrpSpPr>
          <p:cNvPr id="5" name="Group 4">
            <a:extLst>
              <a:ext uri="{FF2B5EF4-FFF2-40B4-BE49-F238E27FC236}">
                <a16:creationId xmlns:a16="http://schemas.microsoft.com/office/drawing/2014/main" id="{9B95D3A8-8C1E-5A42-A64E-5AA76DBE4AA4}"/>
              </a:ext>
            </a:extLst>
          </p:cNvPr>
          <p:cNvGrpSpPr/>
          <p:nvPr/>
        </p:nvGrpSpPr>
        <p:grpSpPr>
          <a:xfrm>
            <a:off x="5029200" y="1993900"/>
            <a:ext cx="3314700" cy="2743200"/>
            <a:chOff x="5060950" y="1660525"/>
            <a:chExt cx="3314700" cy="2743200"/>
          </a:xfrm>
        </p:grpSpPr>
        <p:sp>
          <p:nvSpPr>
            <p:cNvPr id="6" name="Oval 4">
              <a:extLst>
                <a:ext uri="{FF2B5EF4-FFF2-40B4-BE49-F238E27FC236}">
                  <a16:creationId xmlns:a16="http://schemas.microsoft.com/office/drawing/2014/main" id="{56D6087A-F3AB-394F-8BD0-618A5F44004D}"/>
                </a:ext>
              </a:extLst>
            </p:cNvPr>
            <p:cNvSpPr/>
            <p:nvPr/>
          </p:nvSpPr>
          <p:spPr>
            <a:xfrm>
              <a:off x="5060950" y="2822575"/>
              <a:ext cx="582613" cy="600075"/>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7" name="Oval 5">
              <a:extLst>
                <a:ext uri="{FF2B5EF4-FFF2-40B4-BE49-F238E27FC236}">
                  <a16:creationId xmlns:a16="http://schemas.microsoft.com/office/drawing/2014/main" id="{0EB107E4-583E-B548-9F2E-83A11CCFCDED}"/>
                </a:ext>
              </a:extLst>
            </p:cNvPr>
            <p:cNvSpPr/>
            <p:nvPr/>
          </p:nvSpPr>
          <p:spPr>
            <a:xfrm>
              <a:off x="6262688" y="2000250"/>
              <a:ext cx="582612" cy="539750"/>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 name="Oval 6">
              <a:extLst>
                <a:ext uri="{FF2B5EF4-FFF2-40B4-BE49-F238E27FC236}">
                  <a16:creationId xmlns:a16="http://schemas.microsoft.com/office/drawing/2014/main" id="{F0588C17-71A7-D943-A889-38B05A568EE0}"/>
                </a:ext>
              </a:extLst>
            </p:cNvPr>
            <p:cNvSpPr/>
            <p:nvPr/>
          </p:nvSpPr>
          <p:spPr>
            <a:xfrm>
              <a:off x="7793038" y="2000250"/>
              <a:ext cx="582612" cy="601663"/>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9" name="Oval 7">
              <a:extLst>
                <a:ext uri="{FF2B5EF4-FFF2-40B4-BE49-F238E27FC236}">
                  <a16:creationId xmlns:a16="http://schemas.microsoft.com/office/drawing/2014/main" id="{70FC3D06-2790-A847-A7E0-215D6B7C62AA}"/>
                </a:ext>
              </a:extLst>
            </p:cNvPr>
            <p:cNvSpPr/>
            <p:nvPr/>
          </p:nvSpPr>
          <p:spPr>
            <a:xfrm>
              <a:off x="6481763" y="3473450"/>
              <a:ext cx="582612" cy="600075"/>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10" name="Oval 8">
              <a:extLst>
                <a:ext uri="{FF2B5EF4-FFF2-40B4-BE49-F238E27FC236}">
                  <a16:creationId xmlns:a16="http://schemas.microsoft.com/office/drawing/2014/main" id="{82AF41A5-7F9F-624A-A392-7234C0D2391C}"/>
                </a:ext>
              </a:extLst>
            </p:cNvPr>
            <p:cNvSpPr/>
            <p:nvPr/>
          </p:nvSpPr>
          <p:spPr>
            <a:xfrm>
              <a:off x="7672388" y="3473450"/>
              <a:ext cx="584200" cy="600075"/>
            </a:xfrm>
            <a:prstGeom prst="ellipse">
              <a:avLst/>
            </a:prstGeom>
            <a:solidFill>
              <a:schemeClr val="bg1">
                <a:alpha val="50195"/>
              </a:schemeClr>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11" name="Line 9">
              <a:extLst>
                <a:ext uri="{FF2B5EF4-FFF2-40B4-BE49-F238E27FC236}">
                  <a16:creationId xmlns:a16="http://schemas.microsoft.com/office/drawing/2014/main" id="{CD3AD21F-5951-E040-8741-6BA0CA66A497}"/>
                </a:ext>
              </a:extLst>
            </p:cNvPr>
            <p:cNvSpPr/>
            <p:nvPr/>
          </p:nvSpPr>
          <p:spPr>
            <a:xfrm>
              <a:off x="6705600" y="2514600"/>
              <a:ext cx="0" cy="914400"/>
            </a:xfrm>
            <a:prstGeom prst="line">
              <a:avLst/>
            </a:prstGeom>
            <a:ln w="12700" cap="flat" cmpd="sng">
              <a:solidFill>
                <a:schemeClr val="tx1"/>
              </a:solidFill>
              <a:prstDash val="solid"/>
              <a:headEnd type="none" w="sm" len="sm"/>
              <a:tailEnd type="stealth" w="med" len="med"/>
            </a:ln>
          </p:spPr>
        </p:sp>
        <p:sp>
          <p:nvSpPr>
            <p:cNvPr id="12" name="Line 10">
              <a:extLst>
                <a:ext uri="{FF2B5EF4-FFF2-40B4-BE49-F238E27FC236}">
                  <a16:creationId xmlns:a16="http://schemas.microsoft.com/office/drawing/2014/main" id="{4555D940-695D-0045-BF98-0A042E063D03}"/>
                </a:ext>
              </a:extLst>
            </p:cNvPr>
            <p:cNvSpPr/>
            <p:nvPr/>
          </p:nvSpPr>
          <p:spPr>
            <a:xfrm>
              <a:off x="8024813" y="2546350"/>
              <a:ext cx="0" cy="981075"/>
            </a:xfrm>
            <a:prstGeom prst="line">
              <a:avLst/>
            </a:prstGeom>
            <a:ln w="12700" cap="flat" cmpd="sng">
              <a:solidFill>
                <a:schemeClr val="tx1"/>
              </a:solidFill>
              <a:prstDash val="solid"/>
              <a:headEnd type="none" w="sm" len="sm"/>
              <a:tailEnd type="stealth" w="med" len="med"/>
            </a:ln>
          </p:spPr>
        </p:sp>
        <p:sp>
          <p:nvSpPr>
            <p:cNvPr id="13" name="Line 11">
              <a:extLst>
                <a:ext uri="{FF2B5EF4-FFF2-40B4-BE49-F238E27FC236}">
                  <a16:creationId xmlns:a16="http://schemas.microsoft.com/office/drawing/2014/main" id="{1585C876-FCB5-CE43-800E-199713F48801}"/>
                </a:ext>
              </a:extLst>
            </p:cNvPr>
            <p:cNvSpPr/>
            <p:nvPr/>
          </p:nvSpPr>
          <p:spPr>
            <a:xfrm flipH="1">
              <a:off x="6951663" y="2424113"/>
              <a:ext cx="835025" cy="1103312"/>
            </a:xfrm>
            <a:prstGeom prst="line">
              <a:avLst/>
            </a:prstGeom>
            <a:ln w="12700" cap="flat" cmpd="sng">
              <a:solidFill>
                <a:schemeClr val="tx1"/>
              </a:solidFill>
              <a:prstDash val="solid"/>
              <a:headEnd type="none" w="sm" len="sm"/>
              <a:tailEnd type="stealth" w="med" len="med"/>
            </a:ln>
          </p:spPr>
        </p:sp>
        <p:sp>
          <p:nvSpPr>
            <p:cNvPr id="14" name="Line 12">
              <a:extLst>
                <a:ext uri="{FF2B5EF4-FFF2-40B4-BE49-F238E27FC236}">
                  <a16:creationId xmlns:a16="http://schemas.microsoft.com/office/drawing/2014/main" id="{9085878D-CCEE-D842-9B67-46F8F707C36F}"/>
                </a:ext>
              </a:extLst>
            </p:cNvPr>
            <p:cNvSpPr/>
            <p:nvPr/>
          </p:nvSpPr>
          <p:spPr>
            <a:xfrm>
              <a:off x="6858000" y="2133600"/>
              <a:ext cx="990600" cy="0"/>
            </a:xfrm>
            <a:prstGeom prst="line">
              <a:avLst/>
            </a:prstGeom>
            <a:ln w="12700" cap="flat" cmpd="sng">
              <a:solidFill>
                <a:schemeClr val="tx1"/>
              </a:solidFill>
              <a:prstDash val="solid"/>
              <a:headEnd type="none" w="sm" len="sm"/>
              <a:tailEnd type="stealth" w="med" len="med"/>
            </a:ln>
          </p:spPr>
        </p:sp>
        <p:sp>
          <p:nvSpPr>
            <p:cNvPr id="15" name="Line 13">
              <a:extLst>
                <a:ext uri="{FF2B5EF4-FFF2-40B4-BE49-F238E27FC236}">
                  <a16:creationId xmlns:a16="http://schemas.microsoft.com/office/drawing/2014/main" id="{201229AB-83E4-FE4C-898A-677AA58930D5}"/>
                </a:ext>
              </a:extLst>
            </p:cNvPr>
            <p:cNvSpPr/>
            <p:nvPr/>
          </p:nvSpPr>
          <p:spPr>
            <a:xfrm flipH="1">
              <a:off x="6932613" y="3962400"/>
              <a:ext cx="839787" cy="0"/>
            </a:xfrm>
            <a:prstGeom prst="line">
              <a:avLst/>
            </a:prstGeom>
            <a:ln w="12700" cap="flat" cmpd="sng">
              <a:solidFill>
                <a:schemeClr val="tx1"/>
              </a:solidFill>
              <a:prstDash val="solid"/>
              <a:headEnd type="none" w="sm" len="sm"/>
              <a:tailEnd type="stealth" w="med" len="med"/>
            </a:ln>
          </p:spPr>
        </p:sp>
        <p:sp>
          <p:nvSpPr>
            <p:cNvPr id="16" name="Rectangle 14">
              <a:extLst>
                <a:ext uri="{FF2B5EF4-FFF2-40B4-BE49-F238E27FC236}">
                  <a16:creationId xmlns:a16="http://schemas.microsoft.com/office/drawing/2014/main" id="{601054A2-7208-7942-80E1-D0F170C864B1}"/>
                </a:ext>
              </a:extLst>
            </p:cNvPr>
            <p:cNvSpPr/>
            <p:nvPr/>
          </p:nvSpPr>
          <p:spPr>
            <a:xfrm>
              <a:off x="6308725" y="2041525"/>
              <a:ext cx="4381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v</a:t>
              </a:r>
              <a:r>
                <a:rPr lang="en-US" altLang="zh-CN" sz="2400" baseline="-25000" dirty="0">
                  <a:ea typeface="宋体" panose="02010600030101010101" pitchFamily="2" charset="-122"/>
                </a:rPr>
                <a:t>1</a:t>
              </a:r>
            </a:p>
          </p:txBody>
        </p:sp>
        <p:sp>
          <p:nvSpPr>
            <p:cNvPr id="17" name="Rectangle 15">
              <a:extLst>
                <a:ext uri="{FF2B5EF4-FFF2-40B4-BE49-F238E27FC236}">
                  <a16:creationId xmlns:a16="http://schemas.microsoft.com/office/drawing/2014/main" id="{6DF1EFFC-6F4F-D049-B5C9-01A037727683}"/>
                </a:ext>
              </a:extLst>
            </p:cNvPr>
            <p:cNvSpPr/>
            <p:nvPr/>
          </p:nvSpPr>
          <p:spPr>
            <a:xfrm>
              <a:off x="7832725" y="2041525"/>
              <a:ext cx="4381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v</a:t>
              </a:r>
              <a:r>
                <a:rPr lang="en-US" altLang="zh-CN" sz="2400" baseline="-25000" dirty="0">
                  <a:ea typeface="宋体" panose="02010600030101010101" pitchFamily="2" charset="-122"/>
                </a:rPr>
                <a:t>2</a:t>
              </a:r>
            </a:p>
          </p:txBody>
        </p:sp>
        <p:sp>
          <p:nvSpPr>
            <p:cNvPr id="18" name="Rectangle 16">
              <a:extLst>
                <a:ext uri="{FF2B5EF4-FFF2-40B4-BE49-F238E27FC236}">
                  <a16:creationId xmlns:a16="http://schemas.microsoft.com/office/drawing/2014/main" id="{9389E962-CB01-D74D-B4FC-2D34D088CC26}"/>
                </a:ext>
              </a:extLst>
            </p:cNvPr>
            <p:cNvSpPr/>
            <p:nvPr/>
          </p:nvSpPr>
          <p:spPr>
            <a:xfrm>
              <a:off x="7756525" y="3565525"/>
              <a:ext cx="4381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v</a:t>
              </a:r>
              <a:r>
                <a:rPr lang="en-US" altLang="zh-CN" sz="2400" baseline="-25000" dirty="0">
                  <a:ea typeface="宋体" panose="02010600030101010101" pitchFamily="2" charset="-122"/>
                </a:rPr>
                <a:t>3</a:t>
              </a:r>
            </a:p>
          </p:txBody>
        </p:sp>
        <p:sp>
          <p:nvSpPr>
            <p:cNvPr id="19" name="Rectangle 17">
              <a:extLst>
                <a:ext uri="{FF2B5EF4-FFF2-40B4-BE49-F238E27FC236}">
                  <a16:creationId xmlns:a16="http://schemas.microsoft.com/office/drawing/2014/main" id="{039688C0-6404-F344-B2F6-12F3C1322855}"/>
                </a:ext>
              </a:extLst>
            </p:cNvPr>
            <p:cNvSpPr/>
            <p:nvPr/>
          </p:nvSpPr>
          <p:spPr>
            <a:xfrm>
              <a:off x="6537325" y="3565525"/>
              <a:ext cx="4381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v</a:t>
              </a:r>
              <a:r>
                <a:rPr lang="en-US" altLang="zh-CN" sz="2400" baseline="-25000" dirty="0">
                  <a:ea typeface="宋体" panose="02010600030101010101" pitchFamily="2" charset="-122"/>
                </a:rPr>
                <a:t>4</a:t>
              </a:r>
            </a:p>
          </p:txBody>
        </p:sp>
        <p:sp>
          <p:nvSpPr>
            <p:cNvPr id="20" name="Rectangle 18">
              <a:extLst>
                <a:ext uri="{FF2B5EF4-FFF2-40B4-BE49-F238E27FC236}">
                  <a16:creationId xmlns:a16="http://schemas.microsoft.com/office/drawing/2014/main" id="{4BC19648-E368-AD44-BB9D-600E2E0E72EC}"/>
                </a:ext>
              </a:extLst>
            </p:cNvPr>
            <p:cNvSpPr/>
            <p:nvPr/>
          </p:nvSpPr>
          <p:spPr>
            <a:xfrm>
              <a:off x="5165725" y="2971800"/>
              <a:ext cx="4381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v</a:t>
              </a:r>
              <a:r>
                <a:rPr lang="en-US" altLang="zh-CN" sz="2400" baseline="-25000" dirty="0">
                  <a:ea typeface="宋体" panose="02010600030101010101" pitchFamily="2" charset="-122"/>
                </a:rPr>
                <a:t>5</a:t>
              </a:r>
            </a:p>
          </p:txBody>
        </p:sp>
        <p:sp>
          <p:nvSpPr>
            <p:cNvPr id="21" name="Rectangle 19">
              <a:extLst>
                <a:ext uri="{FF2B5EF4-FFF2-40B4-BE49-F238E27FC236}">
                  <a16:creationId xmlns:a16="http://schemas.microsoft.com/office/drawing/2014/main" id="{936A535F-AA86-CC4E-8B99-94528057AFBE}"/>
                </a:ext>
              </a:extLst>
            </p:cNvPr>
            <p:cNvSpPr/>
            <p:nvPr/>
          </p:nvSpPr>
          <p:spPr>
            <a:xfrm>
              <a:off x="7985125" y="27273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2" name="Rectangle 20">
              <a:extLst>
                <a:ext uri="{FF2B5EF4-FFF2-40B4-BE49-F238E27FC236}">
                  <a16:creationId xmlns:a16="http://schemas.microsoft.com/office/drawing/2014/main" id="{FE9F478B-53B7-ED42-B27C-876F33945D30}"/>
                </a:ext>
              </a:extLst>
            </p:cNvPr>
            <p:cNvSpPr/>
            <p:nvPr/>
          </p:nvSpPr>
          <p:spPr>
            <a:xfrm>
              <a:off x="7223125" y="28035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3" name="Rectangle 21">
              <a:extLst>
                <a:ext uri="{FF2B5EF4-FFF2-40B4-BE49-F238E27FC236}">
                  <a16:creationId xmlns:a16="http://schemas.microsoft.com/office/drawing/2014/main" id="{8FE2F352-1179-8D4D-9991-BFFC62125AC9}"/>
                </a:ext>
              </a:extLst>
            </p:cNvPr>
            <p:cNvSpPr/>
            <p:nvPr/>
          </p:nvSpPr>
          <p:spPr>
            <a:xfrm>
              <a:off x="7223125" y="3429000"/>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4" name="Line 22">
              <a:extLst>
                <a:ext uri="{FF2B5EF4-FFF2-40B4-BE49-F238E27FC236}">
                  <a16:creationId xmlns:a16="http://schemas.microsoft.com/office/drawing/2014/main" id="{F3C02250-AAD6-7D42-A4EC-5B32C600BFB0}"/>
                </a:ext>
              </a:extLst>
            </p:cNvPr>
            <p:cNvSpPr/>
            <p:nvPr/>
          </p:nvSpPr>
          <p:spPr>
            <a:xfrm>
              <a:off x="7086600" y="3810000"/>
              <a:ext cx="609600" cy="0"/>
            </a:xfrm>
            <a:prstGeom prst="line">
              <a:avLst/>
            </a:prstGeom>
            <a:ln w="12700" cap="flat" cmpd="sng">
              <a:solidFill>
                <a:schemeClr val="tx1"/>
              </a:solidFill>
              <a:prstDash val="solid"/>
              <a:headEnd type="none" w="sm" len="sm"/>
              <a:tailEnd type="stealth" w="med" len="med"/>
            </a:ln>
          </p:spPr>
        </p:sp>
        <p:sp>
          <p:nvSpPr>
            <p:cNvPr id="25" name="Rectangle 23">
              <a:extLst>
                <a:ext uri="{FF2B5EF4-FFF2-40B4-BE49-F238E27FC236}">
                  <a16:creationId xmlns:a16="http://schemas.microsoft.com/office/drawing/2014/main" id="{27606C7F-446E-6B4C-8B47-BCF5DA95FA5B}"/>
                </a:ext>
              </a:extLst>
            </p:cNvPr>
            <p:cNvSpPr/>
            <p:nvPr/>
          </p:nvSpPr>
          <p:spPr>
            <a:xfrm>
              <a:off x="7299325" y="39465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4</a:t>
              </a:r>
            </a:p>
          </p:txBody>
        </p:sp>
        <p:sp>
          <p:nvSpPr>
            <p:cNvPr id="26" name="Rectangle 24">
              <a:extLst>
                <a:ext uri="{FF2B5EF4-FFF2-40B4-BE49-F238E27FC236}">
                  <a16:creationId xmlns:a16="http://schemas.microsoft.com/office/drawing/2014/main" id="{53BA6AD1-A062-554A-9CBE-F8067B761517}"/>
                </a:ext>
              </a:extLst>
            </p:cNvPr>
            <p:cNvSpPr/>
            <p:nvPr/>
          </p:nvSpPr>
          <p:spPr>
            <a:xfrm>
              <a:off x="6461125" y="27273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7" name="Rectangle 25">
              <a:extLst>
                <a:ext uri="{FF2B5EF4-FFF2-40B4-BE49-F238E27FC236}">
                  <a16:creationId xmlns:a16="http://schemas.microsoft.com/office/drawing/2014/main" id="{1F8B9C91-4003-0342-83D1-8F638919A018}"/>
                </a:ext>
              </a:extLst>
            </p:cNvPr>
            <p:cNvSpPr/>
            <p:nvPr/>
          </p:nvSpPr>
          <p:spPr>
            <a:xfrm>
              <a:off x="5851525" y="3352800"/>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8" name="Line 26">
              <a:extLst>
                <a:ext uri="{FF2B5EF4-FFF2-40B4-BE49-F238E27FC236}">
                  <a16:creationId xmlns:a16="http://schemas.microsoft.com/office/drawing/2014/main" id="{EE1427D7-8F44-6C47-9D85-DF76C6BEE457}"/>
                </a:ext>
              </a:extLst>
            </p:cNvPr>
            <p:cNvSpPr/>
            <p:nvPr/>
          </p:nvSpPr>
          <p:spPr>
            <a:xfrm flipH="1">
              <a:off x="6858000" y="2362200"/>
              <a:ext cx="914400" cy="0"/>
            </a:xfrm>
            <a:prstGeom prst="line">
              <a:avLst/>
            </a:prstGeom>
            <a:ln w="12700" cap="flat" cmpd="sng">
              <a:solidFill>
                <a:schemeClr val="tx1"/>
              </a:solidFill>
              <a:prstDash val="solid"/>
              <a:headEnd type="none" w="sm" len="sm"/>
              <a:tailEnd type="stealth" w="med" len="med"/>
            </a:ln>
          </p:spPr>
        </p:sp>
        <p:sp>
          <p:nvSpPr>
            <p:cNvPr id="29" name="Rectangle 27">
              <a:extLst>
                <a:ext uri="{FF2B5EF4-FFF2-40B4-BE49-F238E27FC236}">
                  <a16:creationId xmlns:a16="http://schemas.microsoft.com/office/drawing/2014/main" id="{16E9271F-0F66-6448-B849-D8FA36A85662}"/>
                </a:ext>
              </a:extLst>
            </p:cNvPr>
            <p:cNvSpPr/>
            <p:nvPr/>
          </p:nvSpPr>
          <p:spPr>
            <a:xfrm>
              <a:off x="7223125" y="16605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 name="Rectangle 28">
              <a:extLst>
                <a:ext uri="{FF2B5EF4-FFF2-40B4-BE49-F238E27FC236}">
                  <a16:creationId xmlns:a16="http://schemas.microsoft.com/office/drawing/2014/main" id="{5D67275C-B7D8-AE4C-97C7-8367B9D5469B}"/>
                </a:ext>
              </a:extLst>
            </p:cNvPr>
            <p:cNvSpPr/>
            <p:nvPr/>
          </p:nvSpPr>
          <p:spPr>
            <a:xfrm>
              <a:off x="7070725" y="23463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9</a:t>
              </a:r>
            </a:p>
          </p:txBody>
        </p:sp>
        <p:sp>
          <p:nvSpPr>
            <p:cNvPr id="31" name="Line 29">
              <a:extLst>
                <a:ext uri="{FF2B5EF4-FFF2-40B4-BE49-F238E27FC236}">
                  <a16:creationId xmlns:a16="http://schemas.microsoft.com/office/drawing/2014/main" id="{9FBDC00F-4D6B-534D-AABC-8E6EACB74870}"/>
                </a:ext>
              </a:extLst>
            </p:cNvPr>
            <p:cNvSpPr/>
            <p:nvPr/>
          </p:nvSpPr>
          <p:spPr>
            <a:xfrm>
              <a:off x="5562600" y="3276600"/>
              <a:ext cx="914400" cy="304800"/>
            </a:xfrm>
            <a:prstGeom prst="line">
              <a:avLst/>
            </a:prstGeom>
            <a:ln w="12700" cap="flat" cmpd="sng">
              <a:solidFill>
                <a:schemeClr val="tx1"/>
              </a:solidFill>
              <a:prstDash val="solid"/>
              <a:headEnd type="stealth" w="med" len="med"/>
              <a:tailEnd type="none" w="sm" len="sm"/>
            </a:ln>
          </p:spPr>
        </p:sp>
        <p:sp>
          <p:nvSpPr>
            <p:cNvPr id="32" name="Line 30">
              <a:extLst>
                <a:ext uri="{FF2B5EF4-FFF2-40B4-BE49-F238E27FC236}">
                  <a16:creationId xmlns:a16="http://schemas.microsoft.com/office/drawing/2014/main" id="{5258F0F7-905C-4849-BE75-92BBA80A1435}"/>
                </a:ext>
              </a:extLst>
            </p:cNvPr>
            <p:cNvSpPr/>
            <p:nvPr/>
          </p:nvSpPr>
          <p:spPr>
            <a:xfrm flipH="1">
              <a:off x="5410200" y="2286000"/>
              <a:ext cx="838200" cy="533400"/>
            </a:xfrm>
            <a:prstGeom prst="line">
              <a:avLst/>
            </a:prstGeom>
            <a:ln w="12700" cap="flat" cmpd="sng">
              <a:solidFill>
                <a:schemeClr val="tx1"/>
              </a:solidFill>
              <a:prstDash val="solid"/>
              <a:headEnd type="stealth" w="med" len="med"/>
              <a:tailEnd type="none" w="sm" len="sm"/>
            </a:ln>
          </p:spPr>
        </p:sp>
        <p:sp>
          <p:nvSpPr>
            <p:cNvPr id="33" name="Line 31">
              <a:extLst>
                <a:ext uri="{FF2B5EF4-FFF2-40B4-BE49-F238E27FC236}">
                  <a16:creationId xmlns:a16="http://schemas.microsoft.com/office/drawing/2014/main" id="{63BB01F0-9738-E146-A760-0274CD627B00}"/>
                </a:ext>
              </a:extLst>
            </p:cNvPr>
            <p:cNvSpPr/>
            <p:nvPr/>
          </p:nvSpPr>
          <p:spPr>
            <a:xfrm flipH="1">
              <a:off x="5562600" y="2438400"/>
              <a:ext cx="762000" cy="457200"/>
            </a:xfrm>
            <a:prstGeom prst="line">
              <a:avLst/>
            </a:prstGeom>
            <a:ln w="12700" cap="flat" cmpd="sng">
              <a:solidFill>
                <a:schemeClr val="tx1"/>
              </a:solidFill>
              <a:prstDash val="solid"/>
              <a:headEnd type="none" w="sm" len="sm"/>
              <a:tailEnd type="stealth" w="med" len="med"/>
            </a:ln>
          </p:spPr>
        </p:sp>
        <p:sp>
          <p:nvSpPr>
            <p:cNvPr id="34" name="Rectangle 32">
              <a:extLst>
                <a:ext uri="{FF2B5EF4-FFF2-40B4-BE49-F238E27FC236}">
                  <a16:creationId xmlns:a16="http://schemas.microsoft.com/office/drawing/2014/main" id="{5117EEA7-B4B5-5744-A1F4-1FA29BDBBBD4}"/>
                </a:ext>
              </a:extLst>
            </p:cNvPr>
            <p:cNvSpPr/>
            <p:nvPr/>
          </p:nvSpPr>
          <p:spPr>
            <a:xfrm>
              <a:off x="5470525" y="21177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35" name="Rectangle 33">
              <a:extLst>
                <a:ext uri="{FF2B5EF4-FFF2-40B4-BE49-F238E27FC236}">
                  <a16:creationId xmlns:a16="http://schemas.microsoft.com/office/drawing/2014/main" id="{EFBE0797-A325-494D-AEB7-3C06846F86EE}"/>
                </a:ext>
              </a:extLst>
            </p:cNvPr>
            <p:cNvSpPr/>
            <p:nvPr/>
          </p:nvSpPr>
          <p:spPr>
            <a:xfrm>
              <a:off x="5927725" y="2574925"/>
              <a:ext cx="33655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5</a:t>
              </a:r>
            </a:p>
          </p:txBody>
        </p:sp>
      </p:grpSp>
    </p:spTree>
    <p:extLst>
      <p:ext uri="{BB962C8B-B14F-4D97-AF65-F5344CB8AC3E}">
        <p14:creationId xmlns:p14="http://schemas.microsoft.com/office/powerpoint/2010/main" val="332571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xfrm>
            <a:off x="0" y="1828800"/>
            <a:ext cx="8575675" cy="1296988"/>
          </a:xfrm>
          <a:solidFill>
            <a:srgbClr val="00FFFF"/>
          </a:solidFill>
        </p:spPr>
        <p:txBody>
          <a:bodyPr vert="horz" wrap="square" lIns="92075" tIns="46038" rIns="92075" bIns="46038" numCol="1" anchor="ctr" anchorCtr="0" compatLnSpc="1"/>
          <a:lstStyle/>
          <a:p>
            <a:pPr marL="0" marR="0" lvl="0" indent="0" algn="ctr" defTabSz="914400" rtl="0" eaLnBrk="0" fontAlgn="base" latinLnBrk="0" hangingPunct="0">
              <a:lnSpc>
                <a:spcPct val="85000"/>
              </a:lnSpc>
              <a:spcBef>
                <a:spcPct val="0"/>
              </a:spcBef>
              <a:spcAft>
                <a:spcPct val="0"/>
              </a:spcAft>
              <a:buClrTx/>
              <a:buSzTx/>
              <a:buFontTx/>
              <a:buNone/>
              <a:defRPr/>
            </a:pPr>
            <a:br>
              <a:rPr kumimoji="0" lang="en-US" altLang="zh-CN" sz="1800" b="1" i="0" u="none" strike="noStrike" kern="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br>
            <a:r>
              <a:rPr kumimoji="0" lang="en-US" altLang="zh-CN"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rPr>
              <a:t> </a:t>
            </a:r>
            <a:r>
              <a:rPr lang="en-US" altLang="zh-CN" sz="4400" kern="0" dirty="0">
                <a:solidFill>
                  <a:srgbClr val="FF0000"/>
                </a:solidFill>
                <a:effectLst>
                  <a:outerShdw blurRad="38100" dist="38100" dir="2700000" algn="tl">
                    <a:srgbClr val="000000"/>
                  </a:outerShdw>
                </a:effectLst>
                <a:latin typeface="Times New Roman" panose="02020603050405020304" pitchFamily="18" charset="0"/>
                <a:ea typeface="楷体_GB2312" pitchFamily="49" charset="-122"/>
              </a:rPr>
              <a:t>9.5</a:t>
            </a:r>
            <a:r>
              <a:rPr kumimoji="0" lang="en-US" altLang="zh-CN"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t>  </a:t>
            </a:r>
            <a:r>
              <a:rPr kumimoji="0" lang="zh-CN" altLang="en-US"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j-cs"/>
              </a:rPr>
              <a:t>最短路径问题</a:t>
            </a:r>
            <a:endParaRPr kumimoji="0" lang="zh-CN" altLang="en-US"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endParaRPr>
          </a:p>
        </p:txBody>
      </p:sp>
      <p:sp>
        <p:nvSpPr>
          <p:cNvPr id="4" name="Content Placeholder 2">
            <a:extLst>
              <a:ext uri="{FF2B5EF4-FFF2-40B4-BE49-F238E27FC236}">
                <a16:creationId xmlns:a16="http://schemas.microsoft.com/office/drawing/2014/main" id="{0C2FF4F8-4C74-D94B-A923-E8D5A1D959C5}"/>
              </a:ext>
            </a:extLst>
          </p:cNvPr>
          <p:cNvSpPr txBox="1">
            <a:spLocks/>
          </p:cNvSpPr>
          <p:nvPr/>
        </p:nvSpPr>
        <p:spPr>
          <a:xfrm>
            <a:off x="2667000" y="3429000"/>
            <a:ext cx="4830234" cy="1945923"/>
          </a:xfrm>
          <a:prstGeom prst="rect">
            <a:avLst/>
          </a:prstGeom>
          <a:noFill/>
          <a:ln w="9525">
            <a:noFill/>
          </a:ln>
        </p:spPr>
        <p:txBody>
          <a:bodyPr vert="horz" wrap="square" lIns="81280" tIns="40640" rIns="81280" bIns="40640" numCol="1" anchor="t" anchorCtr="0" compatLnSpc="1"/>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0" indent="0" defTabSz="812810" eaLnBrk="1" hangingPunct="1">
              <a:buFont typeface="Arial" panose="020B0604020202020204" pitchFamily="34" charset="0"/>
              <a:buNone/>
              <a:defRPr/>
            </a:pPr>
            <a:r>
              <a:rPr lang="zh-CN" altLang="en-US" b="1" dirty="0">
                <a:solidFill>
                  <a:srgbClr val="FF0000"/>
                </a:solidFill>
              </a:rPr>
              <a:t>单源最短路径</a:t>
            </a:r>
            <a:endParaRPr lang="en-US" altLang="zh-CN" b="1" dirty="0">
              <a:solidFill>
                <a:srgbClr val="FF0000"/>
              </a:solidFill>
            </a:endParaRPr>
          </a:p>
          <a:p>
            <a:pPr marL="0" indent="0" defTabSz="812810" eaLnBrk="1" hangingPunct="1">
              <a:buFont typeface="Arial" panose="020B0604020202020204" pitchFamily="34" charset="0"/>
              <a:buNone/>
              <a:defRPr/>
            </a:pPr>
            <a:r>
              <a:rPr lang="zh-CN" altLang="en-CN" b="1" dirty="0"/>
              <a:t>任意</a:t>
            </a:r>
            <a:r>
              <a:rPr lang="zh-CN" altLang="en-US" b="1" dirty="0"/>
              <a:t>两点最短路径</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C07850-BD7B-F64C-991E-CDF145404361}"/>
              </a:ext>
            </a:extLst>
          </p:cNvPr>
          <p:cNvSpPr>
            <a:spLocks noGrp="1"/>
          </p:cNvSpPr>
          <p:nvPr>
            <p:ph type="title"/>
          </p:nvPr>
        </p:nvSpPr>
        <p:spPr>
          <a:xfrm>
            <a:off x="381000" y="44626"/>
            <a:ext cx="8229600" cy="1039977"/>
          </a:xfrm>
        </p:spPr>
        <p:txBody>
          <a:bodyPr/>
          <a:lstStyle/>
          <a:p>
            <a:r>
              <a:rPr lang="en-US" dirty="0"/>
              <a:t>F</a:t>
            </a:r>
            <a:r>
              <a:rPr lang="en-US" altLang="zh-CN" dirty="0"/>
              <a:t>loyd</a:t>
            </a:r>
            <a:r>
              <a:rPr lang="zh-CN" altLang="en-US" dirty="0"/>
              <a:t>算法</a:t>
            </a:r>
            <a:endParaRPr lang="en-CN" dirty="0"/>
          </a:p>
        </p:txBody>
      </p:sp>
      <p:sp>
        <p:nvSpPr>
          <p:cNvPr id="23556" name="Rectangle 3"/>
          <p:cNvSpPr>
            <a:spLocks noGrp="1"/>
          </p:cNvSpPr>
          <p:nvPr>
            <p:ph idx="1"/>
          </p:nvPr>
        </p:nvSpPr>
        <p:spPr>
          <a:xfrm>
            <a:off x="457200" y="1524000"/>
            <a:ext cx="8229600" cy="4572000"/>
          </a:xfrm>
        </p:spPr>
        <p:txBody>
          <a:bodyPr vert="horz" wrap="square" lIns="92075" tIns="46038" rIns="92075" bIns="46038" anchor="t"/>
          <a:lstStyle/>
          <a:p>
            <a:r>
              <a:rPr lang="zh-CN" altLang="en-US" b="1" dirty="0">
                <a:ea typeface="宋体" panose="02010600030101010101" pitchFamily="2" charset="-122"/>
              </a:rPr>
              <a:t>动态规划算法</a:t>
            </a:r>
            <a:endParaRPr lang="en-US" altLang="zh-CN" b="1" dirty="0">
              <a:ea typeface="宋体" panose="02010600030101010101" pitchFamily="2" charset="-122"/>
            </a:endParaRPr>
          </a:p>
          <a:p>
            <a:r>
              <a:rPr lang="zh-CN" altLang="en-US" b="1" dirty="0">
                <a:ea typeface="宋体" panose="02010600030101010101" pitchFamily="2" charset="-122"/>
              </a:rPr>
              <a:t>如何定义</a:t>
            </a:r>
            <a:r>
              <a:rPr lang="zh-CN" altLang="en-US" dirty="0">
                <a:ea typeface="宋体" panose="02010600030101010101" pitchFamily="2" charset="-122"/>
              </a:rPr>
              <a:t>子问题</a:t>
            </a:r>
            <a:r>
              <a:rPr lang="zh-CN" altLang="en-US" b="1" dirty="0">
                <a:ea typeface="宋体" panose="02010600030101010101" pitchFamily="2" charset="-122"/>
              </a:rPr>
              <a:t>？</a:t>
            </a:r>
          </a:p>
          <a:p>
            <a:endParaRPr lang="en-US" altLang="zh-CN" b="1" dirty="0">
              <a:ea typeface="宋体" panose="02010600030101010101" pitchFamily="2" charset="-122"/>
            </a:endParaRPr>
          </a:p>
          <a:p>
            <a:pPr lvl="1" algn="l"/>
            <a:r>
              <a:rPr lang="zh-CN" altLang="en-US" b="1" dirty="0">
                <a:ea typeface="宋体" panose="02010600030101010101" pitchFamily="2" charset="-122"/>
              </a:rPr>
              <a:t>一种方法是将</a:t>
            </a:r>
            <a:r>
              <a:rPr lang="zh-CN" altLang="en-US" b="1" dirty="0">
                <a:solidFill>
                  <a:srgbClr val="0000FF"/>
                </a:solidFill>
                <a:ea typeface="宋体" panose="02010600030101010101" pitchFamily="2" charset="-122"/>
              </a:rPr>
              <a:t>路径（经过的结点集合）</a:t>
            </a:r>
            <a:r>
              <a:rPr lang="zh-CN" altLang="en-US" b="1" dirty="0">
                <a:ea typeface="宋体" panose="02010600030101010101" pitchFamily="2" charset="-122"/>
              </a:rPr>
              <a:t>限制在仅包含一个有限集合中的结点</a:t>
            </a:r>
            <a:br>
              <a:rPr lang="en-US" altLang="zh-CN" b="1" dirty="0">
                <a:ea typeface="宋体" panose="02010600030101010101" pitchFamily="2" charset="-122"/>
              </a:rPr>
            </a:br>
            <a:endParaRPr lang="en-US" altLang="zh-CN" b="1" dirty="0">
              <a:ea typeface="宋体" panose="02010600030101010101" pitchFamily="2" charset="-122"/>
            </a:endParaRPr>
          </a:p>
          <a:p>
            <a:pPr lvl="1" algn="l"/>
            <a:r>
              <a:rPr lang="zh-CN" altLang="en-US" b="1" dirty="0">
                <a:ea typeface="宋体" panose="02010600030101010101" pitchFamily="2" charset="-122"/>
              </a:rPr>
              <a:t>开始这个集合是空的</a:t>
            </a:r>
            <a:r>
              <a:rPr lang="en-US" altLang="zh-CN" b="1" dirty="0">
                <a:ea typeface="宋体" panose="02010600030101010101" pitchFamily="2" charset="-122"/>
              </a:rPr>
              <a:t> </a:t>
            </a:r>
            <a:br>
              <a:rPr lang="en-US" altLang="zh-CN" b="1" dirty="0">
                <a:ea typeface="宋体" panose="02010600030101010101" pitchFamily="2" charset="-122"/>
              </a:rPr>
            </a:br>
            <a:endParaRPr lang="en-US" altLang="zh-CN" b="1" dirty="0">
              <a:ea typeface="宋体" panose="02010600030101010101" pitchFamily="2" charset="-122"/>
            </a:endParaRPr>
          </a:p>
          <a:p>
            <a:pPr lvl="1" algn="l"/>
            <a:r>
              <a:rPr lang="zh-CN" altLang="en-US" b="1" dirty="0">
                <a:ea typeface="宋体" panose="02010600030101010101" pitchFamily="2" charset="-122"/>
              </a:rPr>
              <a:t>这个集合可以一直增长到包含所有结点。</a:t>
            </a:r>
            <a:endParaRPr lang="en-US" altLang="zh-CN" b="1"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p:cNvSpPr>
          <p:nvPr>
            <p:ph type="title"/>
          </p:nvPr>
        </p:nvSpPr>
        <p:spPr>
          <a:xfrm>
            <a:off x="381000" y="44626"/>
            <a:ext cx="8229600" cy="1039977"/>
          </a:xfrm>
        </p:spPr>
        <p:txBody>
          <a:bodyPr vert="horz" wrap="square" lIns="92075" tIns="46038" rIns="92075" bIns="46038" anchor="ctr"/>
          <a:lstStyle/>
          <a:p>
            <a:r>
              <a:rPr lang="en-US" dirty="0"/>
              <a:t>F</a:t>
            </a:r>
            <a:r>
              <a:rPr lang="en-US" altLang="zh-CN" dirty="0"/>
              <a:t>loyd</a:t>
            </a:r>
            <a:r>
              <a:rPr lang="zh-CN" altLang="en-US" dirty="0"/>
              <a:t>算法</a:t>
            </a:r>
            <a:endParaRPr lang="en-US" altLang="zh-CN" dirty="0"/>
          </a:p>
        </p:txBody>
      </p:sp>
      <p:sp>
        <p:nvSpPr>
          <p:cNvPr id="24580" name="Rectangle 3"/>
          <p:cNvSpPr>
            <a:spLocks noGrp="1"/>
          </p:cNvSpPr>
          <p:nvPr>
            <p:ph idx="1"/>
          </p:nvPr>
        </p:nvSpPr>
        <p:spPr>
          <a:xfrm>
            <a:off x="381000" y="1600200"/>
            <a:ext cx="7772400" cy="4495800"/>
          </a:xfrm>
        </p:spPr>
        <p:txBody>
          <a:bodyPr vert="horz" wrap="square" lIns="92075" tIns="46038" rIns="92075" bIns="46038" anchor="t">
            <a:normAutofit lnSpcReduction="10000"/>
          </a:bodyPr>
          <a:lstStyle/>
          <a:p>
            <a:pPr algn="just"/>
            <a:r>
              <a:rPr lang="zh-CN" altLang="en-US" dirty="0">
                <a:ea typeface="宋体" panose="02010600030101010101" pitchFamily="2" charset="-122"/>
              </a:rPr>
              <a:t>如何定义子问题？</a:t>
            </a:r>
            <a:endParaRPr lang="en-US" altLang="zh-CN" b="1" dirty="0">
              <a:ea typeface="宋体" panose="02010600030101010101" pitchFamily="2" charset="-122"/>
            </a:endParaRPr>
          </a:p>
          <a:p>
            <a:pPr lvl="1" algn="just"/>
            <a:r>
              <a:rPr lang="zh-CN" altLang="en-US" b="1" dirty="0">
                <a:ea typeface="宋体" panose="02010600030101010101" pitchFamily="2" charset="-122"/>
              </a:rPr>
              <a:t>令</a:t>
            </a:r>
            <a:r>
              <a:rPr lang="zh-CN" altLang="en-US" b="1" i="1" dirty="0">
                <a:ea typeface="宋体" panose="02010600030101010101" pitchFamily="2" charset="-122"/>
              </a:rPr>
              <a:t> </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a:t>
            </a:r>
            <a:r>
              <a:rPr lang="en-US" altLang="zh-CN" b="1" dirty="0">
                <a:ea typeface="宋体" panose="02010600030101010101" pitchFamily="2" charset="-122"/>
              </a:rPr>
              <a:t>[</a:t>
            </a:r>
            <a:r>
              <a:rPr lang="en-US" altLang="zh-CN" b="1" i="1" dirty="0">
                <a:ea typeface="宋体" panose="02010600030101010101" pitchFamily="2" charset="-122"/>
              </a:rPr>
              <a:t>i,j</a:t>
            </a:r>
            <a:r>
              <a:rPr lang="en-US" altLang="zh-CN" b="1" dirty="0">
                <a:ea typeface="宋体" panose="02010600030101010101" pitchFamily="2" charset="-122"/>
              </a:rPr>
              <a:t>]=</a:t>
            </a:r>
            <a:r>
              <a:rPr lang="zh-CN" altLang="en-US" b="1" dirty="0">
                <a:ea typeface="宋体" panose="02010600030101010101" pitchFamily="2" charset="-122"/>
              </a:rPr>
              <a:t>从</a:t>
            </a:r>
            <a:r>
              <a:rPr lang="en-US" altLang="zh-CN" b="1" i="1" dirty="0">
                <a:ea typeface="宋体" panose="02010600030101010101" pitchFamily="2" charset="-122"/>
              </a:rPr>
              <a:t>v</a:t>
            </a:r>
            <a:r>
              <a:rPr lang="en-US" altLang="zh-CN" b="1" i="1" baseline="-25000" dirty="0">
                <a:ea typeface="宋体" panose="02010600030101010101" pitchFamily="2" charset="-122"/>
              </a:rPr>
              <a:t>i</a:t>
            </a:r>
            <a:r>
              <a:rPr lang="en-US" altLang="zh-CN" b="1" dirty="0">
                <a:ea typeface="宋体" panose="02010600030101010101" pitchFamily="2" charset="-122"/>
              </a:rPr>
              <a:t> </a:t>
            </a:r>
            <a:r>
              <a:rPr lang="zh-CN" altLang="en-US" b="1" dirty="0">
                <a:ea typeface="宋体" panose="02010600030101010101" pitchFamily="2" charset="-122"/>
              </a:rPr>
              <a:t>到</a:t>
            </a:r>
            <a:r>
              <a:rPr lang="en-US" altLang="zh-CN" b="1" i="1" dirty="0" err="1">
                <a:ea typeface="宋体" panose="02010600030101010101" pitchFamily="2" charset="-122"/>
              </a:rPr>
              <a:t>v</a:t>
            </a:r>
            <a:r>
              <a:rPr lang="en-US" altLang="zh-CN" b="1" i="1" baseline="-25000" dirty="0" err="1">
                <a:ea typeface="宋体" panose="02010600030101010101" pitchFamily="2" charset="-122"/>
              </a:rPr>
              <a:t>j</a:t>
            </a:r>
            <a:r>
              <a:rPr lang="zh-CN" altLang="en-US" b="1" i="1" baseline="-25000" dirty="0">
                <a:ea typeface="宋体" panose="02010600030101010101" pitchFamily="2" charset="-122"/>
              </a:rPr>
              <a:t> </a:t>
            </a:r>
            <a:r>
              <a:rPr lang="zh-CN" altLang="en-US" b="1" dirty="0">
                <a:ea typeface="宋体" panose="02010600030101010101" pitchFamily="2" charset="-122"/>
              </a:rPr>
              <a:t>仅包含</a:t>
            </a:r>
            <a:r>
              <a:rPr lang="en-US" altLang="zh-CN" b="1" dirty="0">
                <a:ea typeface="宋体" panose="02010600030101010101" pitchFamily="2" charset="-122"/>
              </a:rPr>
              <a:t> {</a:t>
            </a:r>
            <a:r>
              <a:rPr lang="en-US" altLang="zh-CN" b="1" i="1" dirty="0">
                <a:ea typeface="宋体" panose="02010600030101010101" pitchFamily="2" charset="-122"/>
              </a:rPr>
              <a:t>v</a:t>
            </a:r>
            <a:r>
              <a:rPr lang="en-US" altLang="zh-CN" b="1" baseline="-25000" dirty="0">
                <a:ea typeface="宋体" panose="02010600030101010101" pitchFamily="2" charset="-122"/>
              </a:rPr>
              <a:t>1</a:t>
            </a:r>
            <a:r>
              <a:rPr lang="en-US" altLang="zh-CN" b="1" dirty="0">
                <a:ea typeface="宋体" panose="02010600030101010101" pitchFamily="2" charset="-122"/>
              </a:rPr>
              <a:t>,</a:t>
            </a:r>
            <a:r>
              <a:rPr lang="en-US" altLang="zh-CN" b="1" i="1" dirty="0">
                <a:ea typeface="宋体" panose="02010600030101010101" pitchFamily="2" charset="-122"/>
              </a:rPr>
              <a:t>v</a:t>
            </a:r>
            <a:r>
              <a:rPr lang="en-US" altLang="zh-CN" b="1" baseline="-25000" dirty="0">
                <a:ea typeface="宋体" panose="02010600030101010101" pitchFamily="2" charset="-122"/>
              </a:rPr>
              <a:t>2</a:t>
            </a:r>
            <a:r>
              <a:rPr lang="en-US" altLang="zh-CN" b="1" dirty="0">
                <a:ea typeface="宋体" panose="02010600030101010101" pitchFamily="2" charset="-122"/>
              </a:rPr>
              <a:t>,</a:t>
            </a:r>
            <a:r>
              <a:rPr lang="en-US" altLang="zh-CN" b="1" dirty="0">
                <a:latin typeface="Arial" panose="020B0604020202020204" pitchFamily="34" charset="0"/>
                <a:ea typeface="宋体" panose="02010600030101010101" pitchFamily="2" charset="-122"/>
              </a:rPr>
              <a:t>…</a:t>
            </a:r>
            <a:r>
              <a:rPr lang="en-US" altLang="zh-CN" b="1" dirty="0">
                <a:ea typeface="宋体" panose="02010600030101010101" pitchFamily="2" charset="-122"/>
              </a:rPr>
              <a:t>,</a:t>
            </a:r>
            <a:r>
              <a:rPr lang="en-US" altLang="zh-CN" b="1" i="1" dirty="0">
                <a:ea typeface="宋体" panose="02010600030101010101" pitchFamily="2" charset="-122"/>
              </a:rPr>
              <a:t>v</a:t>
            </a:r>
            <a:r>
              <a:rPr lang="en-US" altLang="zh-CN" b="1" i="1" baseline="-25000" dirty="0">
                <a:ea typeface="宋体" panose="02010600030101010101" pitchFamily="2" charset="-122"/>
              </a:rPr>
              <a:t>k</a:t>
            </a:r>
            <a:r>
              <a:rPr lang="en-US" altLang="zh-CN" b="1" dirty="0">
                <a:ea typeface="宋体" panose="02010600030101010101" pitchFamily="2" charset="-122"/>
              </a:rPr>
              <a:t>} </a:t>
            </a:r>
            <a:r>
              <a:rPr lang="zh-CN" altLang="en-US" b="1" dirty="0">
                <a:ea typeface="宋体" panose="02010600030101010101" pitchFamily="2" charset="-122"/>
              </a:rPr>
              <a:t>的最短路径</a:t>
            </a:r>
            <a:r>
              <a:rPr lang="zh-CN" altLang="en-US" dirty="0">
                <a:ea typeface="宋体" panose="02010600030101010101" pitchFamily="2" charset="-122"/>
              </a:rPr>
              <a:t>长度，即该路径的中间结点只取自这个结点集合</a:t>
            </a:r>
            <a:r>
              <a:rPr lang="en-US" altLang="zh-CN" b="1" dirty="0">
                <a:ea typeface="宋体" panose="02010600030101010101" pitchFamily="2" charset="-122"/>
              </a:rPr>
              <a:t>{</a:t>
            </a:r>
            <a:r>
              <a:rPr lang="en-US" altLang="zh-CN" b="1" i="1" dirty="0">
                <a:ea typeface="宋体" panose="02010600030101010101" pitchFamily="2" charset="-122"/>
              </a:rPr>
              <a:t>v</a:t>
            </a:r>
            <a:r>
              <a:rPr lang="en-US" altLang="zh-CN" b="1" baseline="-25000" dirty="0">
                <a:ea typeface="宋体" panose="02010600030101010101" pitchFamily="2" charset="-122"/>
              </a:rPr>
              <a:t>1</a:t>
            </a:r>
            <a:r>
              <a:rPr lang="en-US" altLang="zh-CN" b="1" dirty="0">
                <a:ea typeface="宋体" panose="02010600030101010101" pitchFamily="2" charset="-122"/>
              </a:rPr>
              <a:t>,</a:t>
            </a:r>
            <a:r>
              <a:rPr lang="en-US" altLang="zh-CN" b="1" i="1" dirty="0">
                <a:ea typeface="宋体" panose="02010600030101010101" pitchFamily="2" charset="-122"/>
              </a:rPr>
              <a:t>v</a:t>
            </a:r>
            <a:r>
              <a:rPr lang="en-US" altLang="zh-CN" b="1" baseline="-25000" dirty="0">
                <a:ea typeface="宋体" panose="02010600030101010101" pitchFamily="2" charset="-122"/>
              </a:rPr>
              <a:t>2</a:t>
            </a:r>
            <a:r>
              <a:rPr lang="en-US" altLang="zh-CN" b="1" dirty="0">
                <a:ea typeface="宋体" panose="02010600030101010101" pitchFamily="2" charset="-122"/>
              </a:rPr>
              <a:t>,</a:t>
            </a:r>
            <a:r>
              <a:rPr lang="en-US" altLang="zh-CN" b="1" dirty="0">
                <a:latin typeface="Arial" panose="020B0604020202020204" pitchFamily="34" charset="0"/>
                <a:ea typeface="宋体" panose="02010600030101010101" pitchFamily="2" charset="-122"/>
              </a:rPr>
              <a:t>…</a:t>
            </a:r>
            <a:r>
              <a:rPr lang="en-US" altLang="zh-CN" b="1" dirty="0">
                <a:ea typeface="宋体" panose="02010600030101010101" pitchFamily="2" charset="-122"/>
              </a:rPr>
              <a:t>,</a:t>
            </a:r>
            <a:r>
              <a:rPr lang="en-US" altLang="zh-CN" b="1" i="1" dirty="0" err="1">
                <a:ea typeface="宋体" panose="02010600030101010101" pitchFamily="2" charset="-122"/>
              </a:rPr>
              <a:t>v</a:t>
            </a:r>
            <a:r>
              <a:rPr lang="en-US" altLang="zh-CN" b="1" i="1" baseline="-25000" dirty="0" err="1">
                <a:ea typeface="宋体" panose="02010600030101010101" pitchFamily="2" charset="-122"/>
              </a:rPr>
              <a:t>k</a:t>
            </a:r>
            <a:r>
              <a:rPr lang="en-US" altLang="zh-CN" b="1" dirty="0">
                <a:ea typeface="宋体" panose="02010600030101010101" pitchFamily="2" charset="-122"/>
              </a:rPr>
              <a:t>} </a:t>
            </a:r>
            <a:r>
              <a:rPr lang="zh-CN" altLang="en-US" dirty="0">
                <a:ea typeface="宋体" panose="02010600030101010101" pitchFamily="2" charset="-122"/>
              </a:rPr>
              <a:t>。</a:t>
            </a:r>
            <a:endParaRPr lang="en-US" altLang="zh-CN" b="1" dirty="0">
              <a:ea typeface="宋体" panose="02010600030101010101" pitchFamily="2" charset="-122"/>
            </a:endParaRPr>
          </a:p>
          <a:p>
            <a:endParaRPr lang="en-US" altLang="zh-CN" b="1" dirty="0">
              <a:ea typeface="宋体" panose="02010600030101010101" pitchFamily="2" charset="-122"/>
            </a:endParaRPr>
          </a:p>
          <a:p>
            <a:pPr lvl="1"/>
            <a:r>
              <a:rPr lang="en-US" altLang="zh-CN" b="1" i="1" dirty="0">
                <a:ea typeface="宋体" panose="02010600030101010101" pitchFamily="2" charset="-122"/>
              </a:rPr>
              <a:t>D</a:t>
            </a:r>
            <a:r>
              <a:rPr lang="en-US" altLang="zh-CN" b="1" baseline="30000" dirty="0">
                <a:ea typeface="宋体" panose="02010600030101010101" pitchFamily="2" charset="-122"/>
              </a:rPr>
              <a:t>(0)</a:t>
            </a:r>
            <a:r>
              <a:rPr lang="en-US" altLang="zh-CN" b="1" dirty="0">
                <a:ea typeface="宋体" panose="02010600030101010101" pitchFamily="2" charset="-122"/>
              </a:rPr>
              <a:t>=</a:t>
            </a:r>
            <a:r>
              <a:rPr lang="en-US" altLang="zh-CN" b="1" i="1" dirty="0">
                <a:ea typeface="宋体" panose="02010600030101010101" pitchFamily="2" charset="-122"/>
              </a:rPr>
              <a:t>W</a:t>
            </a:r>
            <a:r>
              <a:rPr lang="zh-CN" altLang="en-US" b="1" i="1" dirty="0">
                <a:ea typeface="宋体" panose="02010600030101010101" pitchFamily="2" charset="-122"/>
              </a:rPr>
              <a:t> </a:t>
            </a:r>
            <a:r>
              <a:rPr lang="zh-CN" altLang="en-US" b="1" dirty="0">
                <a:ea typeface="宋体" panose="02010600030101010101" pitchFamily="2" charset="-122"/>
              </a:rPr>
              <a:t>权矩阵</a:t>
            </a:r>
            <a:endParaRPr lang="en-US" altLang="zh-CN" b="1" dirty="0">
              <a:ea typeface="宋体" panose="02010600030101010101" pitchFamily="2" charset="-122"/>
            </a:endParaRPr>
          </a:p>
          <a:p>
            <a:pPr lvl="1"/>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n</a:t>
            </a:r>
            <a:r>
              <a:rPr lang="en-US" altLang="zh-CN" b="1" baseline="30000" dirty="0">
                <a:ea typeface="宋体" panose="02010600030101010101" pitchFamily="2" charset="-122"/>
              </a:rPr>
              <a:t>)</a:t>
            </a:r>
            <a:r>
              <a:rPr lang="en-US" altLang="zh-CN" b="1" dirty="0">
                <a:ea typeface="宋体" panose="02010600030101010101" pitchFamily="2" charset="-122"/>
              </a:rPr>
              <a:t>=</a:t>
            </a:r>
            <a:r>
              <a:rPr lang="en-US" altLang="zh-CN" b="1" i="1" dirty="0">
                <a:ea typeface="宋体" panose="02010600030101010101" pitchFamily="2" charset="-122"/>
              </a:rPr>
              <a:t>D</a:t>
            </a:r>
            <a:r>
              <a:rPr lang="en-US" altLang="zh-CN" b="1" dirty="0">
                <a:ea typeface="宋体" panose="02010600030101010101" pitchFamily="2" charset="-122"/>
              </a:rPr>
              <a:t> </a:t>
            </a:r>
            <a:r>
              <a:rPr lang="zh-CN" altLang="en-US" b="1" dirty="0">
                <a:ea typeface="宋体" panose="02010600030101010101" pitchFamily="2" charset="-122"/>
              </a:rPr>
              <a:t>目标矩阵</a:t>
            </a:r>
          </a:p>
          <a:p>
            <a:endParaRPr lang="en-US" altLang="zh-CN" b="1" dirty="0">
              <a:ea typeface="宋体" panose="02010600030101010101" pitchFamily="2" charset="-122"/>
            </a:endParaRPr>
          </a:p>
          <a:p>
            <a:r>
              <a:rPr lang="zh-CN" altLang="en-US" b="1" dirty="0">
                <a:ea typeface="宋体" panose="02010600030101010101" pitchFamily="2" charset="-122"/>
              </a:rPr>
              <a:t>如何从</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-1)</a:t>
            </a:r>
            <a:r>
              <a:rPr lang="zh-CN" altLang="en-US" b="1" dirty="0">
                <a:ea typeface="宋体" panose="02010600030101010101" pitchFamily="2" charset="-122"/>
              </a:rPr>
              <a:t>计算 </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a:t>
            </a:r>
            <a:r>
              <a:rPr lang="en-US" altLang="zh-CN" b="1" dirty="0">
                <a:ea typeface="宋体" panose="02010600030101010101" pitchFamily="2" charset="-122"/>
              </a:rPr>
              <a:t>?</a:t>
            </a:r>
            <a:r>
              <a:rPr lang="zh-CN" altLang="en-US" b="1" dirty="0">
                <a:ea typeface="宋体" panose="02010600030101010101" pitchFamily="2" charset="-122"/>
              </a:rPr>
              <a:t> </a:t>
            </a:r>
            <a:r>
              <a:rPr lang="zh-CN" altLang="en-US" dirty="0">
                <a:ea typeface="宋体" panose="02010600030101010101" pitchFamily="2" charset="-122"/>
              </a:rPr>
              <a:t>即递归方程怎么建立。</a:t>
            </a:r>
            <a:endParaRPr lang="en-US" altLang="zh-CN" b="1" dirty="0">
              <a:ea typeface="宋体" panose="02010600030101010101" pitchFamily="2" charset="-122"/>
            </a:endParaRPr>
          </a:p>
          <a:p>
            <a:endParaRPr lang="zh-CN" altLang="en-US" b="1" dirty="0">
              <a:ea typeface="宋体" panose="02010600030101010101" pitchFamily="2" charset="-122"/>
            </a:endParaRPr>
          </a:p>
        </p:txBody>
      </p:sp>
      <p:sp>
        <p:nvSpPr>
          <p:cNvPr id="5" name="TextBox 4">
            <a:extLst>
              <a:ext uri="{FF2B5EF4-FFF2-40B4-BE49-F238E27FC236}">
                <a16:creationId xmlns:a16="http://schemas.microsoft.com/office/drawing/2014/main" id="{4A110219-10C8-3E4C-90BE-ED4515D55355}"/>
              </a:ext>
            </a:extLst>
          </p:cNvPr>
          <p:cNvSpPr txBox="1"/>
          <p:nvPr/>
        </p:nvSpPr>
        <p:spPr>
          <a:xfrm>
            <a:off x="3276600" y="3962400"/>
            <a:ext cx="4038600" cy="338554"/>
          </a:xfrm>
          <a:prstGeom prst="rect">
            <a:avLst/>
          </a:prstGeom>
          <a:solidFill>
            <a:schemeClr val="bg1"/>
          </a:solidFill>
          <a:ln w="19050">
            <a:solidFill>
              <a:srgbClr val="00B050"/>
            </a:solidFill>
          </a:ln>
        </p:spPr>
        <p:txBody>
          <a:bodyPr wrap="square" rtlCol="0">
            <a:spAutoFit/>
          </a:bodyPr>
          <a:lstStyle/>
          <a:p>
            <a:pPr algn="just"/>
            <a:r>
              <a:rPr lang="en-US" altLang="zh-CN" sz="1600" b="1" i="1" dirty="0"/>
              <a:t>D</a:t>
            </a:r>
            <a:r>
              <a:rPr lang="en-US" altLang="zh-CN" sz="1600" b="1" baseline="30000" dirty="0"/>
              <a:t>(</a:t>
            </a:r>
            <a:r>
              <a:rPr lang="en-US" altLang="zh-CN" sz="1600" b="1" i="1" baseline="30000" dirty="0"/>
              <a:t>0</a:t>
            </a:r>
            <a:r>
              <a:rPr lang="en-US" altLang="zh-CN" sz="1600" b="1" baseline="30000" dirty="0"/>
              <a:t>)</a:t>
            </a:r>
            <a:r>
              <a:rPr lang="zh-CN" altLang="en-US" sz="1600" b="1" dirty="0"/>
              <a:t>没有经过任何中间节点，因此就等于</a:t>
            </a:r>
            <a:r>
              <a:rPr lang="en-US" altLang="zh-CN" sz="1600" b="1" dirty="0"/>
              <a:t>W</a:t>
            </a:r>
            <a:endParaRPr lang="zh-CN" altLang="en-US" sz="1600"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C04C1-BDEF-AC4F-85F2-137F90CA3A43}"/>
              </a:ext>
            </a:extLst>
          </p:cNvPr>
          <p:cNvSpPr>
            <a:spLocks noGrp="1"/>
          </p:cNvSpPr>
          <p:nvPr>
            <p:ph type="title"/>
          </p:nvPr>
        </p:nvSpPr>
        <p:spPr>
          <a:xfrm>
            <a:off x="381000" y="44626"/>
            <a:ext cx="8229600" cy="1039977"/>
          </a:xfrm>
        </p:spPr>
        <p:txBody>
          <a:bodyPr/>
          <a:lstStyle/>
          <a:p>
            <a:r>
              <a:rPr lang="en-US" dirty="0"/>
              <a:t>F</a:t>
            </a:r>
            <a:r>
              <a:rPr lang="en-US" altLang="zh-CN" dirty="0"/>
              <a:t>loyd</a:t>
            </a:r>
            <a:r>
              <a:rPr lang="zh-CN" altLang="en-US" dirty="0"/>
              <a:t>算法</a:t>
            </a:r>
            <a:endParaRPr lang="en-CN" dirty="0"/>
          </a:p>
        </p:txBody>
      </p:sp>
      <p:sp>
        <p:nvSpPr>
          <p:cNvPr id="25604" name="Rectangle 3"/>
          <p:cNvSpPr>
            <a:spLocks noGrp="1"/>
          </p:cNvSpPr>
          <p:nvPr>
            <p:ph idx="1"/>
          </p:nvPr>
        </p:nvSpPr>
        <p:spPr>
          <a:xfrm>
            <a:off x="685800" y="1276257"/>
            <a:ext cx="8229600" cy="1905000"/>
          </a:xfrm>
        </p:spPr>
        <p:txBody>
          <a:bodyPr vert="horz" wrap="square" lIns="92075" tIns="46038" rIns="92075" bIns="46038" anchor="t">
            <a:normAutofit/>
          </a:bodyPr>
          <a:lstStyle/>
          <a:p>
            <a:pPr algn="l"/>
            <a:r>
              <a:rPr lang="zh-CN" altLang="en-US" dirty="0">
                <a:ea typeface="宋体" panose="02010600030101010101" pitchFamily="2" charset="-122"/>
              </a:rPr>
              <a:t>递归方程</a:t>
            </a:r>
            <a:endParaRPr lang="en-US" altLang="zh-CN" b="1" dirty="0">
              <a:ea typeface="宋体" panose="02010600030101010101" pitchFamily="2" charset="-122"/>
            </a:endParaRPr>
          </a:p>
          <a:p>
            <a:pPr lvl="1" algn="l"/>
            <a:r>
              <a:rPr lang="zh-CN" altLang="en-US" b="1" dirty="0">
                <a:ea typeface="宋体" panose="02010600030101010101" pitchFamily="2" charset="-122"/>
              </a:rPr>
              <a:t>因为</a:t>
            </a:r>
            <a:br>
              <a:rPr lang="zh-CN" altLang="en-US" b="1" dirty="0">
                <a:ea typeface="宋体" panose="02010600030101010101" pitchFamily="2" charset="-122"/>
              </a:rPr>
            </a:br>
            <a:r>
              <a:rPr lang="zh-CN" altLang="en-US" b="1" dirty="0">
                <a:ea typeface="宋体" panose="02010600030101010101" pitchFamily="2" charset="-122"/>
              </a:rPr>
              <a:t>	</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a:t>
            </a:r>
            <a:r>
              <a:rPr lang="en-US" altLang="zh-CN" b="1" dirty="0">
                <a:ea typeface="宋体" panose="02010600030101010101" pitchFamily="2" charset="-122"/>
              </a:rPr>
              <a:t>[</a:t>
            </a:r>
            <a:r>
              <a:rPr lang="en-US" altLang="zh-CN" b="1" i="1" dirty="0">
                <a:ea typeface="宋体" panose="02010600030101010101" pitchFamily="2" charset="-122"/>
              </a:rPr>
              <a:t>i,j</a:t>
            </a:r>
            <a:r>
              <a:rPr lang="en-US" altLang="zh-CN" b="1" dirty="0">
                <a:ea typeface="宋体" panose="02010600030101010101" pitchFamily="2" charset="-122"/>
              </a:rPr>
              <a:t>]= </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-1)</a:t>
            </a:r>
            <a:r>
              <a:rPr lang="en-US" altLang="zh-CN" b="1" dirty="0">
                <a:ea typeface="宋体" panose="02010600030101010101" pitchFamily="2" charset="-122"/>
              </a:rPr>
              <a:t>[</a:t>
            </a:r>
            <a:r>
              <a:rPr lang="en-US" altLang="zh-CN" b="1" i="1" dirty="0">
                <a:ea typeface="宋体" panose="02010600030101010101" pitchFamily="2" charset="-122"/>
              </a:rPr>
              <a:t>i,j</a:t>
            </a:r>
            <a:r>
              <a:rPr lang="en-US" altLang="zh-CN" b="1" dirty="0">
                <a:ea typeface="宋体" panose="02010600030101010101" pitchFamily="2" charset="-122"/>
              </a:rPr>
              <a:t>] or</a:t>
            </a:r>
            <a:br>
              <a:rPr lang="en-US" altLang="zh-CN" b="1" dirty="0">
                <a:ea typeface="宋体" panose="02010600030101010101" pitchFamily="2" charset="-122"/>
              </a:rPr>
            </a:br>
            <a:r>
              <a:rPr lang="en-US" altLang="zh-CN" b="1" dirty="0">
                <a:ea typeface="宋体" panose="02010600030101010101" pitchFamily="2" charset="-122"/>
              </a:rPr>
              <a:t>	</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a:t>
            </a:r>
            <a:r>
              <a:rPr lang="en-US" altLang="zh-CN" b="1" dirty="0">
                <a:ea typeface="宋体" panose="02010600030101010101" pitchFamily="2" charset="-122"/>
              </a:rPr>
              <a:t>[</a:t>
            </a:r>
            <a:r>
              <a:rPr lang="en-US" altLang="zh-CN" b="1" i="1" dirty="0">
                <a:ea typeface="宋体" panose="02010600030101010101" pitchFamily="2" charset="-122"/>
              </a:rPr>
              <a:t>i,j</a:t>
            </a:r>
            <a:r>
              <a:rPr lang="en-US" altLang="zh-CN" b="1" dirty="0">
                <a:ea typeface="宋体" panose="02010600030101010101" pitchFamily="2" charset="-122"/>
              </a:rPr>
              <a:t>]=</a:t>
            </a:r>
            <a:r>
              <a:rPr lang="en-US" altLang="zh-CN" b="1" i="1" dirty="0">
                <a:ea typeface="宋体" panose="02010600030101010101" pitchFamily="2" charset="-122"/>
              </a:rPr>
              <a:t> 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-1)</a:t>
            </a:r>
            <a:r>
              <a:rPr lang="en-US" altLang="zh-CN" b="1" dirty="0">
                <a:ea typeface="宋体" panose="02010600030101010101" pitchFamily="2" charset="-122"/>
              </a:rPr>
              <a:t>[</a:t>
            </a:r>
            <a:r>
              <a:rPr lang="en-US" altLang="zh-CN" b="1" i="1" dirty="0">
                <a:ea typeface="宋体" panose="02010600030101010101" pitchFamily="2" charset="-122"/>
              </a:rPr>
              <a:t>i,k</a:t>
            </a:r>
            <a:r>
              <a:rPr lang="en-US" altLang="zh-CN" b="1" dirty="0">
                <a:ea typeface="宋体" panose="02010600030101010101" pitchFamily="2" charset="-122"/>
              </a:rPr>
              <a:t>]+ </a:t>
            </a:r>
            <a:r>
              <a:rPr lang="en-US" altLang="zh-CN" b="1" i="1" dirty="0">
                <a:ea typeface="宋体" panose="02010600030101010101" pitchFamily="2" charset="-122"/>
              </a:rPr>
              <a:t>D</a:t>
            </a:r>
            <a:r>
              <a:rPr lang="en-US" altLang="zh-CN" b="1" baseline="30000" dirty="0">
                <a:ea typeface="宋体" panose="02010600030101010101" pitchFamily="2" charset="-122"/>
              </a:rPr>
              <a:t>(</a:t>
            </a:r>
            <a:r>
              <a:rPr lang="en-US" altLang="zh-CN" b="1" i="1" baseline="30000" dirty="0">
                <a:ea typeface="宋体" panose="02010600030101010101" pitchFamily="2" charset="-122"/>
              </a:rPr>
              <a:t>k</a:t>
            </a:r>
            <a:r>
              <a:rPr lang="en-US" altLang="zh-CN" b="1" baseline="30000" dirty="0">
                <a:ea typeface="宋体" panose="02010600030101010101" pitchFamily="2" charset="-122"/>
              </a:rPr>
              <a:t>-1)</a:t>
            </a:r>
            <a:r>
              <a:rPr lang="en-US" altLang="zh-CN" b="1" dirty="0">
                <a:ea typeface="宋体" panose="02010600030101010101" pitchFamily="2" charset="-122"/>
              </a:rPr>
              <a:t>[</a:t>
            </a:r>
            <a:r>
              <a:rPr lang="en-US" altLang="zh-CN" b="1" i="1" dirty="0" err="1">
                <a:ea typeface="宋体" panose="02010600030101010101" pitchFamily="2" charset="-122"/>
              </a:rPr>
              <a:t>k</a:t>
            </a:r>
            <a:r>
              <a:rPr lang="en-US" altLang="zh-CN" b="1" dirty="0" err="1">
                <a:ea typeface="宋体" panose="02010600030101010101" pitchFamily="2" charset="-122"/>
              </a:rPr>
              <a:t>,</a:t>
            </a:r>
            <a:r>
              <a:rPr lang="en-US" altLang="zh-CN" b="1" i="1" dirty="0" err="1">
                <a:ea typeface="宋体" panose="02010600030101010101" pitchFamily="2" charset="-122"/>
              </a:rPr>
              <a:t>j</a:t>
            </a:r>
            <a:r>
              <a:rPr lang="en-US" altLang="zh-CN" b="1" dirty="0">
                <a:ea typeface="宋体" panose="02010600030101010101" pitchFamily="2" charset="-122"/>
              </a:rPr>
              <a:t>].</a:t>
            </a:r>
            <a:endParaRPr lang="en-US" altLang="zh-CN" sz="2000" b="1" dirty="0">
              <a:ea typeface="宋体" panose="02010600030101010101" pitchFamily="2" charset="-122"/>
            </a:endParaRPr>
          </a:p>
        </p:txBody>
      </p:sp>
      <p:sp>
        <p:nvSpPr>
          <p:cNvPr id="25605" name="Oval 4"/>
          <p:cNvSpPr/>
          <p:nvPr/>
        </p:nvSpPr>
        <p:spPr>
          <a:xfrm>
            <a:off x="2079625" y="4664866"/>
            <a:ext cx="506413" cy="4032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25606" name="Oval 5"/>
          <p:cNvSpPr/>
          <p:nvPr/>
        </p:nvSpPr>
        <p:spPr>
          <a:xfrm>
            <a:off x="4975225" y="3521866"/>
            <a:ext cx="506413" cy="4032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25607" name="Oval 6"/>
          <p:cNvSpPr/>
          <p:nvPr/>
        </p:nvSpPr>
        <p:spPr>
          <a:xfrm>
            <a:off x="7797800" y="4463254"/>
            <a:ext cx="508000" cy="4032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25608" name="Text Box 7"/>
          <p:cNvSpPr txBox="1"/>
          <p:nvPr/>
        </p:nvSpPr>
        <p:spPr>
          <a:xfrm>
            <a:off x="2079625" y="4664866"/>
            <a:ext cx="506413"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i="1" dirty="0">
                <a:latin typeface="Arial" panose="020B0604020202020204" pitchFamily="34" charset="0"/>
                <a:ea typeface="宋体" panose="02010600030101010101" pitchFamily="2" charset="-122"/>
              </a:rPr>
              <a:t>V</a:t>
            </a:r>
            <a:r>
              <a:rPr lang="en-US" altLang="zh-CN" sz="2000" i="1" baseline="-25000" dirty="0">
                <a:latin typeface="Arial" panose="020B0604020202020204" pitchFamily="34" charset="0"/>
                <a:ea typeface="宋体" panose="02010600030101010101" pitchFamily="2" charset="-122"/>
              </a:rPr>
              <a:t>i</a:t>
            </a:r>
            <a:endParaRPr lang="en-US" altLang="zh-CN" sz="2000" i="1" dirty="0">
              <a:latin typeface="Arial" panose="020B0604020202020204" pitchFamily="34" charset="0"/>
              <a:ea typeface="宋体" panose="02010600030101010101" pitchFamily="2" charset="-122"/>
            </a:endParaRPr>
          </a:p>
        </p:txBody>
      </p:sp>
      <p:sp>
        <p:nvSpPr>
          <p:cNvPr id="25609" name="Text Box 8"/>
          <p:cNvSpPr txBox="1"/>
          <p:nvPr/>
        </p:nvSpPr>
        <p:spPr>
          <a:xfrm>
            <a:off x="7797800" y="4514054"/>
            <a:ext cx="4476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i="1" dirty="0">
                <a:latin typeface="Arial" panose="020B0604020202020204" pitchFamily="34" charset="0"/>
                <a:ea typeface="宋体" panose="02010600030101010101" pitchFamily="2" charset="-122"/>
              </a:rPr>
              <a:t>V</a:t>
            </a:r>
            <a:r>
              <a:rPr lang="en-US" altLang="zh-CN" sz="2000" i="1" baseline="-25000" dirty="0">
                <a:latin typeface="Arial" panose="020B0604020202020204" pitchFamily="34" charset="0"/>
                <a:ea typeface="宋体" panose="02010600030101010101" pitchFamily="2" charset="-122"/>
              </a:rPr>
              <a:t>j</a:t>
            </a:r>
            <a:endParaRPr lang="en-US" altLang="zh-CN" sz="1800" i="1" dirty="0">
              <a:latin typeface="Arial" panose="020B0604020202020204" pitchFamily="34" charset="0"/>
              <a:ea typeface="宋体" panose="02010600030101010101" pitchFamily="2" charset="-122"/>
            </a:endParaRPr>
          </a:p>
        </p:txBody>
      </p:sp>
      <p:sp>
        <p:nvSpPr>
          <p:cNvPr id="25610" name="Text Box 9"/>
          <p:cNvSpPr txBox="1"/>
          <p:nvPr/>
        </p:nvSpPr>
        <p:spPr>
          <a:xfrm>
            <a:off x="4975225" y="3521866"/>
            <a:ext cx="579438"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i="1" dirty="0">
                <a:latin typeface="Arial" panose="020B0604020202020204" pitchFamily="34" charset="0"/>
                <a:ea typeface="宋体" panose="02010600030101010101" pitchFamily="2" charset="-122"/>
              </a:rPr>
              <a:t>V</a:t>
            </a:r>
            <a:r>
              <a:rPr lang="en-US" altLang="zh-CN" sz="2000" i="1" baseline="-25000" dirty="0">
                <a:latin typeface="Arial" panose="020B0604020202020204" pitchFamily="34" charset="0"/>
                <a:ea typeface="宋体" panose="02010600030101010101" pitchFamily="2" charset="-122"/>
              </a:rPr>
              <a:t>k</a:t>
            </a:r>
            <a:endParaRPr lang="en-US" altLang="zh-CN" sz="2000" i="1" dirty="0">
              <a:latin typeface="Arial" panose="020B0604020202020204" pitchFamily="34" charset="0"/>
              <a:ea typeface="宋体" panose="02010600030101010101" pitchFamily="2" charset="-122"/>
            </a:endParaRPr>
          </a:p>
        </p:txBody>
      </p:sp>
      <p:sp>
        <p:nvSpPr>
          <p:cNvPr id="25611" name="Freeform 10"/>
          <p:cNvSpPr/>
          <p:nvPr/>
        </p:nvSpPr>
        <p:spPr>
          <a:xfrm>
            <a:off x="2586038" y="4731541"/>
            <a:ext cx="5267325" cy="282575"/>
          </a:xfrm>
          <a:custGeom>
            <a:avLst/>
            <a:gdLst>
              <a:gd name="txL" fmla="*/ 0 w 3492"/>
              <a:gd name="txT" fmla="*/ 0 h 202"/>
              <a:gd name="txR" fmla="*/ 3492 w 3492"/>
              <a:gd name="txB" fmla="*/ 202 h 202"/>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492" h="202">
                <a:moveTo>
                  <a:pt x="0" y="150"/>
                </a:moveTo>
                <a:cubicBezTo>
                  <a:pt x="51" y="135"/>
                  <a:pt x="185" y="41"/>
                  <a:pt x="305" y="45"/>
                </a:cubicBezTo>
                <a:cubicBezTo>
                  <a:pt x="425" y="49"/>
                  <a:pt x="549" y="178"/>
                  <a:pt x="720" y="174"/>
                </a:cubicBezTo>
                <a:cubicBezTo>
                  <a:pt x="891" y="170"/>
                  <a:pt x="1142" y="14"/>
                  <a:pt x="1332" y="18"/>
                </a:cubicBezTo>
                <a:cubicBezTo>
                  <a:pt x="1522" y="22"/>
                  <a:pt x="1696" y="194"/>
                  <a:pt x="1860" y="198"/>
                </a:cubicBezTo>
                <a:cubicBezTo>
                  <a:pt x="2024" y="202"/>
                  <a:pt x="2172" y="46"/>
                  <a:pt x="2316" y="42"/>
                </a:cubicBezTo>
                <a:cubicBezTo>
                  <a:pt x="2460" y="38"/>
                  <a:pt x="2588" y="178"/>
                  <a:pt x="2724" y="174"/>
                </a:cubicBezTo>
                <a:cubicBezTo>
                  <a:pt x="2860" y="170"/>
                  <a:pt x="3004" y="36"/>
                  <a:pt x="3132" y="18"/>
                </a:cubicBezTo>
                <a:cubicBezTo>
                  <a:pt x="3260" y="0"/>
                  <a:pt x="3417" y="56"/>
                  <a:pt x="3492" y="66"/>
                </a:cubicBezTo>
              </a:path>
            </a:pathLst>
          </a:custGeom>
          <a:noFill/>
          <a:ln w="28575" cap="flat" cmpd="sng">
            <a:solidFill>
              <a:schemeClr val="tx1">
                <a:alpha val="100000"/>
              </a:schemeClr>
            </a:solidFill>
            <a:prstDash val="dash"/>
            <a:round/>
            <a:headEnd type="none" w="med" len="med"/>
            <a:tailEnd type="triangle" w="med" len="med"/>
          </a:ln>
        </p:spPr>
        <p:txBody>
          <a:bodyPr/>
          <a:lstStyle/>
          <a:p>
            <a:endParaRPr lang="zh-CN" altLang="en-US"/>
          </a:p>
        </p:txBody>
      </p:sp>
      <p:sp>
        <p:nvSpPr>
          <p:cNvPr id="25612" name="Text Box 11"/>
          <p:cNvSpPr txBox="1"/>
          <p:nvPr/>
        </p:nvSpPr>
        <p:spPr>
          <a:xfrm>
            <a:off x="3124200" y="5207791"/>
            <a:ext cx="432911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dirty="0">
                <a:latin typeface="Arial" panose="020B0604020202020204" pitchFamily="34" charset="0"/>
                <a:ea typeface="宋体" panose="02010600030101010101" pitchFamily="2" charset="-122"/>
              </a:rPr>
              <a:t>仅包含</a:t>
            </a:r>
            <a:r>
              <a:rPr lang="en-US" altLang="zh-CN" sz="1800" dirty="0">
                <a:latin typeface="Arial" panose="020B0604020202020204" pitchFamily="34" charset="0"/>
                <a:ea typeface="宋体" panose="02010600030101010101" pitchFamily="2" charset="-122"/>
              </a:rPr>
              <a:t> { </a:t>
            </a:r>
            <a:r>
              <a:rPr lang="en-US" altLang="zh-CN" sz="1800" i="1" dirty="0">
                <a:latin typeface="Arial" panose="020B0604020202020204" pitchFamily="34" charset="0"/>
                <a:ea typeface="宋体" panose="02010600030101010101" pitchFamily="2" charset="-122"/>
              </a:rPr>
              <a:t>V</a:t>
            </a:r>
            <a:r>
              <a:rPr lang="en-US" altLang="zh-CN" sz="1800" baseline="-25000" dirty="0">
                <a:latin typeface="Arial" panose="020B0604020202020204" pitchFamily="34" charset="0"/>
                <a:ea typeface="宋体" panose="02010600030101010101" pitchFamily="2" charset="-122"/>
              </a:rPr>
              <a:t>1</a:t>
            </a:r>
            <a:r>
              <a:rPr lang="en-US" altLang="zh-CN" sz="1800" i="1" baseline="-25000" dirty="0">
                <a:latin typeface="Arial" panose="020B0604020202020204" pitchFamily="34" charset="0"/>
                <a:ea typeface="宋体" panose="02010600030101010101" pitchFamily="2" charset="-122"/>
              </a:rPr>
              <a:t>, . . .  </a:t>
            </a:r>
            <a:r>
              <a:rPr lang="en-US" altLang="zh-CN" sz="1800" i="1" dirty="0">
                <a:latin typeface="Arial" panose="020B0604020202020204" pitchFamily="34" charset="0"/>
                <a:ea typeface="宋体" panose="02010600030101010101" pitchFamily="2" charset="-122"/>
              </a:rPr>
              <a:t>V</a:t>
            </a:r>
            <a:r>
              <a:rPr lang="en-US" altLang="zh-CN" sz="1800" i="1" baseline="-25000" dirty="0">
                <a:latin typeface="Arial" panose="020B0604020202020204" pitchFamily="34" charset="0"/>
                <a:ea typeface="宋体" panose="02010600030101010101" pitchFamily="2" charset="-122"/>
              </a:rPr>
              <a:t>k</a:t>
            </a:r>
            <a:r>
              <a:rPr lang="en-US" altLang="zh-CN" sz="1800" baseline="-25000" dirty="0">
                <a:latin typeface="Arial" panose="020B0604020202020204" pitchFamily="34" charset="0"/>
                <a:ea typeface="宋体" panose="02010600030101010101" pitchFamily="2" charset="-122"/>
              </a:rPr>
              <a:t> -1 </a:t>
            </a:r>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的最短路径</a:t>
            </a:r>
            <a:endParaRPr lang="en-US" altLang="zh-CN" sz="1800" dirty="0">
              <a:latin typeface="Arial" panose="020B0604020202020204" pitchFamily="34" charset="0"/>
              <a:ea typeface="宋体" panose="02010600030101010101" pitchFamily="2" charset="-122"/>
            </a:endParaRPr>
          </a:p>
        </p:txBody>
      </p:sp>
      <p:sp>
        <p:nvSpPr>
          <p:cNvPr id="25613" name="Line 12"/>
          <p:cNvSpPr/>
          <p:nvPr/>
        </p:nvSpPr>
        <p:spPr>
          <a:xfrm flipV="1">
            <a:off x="4395788" y="4999829"/>
            <a:ext cx="652462" cy="269875"/>
          </a:xfrm>
          <a:prstGeom prst="line">
            <a:avLst/>
          </a:prstGeom>
          <a:ln w="9525" cap="flat" cmpd="sng">
            <a:solidFill>
              <a:schemeClr val="tx1"/>
            </a:solidFill>
            <a:prstDash val="solid"/>
            <a:headEnd type="none" w="med" len="med"/>
            <a:tailEnd type="triangle" w="med" len="med"/>
          </a:ln>
        </p:spPr>
      </p:sp>
      <p:sp>
        <p:nvSpPr>
          <p:cNvPr id="25614" name="Freeform 13"/>
          <p:cNvSpPr/>
          <p:nvPr/>
        </p:nvSpPr>
        <p:spPr>
          <a:xfrm>
            <a:off x="2441575" y="3656804"/>
            <a:ext cx="2533650" cy="1008062"/>
          </a:xfrm>
          <a:custGeom>
            <a:avLst/>
            <a:gdLst>
              <a:gd name="txL" fmla="*/ 0 w 1680"/>
              <a:gd name="txT" fmla="*/ 0 h 720"/>
              <a:gd name="txR" fmla="*/ 1680 w 1680"/>
              <a:gd name="txB" fmla="*/ 720 h 72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680" h="720">
                <a:moveTo>
                  <a:pt x="0" y="720"/>
                </a:moveTo>
                <a:cubicBezTo>
                  <a:pt x="56" y="660"/>
                  <a:pt x="112" y="600"/>
                  <a:pt x="192" y="576"/>
                </a:cubicBezTo>
                <a:cubicBezTo>
                  <a:pt x="272" y="552"/>
                  <a:pt x="392" y="590"/>
                  <a:pt x="480" y="576"/>
                </a:cubicBezTo>
                <a:cubicBezTo>
                  <a:pt x="568" y="562"/>
                  <a:pt x="644" y="544"/>
                  <a:pt x="720" y="492"/>
                </a:cubicBezTo>
                <a:cubicBezTo>
                  <a:pt x="796" y="440"/>
                  <a:pt x="852" y="316"/>
                  <a:pt x="936" y="264"/>
                </a:cubicBezTo>
                <a:cubicBezTo>
                  <a:pt x="1020" y="212"/>
                  <a:pt x="1128" y="196"/>
                  <a:pt x="1224" y="180"/>
                </a:cubicBezTo>
                <a:cubicBezTo>
                  <a:pt x="1320" y="164"/>
                  <a:pt x="1436" y="198"/>
                  <a:pt x="1512" y="168"/>
                </a:cubicBezTo>
                <a:cubicBezTo>
                  <a:pt x="1588" y="138"/>
                  <a:pt x="1645" y="35"/>
                  <a:pt x="1680" y="0"/>
                </a:cubicBezTo>
              </a:path>
            </a:pathLst>
          </a:custGeom>
          <a:noFill/>
          <a:ln w="9525" cap="flat" cmpd="sng">
            <a:solidFill>
              <a:schemeClr val="tx1">
                <a:alpha val="100000"/>
              </a:schemeClr>
            </a:solidFill>
            <a:prstDash val="dash"/>
            <a:round/>
            <a:headEnd type="none" w="med" len="med"/>
            <a:tailEnd type="triangle" w="med" len="med"/>
          </a:ln>
        </p:spPr>
        <p:txBody>
          <a:bodyPr/>
          <a:lstStyle/>
          <a:p>
            <a:endParaRPr lang="zh-CN" altLang="en-US"/>
          </a:p>
        </p:txBody>
      </p:sp>
      <p:sp>
        <p:nvSpPr>
          <p:cNvPr id="25615" name="Freeform 14"/>
          <p:cNvSpPr/>
          <p:nvPr/>
        </p:nvSpPr>
        <p:spPr>
          <a:xfrm>
            <a:off x="5481638" y="3709191"/>
            <a:ext cx="2587625" cy="703263"/>
          </a:xfrm>
          <a:custGeom>
            <a:avLst/>
            <a:gdLst>
              <a:gd name="txL" fmla="*/ 0 w 1716"/>
              <a:gd name="txT" fmla="*/ 0 h 502"/>
              <a:gd name="txR" fmla="*/ 1716 w 1716"/>
              <a:gd name="txB" fmla="*/ 502 h 502"/>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716" h="502">
                <a:moveTo>
                  <a:pt x="0" y="10"/>
                </a:moveTo>
                <a:cubicBezTo>
                  <a:pt x="46" y="14"/>
                  <a:pt x="214" y="0"/>
                  <a:pt x="276" y="34"/>
                </a:cubicBezTo>
                <a:cubicBezTo>
                  <a:pt x="338" y="68"/>
                  <a:pt x="322" y="178"/>
                  <a:pt x="372" y="214"/>
                </a:cubicBezTo>
                <a:cubicBezTo>
                  <a:pt x="422" y="250"/>
                  <a:pt x="508" y="242"/>
                  <a:pt x="576" y="250"/>
                </a:cubicBezTo>
                <a:cubicBezTo>
                  <a:pt x="644" y="258"/>
                  <a:pt x="720" y="242"/>
                  <a:pt x="780" y="262"/>
                </a:cubicBezTo>
                <a:cubicBezTo>
                  <a:pt x="840" y="282"/>
                  <a:pt x="878" y="358"/>
                  <a:pt x="936" y="370"/>
                </a:cubicBezTo>
                <a:cubicBezTo>
                  <a:pt x="994" y="382"/>
                  <a:pt x="1084" y="354"/>
                  <a:pt x="1128" y="334"/>
                </a:cubicBezTo>
                <a:cubicBezTo>
                  <a:pt x="1172" y="314"/>
                  <a:pt x="1162" y="262"/>
                  <a:pt x="1200" y="250"/>
                </a:cubicBezTo>
                <a:cubicBezTo>
                  <a:pt x="1238" y="238"/>
                  <a:pt x="1330" y="256"/>
                  <a:pt x="1356" y="262"/>
                </a:cubicBezTo>
                <a:cubicBezTo>
                  <a:pt x="1382" y="268"/>
                  <a:pt x="1348" y="256"/>
                  <a:pt x="1356" y="286"/>
                </a:cubicBezTo>
                <a:cubicBezTo>
                  <a:pt x="1364" y="316"/>
                  <a:pt x="1370" y="408"/>
                  <a:pt x="1404" y="442"/>
                </a:cubicBezTo>
                <a:cubicBezTo>
                  <a:pt x="1438" y="476"/>
                  <a:pt x="1508" y="480"/>
                  <a:pt x="1560" y="490"/>
                </a:cubicBezTo>
                <a:cubicBezTo>
                  <a:pt x="1612" y="500"/>
                  <a:pt x="1684" y="500"/>
                  <a:pt x="1716" y="502"/>
                </a:cubicBezTo>
              </a:path>
            </a:pathLst>
          </a:custGeom>
          <a:noFill/>
          <a:ln w="9525" cap="flat" cmpd="sng">
            <a:solidFill>
              <a:schemeClr val="tx1">
                <a:alpha val="100000"/>
              </a:schemeClr>
            </a:solidFill>
            <a:prstDash val="dash"/>
            <a:round/>
            <a:headEnd type="none" w="med" len="med"/>
            <a:tailEnd type="triangle" w="med" len="med"/>
          </a:ln>
        </p:spPr>
        <p:txBody>
          <a:bodyPr/>
          <a:lstStyle/>
          <a:p>
            <a:endParaRPr lang="zh-CN" altLang="en-US"/>
          </a:p>
        </p:txBody>
      </p:sp>
      <p:sp>
        <p:nvSpPr>
          <p:cNvPr id="25616" name="Line 15"/>
          <p:cNvSpPr/>
          <p:nvPr/>
        </p:nvSpPr>
        <p:spPr>
          <a:xfrm flipH="1" flipV="1">
            <a:off x="2460625" y="3653629"/>
            <a:ext cx="1524000" cy="304800"/>
          </a:xfrm>
          <a:prstGeom prst="line">
            <a:avLst/>
          </a:prstGeom>
          <a:ln w="19050" cap="flat" cmpd="sng">
            <a:solidFill>
              <a:schemeClr val="tx1"/>
            </a:solidFill>
            <a:prstDash val="solid"/>
            <a:headEnd type="triangle" w="med" len="med"/>
            <a:tailEnd type="none" w="med" len="med"/>
          </a:ln>
        </p:spPr>
      </p:sp>
      <p:sp>
        <p:nvSpPr>
          <p:cNvPr id="25617" name="Line 16"/>
          <p:cNvSpPr/>
          <p:nvPr/>
        </p:nvSpPr>
        <p:spPr>
          <a:xfrm flipH="1" flipV="1">
            <a:off x="2536825" y="3653629"/>
            <a:ext cx="4800600" cy="457200"/>
          </a:xfrm>
          <a:prstGeom prst="line">
            <a:avLst/>
          </a:prstGeom>
          <a:ln w="19050" cap="flat" cmpd="sng">
            <a:solidFill>
              <a:schemeClr val="tx1"/>
            </a:solidFill>
            <a:prstDash val="solid"/>
            <a:headEnd type="triangle" w="med" len="med"/>
            <a:tailEnd type="none" w="med" len="med"/>
          </a:ln>
        </p:spPr>
      </p:sp>
      <p:sp>
        <p:nvSpPr>
          <p:cNvPr id="25618" name="Text Box 17"/>
          <p:cNvSpPr txBox="1"/>
          <p:nvPr/>
        </p:nvSpPr>
        <p:spPr>
          <a:xfrm>
            <a:off x="962025" y="3200400"/>
            <a:ext cx="3937000" cy="3667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dirty="0">
                <a:latin typeface="Arial" panose="020B0604020202020204" pitchFamily="34" charset="0"/>
                <a:ea typeface="宋体" panose="02010600030101010101" pitchFamily="2" charset="-122"/>
              </a:rPr>
              <a:t>仅包含</a:t>
            </a:r>
            <a:r>
              <a:rPr lang="en-US" altLang="zh-CN" sz="1800" dirty="0">
                <a:latin typeface="Arial" panose="020B0604020202020204" pitchFamily="34" charset="0"/>
                <a:ea typeface="宋体" panose="02010600030101010101" pitchFamily="2" charset="-122"/>
              </a:rPr>
              <a:t>{</a:t>
            </a:r>
            <a:r>
              <a:rPr lang="en-US" altLang="zh-CN" sz="1800" i="1" dirty="0">
                <a:latin typeface="Arial" panose="020B0604020202020204" pitchFamily="34" charset="0"/>
                <a:ea typeface="宋体" panose="02010600030101010101" pitchFamily="2" charset="-122"/>
              </a:rPr>
              <a:t>V</a:t>
            </a:r>
            <a:r>
              <a:rPr lang="en-US" altLang="zh-CN" sz="1800" baseline="-25000" dirty="0">
                <a:latin typeface="Arial" panose="020B0604020202020204" pitchFamily="34" charset="0"/>
                <a:ea typeface="宋体" panose="02010600030101010101" pitchFamily="2" charset="-122"/>
              </a:rPr>
              <a:t>1</a:t>
            </a:r>
            <a:r>
              <a:rPr lang="en-US" altLang="zh-CN" sz="1800" i="1" dirty="0">
                <a:latin typeface="Arial" panose="020B0604020202020204" pitchFamily="34" charset="0"/>
                <a:ea typeface="宋体" panose="02010600030101010101" pitchFamily="2" charset="-122"/>
              </a:rPr>
              <a:t>, . . .  V</a:t>
            </a:r>
            <a:r>
              <a:rPr lang="en-US" altLang="zh-CN" sz="1800" i="1" baseline="-25000" dirty="0">
                <a:latin typeface="Arial" panose="020B0604020202020204" pitchFamily="34" charset="0"/>
                <a:ea typeface="宋体" panose="02010600030101010101" pitchFamily="2" charset="-122"/>
              </a:rPr>
              <a:t>k</a:t>
            </a:r>
            <a:r>
              <a:rPr lang="en-US" altLang="zh-CN" sz="1800" baseline="30000" dirty="0">
                <a:latin typeface="Arial" panose="020B0604020202020204" pitchFamily="34" charset="0"/>
                <a:ea typeface="宋体" panose="02010600030101010101" pitchFamily="2" charset="-122"/>
              </a:rPr>
              <a:t> </a:t>
            </a:r>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的最短路径</a:t>
            </a:r>
            <a:endParaRPr lang="en-US" altLang="zh-CN" sz="1800" baseline="-25000" dirty="0">
              <a:latin typeface="Arial" panose="020B0604020202020204" pitchFamily="34" charset="0"/>
              <a:ea typeface="宋体" panose="02010600030101010101" pitchFamily="2" charset="-122"/>
            </a:endParaRPr>
          </a:p>
        </p:txBody>
      </p:sp>
      <p:sp>
        <p:nvSpPr>
          <p:cNvPr id="25619" name="Line 18"/>
          <p:cNvSpPr/>
          <p:nvPr/>
        </p:nvSpPr>
        <p:spPr>
          <a:xfrm>
            <a:off x="2536825" y="3653629"/>
            <a:ext cx="2362200" cy="0"/>
          </a:xfrm>
          <a:prstGeom prst="line">
            <a:avLst/>
          </a:prstGeom>
          <a:ln w="12700" cap="flat" cmpd="sng">
            <a:solidFill>
              <a:schemeClr val="tx1"/>
            </a:solidFill>
            <a:prstDash val="solid"/>
            <a:headEnd type="none" w="sm" len="sm"/>
            <a:tailEnd type="triangle" w="med" len="med"/>
          </a:ln>
        </p:spPr>
      </p:sp>
      <p:sp>
        <p:nvSpPr>
          <p:cNvPr id="21" name="TextBox 20">
            <a:extLst>
              <a:ext uri="{FF2B5EF4-FFF2-40B4-BE49-F238E27FC236}">
                <a16:creationId xmlns:a16="http://schemas.microsoft.com/office/drawing/2014/main" id="{53CBF14F-162A-184C-B80C-04DC0EAA2415}"/>
              </a:ext>
            </a:extLst>
          </p:cNvPr>
          <p:cNvSpPr txBox="1"/>
          <p:nvPr/>
        </p:nvSpPr>
        <p:spPr>
          <a:xfrm>
            <a:off x="6324600" y="2057400"/>
            <a:ext cx="2732038" cy="830997"/>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latin typeface="SimSun" panose="02010600030101010101" pitchFamily="2" charset="-122"/>
                <a:ea typeface="SimSun" panose="02010600030101010101" pitchFamily="2" charset="-122"/>
              </a:rPr>
              <a:t>递归方程决定了自底向上的计算次序：需要先计算出所有的</a:t>
            </a:r>
            <a:r>
              <a:rPr lang="en-US" altLang="zh-CN" sz="1600" b="1" dirty="0">
                <a:solidFill>
                  <a:srgbClr val="FF0000"/>
                </a:solidFill>
                <a:latin typeface="SimSun" panose="02010600030101010101" pitchFamily="2" charset="-122"/>
                <a:ea typeface="SimSun" panose="02010600030101010101" pitchFamily="2" charset="-122"/>
              </a:rPr>
              <a:t>D</a:t>
            </a:r>
            <a:r>
              <a:rPr lang="en-US" altLang="zh-CN" sz="1600" b="1" baseline="30000" dirty="0">
                <a:solidFill>
                  <a:srgbClr val="FF0000"/>
                </a:solidFill>
                <a:latin typeface="SimSun" panose="02010600030101010101" pitchFamily="2" charset="-122"/>
                <a:ea typeface="SimSun" panose="02010600030101010101" pitchFamily="2" charset="-122"/>
              </a:rPr>
              <a:t>k-1</a:t>
            </a:r>
            <a:r>
              <a:rPr lang="en-US" altLang="zh-CN" sz="1600" b="1" dirty="0">
                <a:solidFill>
                  <a:srgbClr val="FF0000"/>
                </a:solidFill>
                <a:latin typeface="SimSun" panose="02010600030101010101" pitchFamily="2" charset="-122"/>
                <a:ea typeface="SimSun" panose="02010600030101010101" pitchFamily="2" charset="-122"/>
              </a:rPr>
              <a:t>,</a:t>
            </a:r>
            <a:r>
              <a:rPr lang="zh-CN" altLang="en-US" sz="1600" b="1" dirty="0">
                <a:solidFill>
                  <a:srgbClr val="FF0000"/>
                </a:solidFill>
                <a:latin typeface="SimSun" panose="02010600030101010101" pitchFamily="2" charset="-122"/>
                <a:ea typeface="SimSun" panose="02010600030101010101" pitchFamily="2" charset="-122"/>
              </a:rPr>
              <a:t>然后才能计算</a:t>
            </a:r>
            <a:r>
              <a:rPr lang="en-US" altLang="zh-CN" sz="1600" b="1" dirty="0">
                <a:solidFill>
                  <a:srgbClr val="FF0000"/>
                </a:solidFill>
                <a:latin typeface="SimSun" panose="02010600030101010101" pitchFamily="2" charset="-122"/>
                <a:ea typeface="SimSun" panose="02010600030101010101" pitchFamily="2" charset="-122"/>
              </a:rPr>
              <a:t>D</a:t>
            </a:r>
            <a:r>
              <a:rPr lang="en-US" altLang="zh-CN" sz="1600" b="1" baseline="30000" dirty="0">
                <a:solidFill>
                  <a:srgbClr val="FF0000"/>
                </a:solidFill>
                <a:latin typeface="SimSun" panose="02010600030101010101" pitchFamily="2" charset="-122"/>
                <a:ea typeface="SimSun" panose="02010600030101010101" pitchFamily="2" charset="-122"/>
              </a:rPr>
              <a:t>k</a:t>
            </a:r>
            <a:r>
              <a:rPr lang="zh-CN" altLang="en-US" sz="1600" b="1" dirty="0">
                <a:solidFill>
                  <a:srgbClr val="FF0000"/>
                </a:solidFill>
                <a:latin typeface="SimSun" panose="02010600030101010101" pitchFamily="2" charset="-122"/>
                <a:ea typeface="SimSun" panose="02010600030101010101" pitchFamily="2" charset="-122"/>
              </a:rPr>
              <a:t>。</a:t>
            </a:r>
            <a:endParaRPr lang="zh-CN" altLang="en-US" sz="1600" b="1" baseline="30000" dirty="0">
              <a:solidFill>
                <a:srgbClr val="FF0000"/>
              </a:solidFill>
              <a:latin typeface="SimSun" panose="02010600030101010101" pitchFamily="2" charset="-122"/>
              <a:ea typeface="SimSun" panose="02010600030101010101" pitchFamily="2" charset="-122"/>
            </a:endParaRPr>
          </a:p>
        </p:txBody>
      </p:sp>
      <mc:AlternateContent xmlns:mc="http://schemas.openxmlformats.org/markup-compatibility/2006">
        <mc:Choice xmlns:a14="http://schemas.microsoft.com/office/drawing/2010/main" Requires="a14">
          <p:sp>
            <p:nvSpPr>
              <p:cNvPr id="20" name="文本框 7">
                <a:extLst>
                  <a:ext uri="{FF2B5EF4-FFF2-40B4-BE49-F238E27FC236}">
                    <a16:creationId xmlns:a16="http://schemas.microsoft.com/office/drawing/2014/main" id="{F5D31288-8B70-8140-A311-A37986212162}"/>
                  </a:ext>
                </a:extLst>
              </p:cNvPr>
              <p:cNvSpPr txBox="1"/>
              <p:nvPr/>
            </p:nvSpPr>
            <p:spPr>
              <a:xfrm>
                <a:off x="78621" y="5707771"/>
                <a:ext cx="8836779" cy="916148"/>
              </a:xfrm>
              <a:prstGeom prst="rect">
                <a:avLst/>
              </a:prstGeom>
              <a:solidFill>
                <a:schemeClr val="bg1"/>
              </a:solidFill>
              <a:ln w="2540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𝒋</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d>
                        <m:dPr>
                          <m:begChr m:val="{"/>
                          <m:endChr m:val=""/>
                          <m:ctrlPr>
                            <a:rPr lang="en-US" altLang="zh-CN" sz="2400" b="1" i="1" dirty="0">
                              <a:solidFill>
                                <a:srgbClr val="0000FF"/>
                              </a:solidFill>
                              <a:latin typeface="Cambria Math" panose="02040503050406030204" pitchFamily="18" charset="0"/>
                              <a:ea typeface="华文细黑" panose="02010600040101010101" charset="-122"/>
                            </a:rPr>
                          </m:ctrlPr>
                        </m:dPr>
                        <m:e>
                          <m:eqArr>
                            <m:eqArrPr>
                              <m:ctrlPr>
                                <a:rPr lang="en-US" altLang="zh-CN" sz="2400" b="1" i="1">
                                  <a:solidFill>
                                    <a:srgbClr val="0000FF"/>
                                  </a:solidFill>
                                  <a:latin typeface="Cambria Math" panose="02040503050406030204" pitchFamily="18" charset="0"/>
                                  <a:ea typeface="楷体" panose="02010609060101010101" pitchFamily="49" charset="-122"/>
                                </a:rPr>
                              </m:ctrlPr>
                            </m:eqArrPr>
                            <m:e>
                              <m:sSub>
                                <m:sSubPr>
                                  <m:ctrlPr>
                                    <a:rPr lang="en-US" altLang="zh-CN" sz="2400" b="1" i="1">
                                      <a:solidFill>
                                        <a:srgbClr val="0000FF"/>
                                      </a:solidFill>
                                      <a:latin typeface="Cambria Math" panose="02040503050406030204" pitchFamily="18" charset="0"/>
                                    </a:rPr>
                                  </m:ctrlPr>
                                </m:sSubPr>
                                <m:e>
                                  <m:r>
                                    <a:rPr lang="en-US" altLang="zh-CN" sz="2400" b="1" i="1">
                                      <a:solidFill>
                                        <a:srgbClr val="0000FF"/>
                                      </a:solidFill>
                                      <a:latin typeface="Cambria Math" panose="02040503050406030204" pitchFamily="18" charset="0"/>
                                    </a:rPr>
                                    <m:t>𝒘</m:t>
                                  </m:r>
                                </m:e>
                                <m:sub>
                                  <m:r>
                                    <a:rPr lang="en-US" altLang="zh-CN" sz="2400" b="1" i="1">
                                      <a:solidFill>
                                        <a:srgbClr val="0000FF"/>
                                      </a:solidFill>
                                      <a:latin typeface="Cambria Math" panose="02040503050406030204" pitchFamily="18" charset="0"/>
                                    </a:rPr>
                                    <m:t>𝒊𝒋</m:t>
                                  </m:r>
                                </m:sub>
                              </m:sSub>
                            </m:e>
                            <m:e>
                              <m:r>
                                <a:rPr lang="en-US" altLang="zh-CN" sz="2400" i="1">
                                  <a:solidFill>
                                    <a:srgbClr val="0000FF"/>
                                  </a:solidFill>
                                  <a:latin typeface="Cambria Math" panose="02040503050406030204" pitchFamily="18" charset="0"/>
                                </a:rPr>
                                <m:t>𝑚𝑖𝑛</m:t>
                              </m:r>
                              <m:d>
                                <m:dPr>
                                  <m:begChr m:val="{"/>
                                  <m:endChr m:val="}"/>
                                  <m:ctrlPr>
                                    <a:rPr lang="en-US" altLang="zh-CN" sz="2400" i="1">
                                      <a:solidFill>
                                        <a:srgbClr val="0000FF"/>
                                      </a:solidFill>
                                      <a:latin typeface="Cambria Math" panose="02040503050406030204" pitchFamily="18" charset="0"/>
                                    </a:rPr>
                                  </m:ctrlPr>
                                </m:dPr>
                                <m:e>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ctrlPr>
                                        </m:dP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𝒋</m:t>
                                          </m:r>
                                        </m:e>
                                      </m:d>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ctrlPr>
                                    </m:dP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𝒌</m:t>
                                      </m:r>
                                    </m:e>
                                  </m:d>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ctrlPr>
                                    </m:dP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𝒌</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𝒋</m:t>
                                      </m:r>
                                    </m:e>
                                  </m:d>
                                </m:e>
                              </m:d>
                            </m:e>
                          </m:eqArr>
                        </m:e>
                      </m:d>
                      <m:m>
                        <m:mPr>
                          <m:mcs>
                            <m:mc>
                              <m:mcPr>
                                <m:count m:val="1"/>
                                <m:mcJc m:val="center"/>
                              </m:mcPr>
                            </m:mc>
                          </m:mcs>
                          <m:ctrlPr>
                            <a:rPr lang="en-US" altLang="zh-CN" sz="2400" b="1" i="1">
                              <a:solidFill>
                                <a:srgbClr val="0000FF"/>
                              </a:solidFill>
                              <a:latin typeface="Cambria Math" panose="02040503050406030204" pitchFamily="18" charset="0"/>
                              <a:ea typeface="华文细黑" panose="02010600040101010101" charset="-122"/>
                            </a:rPr>
                          </m:ctrlPr>
                        </m:mPr>
                        <m:mr>
                          <m:e>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𝒊𝒇</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  </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𝒌</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𝟎</m:t>
                            </m:r>
                            <m:r>
                              <m:rPr>
                                <m:nor/>
                              </m:r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 </m:t>
                            </m:r>
                          </m:e>
                        </m:mr>
                        <m:m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𝒊𝒇</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 </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𝒌</m:t>
                            </m:r>
                            <m:r>
                              <a:rPr lang="en-US" altLang="zh-CN" sz="2400" b="1" i="1" dirty="0">
                                <a:solidFill>
                                  <a:srgbClr val="0000FF"/>
                                </a:solidFill>
                                <a:latin typeface="Cambria Math" panose="02040503050406030204" pitchFamily="18" charset="0"/>
                                <a:ea typeface="Cambria Math" panose="02040503050406030204" pitchFamily="18" charset="0"/>
                                <a:cs typeface="华文细黑" panose="02010600040101010101" charset="-122"/>
                              </a:rPr>
                              <m:t>≥</m:t>
                            </m:r>
                            <m:r>
                              <a:rPr lang="en-US" altLang="zh-CN" sz="2400" b="1" i="1" dirty="0">
                                <a:solidFill>
                                  <a:srgbClr val="0000FF"/>
                                </a:solidFill>
                                <a:latin typeface="Cambria Math" panose="02040503050406030204" pitchFamily="18" charset="0"/>
                                <a:ea typeface="Cambria Math" panose="02040503050406030204" pitchFamily="18" charset="0"/>
                                <a:cs typeface="华文细黑" panose="02010600040101010101" charset="-122"/>
                              </a:rPr>
                              <m:t>𝟏</m:t>
                            </m:r>
                          </m:e>
                        </m:mr>
                      </m:m>
                    </m:oMath>
                  </m:oMathPara>
                </a14:m>
                <a:endParaRPr lang="zh-CN" altLang="en-US" sz="2400" dirty="0">
                  <a:solidFill>
                    <a:srgbClr val="0000FF"/>
                  </a:solidFill>
                </a:endParaRPr>
              </a:p>
            </p:txBody>
          </p:sp>
        </mc:Choice>
        <mc:Fallback>
          <p:sp>
            <p:nvSpPr>
              <p:cNvPr id="20" name="文本框 7">
                <a:extLst>
                  <a:ext uri="{FF2B5EF4-FFF2-40B4-BE49-F238E27FC236}">
                    <a16:creationId xmlns:a16="http://schemas.microsoft.com/office/drawing/2014/main" id="{F5D31288-8B70-8140-A311-A37986212162}"/>
                  </a:ext>
                </a:extLst>
              </p:cNvPr>
              <p:cNvSpPr txBox="1">
                <a:spLocks noRot="1" noChangeAspect="1" noMove="1" noResize="1" noEditPoints="1" noAdjustHandles="1" noChangeArrowheads="1" noChangeShapeType="1" noTextEdit="1"/>
              </p:cNvSpPr>
              <p:nvPr/>
            </p:nvSpPr>
            <p:spPr>
              <a:xfrm>
                <a:off x="78621" y="5707771"/>
                <a:ext cx="8836779" cy="916148"/>
              </a:xfrm>
              <a:prstGeom prst="rect">
                <a:avLst/>
              </a:prstGeom>
              <a:blipFill>
                <a:blip r:embed="rId3"/>
                <a:stretch>
                  <a:fillRect l="-1717" t="-226667" b="-338667"/>
                </a:stretch>
              </a:blipFill>
              <a:ln w="25400">
                <a:solidFill>
                  <a:schemeClr val="accent1"/>
                </a:solidFill>
              </a:ln>
            </p:spPr>
            <p:txBody>
              <a:bodyPr/>
              <a:lstStyle/>
              <a:p>
                <a:r>
                  <a:rPr lang="en-CN">
                    <a:noFill/>
                  </a:rPr>
                  <a:t> </a:t>
                </a:r>
              </a:p>
            </p:txBody>
          </p:sp>
        </mc:Fallback>
      </mc:AlternateContent>
      <p:sp>
        <p:nvSpPr>
          <p:cNvPr id="22" name="TextBox 21">
            <a:extLst>
              <a:ext uri="{FF2B5EF4-FFF2-40B4-BE49-F238E27FC236}">
                <a16:creationId xmlns:a16="http://schemas.microsoft.com/office/drawing/2014/main" id="{752531B1-E117-994F-865A-F5A56D9B26D1}"/>
              </a:ext>
            </a:extLst>
          </p:cNvPr>
          <p:cNvSpPr txBox="1"/>
          <p:nvPr/>
        </p:nvSpPr>
        <p:spPr>
          <a:xfrm>
            <a:off x="4745509" y="1259822"/>
            <a:ext cx="3521075" cy="707886"/>
          </a:xfrm>
          <a:prstGeom prst="rect">
            <a:avLst/>
          </a:prstGeom>
          <a:solidFill>
            <a:schemeClr val="bg1"/>
          </a:solidFill>
          <a:ln w="19050">
            <a:solidFill>
              <a:srgbClr val="00B050"/>
            </a:solidFill>
          </a:ln>
        </p:spPr>
        <p:txBody>
          <a:bodyPr wrap="square">
            <a:spAutoFit/>
          </a:bodyPr>
          <a:lstStyle/>
          <a:p>
            <a:pPr algn="just"/>
            <a:r>
              <a:rPr lang="en-US" sz="2000" b="1" dirty="0" err="1">
                <a:solidFill>
                  <a:srgbClr val="FF0000"/>
                </a:solidFill>
                <a:latin typeface="SimSun" panose="02010600030101010101" pitchFamily="2" charset="-122"/>
                <a:ea typeface="SimSun" panose="02010600030101010101" pitchFamily="2" charset="-122"/>
              </a:rPr>
              <a:t>该算法与离散数学中求传递闭包的Warshall算法原理相似</a:t>
            </a:r>
            <a:r>
              <a:rPr lang="zh-CN" altLang="en-US" sz="2000" b="1" dirty="0">
                <a:solidFill>
                  <a:srgbClr val="FF0000"/>
                </a:solidFill>
                <a:latin typeface="SimSun" panose="02010600030101010101" pitchFamily="2" charset="-122"/>
                <a:ea typeface="SimSun" panose="02010600030101010101" pitchFamily="2" charset="-122"/>
              </a:rPr>
              <a:t>！</a:t>
            </a:r>
            <a:endParaRPr lang="en-CN" sz="2000"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0C04C1-BDEF-AC4F-85F2-137F90CA3A43}"/>
              </a:ext>
            </a:extLst>
          </p:cNvPr>
          <p:cNvSpPr>
            <a:spLocks noGrp="1"/>
          </p:cNvSpPr>
          <p:nvPr>
            <p:ph type="title"/>
          </p:nvPr>
        </p:nvSpPr>
        <p:spPr>
          <a:xfrm>
            <a:off x="381000" y="44626"/>
            <a:ext cx="8229600" cy="1039977"/>
          </a:xfrm>
        </p:spPr>
        <p:txBody>
          <a:bodyPr/>
          <a:lstStyle/>
          <a:p>
            <a:r>
              <a:rPr lang="en-US" dirty="0"/>
              <a:t>F</a:t>
            </a:r>
            <a:r>
              <a:rPr lang="en-US" altLang="zh-CN" dirty="0"/>
              <a:t>loyd</a:t>
            </a:r>
            <a:r>
              <a:rPr lang="zh-CN" altLang="en-US" dirty="0"/>
              <a:t>算法</a:t>
            </a:r>
            <a:endParaRPr lang="en-CN" dirty="0"/>
          </a:p>
        </p:txBody>
      </p:sp>
      <mc:AlternateContent xmlns:mc="http://schemas.openxmlformats.org/markup-compatibility/2006">
        <mc:Choice xmlns:a14="http://schemas.microsoft.com/office/drawing/2010/main" Requires="a14">
          <p:sp>
            <p:nvSpPr>
              <p:cNvPr id="20" name="文本框 7">
                <a:extLst>
                  <a:ext uri="{FF2B5EF4-FFF2-40B4-BE49-F238E27FC236}">
                    <a16:creationId xmlns:a16="http://schemas.microsoft.com/office/drawing/2014/main" id="{F5D31288-8B70-8140-A311-A37986212162}"/>
                  </a:ext>
                </a:extLst>
              </p:cNvPr>
              <p:cNvSpPr txBox="1"/>
              <p:nvPr/>
            </p:nvSpPr>
            <p:spPr>
              <a:xfrm>
                <a:off x="78621" y="5707771"/>
                <a:ext cx="8836779" cy="916148"/>
              </a:xfrm>
              <a:prstGeom prst="rect">
                <a:avLst/>
              </a:prstGeom>
              <a:solidFill>
                <a:schemeClr val="bg1"/>
              </a:solidFill>
              <a:ln w="25400">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𝒋</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d>
                        <m:dPr>
                          <m:begChr m:val="{"/>
                          <m:endChr m:val=""/>
                          <m:ctrlPr>
                            <a:rPr lang="en-US" altLang="zh-CN" sz="2400" b="1" i="1" dirty="0">
                              <a:solidFill>
                                <a:srgbClr val="0000FF"/>
                              </a:solidFill>
                              <a:latin typeface="Cambria Math" panose="02040503050406030204" pitchFamily="18" charset="0"/>
                              <a:ea typeface="华文细黑" panose="02010600040101010101" charset="-122"/>
                            </a:rPr>
                          </m:ctrlPr>
                        </m:dPr>
                        <m:e>
                          <m:eqArr>
                            <m:eqArrPr>
                              <m:ctrlPr>
                                <a:rPr lang="en-US" altLang="zh-CN" sz="2400" b="1" i="1">
                                  <a:solidFill>
                                    <a:srgbClr val="0000FF"/>
                                  </a:solidFill>
                                  <a:latin typeface="Cambria Math" panose="02040503050406030204" pitchFamily="18" charset="0"/>
                                  <a:ea typeface="楷体" panose="02010609060101010101" pitchFamily="49" charset="-122"/>
                                </a:rPr>
                              </m:ctrlPr>
                            </m:eqArrPr>
                            <m:e>
                              <m:sSub>
                                <m:sSubPr>
                                  <m:ctrlPr>
                                    <a:rPr lang="en-US" altLang="zh-CN" sz="2400" b="1" i="1">
                                      <a:solidFill>
                                        <a:srgbClr val="0000FF"/>
                                      </a:solidFill>
                                      <a:latin typeface="Cambria Math" panose="02040503050406030204" pitchFamily="18" charset="0"/>
                                    </a:rPr>
                                  </m:ctrlPr>
                                </m:sSubPr>
                                <m:e>
                                  <m:r>
                                    <a:rPr lang="en-US" altLang="zh-CN" sz="2400" b="1" i="1">
                                      <a:solidFill>
                                        <a:srgbClr val="0000FF"/>
                                      </a:solidFill>
                                      <a:latin typeface="Cambria Math" panose="02040503050406030204" pitchFamily="18" charset="0"/>
                                    </a:rPr>
                                    <m:t>𝒘</m:t>
                                  </m:r>
                                </m:e>
                                <m:sub>
                                  <m:r>
                                    <a:rPr lang="en-US" altLang="zh-CN" sz="2400" b="1" i="1">
                                      <a:solidFill>
                                        <a:srgbClr val="0000FF"/>
                                      </a:solidFill>
                                      <a:latin typeface="Cambria Math" panose="02040503050406030204" pitchFamily="18" charset="0"/>
                                    </a:rPr>
                                    <m:t>𝒊𝒋</m:t>
                                  </m:r>
                                </m:sub>
                              </m:sSub>
                            </m:e>
                            <m:e>
                              <m:r>
                                <a:rPr lang="en-US" altLang="zh-CN" sz="2400" i="1">
                                  <a:solidFill>
                                    <a:srgbClr val="0000FF"/>
                                  </a:solidFill>
                                  <a:latin typeface="Cambria Math" panose="02040503050406030204" pitchFamily="18" charset="0"/>
                                </a:rPr>
                                <m:t>𝑚𝑖𝑛</m:t>
                              </m:r>
                              <m:d>
                                <m:dPr>
                                  <m:begChr m:val="{"/>
                                  <m:endChr m:val="}"/>
                                  <m:ctrlPr>
                                    <a:rPr lang="en-US" altLang="zh-CN" sz="2400" i="1">
                                      <a:solidFill>
                                        <a:srgbClr val="0000FF"/>
                                      </a:solidFill>
                                      <a:latin typeface="Cambria Math" panose="02040503050406030204" pitchFamily="18" charset="0"/>
                                    </a:rPr>
                                  </m:ctrlPr>
                                </m:dPr>
                                <m:e>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ctrlPr>
                                        </m:dP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𝒋</m:t>
                                          </m:r>
                                        </m:e>
                                      </m:d>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ctrlPr>
                                    </m:dP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𝒌</m:t>
                                      </m:r>
                                    </m:e>
                                  </m:d>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𝒌</m:t>
                                      </m:r>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ctrlPr>
                                    </m:dP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𝒌</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𝒋</m:t>
                                      </m:r>
                                    </m:e>
                                  </m:d>
                                </m:e>
                              </m:d>
                            </m:e>
                          </m:eqArr>
                        </m:e>
                      </m:d>
                      <m:m>
                        <m:mPr>
                          <m:mcs>
                            <m:mc>
                              <m:mcPr>
                                <m:count m:val="1"/>
                                <m:mcJc m:val="center"/>
                              </m:mcPr>
                            </m:mc>
                          </m:mcs>
                          <m:ctrlPr>
                            <a:rPr lang="en-US" altLang="zh-CN" sz="2400" b="1" i="1">
                              <a:solidFill>
                                <a:srgbClr val="0000FF"/>
                              </a:solidFill>
                              <a:latin typeface="Cambria Math" panose="02040503050406030204" pitchFamily="18" charset="0"/>
                              <a:ea typeface="华文细黑" panose="02010600040101010101" charset="-122"/>
                            </a:rPr>
                          </m:ctrlPr>
                        </m:mPr>
                        <m:mr>
                          <m:e>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𝒊𝒇</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  </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𝒌</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m:t>
                            </m:r>
                            <m:r>
                              <a:rPr lang="en-US" altLang="zh-CN" sz="2400" b="1" i="1">
                                <a:solidFill>
                                  <a:srgbClr val="0000FF"/>
                                </a:solidFill>
                                <a:latin typeface="Cambria Math" panose="02040503050406030204" pitchFamily="18" charset="0"/>
                                <a:ea typeface="楷体" panose="02010609060101010101" pitchFamily="49" charset="-122"/>
                                <a:cs typeface="华文细黑" panose="02010600040101010101" charset="-122"/>
                              </a:rPr>
                              <m:t>𝟎</m:t>
                            </m:r>
                            <m:r>
                              <m:rPr>
                                <m:nor/>
                              </m:rP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 </m:t>
                            </m:r>
                          </m:e>
                        </m:mr>
                        <m:mr>
                          <m:e>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𝒊𝒇</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 </m:t>
                            </m:r>
                            <m:r>
                              <a:rPr lang="en-US" altLang="zh-CN" sz="2400" b="1" i="1" dirty="0">
                                <a:solidFill>
                                  <a:srgbClr val="0000FF"/>
                                </a:solidFill>
                                <a:latin typeface="Cambria Math" panose="02040503050406030204" pitchFamily="18" charset="0"/>
                                <a:ea typeface="楷体" panose="02010609060101010101" pitchFamily="49" charset="-122"/>
                                <a:cs typeface="华文细黑" panose="02010600040101010101" charset="-122"/>
                              </a:rPr>
                              <m:t>𝒌</m:t>
                            </m:r>
                            <m:r>
                              <a:rPr lang="en-US" altLang="zh-CN" sz="2400" b="1" i="1" dirty="0">
                                <a:solidFill>
                                  <a:srgbClr val="0000FF"/>
                                </a:solidFill>
                                <a:latin typeface="Cambria Math" panose="02040503050406030204" pitchFamily="18" charset="0"/>
                                <a:ea typeface="Cambria Math" panose="02040503050406030204" pitchFamily="18" charset="0"/>
                                <a:cs typeface="华文细黑" panose="02010600040101010101" charset="-122"/>
                              </a:rPr>
                              <m:t>≥</m:t>
                            </m:r>
                            <m:r>
                              <a:rPr lang="en-US" altLang="zh-CN" sz="2400" b="1" i="1" dirty="0">
                                <a:solidFill>
                                  <a:srgbClr val="0000FF"/>
                                </a:solidFill>
                                <a:latin typeface="Cambria Math" panose="02040503050406030204" pitchFamily="18" charset="0"/>
                                <a:ea typeface="Cambria Math" panose="02040503050406030204" pitchFamily="18" charset="0"/>
                                <a:cs typeface="华文细黑" panose="02010600040101010101" charset="-122"/>
                              </a:rPr>
                              <m:t>𝟏</m:t>
                            </m:r>
                          </m:e>
                        </m:mr>
                      </m:m>
                    </m:oMath>
                  </m:oMathPara>
                </a14:m>
                <a:endParaRPr lang="zh-CN" altLang="en-US" sz="2400" dirty="0">
                  <a:solidFill>
                    <a:srgbClr val="0000FF"/>
                  </a:solidFill>
                </a:endParaRPr>
              </a:p>
            </p:txBody>
          </p:sp>
        </mc:Choice>
        <mc:Fallback>
          <p:sp>
            <p:nvSpPr>
              <p:cNvPr id="20" name="文本框 7">
                <a:extLst>
                  <a:ext uri="{FF2B5EF4-FFF2-40B4-BE49-F238E27FC236}">
                    <a16:creationId xmlns:a16="http://schemas.microsoft.com/office/drawing/2014/main" id="{F5D31288-8B70-8140-A311-A37986212162}"/>
                  </a:ext>
                </a:extLst>
              </p:cNvPr>
              <p:cNvSpPr txBox="1">
                <a:spLocks noRot="1" noChangeAspect="1" noMove="1" noResize="1" noEditPoints="1" noAdjustHandles="1" noChangeArrowheads="1" noChangeShapeType="1" noTextEdit="1"/>
              </p:cNvSpPr>
              <p:nvPr/>
            </p:nvSpPr>
            <p:spPr>
              <a:xfrm>
                <a:off x="78621" y="5707771"/>
                <a:ext cx="8836779" cy="916148"/>
              </a:xfrm>
              <a:prstGeom prst="rect">
                <a:avLst/>
              </a:prstGeom>
              <a:blipFill>
                <a:blip r:embed="rId3"/>
                <a:stretch>
                  <a:fillRect l="-1717" t="-226667" b="-338667"/>
                </a:stretch>
              </a:blipFill>
              <a:ln w="25400">
                <a:solidFill>
                  <a:schemeClr val="accent1"/>
                </a:solidFill>
              </a:ln>
            </p:spPr>
            <p:txBody>
              <a:bodyPr/>
              <a:lstStyle/>
              <a:p>
                <a:r>
                  <a:rPr lang="en-CN">
                    <a:noFill/>
                  </a:rPr>
                  <a:t> </a:t>
                </a:r>
              </a:p>
            </p:txBody>
          </p:sp>
        </mc:Fallback>
      </mc:AlternateContent>
      <p:sp>
        <p:nvSpPr>
          <p:cNvPr id="24" name="Text Box 2">
            <a:extLst>
              <a:ext uri="{FF2B5EF4-FFF2-40B4-BE49-F238E27FC236}">
                <a16:creationId xmlns:a16="http://schemas.microsoft.com/office/drawing/2014/main" id="{B45C6671-2491-C740-B663-71B3D7E22BD6}"/>
              </a:ext>
            </a:extLst>
          </p:cNvPr>
          <p:cNvSpPr txBox="1">
            <a:spLocks noChangeArrowheads="1"/>
          </p:cNvSpPr>
          <p:nvPr/>
        </p:nvSpPr>
        <p:spPr bwMode="auto">
          <a:xfrm>
            <a:off x="457200" y="1138535"/>
            <a:ext cx="6624637" cy="461665"/>
          </a:xfrm>
          <a:prstGeom prst="rect">
            <a:avLst/>
          </a:prstGeom>
          <a:noFill/>
          <a:ln w="9525">
            <a:noFill/>
            <a:miter lim="800000"/>
            <a:headEnd/>
            <a:tailEnd/>
          </a:ln>
        </p:spPr>
        <p:txBody>
          <a:bodyPr>
            <a:spAutoFit/>
          </a:bodyPr>
          <a:lstStyle/>
          <a:p>
            <a:pPr fontAlgn="base">
              <a:spcBef>
                <a:spcPct val="20000"/>
              </a:spcBef>
              <a:spcAft>
                <a:spcPct val="0"/>
              </a:spcAft>
              <a:buFont typeface="Wingdings" pitchFamily="2" charset="2"/>
              <a:buChar char="p"/>
            </a:pPr>
            <a:r>
              <a:rPr kumimoji="1" lang="en-US" altLang="zh-CN" sz="2400" b="1" dirty="0">
                <a:solidFill>
                  <a:srgbClr val="003300"/>
                </a:solidFill>
                <a:latin typeface="Times New Roman" pitchFamily="18" charset="0"/>
              </a:rPr>
              <a:t> Floyd</a:t>
            </a:r>
            <a:r>
              <a:rPr kumimoji="1" lang="zh-CN" altLang="en-US" sz="2400" b="1" dirty="0">
                <a:solidFill>
                  <a:srgbClr val="003300"/>
                </a:solidFill>
                <a:latin typeface="Times New Roman" pitchFamily="18" charset="0"/>
              </a:rPr>
              <a:t>算法的基本思想</a:t>
            </a:r>
            <a:r>
              <a:rPr kumimoji="1" lang="en-US" altLang="zh-CN" sz="2400" b="1" dirty="0">
                <a:solidFill>
                  <a:srgbClr val="003300"/>
                </a:solidFill>
                <a:latin typeface="Times New Roman" pitchFamily="18" charset="0"/>
              </a:rPr>
              <a:t>(</a:t>
            </a:r>
            <a:r>
              <a:rPr kumimoji="1" lang="zh-CN" altLang="en-US" sz="2400" b="1" dirty="0">
                <a:solidFill>
                  <a:srgbClr val="003300"/>
                </a:solidFill>
                <a:latin typeface="Times New Roman" pitchFamily="18" charset="0"/>
              </a:rPr>
              <a:t>直观理解</a:t>
            </a:r>
            <a:r>
              <a:rPr kumimoji="1" lang="en-US" altLang="zh-CN" sz="2400" b="1" dirty="0">
                <a:solidFill>
                  <a:srgbClr val="003300"/>
                </a:solidFill>
                <a:latin typeface="Times New Roman" pitchFamily="18" charset="0"/>
              </a:rPr>
              <a:t>)</a:t>
            </a:r>
            <a:r>
              <a:rPr kumimoji="1" lang="zh-CN" altLang="en-US" sz="2400" b="1" dirty="0">
                <a:solidFill>
                  <a:srgbClr val="003300"/>
                </a:solidFill>
                <a:latin typeface="Times New Roman" pitchFamily="18" charset="0"/>
              </a:rPr>
              <a:t>：</a:t>
            </a:r>
            <a:endParaRPr kumimoji="1" lang="zh-CN" altLang="en-US" sz="2400" b="1" dirty="0">
              <a:solidFill>
                <a:srgbClr val="0070C0"/>
              </a:solidFill>
              <a:latin typeface="Times New Roman" pitchFamily="18" charset="0"/>
              <a:sym typeface="Symbol" pitchFamily="18" charset="2"/>
            </a:endParaRPr>
          </a:p>
        </p:txBody>
      </p:sp>
      <p:pic>
        <p:nvPicPr>
          <p:cNvPr id="25" name="Picture 2">
            <a:extLst>
              <a:ext uri="{FF2B5EF4-FFF2-40B4-BE49-F238E27FC236}">
                <a16:creationId xmlns:a16="http://schemas.microsoft.com/office/drawing/2014/main" id="{1C6E1B93-63EC-B249-A3B9-508D3AFE7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600200"/>
            <a:ext cx="6858000" cy="568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a:extLst>
              <a:ext uri="{FF2B5EF4-FFF2-40B4-BE49-F238E27FC236}">
                <a16:creationId xmlns:a16="http://schemas.microsoft.com/office/drawing/2014/main" id="{B88CCA36-A38C-7346-B1D8-52EDB2F14B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824" y="2224659"/>
            <a:ext cx="6921500" cy="770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5">
            <a:extLst>
              <a:ext uri="{FF2B5EF4-FFF2-40B4-BE49-F238E27FC236}">
                <a16:creationId xmlns:a16="http://schemas.microsoft.com/office/drawing/2014/main" id="{E5DFB835-1B7D-964A-9197-69AF28AE37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24" y="3041579"/>
            <a:ext cx="6899475" cy="1510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6">
            <a:extLst>
              <a:ext uri="{FF2B5EF4-FFF2-40B4-BE49-F238E27FC236}">
                <a16:creationId xmlns:a16="http://schemas.microsoft.com/office/drawing/2014/main" id="{3644537A-9015-2D45-840F-CFB2BF26D0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492" y="4580958"/>
            <a:ext cx="6546850" cy="10515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a:extLst>
              <a:ext uri="{FF2B5EF4-FFF2-40B4-BE49-F238E27FC236}">
                <a16:creationId xmlns:a16="http://schemas.microsoft.com/office/drawing/2014/main" id="{D6E9C885-6CB8-494E-81D5-5236E32FD834}"/>
              </a:ext>
            </a:extLst>
          </p:cNvPr>
          <p:cNvSpPr txBox="1"/>
          <p:nvPr/>
        </p:nvSpPr>
        <p:spPr>
          <a:xfrm>
            <a:off x="5638800" y="1005277"/>
            <a:ext cx="1752600" cy="584775"/>
          </a:xfrm>
          <a:prstGeom prst="rect">
            <a:avLst/>
          </a:prstGeom>
          <a:solidFill>
            <a:schemeClr val="bg1"/>
          </a:solidFill>
          <a:ln w="19050">
            <a:solidFill>
              <a:srgbClr val="00B050"/>
            </a:solidFill>
          </a:ln>
        </p:spPr>
        <p:txBody>
          <a:bodyPr wrap="square" rtlCol="0">
            <a:spAutoFit/>
          </a:bodyPr>
          <a:lstStyle/>
          <a:p>
            <a:pPr algn="just"/>
            <a:r>
              <a:rPr lang="en-CN" altLang="zh-CN" sz="1600" b="1" dirty="0">
                <a:solidFill>
                  <a:srgbClr val="FF0000"/>
                </a:solidFill>
                <a:latin typeface="SimSun" panose="02010600030101010101" pitchFamily="2" charset="-122"/>
                <a:ea typeface="SimSun" panose="02010600030101010101" pitchFamily="2" charset="-122"/>
              </a:rPr>
              <a:t>C</a:t>
            </a:r>
            <a:r>
              <a:rPr lang="en-US" altLang="zh-CN" sz="1600" b="1" dirty="0">
                <a:solidFill>
                  <a:srgbClr val="FF0000"/>
                </a:solidFill>
                <a:latin typeface="SimSun" panose="02010600030101010101" pitchFamily="2" charset="-122"/>
                <a:ea typeface="SimSun" panose="02010600030101010101" pitchFamily="2" charset="-122"/>
              </a:rPr>
              <a:t>[</a:t>
            </a:r>
            <a:r>
              <a:rPr lang="en-US" altLang="zh-CN" sz="1600" b="1" dirty="0" err="1">
                <a:solidFill>
                  <a:srgbClr val="FF0000"/>
                </a:solidFill>
                <a:latin typeface="SimSun" panose="02010600030101010101" pitchFamily="2" charset="-122"/>
                <a:ea typeface="SimSun" panose="02010600030101010101" pitchFamily="2" charset="-122"/>
              </a:rPr>
              <a:t>i</a:t>
            </a:r>
            <a:r>
              <a:rPr lang="en-US" altLang="zh-CN" sz="1600" b="1" dirty="0">
                <a:solidFill>
                  <a:srgbClr val="FF0000"/>
                </a:solidFill>
                <a:latin typeface="SimSun" panose="02010600030101010101" pitchFamily="2" charset="-122"/>
                <a:ea typeface="SimSun" panose="02010600030101010101" pitchFamily="2" charset="-122"/>
              </a:rPr>
              <a:t>][j]</a:t>
            </a:r>
            <a:r>
              <a:rPr lang="zh-CN" altLang="en-US" sz="1600" b="1" dirty="0">
                <a:solidFill>
                  <a:srgbClr val="FF0000"/>
                </a:solidFill>
                <a:latin typeface="SimSun" panose="02010600030101010101" pitchFamily="2" charset="-122"/>
                <a:ea typeface="SimSun" panose="02010600030101010101" pitchFamily="2" charset="-122"/>
              </a:rPr>
              <a:t>为邻接矩阵中</a:t>
            </a:r>
            <a:r>
              <a:rPr lang="en-US" altLang="zh-CN" sz="1600" b="1" dirty="0">
                <a:solidFill>
                  <a:srgbClr val="FF0000"/>
                </a:solidFill>
                <a:latin typeface="SimSun" panose="02010600030101010101" pitchFamily="2" charset="-122"/>
                <a:ea typeface="SimSun" panose="02010600030101010101" pitchFamily="2" charset="-122"/>
              </a:rPr>
              <a:t>(</a:t>
            </a:r>
            <a:r>
              <a:rPr lang="en-US" altLang="zh-CN" sz="1600" b="1" dirty="0" err="1">
                <a:solidFill>
                  <a:srgbClr val="FF0000"/>
                </a:solidFill>
                <a:latin typeface="SimSun" panose="02010600030101010101" pitchFamily="2" charset="-122"/>
                <a:ea typeface="SimSun" panose="02010600030101010101" pitchFamily="2" charset="-122"/>
              </a:rPr>
              <a:t>i,j</a:t>
            </a:r>
            <a:r>
              <a:rPr lang="en-US" altLang="zh-CN" sz="1600" b="1" dirty="0">
                <a:solidFill>
                  <a:srgbClr val="FF0000"/>
                </a:solidFill>
                <a:latin typeface="SimSun" panose="02010600030101010101" pitchFamily="2" charset="-122"/>
                <a:ea typeface="SimSun" panose="02010600030101010101" pitchFamily="2" charset="-122"/>
              </a:rPr>
              <a:t>)</a:t>
            </a:r>
            <a:r>
              <a:rPr lang="zh-CN" altLang="en-US" sz="1600" b="1" dirty="0">
                <a:solidFill>
                  <a:srgbClr val="FF0000"/>
                </a:solidFill>
                <a:latin typeface="SimSun" panose="02010600030101010101" pitchFamily="2" charset="-122"/>
                <a:ea typeface="SimSun" panose="02010600030101010101" pitchFamily="2" charset="-122"/>
              </a:rPr>
              <a:t>的值</a:t>
            </a:r>
            <a:endParaRPr lang="zh-CN" altLang="en-US" sz="1600" b="1" baseline="30000" dirty="0">
              <a:solidFill>
                <a:srgbClr val="FF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586098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D3546B7-78BF-FC46-96FC-0C9E1880BFA8}"/>
              </a:ext>
            </a:extLst>
          </p:cNvPr>
          <p:cNvSpPr>
            <a:spLocks noGrp="1"/>
          </p:cNvSpPr>
          <p:nvPr>
            <p:ph type="title"/>
          </p:nvPr>
        </p:nvSpPr>
        <p:spPr>
          <a:xfrm>
            <a:off x="381000" y="44626"/>
            <a:ext cx="8229600" cy="1039977"/>
          </a:xfrm>
        </p:spPr>
        <p:txBody>
          <a:bodyPr/>
          <a:lstStyle/>
          <a:p>
            <a:r>
              <a:rPr lang="en-US" dirty="0"/>
              <a:t>F</a:t>
            </a:r>
            <a:r>
              <a:rPr lang="en-US" altLang="zh-CN" dirty="0"/>
              <a:t>loyd</a:t>
            </a:r>
            <a:r>
              <a:rPr lang="zh-CN" altLang="en-US" dirty="0"/>
              <a:t>算法</a:t>
            </a:r>
            <a:endParaRPr lang="en-CN" dirty="0"/>
          </a:p>
        </p:txBody>
      </p:sp>
      <p:sp>
        <p:nvSpPr>
          <p:cNvPr id="26628" name="Rectangle 3"/>
          <p:cNvSpPr>
            <a:spLocks noGrp="1"/>
          </p:cNvSpPr>
          <p:nvPr>
            <p:ph idx="1"/>
          </p:nvPr>
        </p:nvSpPr>
        <p:spPr>
          <a:xfrm>
            <a:off x="0" y="1524000"/>
            <a:ext cx="9144000" cy="4572000"/>
          </a:xfrm>
        </p:spPr>
        <p:txBody>
          <a:bodyPr vert="horz" wrap="square" lIns="92075" tIns="46038" rIns="92075" bIns="46038" anchor="t">
            <a:normAutofit lnSpcReduction="10000"/>
          </a:bodyPr>
          <a:lstStyle/>
          <a:p>
            <a:pPr>
              <a:buNone/>
            </a:pPr>
            <a:r>
              <a:rPr lang="en-US" altLang="zh-CN" b="0" dirty="0">
                <a:latin typeface="Times New Roman" panose="02020603050405020304" pitchFamily="18" charset="0"/>
                <a:ea typeface="宋体" panose="02010600030101010101" pitchFamily="2" charset="-122"/>
                <a:cs typeface="Times New Roman" panose="02020603050405020304" pitchFamily="18" charset="0"/>
              </a:rPr>
              <a:t>   1.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rPr>
              <a:t>D</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初始化</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2.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     // </a:t>
            </a:r>
            <a:r>
              <a:rPr lang="zh-CN" altLang="en-US"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初始化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 </a:t>
            </a:r>
            <a:endParaRPr lang="en-US" altLang="zh-CN"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buNone/>
            </a:pPr>
            <a:r>
              <a:rPr lang="zh-CN" altLang="en-US"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 for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en-US"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do</a:t>
            </a:r>
            <a:endPar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buNone/>
            </a:pPr>
            <a:r>
              <a:rPr lang="zh-CN" altLang="en-US"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       for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en-US"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do</a:t>
            </a:r>
            <a:endPar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buNone/>
            </a:pPr>
            <a:r>
              <a:rPr lang="zh-CN" altLang="en-US"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 	</a:t>
            </a:r>
            <a:r>
              <a:rPr lang="zh-CN" altLang="en-US"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for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en-US"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do</a:t>
            </a:r>
          </a:p>
          <a:p>
            <a:pPr>
              <a:buNone/>
            </a:pPr>
            <a:r>
              <a:rPr lang="zh-CN" altLang="en-US"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6.</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&gt;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p>
          <a:p>
            <a:pPr>
              <a:buNone/>
            </a:pPr>
            <a:r>
              <a:rPr lang="zh-CN" altLang="en-US"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7.		          then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p>
          <a:p>
            <a:pPr>
              <a:buNone/>
            </a:pPr>
            <a:r>
              <a:rPr lang="zh-CN" altLang="en-US"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rPr>
              <a:t>i, 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a:t>
            </a:r>
          </a:p>
          <a:p>
            <a:pPr>
              <a:buNone/>
            </a:pPr>
            <a:r>
              <a:rPr lang="zh-CN" altLang="en-US"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9.		   else </a:t>
            </a:r>
            <a:r>
              <a:rPr lang="zh-CN" altLang="en-US" sz="28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800" b="0" i="1"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800" b="0" baseline="30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8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endParaRPr lang="en-US" altLang="zh-CN" sz="2800" b="0" dirty="0">
              <a:latin typeface="Times New Roman" panose="02020603050405020304" pitchFamily="18" charset="0"/>
              <a:ea typeface="宋体" panose="02010600030101010101" pitchFamily="2" charset="-122"/>
              <a:cs typeface="Times New Roman" panose="02020603050405020304" pitchFamily="18" charset="0"/>
            </a:endParaRPr>
          </a:p>
          <a:p>
            <a:pPr>
              <a:buNone/>
            </a:pPr>
            <a:endParaRPr lang="zh-CN" altLang="en-US" sz="28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Text Box 4">
            <a:extLst>
              <a:ext uri="{FF2B5EF4-FFF2-40B4-BE49-F238E27FC236}">
                <a16:creationId xmlns:a16="http://schemas.microsoft.com/office/drawing/2014/main" id="{657DDCE7-1396-0940-955C-6ED6D0D09E32}"/>
              </a:ext>
            </a:extLst>
          </p:cNvPr>
          <p:cNvSpPr txBox="1"/>
          <p:nvPr/>
        </p:nvSpPr>
        <p:spPr>
          <a:xfrm>
            <a:off x="6553200" y="2855893"/>
            <a:ext cx="2044149" cy="646331"/>
          </a:xfrm>
          <a:prstGeom prst="rect">
            <a:avLst/>
          </a:prstGeom>
          <a:noFill/>
          <a:ln w="28575">
            <a:solidFill>
              <a:srgbClr val="00B050"/>
            </a:solid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800" b="1" i="1" dirty="0">
                <a:solidFill>
                  <a:schemeClr val="accent1"/>
                </a:solidFill>
                <a:latin typeface="Courier New" panose="02070309020205020404" pitchFamily="49" charset="0"/>
                <a:ea typeface="宋体" panose="02010600030101010101" pitchFamily="2" charset="-122"/>
              </a:rPr>
              <a:t>运行时间是多少？</a:t>
            </a:r>
            <a:endParaRPr lang="en-US" altLang="zh-CN" sz="1800" b="1" i="1" dirty="0">
              <a:solidFill>
                <a:schemeClr val="accent1"/>
              </a:solidFill>
              <a:latin typeface="Courier New" panose="02070309020205020404" pitchFamily="49" charset="0"/>
              <a:ea typeface="宋体" panose="02010600030101010101" pitchFamily="2" charset="-122"/>
            </a:endParaRPr>
          </a:p>
          <a:p>
            <a:pPr marL="0" lvl="0" indent="0">
              <a:spcBef>
                <a:spcPct val="0"/>
              </a:spcBef>
              <a:buClrTx/>
              <a:buSzPct val="100000"/>
              <a:buNone/>
            </a:pPr>
            <a:r>
              <a:rPr lang="en-US" altLang="zh-CN" sz="1800" b="1" dirty="0">
                <a:latin typeface="Courier New" panose="02070309020205020404" pitchFamily="49" charset="0"/>
                <a:ea typeface="宋体" panose="02010600030101010101" pitchFamily="2" charset="-122"/>
              </a:rPr>
              <a:t>A: </a:t>
            </a:r>
            <a:r>
              <a:rPr lang="en-US" altLang="zh-CN" sz="1800" dirty="0">
                <a:sym typeface="Symbol" panose="05050102010706020507" pitchFamily="18" charset="2"/>
              </a:rPr>
              <a:t></a:t>
            </a:r>
            <a:r>
              <a:rPr lang="en-US" altLang="zh-CN" sz="1800" b="1" dirty="0">
                <a:latin typeface="Courier New" panose="02070309020205020404" pitchFamily="49" charset="0"/>
                <a:ea typeface="宋体" panose="02010600030101010101" pitchFamily="2" charset="-122"/>
              </a:rPr>
              <a:t>(V</a:t>
            </a:r>
            <a:r>
              <a:rPr lang="en-US" altLang="zh-CN" sz="1800" b="1" baseline="30000" dirty="0">
                <a:latin typeface="Courier New" panose="02070309020205020404" pitchFamily="49" charset="0"/>
                <a:ea typeface="宋体" panose="02010600030101010101" pitchFamily="2" charset="-122"/>
              </a:rPr>
              <a:t>3</a:t>
            </a:r>
            <a:r>
              <a:rPr lang="en-US" altLang="zh-CN" sz="1800" b="1" dirty="0">
                <a:latin typeface="Courier New" panose="02070309020205020404" pitchFamily="49" charset="0"/>
                <a:ea typeface="宋体" panose="02010600030101010101" pitchFamily="2" charset="-122"/>
              </a:rPr>
              <a:t>)</a:t>
            </a:r>
          </a:p>
        </p:txBody>
      </p:sp>
      <p:sp>
        <p:nvSpPr>
          <p:cNvPr id="7" name="TextBox 6">
            <a:extLst>
              <a:ext uri="{FF2B5EF4-FFF2-40B4-BE49-F238E27FC236}">
                <a16:creationId xmlns:a16="http://schemas.microsoft.com/office/drawing/2014/main" id="{FD055161-4A12-1446-8F24-9FD35C6778D3}"/>
              </a:ext>
            </a:extLst>
          </p:cNvPr>
          <p:cNvSpPr txBox="1"/>
          <p:nvPr/>
        </p:nvSpPr>
        <p:spPr>
          <a:xfrm>
            <a:off x="4038600" y="1268911"/>
            <a:ext cx="4343400" cy="1077218"/>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latin typeface="SimSun" panose="02010600030101010101" pitchFamily="2" charset="-122"/>
                <a:ea typeface="SimSun" panose="02010600030101010101" pitchFamily="2" charset="-122"/>
              </a:rPr>
              <a:t>注意</a:t>
            </a:r>
            <a:r>
              <a:rPr lang="zh-CN" altLang="en-US" sz="1600" b="1" dirty="0">
                <a:solidFill>
                  <a:srgbClr val="FF0000"/>
                </a:solidFill>
                <a:latin typeface="SimSun" panose="02010600030101010101" pitchFamily="2" charset="-122"/>
                <a:ea typeface="SimSun" panose="02010600030101010101" pitchFamily="2" charset="-122"/>
              </a:rPr>
              <a:t>：</a:t>
            </a:r>
            <a:r>
              <a:rPr lang="en-US" altLang="zh-CN" sz="1600" b="1" dirty="0">
                <a:solidFill>
                  <a:srgbClr val="FF0000"/>
                </a:solidFill>
                <a:latin typeface="SimSun" panose="02010600030101010101" pitchFamily="2" charset="-122"/>
                <a:ea typeface="SimSun" panose="02010600030101010101" pitchFamily="2" charset="-122"/>
              </a:rPr>
              <a:t>k</a:t>
            </a:r>
            <a:r>
              <a:rPr lang="zh-CN" altLang="en-US" sz="1600" b="1" dirty="0">
                <a:solidFill>
                  <a:srgbClr val="FF0000"/>
                </a:solidFill>
                <a:latin typeface="SimSun" panose="02010600030101010101" pitchFamily="2" charset="-122"/>
                <a:ea typeface="SimSun" panose="02010600030101010101" pitchFamily="2" charset="-122"/>
              </a:rPr>
              <a:t>循环在最外层，因为如果</a:t>
            </a:r>
            <a:r>
              <a:rPr lang="en-US" altLang="zh-CN" sz="1600" b="1" dirty="0">
                <a:solidFill>
                  <a:srgbClr val="FF0000"/>
                </a:solidFill>
                <a:latin typeface="SimSun" panose="02010600030101010101" pitchFamily="2" charset="-122"/>
                <a:ea typeface="SimSun" panose="02010600030101010101" pitchFamily="2" charset="-122"/>
              </a:rPr>
              <a:t>k</a:t>
            </a:r>
            <a:r>
              <a:rPr lang="zh-CN" altLang="en-US" sz="1600" b="1" dirty="0">
                <a:solidFill>
                  <a:srgbClr val="FF0000"/>
                </a:solidFill>
                <a:latin typeface="SimSun" panose="02010600030101010101" pitchFamily="2" charset="-122"/>
                <a:ea typeface="SimSun" panose="02010600030101010101" pitchFamily="2" charset="-122"/>
              </a:rPr>
              <a:t>循环在</a:t>
            </a:r>
            <a:r>
              <a:rPr lang="en-US" altLang="zh-CN" sz="1600" b="1" dirty="0" err="1">
                <a:solidFill>
                  <a:srgbClr val="FF0000"/>
                </a:solidFill>
                <a:latin typeface="SimSun" panose="02010600030101010101" pitchFamily="2" charset="-122"/>
                <a:ea typeface="SimSun" panose="02010600030101010101" pitchFamily="2" charset="-122"/>
              </a:rPr>
              <a:t>i</a:t>
            </a:r>
            <a:r>
              <a:rPr lang="zh-CN" altLang="en-US" sz="1600" b="1" dirty="0">
                <a:solidFill>
                  <a:srgbClr val="FF0000"/>
                </a:solidFill>
                <a:latin typeface="SimSun" panose="02010600030101010101" pitchFamily="2" charset="-122"/>
                <a:ea typeface="SimSun" panose="02010600030101010101" pitchFamily="2" charset="-122"/>
              </a:rPr>
              <a:t>，</a:t>
            </a:r>
            <a:r>
              <a:rPr lang="en-US" altLang="zh-CN" sz="1600" b="1" dirty="0">
                <a:solidFill>
                  <a:srgbClr val="FF0000"/>
                </a:solidFill>
                <a:latin typeface="SimSun" panose="02010600030101010101" pitchFamily="2" charset="-122"/>
                <a:ea typeface="SimSun" panose="02010600030101010101" pitchFamily="2" charset="-122"/>
              </a:rPr>
              <a:t>j</a:t>
            </a:r>
            <a:r>
              <a:rPr lang="zh-CN" altLang="en-US" sz="1600" b="1" dirty="0">
                <a:solidFill>
                  <a:srgbClr val="FF0000"/>
                </a:solidFill>
                <a:latin typeface="SimSun" panose="02010600030101010101" pitchFamily="2" charset="-122"/>
                <a:ea typeface="SimSun" panose="02010600030101010101" pitchFamily="2" charset="-122"/>
              </a:rPr>
              <a:t>循环里面，无法自底向上求解，会造成计算结果之间互相依赖的难以解耦：即计算当前项所依赖的其他项还未计算。</a:t>
            </a:r>
          </a:p>
        </p:txBody>
      </p:sp>
      <p:sp>
        <p:nvSpPr>
          <p:cNvPr id="8" name="TextBox 7">
            <a:extLst>
              <a:ext uri="{FF2B5EF4-FFF2-40B4-BE49-F238E27FC236}">
                <a16:creationId xmlns:a16="http://schemas.microsoft.com/office/drawing/2014/main" id="{6D171A95-CCA2-C14A-9837-04B2876EAD6E}"/>
              </a:ext>
            </a:extLst>
          </p:cNvPr>
          <p:cNvSpPr txBox="1"/>
          <p:nvPr/>
        </p:nvSpPr>
        <p:spPr>
          <a:xfrm>
            <a:off x="4032447" y="2451773"/>
            <a:ext cx="2590800" cy="338554"/>
          </a:xfrm>
          <a:prstGeom prst="rect">
            <a:avLst/>
          </a:prstGeom>
          <a:solidFill>
            <a:schemeClr val="bg1"/>
          </a:solidFill>
          <a:ln w="19050">
            <a:solidFill>
              <a:srgbClr val="00B050"/>
            </a:solidFill>
          </a:ln>
        </p:spPr>
        <p:txBody>
          <a:bodyPr wrap="square" rtlCol="0">
            <a:spAutoFit/>
          </a:bodyPr>
          <a:lstStyle/>
          <a:p>
            <a:pPr algn="just"/>
            <a:r>
              <a:rPr lang="en-CN" altLang="zh-CN" sz="1600" b="1" dirty="0">
                <a:solidFill>
                  <a:srgbClr val="FF0000"/>
                </a:solidFill>
                <a:latin typeface="SimSun" panose="02010600030101010101" pitchFamily="2" charset="-122"/>
                <a:ea typeface="SimSun" panose="02010600030101010101" pitchFamily="2" charset="-122"/>
              </a:rPr>
              <a:t>P:</a:t>
            </a:r>
            <a:r>
              <a:rPr lang="zh-CN" altLang="en-US" sz="1600" b="1" dirty="0">
                <a:solidFill>
                  <a:srgbClr val="FF0000"/>
                </a:solidFill>
                <a:latin typeface="SimSun" panose="02010600030101010101" pitchFamily="2" charset="-122"/>
                <a:ea typeface="SimSun" panose="02010600030101010101" pitchFamily="2" charset="-122"/>
              </a:rPr>
              <a:t> 记录构造优化解的信息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3"/>
          <p:cNvSpPr txBox="1"/>
          <p:nvPr/>
        </p:nvSpPr>
        <p:spPr>
          <a:xfrm>
            <a:off x="4130675" y="2667000"/>
            <a:ext cx="13398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W = D</a:t>
            </a:r>
            <a:r>
              <a:rPr lang="en-US" altLang="zh-CN" sz="2400" baseline="30000" dirty="0">
                <a:ea typeface="宋体" panose="02010600030101010101" pitchFamily="2" charset="-122"/>
              </a:rPr>
              <a:t>0 </a:t>
            </a:r>
            <a:r>
              <a:rPr lang="en-US" altLang="zh-CN" sz="2400" dirty="0">
                <a:ea typeface="宋体" panose="02010600030101010101" pitchFamily="2" charset="-122"/>
              </a:rPr>
              <a:t>=</a:t>
            </a:r>
          </a:p>
        </p:txBody>
      </p:sp>
      <p:grpSp>
        <p:nvGrpSpPr>
          <p:cNvPr id="27653" name="Group 4"/>
          <p:cNvGrpSpPr/>
          <p:nvPr/>
        </p:nvGrpSpPr>
        <p:grpSpPr>
          <a:xfrm>
            <a:off x="5502275" y="2057400"/>
            <a:ext cx="2667000" cy="1752600"/>
            <a:chOff x="3168" y="816"/>
            <a:chExt cx="1680" cy="1104"/>
          </a:xfrm>
        </p:grpSpPr>
        <p:grpSp>
          <p:nvGrpSpPr>
            <p:cNvPr id="27683" name="Group 5"/>
            <p:cNvGrpSpPr/>
            <p:nvPr/>
          </p:nvGrpSpPr>
          <p:grpSpPr>
            <a:xfrm>
              <a:off x="3408" y="1056"/>
              <a:ext cx="1440" cy="864"/>
              <a:chOff x="3024" y="1344"/>
              <a:chExt cx="1440" cy="864"/>
            </a:xfrm>
          </p:grpSpPr>
          <p:sp>
            <p:nvSpPr>
              <p:cNvPr id="27690" name="Rectangle 6"/>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4</a:t>
                </a:r>
              </a:p>
            </p:txBody>
          </p:sp>
          <p:sp>
            <p:nvSpPr>
              <p:cNvPr id="27691" name="Rectangle 7"/>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92" name="Rectangle 8"/>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27693" name="Rectangle 9"/>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7694" name="Rectangle 10"/>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95" name="Rectangle 11"/>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sym typeface="Symbol" panose="05050102010706020507" pitchFamily="18" charset="2"/>
                  </a:rPr>
                  <a:t></a:t>
                </a:r>
              </a:p>
            </p:txBody>
          </p:sp>
          <p:sp>
            <p:nvSpPr>
              <p:cNvPr id="27696" name="Rectangle 12"/>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sym typeface="Symbol" panose="05050102010706020507" pitchFamily="18" charset="2"/>
                  </a:rPr>
                  <a:t></a:t>
                </a:r>
              </a:p>
            </p:txBody>
          </p:sp>
          <p:sp>
            <p:nvSpPr>
              <p:cNvPr id="27697" name="Rectangle 13"/>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27698" name="Rectangle 14"/>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7684" name="Text Box 15"/>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7685" name="Text Box 16"/>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7686" name="Text Box 17"/>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7687" name="Text Box 18"/>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7688" name="Text Box 19"/>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7689" name="Text Box 20"/>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grpSp>
        <p:nvGrpSpPr>
          <p:cNvPr id="27654" name="Group 21"/>
          <p:cNvGrpSpPr/>
          <p:nvPr/>
        </p:nvGrpSpPr>
        <p:grpSpPr>
          <a:xfrm>
            <a:off x="5502275" y="4114800"/>
            <a:ext cx="2667000" cy="1752600"/>
            <a:chOff x="3168" y="816"/>
            <a:chExt cx="1680" cy="1104"/>
          </a:xfrm>
        </p:grpSpPr>
        <p:grpSp>
          <p:nvGrpSpPr>
            <p:cNvPr id="27667" name="Group 22"/>
            <p:cNvGrpSpPr/>
            <p:nvPr/>
          </p:nvGrpSpPr>
          <p:grpSpPr>
            <a:xfrm>
              <a:off x="3408" y="1056"/>
              <a:ext cx="1440" cy="864"/>
              <a:chOff x="3024" y="1344"/>
              <a:chExt cx="1440" cy="864"/>
            </a:xfrm>
          </p:grpSpPr>
          <p:sp>
            <p:nvSpPr>
              <p:cNvPr id="27674" name="Rectangle 23"/>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75" name="Rectangle 24"/>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76" name="Rectangle 25"/>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77" name="Rectangle 26"/>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78" name="Rectangle 27"/>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79" name="Rectangle 28"/>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0</a:t>
                </a:r>
                <a:endParaRPr lang="en-US" altLang="zh-CN" sz="2400" dirty="0">
                  <a:ea typeface="宋体" panose="02010600030101010101" pitchFamily="2" charset="-122"/>
                </a:endParaRPr>
              </a:p>
            </p:txBody>
          </p:sp>
          <p:sp>
            <p:nvSpPr>
              <p:cNvPr id="27680" name="Rectangle 29"/>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0</a:t>
                </a:r>
              </a:p>
            </p:txBody>
          </p:sp>
          <p:sp>
            <p:nvSpPr>
              <p:cNvPr id="27681" name="Rectangle 30"/>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7682" name="Rectangle 31"/>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7668" name="Text Box 32"/>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7669" name="Text Box 33"/>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7670" name="Text Box 34"/>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7671" name="Text Box 35"/>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7672" name="Text Box 36"/>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7673" name="Text Box 37"/>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
        <p:nvSpPr>
          <p:cNvPr id="27655" name="Text Box 38"/>
          <p:cNvSpPr txBox="1"/>
          <p:nvPr/>
        </p:nvSpPr>
        <p:spPr>
          <a:xfrm>
            <a:off x="4664075" y="4953000"/>
            <a:ext cx="6016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P =</a:t>
            </a:r>
          </a:p>
        </p:txBody>
      </p:sp>
      <p:sp>
        <p:nvSpPr>
          <p:cNvPr id="27656" name="Oval 39"/>
          <p:cNvSpPr/>
          <p:nvPr/>
        </p:nvSpPr>
        <p:spPr>
          <a:xfrm>
            <a:off x="1616075" y="2971800"/>
            <a:ext cx="685800" cy="609600"/>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1</a:t>
            </a:r>
          </a:p>
        </p:txBody>
      </p:sp>
      <p:sp>
        <p:nvSpPr>
          <p:cNvPr id="27657" name="Oval 40"/>
          <p:cNvSpPr/>
          <p:nvPr/>
        </p:nvSpPr>
        <p:spPr>
          <a:xfrm>
            <a:off x="1463675" y="4572000"/>
            <a:ext cx="685800" cy="609600"/>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7658" name="Oval 41"/>
          <p:cNvSpPr/>
          <p:nvPr/>
        </p:nvSpPr>
        <p:spPr>
          <a:xfrm>
            <a:off x="3140075" y="3733800"/>
            <a:ext cx="685800" cy="609600"/>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cxnSp>
        <p:nvCxnSpPr>
          <p:cNvPr id="27659" name="AutoShape 42"/>
          <p:cNvCxnSpPr>
            <a:stCxn id="27656" idx="7"/>
            <a:endCxn id="27658" idx="1"/>
          </p:cNvCxnSpPr>
          <p:nvPr/>
        </p:nvCxnSpPr>
        <p:spPr>
          <a:xfrm>
            <a:off x="2201863" y="3046413"/>
            <a:ext cx="1038225" cy="762000"/>
          </a:xfrm>
          <a:prstGeom prst="straightConnector1">
            <a:avLst/>
          </a:prstGeom>
          <a:ln w="28575" cap="flat" cmpd="sng">
            <a:solidFill>
              <a:schemeClr val="tx1"/>
            </a:solidFill>
            <a:prstDash val="solid"/>
            <a:headEnd type="none" w="sm" len="sm"/>
            <a:tailEnd type="triangle" w="lg" len="lg"/>
          </a:ln>
        </p:spPr>
      </p:cxnSp>
      <p:cxnSp>
        <p:nvCxnSpPr>
          <p:cNvPr id="27660" name="AutoShape 43"/>
          <p:cNvCxnSpPr>
            <a:stCxn id="27658" idx="3"/>
            <a:endCxn id="27657" idx="5"/>
          </p:cNvCxnSpPr>
          <p:nvPr/>
        </p:nvCxnSpPr>
        <p:spPr>
          <a:xfrm flipH="1">
            <a:off x="2049463" y="4268788"/>
            <a:ext cx="1190625" cy="838200"/>
          </a:xfrm>
          <a:prstGeom prst="straightConnector1">
            <a:avLst/>
          </a:prstGeom>
          <a:ln w="28575" cap="flat" cmpd="sng">
            <a:solidFill>
              <a:schemeClr val="tx1"/>
            </a:solidFill>
            <a:prstDash val="solid"/>
            <a:headEnd type="none" w="sm" len="sm"/>
            <a:tailEnd type="triangle" w="lg" len="lg"/>
          </a:ln>
        </p:spPr>
      </p:cxnSp>
      <p:cxnSp>
        <p:nvCxnSpPr>
          <p:cNvPr id="27661" name="AutoShape 44"/>
          <p:cNvCxnSpPr>
            <a:stCxn id="27657" idx="2"/>
            <a:endCxn id="27656" idx="2"/>
          </p:cNvCxnSpPr>
          <p:nvPr/>
        </p:nvCxnSpPr>
        <p:spPr>
          <a:xfrm rot="-10800000" flipH="1">
            <a:off x="1449388" y="3276600"/>
            <a:ext cx="152400" cy="1600200"/>
          </a:xfrm>
          <a:prstGeom prst="curvedConnector3">
            <a:avLst>
              <a:gd name="adj1" fmla="val -140625"/>
            </a:avLst>
          </a:prstGeom>
          <a:ln w="28575" cap="flat" cmpd="sng">
            <a:solidFill>
              <a:schemeClr val="tx1"/>
            </a:solidFill>
            <a:prstDash val="solid"/>
            <a:headEnd type="stealth" w="lg" len="lg"/>
            <a:tailEnd type="none" w="med" len="med"/>
          </a:ln>
        </p:spPr>
      </p:cxnSp>
      <p:cxnSp>
        <p:nvCxnSpPr>
          <p:cNvPr id="27662" name="AutoShape 45"/>
          <p:cNvCxnSpPr>
            <a:stCxn id="27657" idx="6"/>
            <a:endCxn id="27656" idx="6"/>
          </p:cNvCxnSpPr>
          <p:nvPr/>
        </p:nvCxnSpPr>
        <p:spPr>
          <a:xfrm flipV="1">
            <a:off x="2163763" y="3276600"/>
            <a:ext cx="152400" cy="1600200"/>
          </a:xfrm>
          <a:prstGeom prst="curvedConnector3">
            <a:avLst>
              <a:gd name="adj1" fmla="val 240625"/>
            </a:avLst>
          </a:prstGeom>
          <a:ln w="28575" cap="flat" cmpd="sng">
            <a:solidFill>
              <a:schemeClr val="tx1"/>
            </a:solidFill>
            <a:prstDash val="solid"/>
            <a:headEnd type="none" w="sm" len="sm"/>
            <a:tailEnd type="triangle" w="lg" len="lg"/>
          </a:ln>
        </p:spPr>
      </p:cxnSp>
      <p:sp>
        <p:nvSpPr>
          <p:cNvPr id="27663" name="Text Box 46"/>
          <p:cNvSpPr txBox="1"/>
          <p:nvPr/>
        </p:nvSpPr>
        <p:spPr>
          <a:xfrm>
            <a:off x="2590800" y="3048000"/>
            <a:ext cx="3365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5</a:t>
            </a:r>
          </a:p>
        </p:txBody>
      </p:sp>
      <p:sp>
        <p:nvSpPr>
          <p:cNvPr id="27664" name="Text Box 47"/>
          <p:cNvSpPr txBox="1"/>
          <p:nvPr/>
        </p:nvSpPr>
        <p:spPr>
          <a:xfrm>
            <a:off x="2682875" y="4495800"/>
            <a:ext cx="4381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7665" name="Text Box 48"/>
          <p:cNvSpPr txBox="1"/>
          <p:nvPr/>
        </p:nvSpPr>
        <p:spPr>
          <a:xfrm>
            <a:off x="2209800" y="3775075"/>
            <a:ext cx="3365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7666" name="Text Box 49"/>
          <p:cNvSpPr txBox="1"/>
          <p:nvPr/>
        </p:nvSpPr>
        <p:spPr>
          <a:xfrm>
            <a:off x="1219200" y="3698875"/>
            <a:ext cx="33655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4</a:t>
            </a:r>
          </a:p>
        </p:txBody>
      </p:sp>
      <p:sp>
        <p:nvSpPr>
          <p:cNvPr id="50" name="Rectangle 2">
            <a:extLst>
              <a:ext uri="{FF2B5EF4-FFF2-40B4-BE49-F238E27FC236}">
                <a16:creationId xmlns:a16="http://schemas.microsoft.com/office/drawing/2014/main" id="{DE331190-AE83-5346-99CE-4582E7F691ED}"/>
              </a:ext>
            </a:extLst>
          </p:cNvPr>
          <p:cNvSpPr txBox="1">
            <a:spLocks/>
          </p:cNvSpPr>
          <p:nvPr/>
        </p:nvSpPr>
        <p:spPr>
          <a:xfrm>
            <a:off x="609600" y="381000"/>
            <a:ext cx="8229600" cy="593725"/>
          </a:xfrm>
          <a:prstGeom prst="rect">
            <a:avLst/>
          </a:prstGeom>
        </p:spPr>
        <p:txBody>
          <a:bodyPr vert="horz" wrap="square" lIns="92075" tIns="46038" rIns="92075" bIns="46038"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示例 </a:t>
            </a:r>
            <a:r>
              <a:rPr lang="en-US" altLang="zh-CN" sz="3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3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0" name="Rectangle 52"/>
          <p:cNvSpPr>
            <a:spLocks noGrp="1"/>
          </p:cNvSpPr>
          <p:nvPr>
            <p:ph sz="half" idx="1"/>
          </p:nvPr>
        </p:nvSpPr>
        <p:spPr>
          <a:xfrm>
            <a:off x="4114800" y="2438400"/>
            <a:ext cx="5029200" cy="3657600"/>
          </a:xfrm>
        </p:spPr>
        <p:txBody>
          <a:bodyPr vert="horz" wrap="square" lIns="92075" tIns="46038" rIns="92075" bIns="46038" anchor="t">
            <a:normAutofit/>
          </a:bodyPr>
          <a:lstStyle/>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[2,3] = min( D</a:t>
            </a:r>
            <a:r>
              <a:rPr lang="en-US" altLang="zh-CN" sz="2400" baseline="30000" dirty="0">
                <a:latin typeface="+mn-lt"/>
                <a:ea typeface="宋体" panose="02010600030101010101" pitchFamily="2" charset="-122"/>
                <a:cs typeface="+mn-cs"/>
              </a:rPr>
              <a:t>0</a:t>
            </a:r>
            <a:r>
              <a:rPr lang="en-US" altLang="zh-CN" sz="2400" dirty="0">
                <a:latin typeface="+mn-lt"/>
                <a:ea typeface="宋体" panose="02010600030101010101" pitchFamily="2" charset="-122"/>
                <a:cs typeface="+mn-cs"/>
              </a:rPr>
              <a:t>[2,3], D</a:t>
            </a:r>
            <a:r>
              <a:rPr lang="en-US" altLang="zh-CN" sz="2400" baseline="30000" dirty="0">
                <a:latin typeface="+mn-lt"/>
                <a:ea typeface="宋体" panose="02010600030101010101" pitchFamily="2" charset="-122"/>
                <a:cs typeface="+mn-cs"/>
              </a:rPr>
              <a:t>0</a:t>
            </a:r>
            <a:r>
              <a:rPr lang="en-US" altLang="zh-CN" sz="2400" dirty="0">
                <a:latin typeface="+mn-lt"/>
                <a:ea typeface="宋体" panose="02010600030101010101" pitchFamily="2" charset="-122"/>
                <a:cs typeface="+mn-cs"/>
              </a:rPr>
              <a:t>[2,1]+D</a:t>
            </a:r>
            <a:r>
              <a:rPr lang="en-US" altLang="zh-CN" sz="2400" baseline="30000" dirty="0">
                <a:latin typeface="+mn-lt"/>
                <a:ea typeface="宋体" panose="02010600030101010101" pitchFamily="2" charset="-122"/>
                <a:cs typeface="+mn-cs"/>
              </a:rPr>
              <a:t>0</a:t>
            </a:r>
            <a:r>
              <a:rPr lang="en-US" altLang="zh-CN" sz="2400" dirty="0">
                <a:latin typeface="+mn-lt"/>
                <a:ea typeface="宋体" panose="02010600030101010101" pitchFamily="2" charset="-122"/>
                <a:cs typeface="+mn-cs"/>
              </a:rPr>
              <a:t>[1,3]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		= min (</a:t>
            </a:r>
            <a:r>
              <a:rPr lang="en-US" altLang="zh-CN" sz="2400" dirty="0">
                <a:latin typeface="+mn-lt"/>
                <a:ea typeface="宋体" panose="02010600030101010101" pitchFamily="2" charset="-122"/>
                <a:cs typeface="+mn-cs"/>
                <a:sym typeface="Symbol" panose="05050102010706020507" pitchFamily="18" charset="2"/>
              </a:rPr>
              <a:t>, 7)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sym typeface="Symbol" panose="05050102010706020507" pitchFamily="18" charset="2"/>
              </a:rPr>
              <a:t>		= 7</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[3,2] = min( D</a:t>
            </a:r>
            <a:r>
              <a:rPr lang="en-US" altLang="zh-CN" sz="2400" baseline="30000" dirty="0">
                <a:latin typeface="+mn-lt"/>
                <a:ea typeface="宋体" panose="02010600030101010101" pitchFamily="2" charset="-122"/>
                <a:cs typeface="+mn-cs"/>
              </a:rPr>
              <a:t>0</a:t>
            </a:r>
            <a:r>
              <a:rPr lang="en-US" altLang="zh-CN" sz="2400" dirty="0">
                <a:latin typeface="+mn-lt"/>
                <a:ea typeface="宋体" panose="02010600030101010101" pitchFamily="2" charset="-122"/>
                <a:cs typeface="+mn-cs"/>
              </a:rPr>
              <a:t>[3,2], D</a:t>
            </a:r>
            <a:r>
              <a:rPr lang="en-US" altLang="zh-CN" sz="2400" baseline="30000" dirty="0">
                <a:latin typeface="+mn-lt"/>
                <a:ea typeface="宋体" panose="02010600030101010101" pitchFamily="2" charset="-122"/>
                <a:cs typeface="+mn-cs"/>
              </a:rPr>
              <a:t>0</a:t>
            </a:r>
            <a:r>
              <a:rPr lang="en-US" altLang="zh-CN" sz="2400" dirty="0">
                <a:latin typeface="+mn-lt"/>
                <a:ea typeface="宋体" panose="02010600030101010101" pitchFamily="2" charset="-122"/>
                <a:cs typeface="+mn-cs"/>
              </a:rPr>
              <a:t>[3,1]+D</a:t>
            </a:r>
            <a:r>
              <a:rPr lang="en-US" altLang="zh-CN" sz="2400" baseline="30000" dirty="0">
                <a:latin typeface="+mn-lt"/>
                <a:ea typeface="宋体" panose="02010600030101010101" pitchFamily="2" charset="-122"/>
                <a:cs typeface="+mn-cs"/>
              </a:rPr>
              <a:t>0</a:t>
            </a:r>
            <a:r>
              <a:rPr lang="en-US" altLang="zh-CN" sz="2400" dirty="0">
                <a:latin typeface="+mn-lt"/>
                <a:ea typeface="宋体" panose="02010600030101010101" pitchFamily="2" charset="-122"/>
                <a:cs typeface="+mn-cs"/>
              </a:rPr>
              <a:t>[1,2]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		= min (-3,</a:t>
            </a:r>
            <a:r>
              <a:rPr lang="en-US" altLang="zh-CN" sz="2400" dirty="0">
                <a:latin typeface="+mn-lt"/>
                <a:ea typeface="宋体" panose="02010600030101010101" pitchFamily="2" charset="-122"/>
                <a:cs typeface="+mn-cs"/>
                <a:sym typeface="Symbol" panose="05050102010706020507" pitchFamily="18" charset="2"/>
              </a:rPr>
              <a:t>)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sym typeface="Symbol" panose="05050102010706020507" pitchFamily="18" charset="2"/>
              </a:rPr>
              <a:t>		= -3</a:t>
            </a:r>
          </a:p>
          <a:p>
            <a:pPr>
              <a:buClr>
                <a:schemeClr val="accent1"/>
              </a:buClr>
              <a:buSzPct val="85000"/>
              <a:buFont typeface="Times New Roman" panose="02020603050405020304" pitchFamily="18" charset="0"/>
              <a:buNone/>
            </a:pPr>
            <a:endParaRPr lang="zh-CN" altLang="en-US" dirty="0">
              <a:latin typeface="+mn-lt"/>
              <a:ea typeface="宋体" panose="02010600030101010101" pitchFamily="2" charset="-122"/>
              <a:cs typeface="+mn-cs"/>
              <a:sym typeface="Symbol" panose="05050102010706020507" pitchFamily="18" charset="2"/>
            </a:endParaRPr>
          </a:p>
        </p:txBody>
      </p:sp>
      <p:sp>
        <p:nvSpPr>
          <p:cNvPr id="28675" name="Text Box 2"/>
          <p:cNvSpPr txBox="1"/>
          <p:nvPr/>
        </p:nvSpPr>
        <p:spPr>
          <a:xfrm>
            <a:off x="457200" y="2667000"/>
            <a:ext cx="8048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dirty="0">
                <a:ea typeface="宋体" panose="02010600030101010101" pitchFamily="2" charset="-122"/>
              </a:rPr>
              <a:t> </a:t>
            </a:r>
            <a:r>
              <a:rPr lang="en-US" altLang="zh-CN" sz="2400" dirty="0">
                <a:ea typeface="宋体" panose="02010600030101010101" pitchFamily="2" charset="-122"/>
              </a:rPr>
              <a:t>D</a:t>
            </a:r>
            <a:r>
              <a:rPr lang="en-US" altLang="zh-CN" sz="2400" baseline="30000" dirty="0">
                <a:ea typeface="宋体" panose="02010600030101010101" pitchFamily="2" charset="-122"/>
              </a:rPr>
              <a:t>1 </a:t>
            </a:r>
            <a:r>
              <a:rPr lang="en-US" altLang="zh-CN" sz="2400" dirty="0">
                <a:ea typeface="宋体" panose="02010600030101010101" pitchFamily="2" charset="-122"/>
              </a:rPr>
              <a:t>=</a:t>
            </a:r>
          </a:p>
        </p:txBody>
      </p:sp>
      <p:grpSp>
        <p:nvGrpSpPr>
          <p:cNvPr id="28676" name="Group 3"/>
          <p:cNvGrpSpPr/>
          <p:nvPr/>
        </p:nvGrpSpPr>
        <p:grpSpPr>
          <a:xfrm>
            <a:off x="1371600" y="2057400"/>
            <a:ext cx="2667000" cy="1752600"/>
            <a:chOff x="3168" y="816"/>
            <a:chExt cx="1680" cy="1104"/>
          </a:xfrm>
        </p:grpSpPr>
        <p:grpSp>
          <p:nvGrpSpPr>
            <p:cNvPr id="28728" name="Group 4"/>
            <p:cNvGrpSpPr/>
            <p:nvPr/>
          </p:nvGrpSpPr>
          <p:grpSpPr>
            <a:xfrm>
              <a:off x="3408" y="1056"/>
              <a:ext cx="1440" cy="864"/>
              <a:chOff x="3024" y="1344"/>
              <a:chExt cx="1440" cy="864"/>
            </a:xfrm>
          </p:grpSpPr>
          <p:sp>
            <p:nvSpPr>
              <p:cNvPr id="28735" name="Rectangle 5"/>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4</a:t>
                </a:r>
              </a:p>
            </p:txBody>
          </p:sp>
          <p:sp>
            <p:nvSpPr>
              <p:cNvPr id="28736" name="Rectangle 6"/>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37" name="Rectangle 7"/>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28738" name="Rectangle 8"/>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8739" name="Rectangle 9"/>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40" name="Rectangle 10"/>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7</a:t>
                </a:r>
                <a:endParaRPr lang="en-US" altLang="zh-CN" sz="2400" dirty="0">
                  <a:ea typeface="宋体" panose="02010600030101010101" pitchFamily="2" charset="-122"/>
                </a:endParaRPr>
              </a:p>
            </p:txBody>
          </p:sp>
          <p:sp>
            <p:nvSpPr>
              <p:cNvPr id="28741" name="Rectangle 11"/>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sym typeface="Symbol" panose="05050102010706020507" pitchFamily="18" charset="2"/>
                  </a:rPr>
                  <a:t></a:t>
                </a:r>
              </a:p>
            </p:txBody>
          </p:sp>
          <p:sp>
            <p:nvSpPr>
              <p:cNvPr id="28742" name="Rectangle 12"/>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28743" name="Rectangle 13"/>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8729" name="Text Box 14"/>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8730" name="Text Box 15"/>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8731" name="Text Box 16"/>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8732" name="Text Box 17"/>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8733" name="Text Box 18"/>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8734" name="Text Box 19"/>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grpSp>
        <p:nvGrpSpPr>
          <p:cNvPr id="28677" name="Group 20"/>
          <p:cNvGrpSpPr/>
          <p:nvPr/>
        </p:nvGrpSpPr>
        <p:grpSpPr>
          <a:xfrm>
            <a:off x="1371600" y="4114800"/>
            <a:ext cx="2667000" cy="1752600"/>
            <a:chOff x="3168" y="816"/>
            <a:chExt cx="1680" cy="1104"/>
          </a:xfrm>
        </p:grpSpPr>
        <p:grpSp>
          <p:nvGrpSpPr>
            <p:cNvPr id="28712" name="Group 21"/>
            <p:cNvGrpSpPr/>
            <p:nvPr/>
          </p:nvGrpSpPr>
          <p:grpSpPr>
            <a:xfrm>
              <a:off x="3408" y="1056"/>
              <a:ext cx="1440" cy="864"/>
              <a:chOff x="3024" y="1344"/>
              <a:chExt cx="1440" cy="864"/>
            </a:xfrm>
          </p:grpSpPr>
          <p:sp>
            <p:nvSpPr>
              <p:cNvPr id="28719" name="Rectangle 22"/>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20" name="Rectangle 23"/>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21" name="Rectangle 24"/>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22" name="Rectangle 25"/>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23" name="Rectangle 26"/>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24" name="Rectangle 27"/>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endParaRPr lang="en-US" altLang="zh-CN" sz="2400" dirty="0">
                  <a:ea typeface="宋体" panose="02010600030101010101" pitchFamily="2" charset="-122"/>
                </a:endParaRPr>
              </a:p>
            </p:txBody>
          </p:sp>
          <p:sp>
            <p:nvSpPr>
              <p:cNvPr id="28725" name="Rectangle 28"/>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0</a:t>
                </a:r>
              </a:p>
            </p:txBody>
          </p:sp>
          <p:sp>
            <p:nvSpPr>
              <p:cNvPr id="28726" name="Rectangle 29"/>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727" name="Rectangle 30"/>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8713" name="Text Box 31"/>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8714" name="Text Box 32"/>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8715" name="Text Box 33"/>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8716" name="Text Box 34"/>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8717" name="Text Box 35"/>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8718" name="Text Box 36"/>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
        <p:nvSpPr>
          <p:cNvPr id="28678" name="Text Box 37"/>
          <p:cNvSpPr txBox="1"/>
          <p:nvPr/>
        </p:nvSpPr>
        <p:spPr>
          <a:xfrm>
            <a:off x="533400" y="4953000"/>
            <a:ext cx="6016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P =</a:t>
            </a:r>
          </a:p>
        </p:txBody>
      </p:sp>
      <p:grpSp>
        <p:nvGrpSpPr>
          <p:cNvPr id="28679" name="Group 38"/>
          <p:cNvGrpSpPr/>
          <p:nvPr/>
        </p:nvGrpSpPr>
        <p:grpSpPr>
          <a:xfrm>
            <a:off x="298450" y="381000"/>
            <a:ext cx="1925638" cy="1600200"/>
            <a:chOff x="188" y="240"/>
            <a:chExt cx="1213" cy="1008"/>
          </a:xfrm>
        </p:grpSpPr>
        <p:grpSp>
          <p:nvGrpSpPr>
            <p:cNvPr id="28700" name="Group 39"/>
            <p:cNvGrpSpPr/>
            <p:nvPr/>
          </p:nvGrpSpPr>
          <p:grpSpPr>
            <a:xfrm>
              <a:off x="288" y="240"/>
              <a:ext cx="1113" cy="1008"/>
              <a:chOff x="288" y="240"/>
              <a:chExt cx="1113" cy="1008"/>
            </a:xfrm>
          </p:grpSpPr>
          <p:sp>
            <p:nvSpPr>
              <p:cNvPr id="28705" name="Oval 40"/>
              <p:cNvSpPr/>
              <p:nvPr/>
            </p:nvSpPr>
            <p:spPr>
              <a:xfrm>
                <a:off x="366" y="24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1</a:t>
                </a:r>
              </a:p>
            </p:txBody>
          </p:sp>
          <p:sp>
            <p:nvSpPr>
              <p:cNvPr id="28706" name="Oval 41"/>
              <p:cNvSpPr/>
              <p:nvPr/>
            </p:nvSpPr>
            <p:spPr>
              <a:xfrm>
                <a:off x="295" y="97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8707" name="Oval 42"/>
              <p:cNvSpPr/>
              <p:nvPr/>
            </p:nvSpPr>
            <p:spPr>
              <a:xfrm>
                <a:off x="1080" y="588"/>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cxnSp>
            <p:nvCxnSpPr>
              <p:cNvPr id="28708" name="AutoShape 43"/>
              <p:cNvCxnSpPr>
                <a:stCxn id="28705" idx="7"/>
                <a:endCxn id="28707" idx="1"/>
              </p:cNvCxnSpPr>
              <p:nvPr/>
            </p:nvCxnSpPr>
            <p:spPr>
              <a:xfrm>
                <a:off x="640" y="274"/>
                <a:ext cx="487" cy="348"/>
              </a:xfrm>
              <a:prstGeom prst="straightConnector1">
                <a:avLst/>
              </a:prstGeom>
              <a:ln w="28575" cap="flat" cmpd="sng">
                <a:solidFill>
                  <a:schemeClr val="tx1"/>
                </a:solidFill>
                <a:prstDash val="solid"/>
                <a:headEnd type="none" w="sm" len="sm"/>
                <a:tailEnd type="triangle" w="lg" len="lg"/>
              </a:ln>
            </p:spPr>
          </p:cxnSp>
          <p:cxnSp>
            <p:nvCxnSpPr>
              <p:cNvPr id="28709" name="AutoShape 44"/>
              <p:cNvCxnSpPr>
                <a:stCxn id="28707" idx="3"/>
                <a:endCxn id="28706" idx="5"/>
              </p:cNvCxnSpPr>
              <p:nvPr/>
            </p:nvCxnSpPr>
            <p:spPr>
              <a:xfrm flipH="1">
                <a:off x="569" y="832"/>
                <a:ext cx="558" cy="382"/>
              </a:xfrm>
              <a:prstGeom prst="straightConnector1">
                <a:avLst/>
              </a:prstGeom>
              <a:ln w="28575" cap="flat" cmpd="sng">
                <a:solidFill>
                  <a:schemeClr val="tx1"/>
                </a:solidFill>
                <a:prstDash val="solid"/>
                <a:headEnd type="none" w="sm" len="sm"/>
                <a:tailEnd type="triangle" w="lg" len="lg"/>
              </a:ln>
            </p:spPr>
          </p:cxnSp>
          <p:cxnSp>
            <p:nvCxnSpPr>
              <p:cNvPr id="28710" name="AutoShape 45"/>
              <p:cNvCxnSpPr>
                <a:stCxn id="28706" idx="2"/>
                <a:endCxn id="28705" idx="2"/>
              </p:cNvCxnSpPr>
              <p:nvPr/>
            </p:nvCxnSpPr>
            <p:spPr>
              <a:xfrm rot="-10800000" flipH="1">
                <a:off x="288" y="379"/>
                <a:ext cx="71" cy="730"/>
              </a:xfrm>
              <a:prstGeom prst="curvedConnector3">
                <a:avLst>
                  <a:gd name="adj1" fmla="val -140625"/>
                </a:avLst>
              </a:prstGeom>
              <a:ln w="28575" cap="flat" cmpd="sng">
                <a:solidFill>
                  <a:schemeClr val="tx1"/>
                </a:solidFill>
                <a:prstDash val="solid"/>
                <a:headEnd type="stealth" w="lg" len="lg"/>
                <a:tailEnd type="none" w="lg" len="lg"/>
              </a:ln>
            </p:spPr>
          </p:cxnSp>
          <p:cxnSp>
            <p:nvCxnSpPr>
              <p:cNvPr id="28711" name="AutoShape 46"/>
              <p:cNvCxnSpPr>
                <a:stCxn id="28706" idx="6"/>
                <a:endCxn id="28705" idx="6"/>
              </p:cNvCxnSpPr>
              <p:nvPr/>
            </p:nvCxnSpPr>
            <p:spPr>
              <a:xfrm flipV="1">
                <a:off x="623" y="379"/>
                <a:ext cx="71" cy="730"/>
              </a:xfrm>
              <a:prstGeom prst="curvedConnector3">
                <a:avLst>
                  <a:gd name="adj1" fmla="val 240625"/>
                </a:avLst>
              </a:prstGeom>
              <a:ln w="28575" cap="flat" cmpd="sng">
                <a:solidFill>
                  <a:schemeClr val="tx1"/>
                </a:solidFill>
                <a:prstDash val="solid"/>
                <a:headEnd type="none" w="sm" len="sm"/>
                <a:tailEnd type="triangle" w="lg" len="lg"/>
              </a:ln>
            </p:spPr>
          </p:cxnSp>
        </p:grpSp>
        <p:sp>
          <p:nvSpPr>
            <p:cNvPr id="28701" name="Text Box 47"/>
            <p:cNvSpPr txBox="1"/>
            <p:nvPr/>
          </p:nvSpPr>
          <p:spPr>
            <a:xfrm>
              <a:off x="864" y="288"/>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5</a:t>
              </a:r>
              <a:endParaRPr lang="en-US" altLang="zh-CN" sz="2400" dirty="0">
                <a:ea typeface="宋体" panose="02010600030101010101" pitchFamily="2" charset="-122"/>
              </a:endParaRPr>
            </a:p>
          </p:txBody>
        </p:sp>
        <p:sp>
          <p:nvSpPr>
            <p:cNvPr id="28702" name="Text Box 48"/>
            <p:cNvSpPr txBox="1"/>
            <p:nvPr/>
          </p:nvSpPr>
          <p:spPr>
            <a:xfrm>
              <a:off x="816" y="902"/>
              <a:ext cx="249"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-3</a:t>
              </a:r>
            </a:p>
          </p:txBody>
        </p:sp>
        <p:sp>
          <p:nvSpPr>
            <p:cNvPr id="28703" name="Text Box 49"/>
            <p:cNvSpPr txBox="1"/>
            <p:nvPr/>
          </p:nvSpPr>
          <p:spPr>
            <a:xfrm>
              <a:off x="764" y="672"/>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2</a:t>
              </a:r>
            </a:p>
          </p:txBody>
        </p:sp>
        <p:sp>
          <p:nvSpPr>
            <p:cNvPr id="28704" name="Text Box 50"/>
            <p:cNvSpPr txBox="1"/>
            <p:nvPr/>
          </p:nvSpPr>
          <p:spPr>
            <a:xfrm>
              <a:off x="188" y="624"/>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4</a:t>
              </a:r>
            </a:p>
          </p:txBody>
        </p:sp>
      </p:grpSp>
      <p:grpSp>
        <p:nvGrpSpPr>
          <p:cNvPr id="28681" name="Group 53"/>
          <p:cNvGrpSpPr/>
          <p:nvPr/>
        </p:nvGrpSpPr>
        <p:grpSpPr>
          <a:xfrm>
            <a:off x="3124200" y="304800"/>
            <a:ext cx="2667000" cy="1752600"/>
            <a:chOff x="3168" y="816"/>
            <a:chExt cx="1680" cy="1104"/>
          </a:xfrm>
        </p:grpSpPr>
        <p:grpSp>
          <p:nvGrpSpPr>
            <p:cNvPr id="28684" name="Group 54"/>
            <p:cNvGrpSpPr/>
            <p:nvPr/>
          </p:nvGrpSpPr>
          <p:grpSpPr>
            <a:xfrm>
              <a:off x="3408" y="1056"/>
              <a:ext cx="1440" cy="864"/>
              <a:chOff x="3024" y="1344"/>
              <a:chExt cx="1440" cy="864"/>
            </a:xfrm>
          </p:grpSpPr>
          <p:sp>
            <p:nvSpPr>
              <p:cNvPr id="28691" name="Rectangle 55"/>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4</a:t>
                </a:r>
              </a:p>
            </p:txBody>
          </p:sp>
          <p:sp>
            <p:nvSpPr>
              <p:cNvPr id="28692" name="Rectangle 56"/>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693" name="Rectangle 57"/>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28694" name="Rectangle 58"/>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8695" name="Rectangle 59"/>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8696" name="Rectangle 60"/>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sym typeface="Symbol" panose="05050102010706020507" pitchFamily="18" charset="2"/>
                  </a:rPr>
                  <a:t></a:t>
                </a:r>
              </a:p>
            </p:txBody>
          </p:sp>
          <p:sp>
            <p:nvSpPr>
              <p:cNvPr id="28697" name="Rectangle 61"/>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sym typeface="Symbol" panose="05050102010706020507" pitchFamily="18" charset="2"/>
                  </a:rPr>
                  <a:t></a:t>
                </a:r>
              </a:p>
            </p:txBody>
          </p:sp>
          <p:sp>
            <p:nvSpPr>
              <p:cNvPr id="28698" name="Rectangle 62"/>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28699" name="Rectangle 63"/>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8685" name="Text Box 64"/>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8686" name="Text Box 65"/>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8687" name="Text Box 66"/>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8688" name="Text Box 67"/>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8689" name="Text Box 68"/>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8690" name="Text Box 69"/>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
        <p:nvSpPr>
          <p:cNvPr id="28682" name="Text Box 70"/>
          <p:cNvSpPr txBox="1"/>
          <p:nvPr/>
        </p:nvSpPr>
        <p:spPr>
          <a:xfrm>
            <a:off x="2514600" y="533400"/>
            <a:ext cx="7286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D</a:t>
            </a:r>
            <a:r>
              <a:rPr lang="en-US" altLang="zh-CN" sz="2400" baseline="30000" dirty="0">
                <a:ea typeface="宋体" panose="02010600030101010101" pitchFamily="2" charset="-122"/>
              </a:rPr>
              <a:t>0 </a:t>
            </a:r>
            <a:r>
              <a:rPr lang="en-US" altLang="zh-CN" sz="2400" dirty="0">
                <a:ea typeface="宋体" panose="02010600030101010101" pitchFamily="2" charset="-122"/>
              </a:rPr>
              <a:t>=</a:t>
            </a:r>
          </a:p>
        </p:txBody>
      </p:sp>
      <p:sp>
        <p:nvSpPr>
          <p:cNvPr id="70" name="TextBox 69">
            <a:extLst>
              <a:ext uri="{FF2B5EF4-FFF2-40B4-BE49-F238E27FC236}">
                <a16:creationId xmlns:a16="http://schemas.microsoft.com/office/drawing/2014/main" id="{E7C905DC-B0FD-6147-8680-FE3EAA152B74}"/>
              </a:ext>
            </a:extLst>
          </p:cNvPr>
          <p:cNvSpPr txBox="1"/>
          <p:nvPr/>
        </p:nvSpPr>
        <p:spPr>
          <a:xfrm>
            <a:off x="6074948" y="1600200"/>
            <a:ext cx="2590800" cy="584775"/>
          </a:xfrm>
          <a:prstGeom prst="rect">
            <a:avLst/>
          </a:prstGeom>
          <a:solidFill>
            <a:schemeClr val="bg1"/>
          </a:solidFill>
          <a:ln w="19050">
            <a:solidFill>
              <a:srgbClr val="00B050"/>
            </a:solidFill>
          </a:ln>
        </p:spPr>
        <p:txBody>
          <a:bodyPr wrap="square" rtlCol="0">
            <a:spAutoFit/>
          </a:bodyPr>
          <a:lstStyle/>
          <a:p>
            <a:pPr algn="just"/>
            <a:r>
              <a:rPr lang="en-US" altLang="zh-CN" sz="1600" b="1" dirty="0" err="1">
                <a:solidFill>
                  <a:srgbClr val="FF0000"/>
                </a:solidFill>
                <a:latin typeface="SimSun" panose="02010600030101010101" pitchFamily="2" charset="-122"/>
                <a:ea typeface="SimSun" panose="02010600030101010101" pitchFamily="2" charset="-122"/>
              </a:rPr>
              <a:t>v</a:t>
            </a:r>
            <a:r>
              <a:rPr lang="en-US" altLang="zh-CN" sz="1600" b="1" baseline="-25000" dirty="0" err="1">
                <a:solidFill>
                  <a:srgbClr val="FF0000"/>
                </a:solidFill>
                <a:latin typeface="SimSun" panose="02010600030101010101" pitchFamily="2" charset="-122"/>
                <a:ea typeface="SimSun" panose="02010600030101010101" pitchFamily="2" charset="-122"/>
              </a:rPr>
              <a:t>k</a:t>
            </a:r>
            <a:r>
              <a:rPr lang="zh-CN" altLang="en-US" sz="1600" b="1" dirty="0">
                <a:solidFill>
                  <a:srgbClr val="FF0000"/>
                </a:solidFill>
                <a:latin typeface="SimSun" panose="02010600030101010101" pitchFamily="2" charset="-122"/>
                <a:ea typeface="SimSun" panose="02010600030101010101" pitchFamily="2" charset="-122"/>
              </a:rPr>
              <a:t>作为起始点或者终点，不需要考虑。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38"/>
          <p:cNvSpPr>
            <a:spLocks noGrp="1"/>
          </p:cNvSpPr>
          <p:nvPr>
            <p:ph sz="half" idx="1"/>
          </p:nvPr>
        </p:nvSpPr>
        <p:spPr>
          <a:xfrm>
            <a:off x="4114800" y="2438400"/>
            <a:ext cx="5105400" cy="3657600"/>
          </a:xfrm>
        </p:spPr>
        <p:txBody>
          <a:bodyPr vert="horz" wrap="square" lIns="92075" tIns="46038" rIns="92075" bIns="46038" anchor="t">
            <a:normAutofit/>
          </a:bodyPr>
          <a:lstStyle/>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[1,3] = min( 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[1,3], 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[1,2]+D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[2,3]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		= min (</a:t>
            </a:r>
            <a:r>
              <a:rPr lang="en-US" altLang="zh-CN" sz="2400" dirty="0">
                <a:latin typeface="+mn-lt"/>
                <a:ea typeface="宋体" panose="02010600030101010101" pitchFamily="2" charset="-122"/>
                <a:cs typeface="+mn-cs"/>
                <a:sym typeface="Symbol" panose="05050102010706020507" pitchFamily="18" charset="2"/>
              </a:rPr>
              <a:t>5, 4+7)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sym typeface="Symbol" panose="05050102010706020507" pitchFamily="18" charset="2"/>
              </a:rPr>
              <a:t>		= 5</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[3,1] = min( 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[3,1], 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[3,2]+D</a:t>
            </a:r>
            <a:r>
              <a:rPr lang="en-US" altLang="zh-CN" sz="2400" baseline="30000" dirty="0">
                <a:latin typeface="+mn-lt"/>
                <a:ea typeface="宋体" panose="02010600030101010101" pitchFamily="2" charset="-122"/>
                <a:cs typeface="+mn-cs"/>
              </a:rPr>
              <a:t>1</a:t>
            </a:r>
            <a:r>
              <a:rPr lang="en-US" altLang="zh-CN" sz="2400" dirty="0">
                <a:latin typeface="+mn-lt"/>
                <a:ea typeface="宋体" panose="02010600030101010101" pitchFamily="2" charset="-122"/>
                <a:cs typeface="+mn-cs"/>
              </a:rPr>
              <a:t>[2,1]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		= min (</a:t>
            </a:r>
            <a:r>
              <a:rPr lang="en-US" altLang="zh-CN" sz="2400" dirty="0">
                <a:latin typeface="+mn-lt"/>
                <a:ea typeface="宋体" panose="02010600030101010101" pitchFamily="2" charset="-122"/>
                <a:cs typeface="+mn-cs"/>
                <a:sym typeface="Symbol" panose="05050102010706020507" pitchFamily="18" charset="2"/>
              </a:rPr>
              <a:t>, -3+2)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sym typeface="Symbol" panose="05050102010706020507" pitchFamily="18" charset="2"/>
              </a:rPr>
              <a:t>		= -1</a:t>
            </a:r>
          </a:p>
        </p:txBody>
      </p:sp>
      <p:sp>
        <p:nvSpPr>
          <p:cNvPr id="29699" name="Text Box 2"/>
          <p:cNvSpPr txBox="1"/>
          <p:nvPr/>
        </p:nvSpPr>
        <p:spPr>
          <a:xfrm>
            <a:off x="457200" y="2667000"/>
            <a:ext cx="8048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dirty="0">
                <a:ea typeface="宋体" panose="02010600030101010101" pitchFamily="2" charset="-122"/>
              </a:rPr>
              <a:t> </a:t>
            </a:r>
            <a:r>
              <a:rPr lang="en-US" altLang="zh-CN" sz="2400" dirty="0">
                <a:ea typeface="宋体" panose="02010600030101010101" pitchFamily="2" charset="-122"/>
              </a:rPr>
              <a:t>D</a:t>
            </a:r>
            <a:r>
              <a:rPr lang="en-US" altLang="zh-CN" sz="2400" baseline="30000" dirty="0">
                <a:ea typeface="宋体" panose="02010600030101010101" pitchFamily="2" charset="-122"/>
              </a:rPr>
              <a:t>2 </a:t>
            </a:r>
            <a:r>
              <a:rPr lang="en-US" altLang="zh-CN" sz="2400" dirty="0">
                <a:ea typeface="宋体" panose="02010600030101010101" pitchFamily="2" charset="-122"/>
              </a:rPr>
              <a:t>=</a:t>
            </a:r>
          </a:p>
        </p:txBody>
      </p:sp>
      <p:grpSp>
        <p:nvGrpSpPr>
          <p:cNvPr id="29700" name="Group 3"/>
          <p:cNvGrpSpPr/>
          <p:nvPr/>
        </p:nvGrpSpPr>
        <p:grpSpPr>
          <a:xfrm>
            <a:off x="1371600" y="2057400"/>
            <a:ext cx="2667000" cy="1752600"/>
            <a:chOff x="3168" y="816"/>
            <a:chExt cx="1680" cy="1104"/>
          </a:xfrm>
        </p:grpSpPr>
        <p:grpSp>
          <p:nvGrpSpPr>
            <p:cNvPr id="29752" name="Group 4"/>
            <p:cNvGrpSpPr/>
            <p:nvPr/>
          </p:nvGrpSpPr>
          <p:grpSpPr>
            <a:xfrm>
              <a:off x="3408" y="1056"/>
              <a:ext cx="1440" cy="864"/>
              <a:chOff x="3024" y="1344"/>
              <a:chExt cx="1440" cy="864"/>
            </a:xfrm>
          </p:grpSpPr>
          <p:sp>
            <p:nvSpPr>
              <p:cNvPr id="29759" name="Rectangle 5"/>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4</a:t>
                </a:r>
              </a:p>
            </p:txBody>
          </p:sp>
          <p:sp>
            <p:nvSpPr>
              <p:cNvPr id="29760" name="Rectangle 6"/>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61" name="Rectangle 7"/>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29762" name="Rectangle 8"/>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9763" name="Rectangle 9"/>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64" name="Rectangle 10"/>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7</a:t>
                </a:r>
                <a:endParaRPr lang="en-US" altLang="zh-CN" sz="2400" dirty="0">
                  <a:ea typeface="宋体" panose="02010600030101010101" pitchFamily="2" charset="-122"/>
                </a:endParaRPr>
              </a:p>
            </p:txBody>
          </p:sp>
          <p:sp>
            <p:nvSpPr>
              <p:cNvPr id="29765" name="Rectangle 11"/>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p>
            </p:txBody>
          </p:sp>
          <p:sp>
            <p:nvSpPr>
              <p:cNvPr id="29766" name="Rectangle 12"/>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29767" name="Rectangle 13"/>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9753" name="Text Box 14"/>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9754" name="Text Box 15"/>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9755" name="Text Box 16"/>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9756" name="Text Box 17"/>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9757" name="Text Box 18"/>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9758" name="Text Box 19"/>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grpSp>
        <p:nvGrpSpPr>
          <p:cNvPr id="29701" name="Group 20"/>
          <p:cNvGrpSpPr/>
          <p:nvPr/>
        </p:nvGrpSpPr>
        <p:grpSpPr>
          <a:xfrm>
            <a:off x="1371600" y="4114800"/>
            <a:ext cx="2667000" cy="1752600"/>
            <a:chOff x="3168" y="816"/>
            <a:chExt cx="1680" cy="1104"/>
          </a:xfrm>
        </p:grpSpPr>
        <p:grpSp>
          <p:nvGrpSpPr>
            <p:cNvPr id="29736" name="Group 21"/>
            <p:cNvGrpSpPr/>
            <p:nvPr/>
          </p:nvGrpSpPr>
          <p:grpSpPr>
            <a:xfrm>
              <a:off x="3408" y="1056"/>
              <a:ext cx="1440" cy="864"/>
              <a:chOff x="3024" y="1344"/>
              <a:chExt cx="1440" cy="864"/>
            </a:xfrm>
          </p:grpSpPr>
          <p:sp>
            <p:nvSpPr>
              <p:cNvPr id="29743" name="Rectangle 22"/>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44" name="Rectangle 23"/>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45" name="Rectangle 24"/>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46" name="Rectangle 25"/>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47" name="Rectangle 26"/>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48" name="Rectangle 27"/>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endParaRPr lang="en-US" altLang="zh-CN" sz="2400" dirty="0">
                  <a:ea typeface="宋体" panose="02010600030101010101" pitchFamily="2" charset="-122"/>
                </a:endParaRPr>
              </a:p>
            </p:txBody>
          </p:sp>
          <p:sp>
            <p:nvSpPr>
              <p:cNvPr id="29749" name="Rectangle 28"/>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2</a:t>
                </a:r>
              </a:p>
            </p:txBody>
          </p:sp>
          <p:sp>
            <p:nvSpPr>
              <p:cNvPr id="29750" name="Rectangle 29"/>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51" name="Rectangle 30"/>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9737" name="Text Box 31"/>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9738" name="Text Box 32"/>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9739" name="Text Box 33"/>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9740" name="Text Box 34"/>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9741" name="Text Box 35"/>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9742" name="Text Box 36"/>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
        <p:nvSpPr>
          <p:cNvPr id="29702" name="Text Box 37"/>
          <p:cNvSpPr txBox="1"/>
          <p:nvPr/>
        </p:nvSpPr>
        <p:spPr>
          <a:xfrm>
            <a:off x="533400" y="4953000"/>
            <a:ext cx="6016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P =</a:t>
            </a:r>
          </a:p>
        </p:txBody>
      </p:sp>
      <p:grpSp>
        <p:nvGrpSpPr>
          <p:cNvPr id="29704" name="Group 39"/>
          <p:cNvGrpSpPr/>
          <p:nvPr/>
        </p:nvGrpSpPr>
        <p:grpSpPr>
          <a:xfrm>
            <a:off x="304800" y="381000"/>
            <a:ext cx="1925638" cy="1600200"/>
            <a:chOff x="188" y="240"/>
            <a:chExt cx="1213" cy="1008"/>
          </a:xfrm>
        </p:grpSpPr>
        <p:grpSp>
          <p:nvGrpSpPr>
            <p:cNvPr id="29724" name="Group 40"/>
            <p:cNvGrpSpPr/>
            <p:nvPr/>
          </p:nvGrpSpPr>
          <p:grpSpPr>
            <a:xfrm>
              <a:off x="288" y="240"/>
              <a:ext cx="1113" cy="1008"/>
              <a:chOff x="288" y="240"/>
              <a:chExt cx="1113" cy="1008"/>
            </a:xfrm>
          </p:grpSpPr>
          <p:sp>
            <p:nvSpPr>
              <p:cNvPr id="29729" name="Oval 41"/>
              <p:cNvSpPr/>
              <p:nvPr/>
            </p:nvSpPr>
            <p:spPr>
              <a:xfrm>
                <a:off x="366" y="24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1</a:t>
                </a:r>
              </a:p>
            </p:txBody>
          </p:sp>
          <p:sp>
            <p:nvSpPr>
              <p:cNvPr id="29730" name="Oval 42"/>
              <p:cNvSpPr/>
              <p:nvPr/>
            </p:nvSpPr>
            <p:spPr>
              <a:xfrm>
                <a:off x="295" y="97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9731" name="Oval 43"/>
              <p:cNvSpPr/>
              <p:nvPr/>
            </p:nvSpPr>
            <p:spPr>
              <a:xfrm>
                <a:off x="1080" y="588"/>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cxnSp>
            <p:nvCxnSpPr>
              <p:cNvPr id="29732" name="AutoShape 44"/>
              <p:cNvCxnSpPr>
                <a:stCxn id="29729" idx="7"/>
                <a:endCxn id="29731" idx="1"/>
              </p:cNvCxnSpPr>
              <p:nvPr/>
            </p:nvCxnSpPr>
            <p:spPr>
              <a:xfrm>
                <a:off x="640" y="274"/>
                <a:ext cx="487" cy="348"/>
              </a:xfrm>
              <a:prstGeom prst="straightConnector1">
                <a:avLst/>
              </a:prstGeom>
              <a:ln w="28575" cap="flat" cmpd="sng">
                <a:solidFill>
                  <a:schemeClr val="tx1"/>
                </a:solidFill>
                <a:prstDash val="solid"/>
                <a:headEnd type="none" w="sm" len="sm"/>
                <a:tailEnd type="triangle" w="lg" len="lg"/>
              </a:ln>
            </p:spPr>
          </p:cxnSp>
          <p:cxnSp>
            <p:nvCxnSpPr>
              <p:cNvPr id="29733" name="AutoShape 45"/>
              <p:cNvCxnSpPr>
                <a:stCxn id="29731" idx="3"/>
                <a:endCxn id="29730" idx="5"/>
              </p:cNvCxnSpPr>
              <p:nvPr/>
            </p:nvCxnSpPr>
            <p:spPr>
              <a:xfrm flipH="1">
                <a:off x="569" y="832"/>
                <a:ext cx="558" cy="382"/>
              </a:xfrm>
              <a:prstGeom prst="straightConnector1">
                <a:avLst/>
              </a:prstGeom>
              <a:ln w="28575" cap="flat" cmpd="sng">
                <a:solidFill>
                  <a:schemeClr val="tx1"/>
                </a:solidFill>
                <a:prstDash val="solid"/>
                <a:headEnd type="none" w="sm" len="sm"/>
                <a:tailEnd type="triangle" w="lg" len="lg"/>
              </a:ln>
            </p:spPr>
          </p:cxnSp>
          <p:cxnSp>
            <p:nvCxnSpPr>
              <p:cNvPr id="29734" name="AutoShape 46"/>
              <p:cNvCxnSpPr>
                <a:stCxn id="29730" idx="2"/>
                <a:endCxn id="29729" idx="2"/>
              </p:cNvCxnSpPr>
              <p:nvPr/>
            </p:nvCxnSpPr>
            <p:spPr>
              <a:xfrm rot="-10800000" flipH="1">
                <a:off x="288" y="379"/>
                <a:ext cx="71" cy="730"/>
              </a:xfrm>
              <a:prstGeom prst="curvedConnector3">
                <a:avLst>
                  <a:gd name="adj1" fmla="val -140625"/>
                </a:avLst>
              </a:prstGeom>
              <a:ln w="28575" cap="flat" cmpd="sng">
                <a:solidFill>
                  <a:schemeClr val="tx1"/>
                </a:solidFill>
                <a:prstDash val="solid"/>
                <a:headEnd type="stealth" w="lg" len="lg"/>
                <a:tailEnd type="none" w="lg" len="lg"/>
              </a:ln>
            </p:spPr>
          </p:cxnSp>
          <p:cxnSp>
            <p:nvCxnSpPr>
              <p:cNvPr id="29735" name="AutoShape 47"/>
              <p:cNvCxnSpPr>
                <a:stCxn id="29730" idx="6"/>
                <a:endCxn id="29729" idx="6"/>
              </p:cNvCxnSpPr>
              <p:nvPr/>
            </p:nvCxnSpPr>
            <p:spPr>
              <a:xfrm flipV="1">
                <a:off x="623" y="379"/>
                <a:ext cx="71" cy="730"/>
              </a:xfrm>
              <a:prstGeom prst="curvedConnector3">
                <a:avLst>
                  <a:gd name="adj1" fmla="val 240625"/>
                </a:avLst>
              </a:prstGeom>
              <a:ln w="28575" cap="flat" cmpd="sng">
                <a:solidFill>
                  <a:schemeClr val="tx1"/>
                </a:solidFill>
                <a:prstDash val="solid"/>
                <a:headEnd type="none" w="sm" len="sm"/>
                <a:tailEnd type="triangle" w="lg" len="lg"/>
              </a:ln>
            </p:spPr>
          </p:cxnSp>
        </p:grpSp>
        <p:sp>
          <p:nvSpPr>
            <p:cNvPr id="29725" name="Text Box 48"/>
            <p:cNvSpPr txBox="1"/>
            <p:nvPr/>
          </p:nvSpPr>
          <p:spPr>
            <a:xfrm>
              <a:off x="864" y="288"/>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5</a:t>
              </a:r>
              <a:endParaRPr lang="en-US" altLang="zh-CN" sz="2400" dirty="0">
                <a:ea typeface="宋体" panose="02010600030101010101" pitchFamily="2" charset="-122"/>
              </a:endParaRPr>
            </a:p>
          </p:txBody>
        </p:sp>
        <p:sp>
          <p:nvSpPr>
            <p:cNvPr id="29726" name="Text Box 49"/>
            <p:cNvSpPr txBox="1"/>
            <p:nvPr/>
          </p:nvSpPr>
          <p:spPr>
            <a:xfrm>
              <a:off x="816" y="902"/>
              <a:ext cx="249"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-3</a:t>
              </a:r>
            </a:p>
          </p:txBody>
        </p:sp>
        <p:sp>
          <p:nvSpPr>
            <p:cNvPr id="29727" name="Text Box 50"/>
            <p:cNvSpPr txBox="1"/>
            <p:nvPr/>
          </p:nvSpPr>
          <p:spPr>
            <a:xfrm>
              <a:off x="764" y="672"/>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2</a:t>
              </a:r>
            </a:p>
          </p:txBody>
        </p:sp>
        <p:sp>
          <p:nvSpPr>
            <p:cNvPr id="29728" name="Text Box 51"/>
            <p:cNvSpPr txBox="1"/>
            <p:nvPr/>
          </p:nvSpPr>
          <p:spPr>
            <a:xfrm>
              <a:off x="188" y="624"/>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4</a:t>
              </a:r>
            </a:p>
          </p:txBody>
        </p:sp>
      </p:grpSp>
      <p:sp>
        <p:nvSpPr>
          <p:cNvPr id="29705" name="Text Box 52"/>
          <p:cNvSpPr txBox="1"/>
          <p:nvPr/>
        </p:nvSpPr>
        <p:spPr>
          <a:xfrm>
            <a:off x="2209800" y="457200"/>
            <a:ext cx="8048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dirty="0">
                <a:ea typeface="宋体" panose="02010600030101010101" pitchFamily="2" charset="-122"/>
              </a:rPr>
              <a:t> </a:t>
            </a:r>
            <a:r>
              <a:rPr lang="en-US" altLang="zh-CN" sz="2400" dirty="0">
                <a:ea typeface="宋体" panose="02010600030101010101" pitchFamily="2" charset="-122"/>
              </a:rPr>
              <a:t>D</a:t>
            </a:r>
            <a:r>
              <a:rPr lang="en-US" altLang="zh-CN" sz="2400" baseline="30000" dirty="0">
                <a:ea typeface="宋体" panose="02010600030101010101" pitchFamily="2" charset="-122"/>
              </a:rPr>
              <a:t>1 </a:t>
            </a:r>
            <a:r>
              <a:rPr lang="en-US" altLang="zh-CN" sz="2400" dirty="0">
                <a:ea typeface="宋体" panose="02010600030101010101" pitchFamily="2" charset="-122"/>
              </a:rPr>
              <a:t>=</a:t>
            </a:r>
          </a:p>
        </p:txBody>
      </p:sp>
      <p:grpSp>
        <p:nvGrpSpPr>
          <p:cNvPr id="29706" name="Group 53"/>
          <p:cNvGrpSpPr/>
          <p:nvPr/>
        </p:nvGrpSpPr>
        <p:grpSpPr>
          <a:xfrm>
            <a:off x="2895600" y="152400"/>
            <a:ext cx="2667000" cy="1752600"/>
            <a:chOff x="3168" y="816"/>
            <a:chExt cx="1680" cy="1104"/>
          </a:xfrm>
        </p:grpSpPr>
        <p:grpSp>
          <p:nvGrpSpPr>
            <p:cNvPr id="29708" name="Group 54"/>
            <p:cNvGrpSpPr/>
            <p:nvPr/>
          </p:nvGrpSpPr>
          <p:grpSpPr>
            <a:xfrm>
              <a:off x="3408" y="1056"/>
              <a:ext cx="1440" cy="864"/>
              <a:chOff x="3024" y="1344"/>
              <a:chExt cx="1440" cy="864"/>
            </a:xfrm>
          </p:grpSpPr>
          <p:sp>
            <p:nvSpPr>
              <p:cNvPr id="29715" name="Rectangle 55"/>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4</a:t>
                </a:r>
              </a:p>
            </p:txBody>
          </p:sp>
          <p:sp>
            <p:nvSpPr>
              <p:cNvPr id="29716" name="Rectangle 56"/>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17" name="Rectangle 57"/>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29718" name="Rectangle 58"/>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29719" name="Rectangle 59"/>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29720" name="Rectangle 60"/>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7</a:t>
                </a:r>
                <a:endParaRPr lang="en-US" altLang="zh-CN" sz="2400" dirty="0">
                  <a:ea typeface="宋体" panose="02010600030101010101" pitchFamily="2" charset="-122"/>
                </a:endParaRPr>
              </a:p>
            </p:txBody>
          </p:sp>
          <p:sp>
            <p:nvSpPr>
              <p:cNvPr id="29721" name="Rectangle 61"/>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dirty="0">
                    <a:latin typeface="Arial" panose="020B0604020202020204" pitchFamily="34" charset="0"/>
                    <a:ea typeface="宋体" panose="02010600030101010101" pitchFamily="2" charset="-122"/>
                  </a:rPr>
                  <a:t> </a:t>
                </a:r>
                <a:r>
                  <a:rPr lang="zh-CN" altLang="en-US" sz="2000" dirty="0">
                    <a:latin typeface="Arial" panose="020B0604020202020204" pitchFamily="34" charset="0"/>
                    <a:ea typeface="宋体" panose="02010600030101010101" pitchFamily="2" charset="-122"/>
                    <a:sym typeface="Symbol" panose="05050102010706020507" pitchFamily="18" charset="2"/>
                  </a:rPr>
                  <a:t></a:t>
                </a:r>
              </a:p>
            </p:txBody>
          </p:sp>
          <p:sp>
            <p:nvSpPr>
              <p:cNvPr id="29722" name="Rectangle 62"/>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29723" name="Rectangle 63"/>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29709" name="Text Box 64"/>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9710" name="Text Box 65"/>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9711" name="Text Box 66"/>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29712" name="Text Box 67"/>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29713" name="Text Box 68"/>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29714" name="Text Box 69"/>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38"/>
          <p:cNvSpPr>
            <a:spLocks noGrp="1"/>
          </p:cNvSpPr>
          <p:nvPr>
            <p:ph sz="half" idx="1"/>
          </p:nvPr>
        </p:nvSpPr>
        <p:spPr>
          <a:xfrm>
            <a:off x="4184828" y="2536065"/>
            <a:ext cx="4959171" cy="3276600"/>
          </a:xfrm>
        </p:spPr>
        <p:txBody>
          <a:bodyPr vert="horz" wrap="square" lIns="92075" tIns="46038" rIns="92075" bIns="46038" anchor="t">
            <a:noAutofit/>
          </a:bodyPr>
          <a:lstStyle/>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D</a:t>
            </a:r>
            <a:r>
              <a:rPr lang="en-US" altLang="zh-CN" sz="2400" baseline="30000" dirty="0">
                <a:latin typeface="+mn-lt"/>
                <a:ea typeface="宋体" panose="02010600030101010101" pitchFamily="2" charset="-122"/>
                <a:cs typeface="+mn-cs"/>
              </a:rPr>
              <a:t>3</a:t>
            </a:r>
            <a:r>
              <a:rPr lang="en-US" altLang="zh-CN" sz="2400" dirty="0">
                <a:latin typeface="+mn-lt"/>
                <a:ea typeface="宋体" panose="02010600030101010101" pitchFamily="2" charset="-122"/>
                <a:cs typeface="+mn-cs"/>
              </a:rPr>
              <a:t>[1,2] = min(D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[1,2], 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[1,3]+D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[3,2]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		= min (</a:t>
            </a:r>
            <a:r>
              <a:rPr lang="en-US" altLang="zh-CN" sz="2400" dirty="0">
                <a:latin typeface="+mn-lt"/>
                <a:ea typeface="宋体" panose="02010600030101010101" pitchFamily="2" charset="-122"/>
                <a:cs typeface="+mn-cs"/>
                <a:sym typeface="Symbol" panose="05050102010706020507" pitchFamily="18" charset="2"/>
              </a:rPr>
              <a:t>4, 5+(-3))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sym typeface="Symbol" panose="05050102010706020507" pitchFamily="18" charset="2"/>
              </a:rPr>
              <a:t>		= 2</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D</a:t>
            </a:r>
            <a:r>
              <a:rPr lang="en-US" altLang="zh-CN" sz="2400" baseline="30000" dirty="0">
                <a:latin typeface="+mn-lt"/>
                <a:ea typeface="宋体" panose="02010600030101010101" pitchFamily="2" charset="-122"/>
                <a:cs typeface="+mn-cs"/>
              </a:rPr>
              <a:t>3</a:t>
            </a:r>
            <a:r>
              <a:rPr lang="en-US" altLang="zh-CN" sz="2400" dirty="0">
                <a:latin typeface="+mn-lt"/>
                <a:ea typeface="宋体" panose="02010600030101010101" pitchFamily="2" charset="-122"/>
                <a:cs typeface="+mn-cs"/>
              </a:rPr>
              <a:t>[2,1] = min(D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[2,1], 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[2,3]+D</a:t>
            </a:r>
            <a:r>
              <a:rPr lang="en-US" altLang="zh-CN" sz="2400" baseline="30000" dirty="0">
                <a:latin typeface="+mn-lt"/>
                <a:ea typeface="宋体" panose="02010600030101010101" pitchFamily="2" charset="-122"/>
                <a:cs typeface="+mn-cs"/>
              </a:rPr>
              <a:t>2</a:t>
            </a:r>
            <a:r>
              <a:rPr lang="en-US" altLang="zh-CN" sz="2400" dirty="0">
                <a:latin typeface="+mn-lt"/>
                <a:ea typeface="宋体" panose="02010600030101010101" pitchFamily="2" charset="-122"/>
                <a:cs typeface="+mn-cs"/>
              </a:rPr>
              <a:t>[3,1]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rPr>
              <a:t>		= min (</a:t>
            </a:r>
            <a:r>
              <a:rPr lang="en-US" altLang="zh-CN" sz="2400" dirty="0">
                <a:latin typeface="+mn-lt"/>
                <a:ea typeface="宋体" panose="02010600030101010101" pitchFamily="2" charset="-122"/>
                <a:cs typeface="+mn-cs"/>
                <a:sym typeface="Symbol" panose="05050102010706020507" pitchFamily="18" charset="2"/>
              </a:rPr>
              <a:t>2, 7+ (-1)) </a:t>
            </a:r>
          </a:p>
          <a:p>
            <a:pPr>
              <a:buClr>
                <a:schemeClr val="accent1"/>
              </a:buClr>
              <a:buSzPct val="85000"/>
              <a:buFont typeface="Times New Roman" panose="02020603050405020304" pitchFamily="18" charset="0"/>
              <a:buNone/>
            </a:pPr>
            <a:r>
              <a:rPr lang="en-US" altLang="zh-CN" sz="2400" dirty="0">
                <a:latin typeface="+mn-lt"/>
                <a:ea typeface="宋体" panose="02010600030101010101" pitchFamily="2" charset="-122"/>
                <a:cs typeface="+mn-cs"/>
                <a:sym typeface="Symbol" panose="05050102010706020507" pitchFamily="18" charset="2"/>
              </a:rPr>
              <a:t>		= 2</a:t>
            </a:r>
          </a:p>
        </p:txBody>
      </p:sp>
      <p:sp>
        <p:nvSpPr>
          <p:cNvPr id="30723" name="Text Box 2"/>
          <p:cNvSpPr txBox="1"/>
          <p:nvPr/>
        </p:nvSpPr>
        <p:spPr>
          <a:xfrm>
            <a:off x="457200" y="2667000"/>
            <a:ext cx="8048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dirty="0">
                <a:ea typeface="宋体" panose="02010600030101010101" pitchFamily="2" charset="-122"/>
              </a:rPr>
              <a:t> </a:t>
            </a:r>
            <a:r>
              <a:rPr lang="en-US" altLang="zh-CN" sz="2400" dirty="0">
                <a:ea typeface="宋体" panose="02010600030101010101" pitchFamily="2" charset="-122"/>
              </a:rPr>
              <a:t>D</a:t>
            </a:r>
            <a:r>
              <a:rPr lang="en-US" altLang="zh-CN" sz="2400" baseline="30000" dirty="0">
                <a:ea typeface="宋体" panose="02010600030101010101" pitchFamily="2" charset="-122"/>
              </a:rPr>
              <a:t>3 </a:t>
            </a:r>
            <a:r>
              <a:rPr lang="en-US" altLang="zh-CN" sz="2400" dirty="0">
                <a:ea typeface="宋体" panose="02010600030101010101" pitchFamily="2" charset="-122"/>
              </a:rPr>
              <a:t>=</a:t>
            </a:r>
          </a:p>
        </p:txBody>
      </p:sp>
      <p:grpSp>
        <p:nvGrpSpPr>
          <p:cNvPr id="30724" name="Group 3"/>
          <p:cNvGrpSpPr/>
          <p:nvPr/>
        </p:nvGrpSpPr>
        <p:grpSpPr>
          <a:xfrm>
            <a:off x="1371600" y="2057400"/>
            <a:ext cx="2667000" cy="1752600"/>
            <a:chOff x="3168" y="816"/>
            <a:chExt cx="1680" cy="1104"/>
          </a:xfrm>
        </p:grpSpPr>
        <p:grpSp>
          <p:nvGrpSpPr>
            <p:cNvPr id="30775" name="Group 4"/>
            <p:cNvGrpSpPr/>
            <p:nvPr/>
          </p:nvGrpSpPr>
          <p:grpSpPr>
            <a:xfrm>
              <a:off x="3408" y="1056"/>
              <a:ext cx="1440" cy="864"/>
              <a:chOff x="3024" y="1344"/>
              <a:chExt cx="1440" cy="864"/>
            </a:xfrm>
          </p:grpSpPr>
          <p:sp>
            <p:nvSpPr>
              <p:cNvPr id="30782" name="Rectangle 5"/>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30783" name="Rectangle 6"/>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84" name="Rectangle 7"/>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30785" name="Rectangle 8"/>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30786" name="Rectangle 9"/>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87" name="Rectangle 10"/>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7</a:t>
                </a:r>
                <a:endParaRPr lang="en-US" altLang="zh-CN" sz="2400" dirty="0">
                  <a:ea typeface="宋体" panose="02010600030101010101" pitchFamily="2" charset="-122"/>
                </a:endParaRPr>
              </a:p>
            </p:txBody>
          </p:sp>
          <p:sp>
            <p:nvSpPr>
              <p:cNvPr id="30788" name="Rectangle 11"/>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p>
            </p:txBody>
          </p:sp>
          <p:sp>
            <p:nvSpPr>
              <p:cNvPr id="30789" name="Rectangle 12"/>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30790" name="Rectangle 13"/>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30776" name="Text Box 14"/>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777" name="Text Box 15"/>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0778" name="Text Box 16"/>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30779" name="Text Box 17"/>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780" name="Text Box 18"/>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0781" name="Text Box 19"/>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grpSp>
        <p:nvGrpSpPr>
          <p:cNvPr id="30725" name="Group 20"/>
          <p:cNvGrpSpPr/>
          <p:nvPr/>
        </p:nvGrpSpPr>
        <p:grpSpPr>
          <a:xfrm>
            <a:off x="1371600" y="4114800"/>
            <a:ext cx="2667000" cy="1752600"/>
            <a:chOff x="3168" y="816"/>
            <a:chExt cx="1680" cy="1104"/>
          </a:xfrm>
        </p:grpSpPr>
        <p:grpSp>
          <p:nvGrpSpPr>
            <p:cNvPr id="30759" name="Group 21"/>
            <p:cNvGrpSpPr/>
            <p:nvPr/>
          </p:nvGrpSpPr>
          <p:grpSpPr>
            <a:xfrm>
              <a:off x="3408" y="1056"/>
              <a:ext cx="1440" cy="864"/>
              <a:chOff x="3024" y="1344"/>
              <a:chExt cx="1440" cy="864"/>
            </a:xfrm>
          </p:grpSpPr>
          <p:sp>
            <p:nvSpPr>
              <p:cNvPr id="30766" name="Rectangle 22"/>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30767" name="Rectangle 23"/>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68" name="Rectangle 24"/>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69" name="Rectangle 25"/>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70" name="Rectangle 26"/>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71" name="Rectangle 27"/>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endParaRPr lang="en-US" altLang="zh-CN" sz="2400" dirty="0">
                  <a:ea typeface="宋体" panose="02010600030101010101" pitchFamily="2" charset="-122"/>
                </a:endParaRPr>
              </a:p>
            </p:txBody>
          </p:sp>
          <p:sp>
            <p:nvSpPr>
              <p:cNvPr id="30772" name="Rectangle 28"/>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2</a:t>
                </a:r>
              </a:p>
            </p:txBody>
          </p:sp>
          <p:sp>
            <p:nvSpPr>
              <p:cNvPr id="30773" name="Rectangle 29"/>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74" name="Rectangle 30"/>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30760" name="Text Box 31"/>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761" name="Text Box 32"/>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0762" name="Text Box 33"/>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30763" name="Text Box 34"/>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764" name="Text Box 35"/>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0765" name="Text Box 36"/>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
        <p:nvSpPr>
          <p:cNvPr id="30726" name="Text Box 37"/>
          <p:cNvSpPr txBox="1"/>
          <p:nvPr/>
        </p:nvSpPr>
        <p:spPr>
          <a:xfrm>
            <a:off x="533400" y="4953000"/>
            <a:ext cx="6016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P =</a:t>
            </a:r>
          </a:p>
        </p:txBody>
      </p:sp>
      <p:sp>
        <p:nvSpPr>
          <p:cNvPr id="30728" name="Text Box 39"/>
          <p:cNvSpPr txBox="1"/>
          <p:nvPr/>
        </p:nvSpPr>
        <p:spPr>
          <a:xfrm>
            <a:off x="2166938" y="228600"/>
            <a:ext cx="804862"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400" dirty="0">
                <a:ea typeface="宋体" panose="02010600030101010101" pitchFamily="2" charset="-122"/>
              </a:rPr>
              <a:t> </a:t>
            </a:r>
            <a:r>
              <a:rPr lang="en-US" altLang="zh-CN" sz="2400" dirty="0">
                <a:ea typeface="宋体" panose="02010600030101010101" pitchFamily="2" charset="-122"/>
              </a:rPr>
              <a:t>D</a:t>
            </a:r>
            <a:r>
              <a:rPr lang="en-US" altLang="zh-CN" sz="2400" baseline="30000" dirty="0">
                <a:ea typeface="宋体" panose="02010600030101010101" pitchFamily="2" charset="-122"/>
              </a:rPr>
              <a:t>2 </a:t>
            </a:r>
            <a:r>
              <a:rPr lang="en-US" altLang="zh-CN" sz="2400" dirty="0">
                <a:ea typeface="宋体" panose="02010600030101010101" pitchFamily="2" charset="-122"/>
              </a:rPr>
              <a:t>=</a:t>
            </a:r>
          </a:p>
        </p:txBody>
      </p:sp>
      <p:grpSp>
        <p:nvGrpSpPr>
          <p:cNvPr id="30729" name="Group 40"/>
          <p:cNvGrpSpPr/>
          <p:nvPr/>
        </p:nvGrpSpPr>
        <p:grpSpPr>
          <a:xfrm>
            <a:off x="2514600" y="76200"/>
            <a:ext cx="2667000" cy="1752600"/>
            <a:chOff x="3168" y="816"/>
            <a:chExt cx="1680" cy="1104"/>
          </a:xfrm>
        </p:grpSpPr>
        <p:grpSp>
          <p:nvGrpSpPr>
            <p:cNvPr id="30743" name="Group 41"/>
            <p:cNvGrpSpPr/>
            <p:nvPr/>
          </p:nvGrpSpPr>
          <p:grpSpPr>
            <a:xfrm>
              <a:off x="3408" y="1056"/>
              <a:ext cx="1440" cy="864"/>
              <a:chOff x="3024" y="1344"/>
              <a:chExt cx="1440" cy="864"/>
            </a:xfrm>
          </p:grpSpPr>
          <p:sp>
            <p:nvSpPr>
              <p:cNvPr id="30750" name="Rectangle 42"/>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4</a:t>
                </a:r>
              </a:p>
            </p:txBody>
          </p:sp>
          <p:sp>
            <p:nvSpPr>
              <p:cNvPr id="30751" name="Rectangle 43"/>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52" name="Rectangle 44"/>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5</a:t>
                </a:r>
              </a:p>
            </p:txBody>
          </p:sp>
          <p:sp>
            <p:nvSpPr>
              <p:cNvPr id="30753" name="Rectangle 45"/>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30754" name="Rectangle 46"/>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0755" name="Rectangle 47"/>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7</a:t>
                </a:r>
                <a:endParaRPr lang="en-US" altLang="zh-CN" sz="2400" dirty="0">
                  <a:ea typeface="宋体" panose="02010600030101010101" pitchFamily="2" charset="-122"/>
                </a:endParaRPr>
              </a:p>
            </p:txBody>
          </p:sp>
          <p:sp>
            <p:nvSpPr>
              <p:cNvPr id="30756" name="Rectangle 48"/>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p>
            </p:txBody>
          </p:sp>
          <p:sp>
            <p:nvSpPr>
              <p:cNvPr id="30757" name="Rectangle 49"/>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30758" name="Rectangle 50"/>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30744" name="Text Box 51"/>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745" name="Text Box 52"/>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0746" name="Text Box 53"/>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30747" name="Text Box 54"/>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0748" name="Text Box 55"/>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0749" name="Text Box 56"/>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grpSp>
        <p:nvGrpSpPr>
          <p:cNvPr id="30730" name="Group 57"/>
          <p:cNvGrpSpPr/>
          <p:nvPr/>
        </p:nvGrpSpPr>
        <p:grpSpPr>
          <a:xfrm>
            <a:off x="304800" y="152400"/>
            <a:ext cx="1925638" cy="1600200"/>
            <a:chOff x="188" y="240"/>
            <a:chExt cx="1213" cy="1008"/>
          </a:xfrm>
        </p:grpSpPr>
        <p:grpSp>
          <p:nvGrpSpPr>
            <p:cNvPr id="30731" name="Group 58"/>
            <p:cNvGrpSpPr/>
            <p:nvPr/>
          </p:nvGrpSpPr>
          <p:grpSpPr>
            <a:xfrm>
              <a:off x="288" y="240"/>
              <a:ext cx="1113" cy="1008"/>
              <a:chOff x="288" y="240"/>
              <a:chExt cx="1113" cy="1008"/>
            </a:xfrm>
          </p:grpSpPr>
          <p:sp>
            <p:nvSpPr>
              <p:cNvPr id="30736" name="Oval 59"/>
              <p:cNvSpPr/>
              <p:nvPr/>
            </p:nvSpPr>
            <p:spPr>
              <a:xfrm>
                <a:off x="366" y="24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1</a:t>
                </a:r>
              </a:p>
            </p:txBody>
          </p:sp>
          <p:sp>
            <p:nvSpPr>
              <p:cNvPr id="30737" name="Oval 60"/>
              <p:cNvSpPr/>
              <p:nvPr/>
            </p:nvSpPr>
            <p:spPr>
              <a:xfrm>
                <a:off x="295" y="97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30738" name="Oval 61"/>
              <p:cNvSpPr/>
              <p:nvPr/>
            </p:nvSpPr>
            <p:spPr>
              <a:xfrm>
                <a:off x="1080" y="588"/>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cxnSp>
            <p:nvCxnSpPr>
              <p:cNvPr id="30739" name="AutoShape 62"/>
              <p:cNvCxnSpPr>
                <a:stCxn id="30736" idx="7"/>
                <a:endCxn id="30738" idx="1"/>
              </p:cNvCxnSpPr>
              <p:nvPr/>
            </p:nvCxnSpPr>
            <p:spPr>
              <a:xfrm>
                <a:off x="640" y="274"/>
                <a:ext cx="487" cy="348"/>
              </a:xfrm>
              <a:prstGeom prst="straightConnector1">
                <a:avLst/>
              </a:prstGeom>
              <a:ln w="28575" cap="flat" cmpd="sng">
                <a:solidFill>
                  <a:schemeClr val="tx1"/>
                </a:solidFill>
                <a:prstDash val="solid"/>
                <a:headEnd type="none" w="sm" len="sm"/>
                <a:tailEnd type="triangle" w="lg" len="lg"/>
              </a:ln>
            </p:spPr>
          </p:cxnSp>
          <p:cxnSp>
            <p:nvCxnSpPr>
              <p:cNvPr id="30740" name="AutoShape 63"/>
              <p:cNvCxnSpPr>
                <a:stCxn id="30738" idx="3"/>
                <a:endCxn id="30737" idx="5"/>
              </p:cNvCxnSpPr>
              <p:nvPr/>
            </p:nvCxnSpPr>
            <p:spPr>
              <a:xfrm flipH="1">
                <a:off x="569" y="832"/>
                <a:ext cx="558" cy="382"/>
              </a:xfrm>
              <a:prstGeom prst="straightConnector1">
                <a:avLst/>
              </a:prstGeom>
              <a:ln w="28575" cap="flat" cmpd="sng">
                <a:solidFill>
                  <a:schemeClr val="tx1"/>
                </a:solidFill>
                <a:prstDash val="solid"/>
                <a:headEnd type="none" w="sm" len="sm"/>
                <a:tailEnd type="triangle" w="lg" len="lg"/>
              </a:ln>
            </p:spPr>
          </p:cxnSp>
          <p:cxnSp>
            <p:nvCxnSpPr>
              <p:cNvPr id="30741" name="AutoShape 64"/>
              <p:cNvCxnSpPr>
                <a:stCxn id="30737" idx="2"/>
                <a:endCxn id="30736" idx="2"/>
              </p:cNvCxnSpPr>
              <p:nvPr/>
            </p:nvCxnSpPr>
            <p:spPr>
              <a:xfrm rot="-10800000" flipH="1">
                <a:off x="288" y="379"/>
                <a:ext cx="71" cy="730"/>
              </a:xfrm>
              <a:prstGeom prst="curvedConnector3">
                <a:avLst>
                  <a:gd name="adj1" fmla="val -140625"/>
                </a:avLst>
              </a:prstGeom>
              <a:ln w="28575" cap="flat" cmpd="sng">
                <a:solidFill>
                  <a:schemeClr val="tx1"/>
                </a:solidFill>
                <a:prstDash val="solid"/>
                <a:headEnd type="stealth" w="lg" len="lg"/>
                <a:tailEnd type="none" w="lg" len="lg"/>
              </a:ln>
            </p:spPr>
          </p:cxnSp>
          <p:cxnSp>
            <p:nvCxnSpPr>
              <p:cNvPr id="30742" name="AutoShape 65"/>
              <p:cNvCxnSpPr>
                <a:stCxn id="30737" idx="6"/>
                <a:endCxn id="30736" idx="6"/>
              </p:cNvCxnSpPr>
              <p:nvPr/>
            </p:nvCxnSpPr>
            <p:spPr>
              <a:xfrm flipV="1">
                <a:off x="623" y="379"/>
                <a:ext cx="71" cy="730"/>
              </a:xfrm>
              <a:prstGeom prst="curvedConnector3">
                <a:avLst>
                  <a:gd name="adj1" fmla="val 240625"/>
                </a:avLst>
              </a:prstGeom>
              <a:ln w="28575" cap="flat" cmpd="sng">
                <a:solidFill>
                  <a:schemeClr val="tx1"/>
                </a:solidFill>
                <a:prstDash val="solid"/>
                <a:headEnd type="none" w="sm" len="sm"/>
                <a:tailEnd type="triangle" w="lg" len="lg"/>
              </a:ln>
            </p:spPr>
          </p:cxnSp>
        </p:grpSp>
        <p:sp>
          <p:nvSpPr>
            <p:cNvPr id="30732" name="Text Box 66"/>
            <p:cNvSpPr txBox="1"/>
            <p:nvPr/>
          </p:nvSpPr>
          <p:spPr>
            <a:xfrm>
              <a:off x="864" y="288"/>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5</a:t>
              </a:r>
              <a:endParaRPr lang="en-US" altLang="zh-CN" sz="2400" dirty="0">
                <a:ea typeface="宋体" panose="02010600030101010101" pitchFamily="2" charset="-122"/>
              </a:endParaRPr>
            </a:p>
          </p:txBody>
        </p:sp>
        <p:sp>
          <p:nvSpPr>
            <p:cNvPr id="30733" name="Text Box 67"/>
            <p:cNvSpPr txBox="1"/>
            <p:nvPr/>
          </p:nvSpPr>
          <p:spPr>
            <a:xfrm>
              <a:off x="816" y="902"/>
              <a:ext cx="249"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-3</a:t>
              </a:r>
            </a:p>
          </p:txBody>
        </p:sp>
        <p:sp>
          <p:nvSpPr>
            <p:cNvPr id="30734" name="Text Box 68"/>
            <p:cNvSpPr txBox="1"/>
            <p:nvPr/>
          </p:nvSpPr>
          <p:spPr>
            <a:xfrm>
              <a:off x="764" y="672"/>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2</a:t>
              </a:r>
            </a:p>
          </p:txBody>
        </p:sp>
        <p:sp>
          <p:nvSpPr>
            <p:cNvPr id="30735" name="Text Box 69"/>
            <p:cNvSpPr txBox="1"/>
            <p:nvPr/>
          </p:nvSpPr>
          <p:spPr>
            <a:xfrm>
              <a:off x="188" y="624"/>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p:cNvSpPr>
          <p:nvPr>
            <p:ph type="title"/>
          </p:nvPr>
        </p:nvSpPr>
        <p:spPr>
          <a:xfrm>
            <a:off x="457200" y="228600"/>
            <a:ext cx="8229600" cy="593725"/>
          </a:xfrm>
        </p:spPr>
        <p:txBody>
          <a:bodyPr vert="horz" wrap="square" lIns="92075" tIns="46038" rIns="92075" bIns="46038" anchor="ctr">
            <a:normAutofit fontScale="90000"/>
          </a:bodyPr>
          <a:lstStyle/>
          <a:p>
            <a:pPr algn="ctr"/>
            <a:r>
              <a:rPr lang="zh-CN" altLang="en-US" sz="3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示例 </a:t>
            </a:r>
            <a:r>
              <a:rPr lang="en-US" altLang="zh-CN" sz="3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36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7652" name="Text Box 3"/>
              <p:cNvSpPr txBox="1"/>
              <p:nvPr/>
            </p:nvSpPr>
            <p:spPr>
              <a:xfrm>
                <a:off x="3657600" y="2057400"/>
                <a:ext cx="1911805" cy="47699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𝑊</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𝟎</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7652" name="Text Box 3"/>
              <p:cNvSpPr txBox="1">
                <a:spLocks noRot="1" noChangeAspect="1" noMove="1" noResize="1" noEditPoints="1" noAdjustHandles="1" noChangeArrowheads="1" noChangeShapeType="1" noTextEdit="1"/>
              </p:cNvSpPr>
              <p:nvPr/>
            </p:nvSpPr>
            <p:spPr>
              <a:xfrm>
                <a:off x="3657600" y="2057400"/>
                <a:ext cx="1911805" cy="476990"/>
              </a:xfrm>
              <a:prstGeom prst="rect">
                <a:avLst/>
              </a:prstGeom>
              <a:blipFill>
                <a:blip r:embed="rId4"/>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655" name="Text Box 38"/>
              <p:cNvSpPr txBox="1"/>
              <p:nvPr/>
            </p:nvSpPr>
            <p:spPr>
              <a:xfrm>
                <a:off x="4525714" y="4481005"/>
                <a:ext cx="841897" cy="4616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𝑃</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7655" name="Text Box 38"/>
              <p:cNvSpPr txBox="1">
                <a:spLocks noRot="1" noChangeAspect="1" noMove="1" noResize="1" noEditPoints="1" noAdjustHandles="1" noChangeArrowheads="1" noChangeShapeType="1" noTextEdit="1"/>
              </p:cNvSpPr>
              <p:nvPr/>
            </p:nvSpPr>
            <p:spPr>
              <a:xfrm>
                <a:off x="4525714" y="4481005"/>
                <a:ext cx="841897" cy="461665"/>
              </a:xfrm>
              <a:prstGeom prst="rect">
                <a:avLst/>
              </a:prstGeom>
              <a:blipFill>
                <a:blip r:embed="rId5"/>
                <a:stretch>
                  <a:fillRect/>
                </a:stretch>
              </a:blipFill>
              <a:ln w="12700">
                <a:noFill/>
              </a:ln>
            </p:spPr>
            <p:txBody>
              <a:bodyPr/>
              <a:lstStyle/>
              <a:p>
                <a:r>
                  <a:rPr lang="zh-CN" altLang="en-US">
                    <a:noFill/>
                  </a:rPr>
                  <a:t> </a:t>
                </a:r>
              </a:p>
            </p:txBody>
          </p:sp>
        </mc:Fallback>
      </mc:AlternateContent>
      <p:grpSp>
        <p:nvGrpSpPr>
          <p:cNvPr id="51" name="Group 9">
            <a:extLst>
              <a:ext uri="{FF2B5EF4-FFF2-40B4-BE49-F238E27FC236}">
                <a16:creationId xmlns:a16="http://schemas.microsoft.com/office/drawing/2014/main" id="{EF745FA1-E8F7-48C0-B1E4-ABD8C68566A2}"/>
              </a:ext>
            </a:extLst>
          </p:cNvPr>
          <p:cNvGrpSpPr>
            <a:grpSpLocks/>
          </p:cNvGrpSpPr>
          <p:nvPr/>
        </p:nvGrpSpPr>
        <p:grpSpPr bwMode="auto">
          <a:xfrm>
            <a:off x="120378" y="1617800"/>
            <a:ext cx="3656013" cy="3186113"/>
            <a:chOff x="192" y="288"/>
            <a:chExt cx="2303" cy="2007"/>
          </a:xfrm>
        </p:grpSpPr>
        <p:sp>
          <p:nvSpPr>
            <p:cNvPr id="52" name="Text Box 10">
              <a:extLst>
                <a:ext uri="{FF2B5EF4-FFF2-40B4-BE49-F238E27FC236}">
                  <a16:creationId xmlns:a16="http://schemas.microsoft.com/office/drawing/2014/main" id="{51D0A8CF-026B-46A2-93D0-898B1CC1961E}"/>
                </a:ext>
              </a:extLst>
            </p:cNvPr>
            <p:cNvSpPr txBox="1">
              <a:spLocks noChangeArrowheads="1"/>
            </p:cNvSpPr>
            <p:nvPr/>
          </p:nvSpPr>
          <p:spPr bwMode="auto">
            <a:xfrm>
              <a:off x="2064" y="288"/>
              <a:ext cx="35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i="1"/>
                <a:t>v</a:t>
              </a:r>
              <a:r>
                <a:rPr lang="en-US" altLang="zh-CN" sz="3200" b="1" baseline="-25000"/>
                <a:t>2</a:t>
              </a:r>
              <a:endParaRPr lang="en-US" altLang="zh-CN" sz="3200" b="1"/>
            </a:p>
          </p:txBody>
        </p:sp>
        <p:sp>
          <p:nvSpPr>
            <p:cNvPr id="53" name="Text Box 11">
              <a:extLst>
                <a:ext uri="{FF2B5EF4-FFF2-40B4-BE49-F238E27FC236}">
                  <a16:creationId xmlns:a16="http://schemas.microsoft.com/office/drawing/2014/main" id="{9076D810-2E54-4937-8C63-D32A042A1CBA}"/>
                </a:ext>
              </a:extLst>
            </p:cNvPr>
            <p:cNvSpPr txBox="1">
              <a:spLocks noChangeArrowheads="1"/>
            </p:cNvSpPr>
            <p:nvPr/>
          </p:nvSpPr>
          <p:spPr bwMode="auto">
            <a:xfrm>
              <a:off x="1183" y="1281"/>
              <a:ext cx="3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i="1" dirty="0"/>
                <a:t>v</a:t>
              </a:r>
              <a:r>
                <a:rPr lang="en-US" altLang="zh-CN" sz="3200" b="1" baseline="-25000" dirty="0"/>
                <a:t>5</a:t>
              </a:r>
              <a:endParaRPr lang="en-US" altLang="zh-CN" sz="3200" b="1" dirty="0"/>
            </a:p>
          </p:txBody>
        </p:sp>
        <p:sp>
          <p:nvSpPr>
            <p:cNvPr id="54" name="Text Box 12">
              <a:extLst>
                <a:ext uri="{FF2B5EF4-FFF2-40B4-BE49-F238E27FC236}">
                  <a16:creationId xmlns:a16="http://schemas.microsoft.com/office/drawing/2014/main" id="{DAC2A6CE-CA12-4E24-9E89-E96ADFCFAF38}"/>
                </a:ext>
              </a:extLst>
            </p:cNvPr>
            <p:cNvSpPr txBox="1">
              <a:spLocks noChangeArrowheads="1"/>
            </p:cNvSpPr>
            <p:nvPr/>
          </p:nvSpPr>
          <p:spPr bwMode="auto">
            <a:xfrm>
              <a:off x="1680" y="1440"/>
              <a:ext cx="6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sp>
          <p:nvSpPr>
            <p:cNvPr id="55" name="Text Box 13">
              <a:extLst>
                <a:ext uri="{FF2B5EF4-FFF2-40B4-BE49-F238E27FC236}">
                  <a16:creationId xmlns:a16="http://schemas.microsoft.com/office/drawing/2014/main" id="{1FB93059-D955-4D83-990B-94DE868442EF}"/>
                </a:ext>
              </a:extLst>
            </p:cNvPr>
            <p:cNvSpPr txBox="1">
              <a:spLocks noChangeArrowheads="1"/>
            </p:cNvSpPr>
            <p:nvPr/>
          </p:nvSpPr>
          <p:spPr bwMode="auto">
            <a:xfrm>
              <a:off x="1440" y="76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-3</a:t>
              </a:r>
            </a:p>
          </p:txBody>
        </p:sp>
        <p:sp>
          <p:nvSpPr>
            <p:cNvPr id="56" name="Text Box 14">
              <a:extLst>
                <a:ext uri="{FF2B5EF4-FFF2-40B4-BE49-F238E27FC236}">
                  <a16:creationId xmlns:a16="http://schemas.microsoft.com/office/drawing/2014/main" id="{6702157A-49CF-4D8B-A7DE-79FC38F92E6E}"/>
                </a:ext>
              </a:extLst>
            </p:cNvPr>
            <p:cNvSpPr txBox="1">
              <a:spLocks noChangeArrowheads="1"/>
            </p:cNvSpPr>
            <p:nvPr/>
          </p:nvSpPr>
          <p:spPr bwMode="auto">
            <a:xfrm>
              <a:off x="288" y="1056"/>
              <a:ext cx="2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sp>
          <p:nvSpPr>
            <p:cNvPr id="57" name="Text Box 15">
              <a:extLst>
                <a:ext uri="{FF2B5EF4-FFF2-40B4-BE49-F238E27FC236}">
                  <a16:creationId xmlns:a16="http://schemas.microsoft.com/office/drawing/2014/main" id="{93C37CD4-BFDD-4C0C-8923-D985C9A473CE}"/>
                </a:ext>
              </a:extLst>
            </p:cNvPr>
            <p:cNvSpPr txBox="1">
              <a:spLocks noChangeArrowheads="1"/>
            </p:cNvSpPr>
            <p:nvPr/>
          </p:nvSpPr>
          <p:spPr bwMode="auto">
            <a:xfrm>
              <a:off x="1056" y="864"/>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4</a:t>
              </a:r>
            </a:p>
          </p:txBody>
        </p:sp>
        <p:sp>
          <p:nvSpPr>
            <p:cNvPr id="58" name="Text Box 16">
              <a:extLst>
                <a:ext uri="{FF2B5EF4-FFF2-40B4-BE49-F238E27FC236}">
                  <a16:creationId xmlns:a16="http://schemas.microsoft.com/office/drawing/2014/main" id="{89EBCF35-5715-4114-A19F-43A90884962D}"/>
                </a:ext>
              </a:extLst>
            </p:cNvPr>
            <p:cNvSpPr txBox="1">
              <a:spLocks noChangeArrowheads="1"/>
            </p:cNvSpPr>
            <p:nvPr/>
          </p:nvSpPr>
          <p:spPr bwMode="auto">
            <a:xfrm>
              <a:off x="2064" y="1872"/>
              <a:ext cx="4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i="1"/>
                <a:t>v</a:t>
              </a:r>
              <a:r>
                <a:rPr lang="en-US" altLang="zh-CN" sz="3200" b="1" baseline="-25000"/>
                <a:t>3</a:t>
              </a:r>
              <a:endParaRPr lang="en-US" altLang="zh-CN" sz="3200" b="1"/>
            </a:p>
          </p:txBody>
        </p:sp>
        <p:sp>
          <p:nvSpPr>
            <p:cNvPr id="59" name="Line 17">
              <a:extLst>
                <a:ext uri="{FF2B5EF4-FFF2-40B4-BE49-F238E27FC236}">
                  <a16:creationId xmlns:a16="http://schemas.microsoft.com/office/drawing/2014/main" id="{8AA92C75-DC19-4637-8D21-B2617EB3343C}"/>
                </a:ext>
              </a:extLst>
            </p:cNvPr>
            <p:cNvSpPr>
              <a:spLocks noChangeShapeType="1"/>
            </p:cNvSpPr>
            <p:nvPr/>
          </p:nvSpPr>
          <p:spPr bwMode="auto">
            <a:xfrm>
              <a:off x="528" y="624"/>
              <a:ext cx="1488" cy="0"/>
            </a:xfrm>
            <a:prstGeom prst="line">
              <a:avLst/>
            </a:prstGeom>
            <a:noFill/>
            <a:ln w="38100">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8">
              <a:extLst>
                <a:ext uri="{FF2B5EF4-FFF2-40B4-BE49-F238E27FC236}">
                  <a16:creationId xmlns:a16="http://schemas.microsoft.com/office/drawing/2014/main" id="{E96CE39E-999E-47FC-842C-33F2280BC385}"/>
                </a:ext>
              </a:extLst>
            </p:cNvPr>
            <p:cNvSpPr>
              <a:spLocks noChangeShapeType="1"/>
            </p:cNvSpPr>
            <p:nvPr/>
          </p:nvSpPr>
          <p:spPr bwMode="auto">
            <a:xfrm flipH="1" flipV="1">
              <a:off x="864" y="912"/>
              <a:ext cx="432" cy="384"/>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9">
              <a:extLst>
                <a:ext uri="{FF2B5EF4-FFF2-40B4-BE49-F238E27FC236}">
                  <a16:creationId xmlns:a16="http://schemas.microsoft.com/office/drawing/2014/main" id="{852ED46B-D8BA-409A-8252-3C3AC7C25C9F}"/>
                </a:ext>
              </a:extLst>
            </p:cNvPr>
            <p:cNvSpPr>
              <a:spLocks noChangeShapeType="1"/>
            </p:cNvSpPr>
            <p:nvPr/>
          </p:nvSpPr>
          <p:spPr bwMode="auto">
            <a:xfrm>
              <a:off x="576" y="2016"/>
              <a:ext cx="72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20">
              <a:extLst>
                <a:ext uri="{FF2B5EF4-FFF2-40B4-BE49-F238E27FC236}">
                  <a16:creationId xmlns:a16="http://schemas.microsoft.com/office/drawing/2014/main" id="{7244E4BF-C6E6-430A-B2CC-6201B975DE0E}"/>
                </a:ext>
              </a:extLst>
            </p:cNvPr>
            <p:cNvSpPr>
              <a:spLocks noChangeShapeType="1"/>
            </p:cNvSpPr>
            <p:nvPr/>
          </p:nvSpPr>
          <p:spPr bwMode="auto">
            <a:xfrm flipV="1">
              <a:off x="1344" y="624"/>
              <a:ext cx="687" cy="672"/>
            </a:xfrm>
            <a:prstGeom prst="line">
              <a:avLst/>
            </a:prstGeom>
            <a:noFill/>
            <a:ln w="38100">
              <a:solidFill>
                <a:schemeClr val="tx1"/>
              </a:solidFill>
              <a:round/>
              <a:headEnd type="arrow"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Text Box 21">
              <a:extLst>
                <a:ext uri="{FF2B5EF4-FFF2-40B4-BE49-F238E27FC236}">
                  <a16:creationId xmlns:a16="http://schemas.microsoft.com/office/drawing/2014/main" id="{82264756-5119-4C31-9D6A-4F3DFF79914F}"/>
                </a:ext>
              </a:extLst>
            </p:cNvPr>
            <p:cNvSpPr txBox="1">
              <a:spLocks noChangeArrowheads="1"/>
            </p:cNvSpPr>
            <p:nvPr/>
          </p:nvSpPr>
          <p:spPr bwMode="auto">
            <a:xfrm>
              <a:off x="192" y="336"/>
              <a:ext cx="4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i="1"/>
                <a:t>v</a:t>
              </a:r>
              <a:r>
                <a:rPr lang="en-US" altLang="zh-CN" sz="3200" b="1" baseline="-25000"/>
                <a:t>1</a:t>
              </a:r>
              <a:endParaRPr lang="en-US" altLang="zh-CN" sz="3200" b="1"/>
            </a:p>
          </p:txBody>
        </p:sp>
        <p:sp>
          <p:nvSpPr>
            <p:cNvPr id="64" name="Text Box 22">
              <a:extLst>
                <a:ext uri="{FF2B5EF4-FFF2-40B4-BE49-F238E27FC236}">
                  <a16:creationId xmlns:a16="http://schemas.microsoft.com/office/drawing/2014/main" id="{B8420B62-2349-4966-A67C-13FC47BBA331}"/>
                </a:ext>
              </a:extLst>
            </p:cNvPr>
            <p:cNvSpPr txBox="1">
              <a:spLocks noChangeArrowheads="1"/>
            </p:cNvSpPr>
            <p:nvPr/>
          </p:nvSpPr>
          <p:spPr bwMode="auto">
            <a:xfrm>
              <a:off x="240" y="1824"/>
              <a:ext cx="36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1" i="1"/>
                <a:t>v</a:t>
              </a:r>
              <a:r>
                <a:rPr lang="en-US" altLang="zh-CN" sz="3200" b="1" baseline="-25000"/>
                <a:t>4</a:t>
              </a:r>
              <a:endParaRPr lang="en-US" altLang="zh-CN" sz="3200" b="1"/>
            </a:p>
          </p:txBody>
        </p:sp>
        <p:sp>
          <p:nvSpPr>
            <p:cNvPr id="65" name="Line 23">
              <a:extLst>
                <a:ext uri="{FF2B5EF4-FFF2-40B4-BE49-F238E27FC236}">
                  <a16:creationId xmlns:a16="http://schemas.microsoft.com/office/drawing/2014/main" id="{57EA3719-9116-46EC-B0FB-76A6F4560018}"/>
                </a:ext>
              </a:extLst>
            </p:cNvPr>
            <p:cNvSpPr>
              <a:spLocks noChangeShapeType="1"/>
            </p:cNvSpPr>
            <p:nvPr/>
          </p:nvSpPr>
          <p:spPr bwMode="auto">
            <a:xfrm flipV="1">
              <a:off x="528" y="624"/>
              <a:ext cx="0" cy="1392"/>
            </a:xfrm>
            <a:prstGeom prst="line">
              <a:avLst/>
            </a:prstGeom>
            <a:noFill/>
            <a:ln w="38100">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24">
              <a:extLst>
                <a:ext uri="{FF2B5EF4-FFF2-40B4-BE49-F238E27FC236}">
                  <a16:creationId xmlns:a16="http://schemas.microsoft.com/office/drawing/2014/main" id="{AB13A2B0-FBF1-401B-BD5A-245723B7FFAC}"/>
                </a:ext>
              </a:extLst>
            </p:cNvPr>
            <p:cNvSpPr>
              <a:spLocks noChangeShapeType="1"/>
            </p:cNvSpPr>
            <p:nvPr/>
          </p:nvSpPr>
          <p:spPr bwMode="auto">
            <a:xfrm>
              <a:off x="2016" y="672"/>
              <a:ext cx="0" cy="1344"/>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5">
              <a:extLst>
                <a:ext uri="{FF2B5EF4-FFF2-40B4-BE49-F238E27FC236}">
                  <a16:creationId xmlns:a16="http://schemas.microsoft.com/office/drawing/2014/main" id="{37E525F9-6979-4078-9454-B2263114863A}"/>
                </a:ext>
              </a:extLst>
            </p:cNvPr>
            <p:cNvSpPr>
              <a:spLocks noChangeShapeType="1"/>
            </p:cNvSpPr>
            <p:nvPr/>
          </p:nvSpPr>
          <p:spPr bwMode="auto">
            <a:xfrm flipH="1">
              <a:off x="576" y="1344"/>
              <a:ext cx="720" cy="672"/>
            </a:xfrm>
            <a:prstGeom prst="line">
              <a:avLst/>
            </a:prstGeom>
            <a:noFill/>
            <a:ln w="38100">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26">
              <a:extLst>
                <a:ext uri="{FF2B5EF4-FFF2-40B4-BE49-F238E27FC236}">
                  <a16:creationId xmlns:a16="http://schemas.microsoft.com/office/drawing/2014/main" id="{3364F51E-2F48-4EC8-BB6B-B94F468E6233}"/>
                </a:ext>
              </a:extLst>
            </p:cNvPr>
            <p:cNvSpPr>
              <a:spLocks noChangeShapeType="1"/>
            </p:cNvSpPr>
            <p:nvPr/>
          </p:nvSpPr>
          <p:spPr bwMode="auto">
            <a:xfrm>
              <a:off x="1248" y="2016"/>
              <a:ext cx="720"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27">
              <a:extLst>
                <a:ext uri="{FF2B5EF4-FFF2-40B4-BE49-F238E27FC236}">
                  <a16:creationId xmlns:a16="http://schemas.microsoft.com/office/drawing/2014/main" id="{64512299-41DE-4ED2-AB33-3E52C9624F1C}"/>
                </a:ext>
              </a:extLst>
            </p:cNvPr>
            <p:cNvSpPr>
              <a:spLocks noChangeShapeType="1"/>
            </p:cNvSpPr>
            <p:nvPr/>
          </p:nvSpPr>
          <p:spPr bwMode="auto">
            <a:xfrm flipH="1" flipV="1">
              <a:off x="1344" y="1296"/>
              <a:ext cx="672" cy="720"/>
            </a:xfrm>
            <a:prstGeom prst="line">
              <a:avLst/>
            </a:prstGeom>
            <a:noFill/>
            <a:ln w="38100">
              <a:solidFill>
                <a:schemeClr val="tx1"/>
              </a:solidFill>
              <a:round/>
              <a:headEnd type="oval"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Text Box 28">
              <a:extLst>
                <a:ext uri="{FF2B5EF4-FFF2-40B4-BE49-F238E27FC236}">
                  <a16:creationId xmlns:a16="http://schemas.microsoft.com/office/drawing/2014/main" id="{344DE986-BB0E-4091-A518-A39F175CCC38}"/>
                </a:ext>
              </a:extLst>
            </p:cNvPr>
            <p:cNvSpPr txBox="1">
              <a:spLocks noChangeArrowheads="1"/>
            </p:cNvSpPr>
            <p:nvPr/>
          </p:nvSpPr>
          <p:spPr bwMode="auto">
            <a:xfrm>
              <a:off x="768" y="1392"/>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-2</a:t>
              </a:r>
            </a:p>
          </p:txBody>
        </p:sp>
        <p:sp>
          <p:nvSpPr>
            <p:cNvPr id="71" name="Text Box 29">
              <a:extLst>
                <a:ext uri="{FF2B5EF4-FFF2-40B4-BE49-F238E27FC236}">
                  <a16:creationId xmlns:a16="http://schemas.microsoft.com/office/drawing/2014/main" id="{D522D053-E81B-4B47-9E4F-0B30F46DAEFC}"/>
                </a:ext>
              </a:extLst>
            </p:cNvPr>
            <p:cNvSpPr txBox="1">
              <a:spLocks noChangeArrowheads="1"/>
            </p:cNvSpPr>
            <p:nvPr/>
          </p:nvSpPr>
          <p:spPr bwMode="auto">
            <a:xfrm>
              <a:off x="2016" y="11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6</a:t>
              </a:r>
            </a:p>
          </p:txBody>
        </p:sp>
        <p:sp>
          <p:nvSpPr>
            <p:cNvPr id="72" name="Text Box 30">
              <a:extLst>
                <a:ext uri="{FF2B5EF4-FFF2-40B4-BE49-F238E27FC236}">
                  <a16:creationId xmlns:a16="http://schemas.microsoft.com/office/drawing/2014/main" id="{51BD0FEE-818F-4BAB-AA0A-13C0BB6B7579}"/>
                </a:ext>
              </a:extLst>
            </p:cNvPr>
            <p:cNvSpPr txBox="1">
              <a:spLocks noChangeArrowheads="1"/>
            </p:cNvSpPr>
            <p:nvPr/>
          </p:nvSpPr>
          <p:spPr bwMode="auto">
            <a:xfrm>
              <a:off x="912" y="3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ym typeface="Symbol" panose="05050102010706020507" pitchFamily="18" charset="2"/>
                </a:rPr>
                <a:t>5</a:t>
              </a:r>
              <a:endParaRPr lang="en-US" altLang="zh-CN" sz="2800" baseline="-25000">
                <a:sym typeface="Symbol" panose="05050102010706020507" pitchFamily="18" charset="2"/>
              </a:endParaRPr>
            </a:p>
          </p:txBody>
        </p:sp>
        <p:sp>
          <p:nvSpPr>
            <p:cNvPr id="73" name="Line 31">
              <a:extLst>
                <a:ext uri="{FF2B5EF4-FFF2-40B4-BE49-F238E27FC236}">
                  <a16:creationId xmlns:a16="http://schemas.microsoft.com/office/drawing/2014/main" id="{A9092867-FE73-4C49-8639-16F55FEE3B84}"/>
                </a:ext>
              </a:extLst>
            </p:cNvPr>
            <p:cNvSpPr>
              <a:spLocks noChangeShapeType="1"/>
            </p:cNvSpPr>
            <p:nvPr/>
          </p:nvSpPr>
          <p:spPr bwMode="auto">
            <a:xfrm flipH="1" flipV="1">
              <a:off x="528" y="624"/>
              <a:ext cx="336"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Text Box 32">
              <a:extLst>
                <a:ext uri="{FF2B5EF4-FFF2-40B4-BE49-F238E27FC236}">
                  <a16:creationId xmlns:a16="http://schemas.microsoft.com/office/drawing/2014/main" id="{7FC56155-69C1-4390-816F-F8B540DFB1DD}"/>
                </a:ext>
              </a:extLst>
            </p:cNvPr>
            <p:cNvSpPr txBox="1">
              <a:spLocks noChangeArrowheads="1"/>
            </p:cNvSpPr>
            <p:nvPr/>
          </p:nvSpPr>
          <p:spPr bwMode="auto">
            <a:xfrm>
              <a:off x="1344" y="1968"/>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ym typeface="Symbol" panose="05050102010706020507" pitchFamily="18" charset="2"/>
                </a:rPr>
                <a:t>8</a:t>
              </a:r>
            </a:p>
          </p:txBody>
        </p:sp>
      </p:grpSp>
      <p:graphicFrame>
        <p:nvGraphicFramePr>
          <p:cNvPr id="75" name="Object 35">
            <a:extLst>
              <a:ext uri="{FF2B5EF4-FFF2-40B4-BE49-F238E27FC236}">
                <a16:creationId xmlns:a16="http://schemas.microsoft.com/office/drawing/2014/main" id="{3B836CED-98C7-4685-AF9E-C39A6A8FDAD5}"/>
              </a:ext>
            </a:extLst>
          </p:cNvPr>
          <p:cNvGraphicFramePr>
            <a:graphicFrameLocks noChangeAspect="1"/>
          </p:cNvGraphicFramePr>
          <p:nvPr/>
        </p:nvGraphicFramePr>
        <p:xfrm>
          <a:off x="5549900" y="920750"/>
          <a:ext cx="2678113" cy="2474913"/>
        </p:xfrm>
        <a:graphic>
          <a:graphicData uri="http://schemas.openxmlformats.org/presentationml/2006/ole">
            <mc:AlternateContent xmlns:mc="http://schemas.openxmlformats.org/markup-compatibility/2006">
              <mc:Choice xmlns:v="urn:schemas-microsoft-com:vml" Requires="v">
                <p:oleObj spid="_x0000_s5313" name="Equation" r:id="rId6" imgW="1549080" imgH="1143000" progId="Equation.DSMT4">
                  <p:embed/>
                </p:oleObj>
              </mc:Choice>
              <mc:Fallback>
                <p:oleObj name="Equation" r:id="rId6" imgW="1549080" imgH="1143000" progId="Equation.DSMT4">
                  <p:embed/>
                  <p:pic>
                    <p:nvPicPr>
                      <p:cNvPr id="75" name="Object 35">
                        <a:extLst>
                          <a:ext uri="{FF2B5EF4-FFF2-40B4-BE49-F238E27FC236}">
                            <a16:creationId xmlns:a16="http://schemas.microsoft.com/office/drawing/2014/main" id="{3B836CED-98C7-4685-AF9E-C39A6A8FDAD5}"/>
                          </a:ext>
                        </a:extLst>
                      </p:cNvPr>
                      <p:cNvPicPr>
                        <a:picLocks noChangeAspect="1" noChangeArrowheads="1"/>
                      </p:cNvPicPr>
                      <p:nvPr/>
                    </p:nvPicPr>
                    <p:blipFill>
                      <a:blip r:embed="rId7"/>
                      <a:srcRect/>
                      <a:stretch>
                        <a:fillRect/>
                      </a:stretch>
                    </p:blipFill>
                    <p:spPr bwMode="auto">
                      <a:xfrm>
                        <a:off x="5549900" y="920750"/>
                        <a:ext cx="2678113" cy="2474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39">
            <a:extLst>
              <a:ext uri="{FF2B5EF4-FFF2-40B4-BE49-F238E27FC236}">
                <a16:creationId xmlns:a16="http://schemas.microsoft.com/office/drawing/2014/main" id="{3B8F5BCF-1AD3-4171-9F26-02CA379CCBD1}"/>
              </a:ext>
            </a:extLst>
          </p:cNvPr>
          <p:cNvGraphicFramePr>
            <a:graphicFrameLocks noChangeAspect="1"/>
          </p:cNvGraphicFramePr>
          <p:nvPr/>
        </p:nvGraphicFramePr>
        <p:xfrm>
          <a:off x="5654603" y="3565663"/>
          <a:ext cx="2486025" cy="2476500"/>
        </p:xfrm>
        <a:graphic>
          <a:graphicData uri="http://schemas.openxmlformats.org/presentationml/2006/ole">
            <mc:AlternateContent xmlns:mc="http://schemas.openxmlformats.org/markup-compatibility/2006">
              <mc:Choice xmlns:v="urn:schemas-microsoft-com:vml" Requires="v">
                <p:oleObj spid="_x0000_s5314" name="Equation" r:id="rId8" imgW="1130040" imgH="1143000" progId="Equation.DSMT4">
                  <p:embed/>
                </p:oleObj>
              </mc:Choice>
              <mc:Fallback>
                <p:oleObj name="Equation" r:id="rId8" imgW="1130040" imgH="1143000" progId="Equation.DSMT4">
                  <p:embed/>
                  <p:pic>
                    <p:nvPicPr>
                      <p:cNvPr id="76" name="Object 39">
                        <a:extLst>
                          <a:ext uri="{FF2B5EF4-FFF2-40B4-BE49-F238E27FC236}">
                            <a16:creationId xmlns:a16="http://schemas.microsoft.com/office/drawing/2014/main" id="{3B8F5BCF-1AD3-4171-9F26-02CA379CCBD1}"/>
                          </a:ext>
                        </a:extLst>
                      </p:cNvPr>
                      <p:cNvPicPr>
                        <a:picLocks noChangeAspect="1" noChangeArrowheads="1"/>
                      </p:cNvPicPr>
                      <p:nvPr/>
                    </p:nvPicPr>
                    <p:blipFill>
                      <a:blip r:embed="rId9"/>
                      <a:srcRect/>
                      <a:stretch>
                        <a:fillRect/>
                      </a:stretch>
                    </p:blipFill>
                    <p:spPr bwMode="auto">
                      <a:xfrm>
                        <a:off x="5654603" y="3565663"/>
                        <a:ext cx="2486025"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2773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sz="4000" dirty="0"/>
              <a:t>单源最短路径</a:t>
            </a:r>
          </a:p>
        </p:txBody>
      </p:sp>
      <p:sp>
        <p:nvSpPr>
          <p:cNvPr id="5124" name="Rectangle 3"/>
          <p:cNvSpPr>
            <a:spLocks noGrp="1"/>
          </p:cNvSpPr>
          <p:nvPr>
            <p:ph idx="1"/>
          </p:nvPr>
        </p:nvSpPr>
        <p:spPr/>
        <p:txBody>
          <a:bodyPr vert="horz" wrap="square" lIns="92075" tIns="46038" rIns="92075" bIns="46038" anchor="t"/>
          <a:lstStyle/>
          <a:p>
            <a:pPr algn="just"/>
            <a:r>
              <a:rPr lang="zh-CN" altLang="en-US" dirty="0">
                <a:ea typeface="宋体" panose="02010600030101010101" pitchFamily="2" charset="-122"/>
              </a:rPr>
              <a:t>问题</a:t>
            </a:r>
            <a:r>
              <a:rPr lang="en-US" altLang="zh-CN" dirty="0">
                <a:ea typeface="宋体" panose="02010600030101010101" pitchFamily="2" charset="-122"/>
              </a:rPr>
              <a:t>:</a:t>
            </a:r>
            <a:r>
              <a:rPr lang="zh-CN" altLang="en-US" dirty="0">
                <a:ea typeface="宋体" panose="02010600030101010101" pitchFamily="2" charset="-122"/>
              </a:rPr>
              <a:t>给定一个有权的有向图</a:t>
            </a:r>
            <a:r>
              <a:rPr lang="en-US" altLang="zh-CN" dirty="0">
                <a:ea typeface="宋体" panose="02010600030101010101" pitchFamily="2" charset="-122"/>
              </a:rPr>
              <a:t>G</a:t>
            </a:r>
            <a:r>
              <a:rPr lang="zh-CN" altLang="en-US" dirty="0">
                <a:ea typeface="宋体" panose="02010600030101010101" pitchFamily="2" charset="-122"/>
              </a:rPr>
              <a:t>，找到从给定源结点</a:t>
            </a:r>
            <a:r>
              <a:rPr lang="en-US" altLang="zh-CN" dirty="0">
                <a:ea typeface="宋体" panose="02010600030101010101" pitchFamily="2" charset="-122"/>
              </a:rPr>
              <a:t>s</a:t>
            </a:r>
            <a:r>
              <a:rPr lang="zh-CN" altLang="en-US" dirty="0">
                <a:ea typeface="宋体" panose="02010600030101010101" pitchFamily="2" charset="-122"/>
              </a:rPr>
              <a:t>到另一个结点</a:t>
            </a:r>
            <a:r>
              <a:rPr lang="en-US" altLang="zh-CN" dirty="0">
                <a:ea typeface="宋体" panose="02010600030101010101" pitchFamily="2" charset="-122"/>
              </a:rPr>
              <a:t>v</a:t>
            </a:r>
            <a:r>
              <a:rPr lang="zh-CN" altLang="en-US" dirty="0">
                <a:ea typeface="宋体" panose="02010600030101010101" pitchFamily="2" charset="-122"/>
              </a:rPr>
              <a:t>的最短路径。</a:t>
            </a:r>
            <a:endParaRPr lang="en-US" altLang="zh-CN" dirty="0">
              <a:ea typeface="宋体" panose="02010600030101010101" pitchFamily="2" charset="-122"/>
            </a:endParaRPr>
          </a:p>
        </p:txBody>
      </p:sp>
      <p:pic>
        <p:nvPicPr>
          <p:cNvPr id="5" name="内容占位符 3">
            <a:extLst>
              <a:ext uri="{FF2B5EF4-FFF2-40B4-BE49-F238E27FC236}">
                <a16:creationId xmlns:a16="http://schemas.microsoft.com/office/drawing/2014/main" id="{5609D57D-D7E2-FD45-A5AF-17113BDC0E76}"/>
              </a:ext>
            </a:extLst>
          </p:cNvPr>
          <p:cNvPicPr>
            <a:picLocks noChangeAspect="1"/>
          </p:cNvPicPr>
          <p:nvPr/>
        </p:nvPicPr>
        <p:blipFill>
          <a:blip r:embed="rId3"/>
          <a:stretch>
            <a:fillRect/>
          </a:stretch>
        </p:blipFill>
        <p:spPr>
          <a:xfrm>
            <a:off x="1524000" y="2234835"/>
            <a:ext cx="5619750" cy="39373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12879-2F96-44EE-8E3B-4E62D1BAED55}"/>
              </a:ext>
            </a:extLst>
          </p:cNvPr>
          <p:cNvPicPr>
            <a:picLocks noChangeAspect="1"/>
          </p:cNvPicPr>
          <p:nvPr/>
        </p:nvPicPr>
        <p:blipFill>
          <a:blip r:embed="rId4"/>
          <a:stretch>
            <a:fillRect/>
          </a:stretch>
        </p:blipFill>
        <p:spPr>
          <a:xfrm>
            <a:off x="0" y="-152401"/>
            <a:ext cx="2590800" cy="2342083"/>
          </a:xfrm>
          <a:prstGeom prst="rect">
            <a:avLst/>
          </a:prstGeom>
        </p:spPr>
      </p:pic>
      <p:graphicFrame>
        <p:nvGraphicFramePr>
          <p:cNvPr id="102" name="Object 35">
            <a:extLst>
              <a:ext uri="{FF2B5EF4-FFF2-40B4-BE49-F238E27FC236}">
                <a16:creationId xmlns:a16="http://schemas.microsoft.com/office/drawing/2014/main" id="{A74136EB-04A5-4475-A111-E508D6D0B961}"/>
              </a:ext>
            </a:extLst>
          </p:cNvPr>
          <p:cNvGraphicFramePr>
            <a:graphicFrameLocks noChangeAspect="1"/>
          </p:cNvGraphicFramePr>
          <p:nvPr/>
        </p:nvGraphicFramePr>
        <p:xfrm>
          <a:off x="3429000" y="-25142"/>
          <a:ext cx="2260600" cy="2087563"/>
        </p:xfrm>
        <a:graphic>
          <a:graphicData uri="http://schemas.openxmlformats.org/presentationml/2006/ole">
            <mc:AlternateContent xmlns:mc="http://schemas.openxmlformats.org/markup-compatibility/2006">
              <mc:Choice xmlns:v="urn:schemas-microsoft-com:vml" Requires="v">
                <p:oleObj spid="_x0000_s6433" name="Equation" r:id="rId5" imgW="1549080" imgH="1143000" progId="Equation.DSMT4">
                  <p:embed/>
                </p:oleObj>
              </mc:Choice>
              <mc:Fallback>
                <p:oleObj name="Equation" r:id="rId5" imgW="1549080" imgH="1143000" progId="Equation.DSMT4">
                  <p:embed/>
                  <p:pic>
                    <p:nvPicPr>
                      <p:cNvPr id="102" name="Object 35">
                        <a:extLst>
                          <a:ext uri="{FF2B5EF4-FFF2-40B4-BE49-F238E27FC236}">
                            <a16:creationId xmlns:a16="http://schemas.microsoft.com/office/drawing/2014/main" id="{A74136EB-04A5-4475-A111-E508D6D0B961}"/>
                          </a:ext>
                        </a:extLst>
                      </p:cNvPr>
                      <p:cNvPicPr>
                        <a:picLocks noChangeAspect="1" noChangeArrowheads="1"/>
                      </p:cNvPicPr>
                      <p:nvPr/>
                    </p:nvPicPr>
                    <p:blipFill>
                      <a:blip r:embed="rId6"/>
                      <a:srcRect/>
                      <a:stretch>
                        <a:fillRect/>
                      </a:stretch>
                    </p:blipFill>
                    <p:spPr bwMode="auto">
                      <a:xfrm>
                        <a:off x="3429000" y="-25142"/>
                        <a:ext cx="2260600" cy="2087563"/>
                      </a:xfrm>
                      <a:prstGeom prst="rect">
                        <a:avLst/>
                      </a:prstGeom>
                      <a:noFill/>
                      <a:ln>
                        <a:noFill/>
                      </a:ln>
                      <a:effectLst/>
                    </p:spPr>
                  </p:pic>
                </p:oleObj>
              </mc:Fallback>
            </mc:AlternateContent>
          </a:graphicData>
        </a:graphic>
      </p:graphicFrame>
      <p:graphicFrame>
        <p:nvGraphicFramePr>
          <p:cNvPr id="103" name="Object 35">
            <a:extLst>
              <a:ext uri="{FF2B5EF4-FFF2-40B4-BE49-F238E27FC236}">
                <a16:creationId xmlns:a16="http://schemas.microsoft.com/office/drawing/2014/main" id="{2A9FDA5C-869A-4C50-8F94-527E10D0FC60}"/>
              </a:ext>
            </a:extLst>
          </p:cNvPr>
          <p:cNvGraphicFramePr>
            <a:graphicFrameLocks noChangeAspect="1"/>
          </p:cNvGraphicFramePr>
          <p:nvPr/>
        </p:nvGraphicFramePr>
        <p:xfrm>
          <a:off x="6654800" y="0"/>
          <a:ext cx="2259013" cy="2087563"/>
        </p:xfrm>
        <a:graphic>
          <a:graphicData uri="http://schemas.openxmlformats.org/presentationml/2006/ole">
            <mc:AlternateContent xmlns:mc="http://schemas.openxmlformats.org/markup-compatibility/2006">
              <mc:Choice xmlns:v="urn:schemas-microsoft-com:vml" Requires="v">
                <p:oleObj spid="_x0000_s6434" name="Equation" r:id="rId7" imgW="1549080" imgH="1143000" progId="Equation.DSMT4">
                  <p:embed/>
                </p:oleObj>
              </mc:Choice>
              <mc:Fallback>
                <p:oleObj name="Equation" r:id="rId7" imgW="1549080" imgH="1143000" progId="Equation.DSMT4">
                  <p:embed/>
                  <p:pic>
                    <p:nvPicPr>
                      <p:cNvPr id="103" name="Object 35">
                        <a:extLst>
                          <a:ext uri="{FF2B5EF4-FFF2-40B4-BE49-F238E27FC236}">
                            <a16:creationId xmlns:a16="http://schemas.microsoft.com/office/drawing/2014/main" id="{2A9FDA5C-869A-4C50-8F94-527E10D0FC60}"/>
                          </a:ext>
                        </a:extLst>
                      </p:cNvPr>
                      <p:cNvPicPr>
                        <a:picLocks noChangeAspect="1" noChangeArrowheads="1"/>
                      </p:cNvPicPr>
                      <p:nvPr/>
                    </p:nvPicPr>
                    <p:blipFill>
                      <a:blip r:embed="rId8"/>
                      <a:srcRect/>
                      <a:stretch>
                        <a:fillRect/>
                      </a:stretch>
                    </p:blipFill>
                    <p:spPr bwMode="auto">
                      <a:xfrm>
                        <a:off x="6654800" y="0"/>
                        <a:ext cx="2259013" cy="208756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04" name="Text Box 70">
                <a:extLst>
                  <a:ext uri="{FF2B5EF4-FFF2-40B4-BE49-F238E27FC236}">
                    <a16:creationId xmlns:a16="http://schemas.microsoft.com/office/drawing/2014/main" id="{84417115-B0AE-4391-B2C2-20F12F08AA9B}"/>
                  </a:ext>
                </a:extLst>
              </p:cNvPr>
              <p:cNvSpPr txBox="1"/>
              <p:nvPr/>
            </p:nvSpPr>
            <p:spPr>
              <a:xfrm>
                <a:off x="2362200" y="711441"/>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a:solidFill>
                                <a:srgbClr val="0000FF"/>
                              </a:solidFill>
                              <a:latin typeface="Cambria Math" panose="02040503050406030204" pitchFamily="18" charset="0"/>
                              <a:ea typeface="楷体" panose="02010609060101010101" pitchFamily="49" charset="-122"/>
                            </a:rPr>
                            <m:t>𝟎</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4" name="Text Box 70">
                <a:extLst>
                  <a:ext uri="{FF2B5EF4-FFF2-40B4-BE49-F238E27FC236}">
                    <a16:creationId xmlns:a16="http://schemas.microsoft.com/office/drawing/2014/main" id="{84417115-B0AE-4391-B2C2-20F12F08AA9B}"/>
                  </a:ext>
                </a:extLst>
              </p:cNvPr>
              <p:cNvSpPr txBox="1">
                <a:spLocks noRot="1" noChangeAspect="1" noMove="1" noResize="1" noEditPoints="1" noAdjustHandles="1" noChangeArrowheads="1" noChangeShapeType="1" noTextEdit="1"/>
              </p:cNvSpPr>
              <p:nvPr/>
            </p:nvSpPr>
            <p:spPr>
              <a:xfrm>
                <a:off x="2362200" y="711441"/>
                <a:ext cx="1165206" cy="476990"/>
              </a:xfrm>
              <a:prstGeom prst="rect">
                <a:avLst/>
              </a:prstGeom>
              <a:blipFill>
                <a:blip r:embed="rId9"/>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 Box 70">
                <a:extLst>
                  <a:ext uri="{FF2B5EF4-FFF2-40B4-BE49-F238E27FC236}">
                    <a16:creationId xmlns:a16="http://schemas.microsoft.com/office/drawing/2014/main" id="{8E401FB1-2994-4B18-A507-67680B184A4A}"/>
                  </a:ext>
                </a:extLst>
              </p:cNvPr>
              <p:cNvSpPr txBox="1"/>
              <p:nvPr/>
            </p:nvSpPr>
            <p:spPr>
              <a:xfrm>
                <a:off x="5686287" y="762000"/>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5" name="Text Box 70">
                <a:extLst>
                  <a:ext uri="{FF2B5EF4-FFF2-40B4-BE49-F238E27FC236}">
                    <a16:creationId xmlns:a16="http://schemas.microsoft.com/office/drawing/2014/main" id="{8E401FB1-2994-4B18-A507-67680B184A4A}"/>
                  </a:ext>
                </a:extLst>
              </p:cNvPr>
              <p:cNvSpPr txBox="1">
                <a:spLocks noRot="1" noChangeAspect="1" noMove="1" noResize="1" noEditPoints="1" noAdjustHandles="1" noChangeArrowheads="1" noChangeShapeType="1" noTextEdit="1"/>
              </p:cNvSpPr>
              <p:nvPr/>
            </p:nvSpPr>
            <p:spPr>
              <a:xfrm>
                <a:off x="5686287" y="762000"/>
                <a:ext cx="1165206" cy="476990"/>
              </a:xfrm>
              <a:prstGeom prst="rect">
                <a:avLst/>
              </a:prstGeom>
              <a:blipFill>
                <a:blip r:embed="rId10"/>
                <a:stretch>
                  <a:fillRect/>
                </a:stretch>
              </a:blipFill>
              <a:ln w="12700">
                <a:noFill/>
              </a:ln>
            </p:spPr>
            <p:txBody>
              <a:bodyPr/>
              <a:lstStyle/>
              <a:p>
                <a:r>
                  <a:rPr lang="zh-CN" altLang="en-US">
                    <a:noFill/>
                  </a:rPr>
                  <a:t> </a:t>
                </a:r>
              </a:p>
            </p:txBody>
          </p:sp>
        </mc:Fallback>
      </mc:AlternateContent>
      <p:cxnSp>
        <p:nvCxnSpPr>
          <p:cNvPr id="106" name="直接箭头连接符 105">
            <a:extLst>
              <a:ext uri="{FF2B5EF4-FFF2-40B4-BE49-F238E27FC236}">
                <a16:creationId xmlns:a16="http://schemas.microsoft.com/office/drawing/2014/main" id="{9F927A4B-E3E4-4407-B0A4-7EC5D3AC0131}"/>
              </a:ext>
            </a:extLst>
          </p:cNvPr>
          <p:cNvCxnSpPr>
            <a:cxnSpLocks/>
          </p:cNvCxnSpPr>
          <p:nvPr/>
        </p:nvCxnSpPr>
        <p:spPr>
          <a:xfrm>
            <a:off x="6400800" y="228600"/>
            <a:ext cx="2714487"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56FD3D5A-3C52-4FC4-8191-2BD096851E12}"/>
              </a:ext>
            </a:extLst>
          </p:cNvPr>
          <p:cNvCxnSpPr>
            <a:cxnSpLocks/>
          </p:cNvCxnSpPr>
          <p:nvPr/>
        </p:nvCxnSpPr>
        <p:spPr>
          <a:xfrm>
            <a:off x="6934200" y="0"/>
            <a:ext cx="0" cy="210845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8" name="Rectangle 52">
                <a:extLst>
                  <a:ext uri="{FF2B5EF4-FFF2-40B4-BE49-F238E27FC236}">
                    <a16:creationId xmlns:a16="http://schemas.microsoft.com/office/drawing/2014/main" id="{1DE63BB7-C58B-4572-BFDE-2863FB23F5BE}"/>
                  </a:ext>
                </a:extLst>
              </p:cNvPr>
              <p:cNvSpPr txBox="1">
                <a:spLocks/>
              </p:cNvSpPr>
              <p:nvPr/>
            </p:nvSpPr>
            <p:spPr>
              <a:xfrm>
                <a:off x="3581400" y="2255945"/>
                <a:ext cx="5943600" cy="4449655"/>
              </a:xfrm>
              <a:prstGeom prst="rect">
                <a:avLst/>
              </a:prstGeom>
            </p:spPr>
            <p:txBody>
              <a:bodyPr vert="horz" wrap="square" lIns="92075" tIns="46038" rIns="92075" bIns="46038"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smtClean="0">
                              <a:solidFill>
                                <a:srgbClr val="0000FF"/>
                              </a:solidFill>
                              <a:latin typeface="Cambria Math" panose="02040503050406030204" pitchFamily="18" charset="0"/>
                              <a:ea typeface="楷体" panose="02010609060101010101" pitchFamily="49" charset="-122"/>
                            </a:rPr>
                          </m:ctrlPr>
                        </m:sSupPr>
                        <m:e>
                          <m:r>
                            <a:rPr lang="en-US" altLang="zh-CN" sz="2000" b="1" i="1" dirty="0" smtClean="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𝟏</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2,3</m:t>
                          </m:r>
                        </m:e>
                      </m:d>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i="0"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2,3</m:t>
                                  </m:r>
                                </m:e>
                              </m:d>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e>
                              </m:d>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i="0"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m:t>6</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e>
                          </m:d>
                        </m:e>
                      </m:func>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6</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楷体" panose="02010609060101010101" pitchFamily="49" charset="-122"/>
                            </a:rPr>
                          </m:ctrlPr>
                        </m:sSupPr>
                        <m:e>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𝟏</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2,1</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楷体" panose="02010609060101010101" pitchFamily="49" charset="-122"/>
                            </a:rPr>
                          </m:ctrlPr>
                        </m:sSupPr>
                        <m:e>
                          <m:r>
                            <a:rPr lang="en-US" altLang="zh-CN" sz="2000" b="1" i="1" dirty="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𝟏</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2,1</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−3</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r>
                  <a:rPr lang="zh-CN" altLang="en-US"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a:t>
                </a:r>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𝑫</m:t>
                          </m:r>
                        </m:e>
                        <m:sup>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𝟏</m:t>
                          </m:r>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up>
                      </m:sSup>
                      <m:d>
                        <m:dPr>
                          <m:begChr m:val="["/>
                          <m:endChr m:val="]"/>
                          <m:ctrlP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i="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e>
                                  </m:d>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e>
                                  </m:d>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e>
                                  </m:d>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1,2</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9</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𝑫</m:t>
                          </m:r>
                        </m:e>
                        <m:sup>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𝟏</m:t>
                          </m:r>
                          <m:r>
                            <a:rPr lang="en-US" altLang="zh-CN" sz="2000" b="1"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up>
                      </m:sSup>
                      <m:d>
                        <m:dPr>
                          <m:begChr m:val="["/>
                          <m:endChr m:val="]"/>
                          <m:ctrlPr>
                            <a:rPr lang="en-US" altLang="zh-CN" sz="2000" b="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i="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e>
                                  </m:d>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e>
                                  </m:d>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0</m:t>
                                      </m:r>
                                    </m:e>
                                  </m:d>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1,2</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∞,4+5</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=9</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p:txBody>
          </p:sp>
        </mc:Choice>
        <mc:Fallback>
          <p:sp>
            <p:nvSpPr>
              <p:cNvPr id="108" name="Rectangle 52">
                <a:extLst>
                  <a:ext uri="{FF2B5EF4-FFF2-40B4-BE49-F238E27FC236}">
                    <a16:creationId xmlns:a16="http://schemas.microsoft.com/office/drawing/2014/main" id="{1DE63BB7-C58B-4572-BFDE-2863FB23F5BE}"/>
                  </a:ext>
                </a:extLst>
              </p:cNvPr>
              <p:cNvSpPr txBox="1">
                <a:spLocks noRot="1" noChangeAspect="1" noMove="1" noResize="1" noEditPoints="1" noAdjustHandles="1" noChangeArrowheads="1" noChangeShapeType="1" noTextEdit="1"/>
              </p:cNvSpPr>
              <p:nvPr/>
            </p:nvSpPr>
            <p:spPr>
              <a:xfrm>
                <a:off x="3581400" y="2255945"/>
                <a:ext cx="5943600" cy="4449655"/>
              </a:xfrm>
              <a:prstGeom prst="rect">
                <a:avLst/>
              </a:prstGeom>
              <a:blipFill>
                <a:blip r:embed="rId11"/>
                <a:stretch>
                  <a:fillRect l="-1066"/>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 Box 38">
                <a:extLst>
                  <a:ext uri="{FF2B5EF4-FFF2-40B4-BE49-F238E27FC236}">
                    <a16:creationId xmlns:a16="http://schemas.microsoft.com/office/drawing/2014/main" id="{CCAA0412-AEE5-461D-B704-AACF46D7F085}"/>
                  </a:ext>
                </a:extLst>
              </p:cNvPr>
              <p:cNvSpPr txBox="1"/>
              <p:nvPr/>
            </p:nvSpPr>
            <p:spPr>
              <a:xfrm>
                <a:off x="114231" y="4092321"/>
                <a:ext cx="841897" cy="4616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𝑃</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09" name="Text Box 38">
                <a:extLst>
                  <a:ext uri="{FF2B5EF4-FFF2-40B4-BE49-F238E27FC236}">
                    <a16:creationId xmlns:a16="http://schemas.microsoft.com/office/drawing/2014/main" id="{CCAA0412-AEE5-461D-B704-AACF46D7F085}"/>
                  </a:ext>
                </a:extLst>
              </p:cNvPr>
              <p:cNvSpPr txBox="1">
                <a:spLocks noRot="1" noChangeAspect="1" noMove="1" noResize="1" noEditPoints="1" noAdjustHandles="1" noChangeArrowheads="1" noChangeShapeType="1" noTextEdit="1"/>
              </p:cNvSpPr>
              <p:nvPr/>
            </p:nvSpPr>
            <p:spPr>
              <a:xfrm>
                <a:off x="114231" y="4092321"/>
                <a:ext cx="841897" cy="461665"/>
              </a:xfrm>
              <a:prstGeom prst="rect">
                <a:avLst/>
              </a:prstGeom>
              <a:blipFill>
                <a:blip r:embed="rId12"/>
                <a:stretch>
                  <a:fillRect/>
                </a:stretch>
              </a:blipFill>
              <a:ln w="12700">
                <a:noFill/>
              </a:ln>
            </p:spPr>
            <p:txBody>
              <a:bodyPr/>
              <a:lstStyle/>
              <a:p>
                <a:r>
                  <a:rPr lang="zh-CN" altLang="en-US">
                    <a:noFill/>
                  </a:rPr>
                  <a:t> </a:t>
                </a:r>
              </a:p>
            </p:txBody>
          </p:sp>
        </mc:Fallback>
      </mc:AlternateContent>
      <p:graphicFrame>
        <p:nvGraphicFramePr>
          <p:cNvPr id="110" name="Object 39">
            <a:extLst>
              <a:ext uri="{FF2B5EF4-FFF2-40B4-BE49-F238E27FC236}">
                <a16:creationId xmlns:a16="http://schemas.microsoft.com/office/drawing/2014/main" id="{9C6BFA8A-2E5C-4753-96FA-D633DA129EEE}"/>
              </a:ext>
            </a:extLst>
          </p:cNvPr>
          <p:cNvGraphicFramePr>
            <a:graphicFrameLocks noChangeAspect="1"/>
          </p:cNvGraphicFramePr>
          <p:nvPr/>
        </p:nvGraphicFramePr>
        <p:xfrm>
          <a:off x="956128" y="3124200"/>
          <a:ext cx="2486025" cy="2476500"/>
        </p:xfrm>
        <a:graphic>
          <a:graphicData uri="http://schemas.openxmlformats.org/presentationml/2006/ole">
            <mc:AlternateContent xmlns:mc="http://schemas.openxmlformats.org/markup-compatibility/2006">
              <mc:Choice xmlns:v="urn:schemas-microsoft-com:vml" Requires="v">
                <p:oleObj spid="_x0000_s6435" name="Equation" r:id="rId13" imgW="1130040" imgH="1143000" progId="Equation.DSMT4">
                  <p:embed/>
                </p:oleObj>
              </mc:Choice>
              <mc:Fallback>
                <p:oleObj name="Equation" r:id="rId13" imgW="1130040" imgH="1143000" progId="Equation.DSMT4">
                  <p:embed/>
                  <p:pic>
                    <p:nvPicPr>
                      <p:cNvPr id="110" name="Object 39">
                        <a:extLst>
                          <a:ext uri="{FF2B5EF4-FFF2-40B4-BE49-F238E27FC236}">
                            <a16:creationId xmlns:a16="http://schemas.microsoft.com/office/drawing/2014/main" id="{9C6BFA8A-2E5C-4753-96FA-D633DA129EEE}"/>
                          </a:ext>
                        </a:extLst>
                      </p:cNvPr>
                      <p:cNvPicPr>
                        <a:picLocks noChangeAspect="1" noChangeArrowheads="1"/>
                      </p:cNvPicPr>
                      <p:nvPr/>
                    </p:nvPicPr>
                    <p:blipFill>
                      <a:blip r:embed="rId14"/>
                      <a:srcRect/>
                      <a:stretch>
                        <a:fillRect/>
                      </a:stretch>
                    </p:blipFill>
                    <p:spPr bwMode="auto">
                      <a:xfrm>
                        <a:off x="956128" y="3124200"/>
                        <a:ext cx="2486025"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 name="Oval 19">
            <a:extLst>
              <a:ext uri="{FF2B5EF4-FFF2-40B4-BE49-F238E27FC236}">
                <a16:creationId xmlns:a16="http://schemas.microsoft.com/office/drawing/2014/main" id="{B2841D6D-A304-4353-AAE0-6D1A7D76CCEB}"/>
              </a:ext>
            </a:extLst>
          </p:cNvPr>
          <p:cNvSpPr>
            <a:spLocks noChangeArrowheads="1"/>
          </p:cNvSpPr>
          <p:nvPr/>
        </p:nvSpPr>
        <p:spPr bwMode="auto">
          <a:xfrm>
            <a:off x="3967371" y="124772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 name="Oval 19">
            <a:extLst>
              <a:ext uri="{FF2B5EF4-FFF2-40B4-BE49-F238E27FC236}">
                <a16:creationId xmlns:a16="http://schemas.microsoft.com/office/drawing/2014/main" id="{7B1DCECB-F86D-4044-8DE3-C246A5D2F1B0}"/>
              </a:ext>
            </a:extLst>
          </p:cNvPr>
          <p:cNvSpPr>
            <a:spLocks noChangeArrowheads="1"/>
          </p:cNvSpPr>
          <p:nvPr/>
        </p:nvSpPr>
        <p:spPr bwMode="auto">
          <a:xfrm>
            <a:off x="7171089" y="12192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 name="Oval 19">
            <a:extLst>
              <a:ext uri="{FF2B5EF4-FFF2-40B4-BE49-F238E27FC236}">
                <a16:creationId xmlns:a16="http://schemas.microsoft.com/office/drawing/2014/main" id="{1149567B-7D5F-475C-9FF6-0766F372F10E}"/>
              </a:ext>
            </a:extLst>
          </p:cNvPr>
          <p:cNvSpPr>
            <a:spLocks noChangeArrowheads="1"/>
          </p:cNvSpPr>
          <p:nvPr/>
        </p:nvSpPr>
        <p:spPr bwMode="auto">
          <a:xfrm>
            <a:off x="7162800" y="162872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4" name="Oval 19">
            <a:extLst>
              <a:ext uri="{FF2B5EF4-FFF2-40B4-BE49-F238E27FC236}">
                <a16:creationId xmlns:a16="http://schemas.microsoft.com/office/drawing/2014/main" id="{5CA48C94-5688-48C9-8B50-8C3BC632C824}"/>
              </a:ext>
            </a:extLst>
          </p:cNvPr>
          <p:cNvSpPr>
            <a:spLocks noChangeArrowheads="1"/>
          </p:cNvSpPr>
          <p:nvPr/>
        </p:nvSpPr>
        <p:spPr bwMode="auto">
          <a:xfrm>
            <a:off x="3954127" y="170492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5" name="Oval 19">
            <a:extLst>
              <a:ext uri="{FF2B5EF4-FFF2-40B4-BE49-F238E27FC236}">
                <a16:creationId xmlns:a16="http://schemas.microsoft.com/office/drawing/2014/main" id="{172FB8EC-421E-4771-9B3E-9B555BB64AA9}"/>
              </a:ext>
            </a:extLst>
          </p:cNvPr>
          <p:cNvSpPr>
            <a:spLocks noChangeArrowheads="1"/>
          </p:cNvSpPr>
          <p:nvPr/>
        </p:nvSpPr>
        <p:spPr bwMode="auto">
          <a:xfrm>
            <a:off x="1532289" y="46482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6" name="Oval 19">
            <a:extLst>
              <a:ext uri="{FF2B5EF4-FFF2-40B4-BE49-F238E27FC236}">
                <a16:creationId xmlns:a16="http://schemas.microsoft.com/office/drawing/2014/main" id="{7B11D5AF-3065-4AB2-983B-2EB7767538BD}"/>
              </a:ext>
            </a:extLst>
          </p:cNvPr>
          <p:cNvSpPr>
            <a:spLocks noChangeArrowheads="1"/>
          </p:cNvSpPr>
          <p:nvPr/>
        </p:nvSpPr>
        <p:spPr bwMode="auto">
          <a:xfrm>
            <a:off x="1524000" y="513392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C0F7792-4136-419F-A7EF-2579FDB184E1}"/>
                  </a:ext>
                </a:extLst>
              </p:cNvPr>
              <p:cNvSpPr txBox="1"/>
              <p:nvPr/>
            </p:nvSpPr>
            <p:spPr>
              <a:xfrm>
                <a:off x="609600" y="2189682"/>
                <a:ext cx="14477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rPr>
                        <m:t>𝑘</m:t>
                      </m:r>
                      <m:r>
                        <a:rPr lang="en-US" altLang="zh-CN" sz="2400" b="0" i="1" smtClean="0">
                          <a:solidFill>
                            <a:srgbClr val="0000FF"/>
                          </a:solidFill>
                          <a:latin typeface="Cambria Math" panose="02040503050406030204" pitchFamily="18" charset="0"/>
                        </a:rPr>
                        <m:t>=1</m:t>
                      </m:r>
                    </m:oMath>
                  </m:oMathPara>
                </a14:m>
                <a:endParaRPr lang="zh-CN" altLang="en-US" sz="2400" dirty="0">
                  <a:solidFill>
                    <a:srgbClr val="0000FF"/>
                  </a:solidFill>
                </a:endParaRPr>
              </a:p>
            </p:txBody>
          </p:sp>
        </mc:Choice>
        <mc:Fallback xmlns="">
          <p:sp>
            <p:nvSpPr>
              <p:cNvPr id="6" name="文本框 5">
                <a:extLst>
                  <a:ext uri="{FF2B5EF4-FFF2-40B4-BE49-F238E27FC236}">
                    <a16:creationId xmlns:a16="http://schemas.microsoft.com/office/drawing/2014/main" id="{8C0F7792-4136-419F-A7EF-2579FDB184E1}"/>
                  </a:ext>
                </a:extLst>
              </p:cNvPr>
              <p:cNvSpPr txBox="1">
                <a:spLocks noRot="1" noChangeAspect="1" noMove="1" noResize="1" noEditPoints="1" noAdjustHandles="1" noChangeArrowheads="1" noChangeShapeType="1" noTextEdit="1"/>
              </p:cNvSpPr>
              <p:nvPr/>
            </p:nvSpPr>
            <p:spPr>
              <a:xfrm>
                <a:off x="609600" y="2189682"/>
                <a:ext cx="1447799" cy="461665"/>
              </a:xfrm>
              <a:prstGeom prst="rect">
                <a:avLst/>
              </a:prstGeom>
              <a:blipFill>
                <a:blip r:embed="rId15"/>
                <a:stretch>
                  <a:fillRect/>
                </a:stretch>
              </a:blipFill>
            </p:spPr>
            <p:txBody>
              <a:bodyPr/>
              <a:lstStyle/>
              <a:p>
                <a:r>
                  <a:rPr lang="zh-CN" altLang="en-US">
                    <a:noFill/>
                  </a:rPr>
                  <a:t> </a:t>
                </a:r>
              </a:p>
            </p:txBody>
          </p:sp>
        </mc:Fallback>
      </mc:AlternateContent>
      <p:sp>
        <p:nvSpPr>
          <p:cNvPr id="19" name="TextBox 18">
            <a:extLst>
              <a:ext uri="{FF2B5EF4-FFF2-40B4-BE49-F238E27FC236}">
                <a16:creationId xmlns:a16="http://schemas.microsoft.com/office/drawing/2014/main" id="{27834895-1C53-3045-96FD-56202B8A5996}"/>
              </a:ext>
            </a:extLst>
          </p:cNvPr>
          <p:cNvSpPr txBox="1"/>
          <p:nvPr/>
        </p:nvSpPr>
        <p:spPr>
          <a:xfrm>
            <a:off x="5821020" y="2087563"/>
            <a:ext cx="3092793" cy="307777"/>
          </a:xfrm>
          <a:prstGeom prst="rect">
            <a:avLst/>
          </a:prstGeom>
          <a:solidFill>
            <a:schemeClr val="bg1"/>
          </a:solidFill>
          <a:ln w="19050">
            <a:solidFill>
              <a:srgbClr val="00B050"/>
            </a:solidFill>
          </a:ln>
        </p:spPr>
        <p:txBody>
          <a:bodyPr wrap="square" rtlCol="0">
            <a:spAutoFit/>
          </a:bodyPr>
          <a:lstStyle/>
          <a:p>
            <a:pPr algn="just"/>
            <a:r>
              <a:rPr lang="en-US" altLang="zh-CN" sz="1400" b="1" dirty="0" err="1">
                <a:solidFill>
                  <a:srgbClr val="FF0000"/>
                </a:solidFill>
                <a:latin typeface="SimSun" panose="02010600030101010101" pitchFamily="2" charset="-122"/>
                <a:ea typeface="SimSun" panose="02010600030101010101" pitchFamily="2" charset="-122"/>
              </a:rPr>
              <a:t>v</a:t>
            </a:r>
            <a:r>
              <a:rPr lang="en-US" altLang="zh-CN" sz="1400" b="1" baseline="-25000" dirty="0" err="1">
                <a:solidFill>
                  <a:srgbClr val="FF0000"/>
                </a:solidFill>
                <a:latin typeface="SimSun" panose="02010600030101010101" pitchFamily="2" charset="-122"/>
                <a:ea typeface="SimSun" panose="02010600030101010101" pitchFamily="2" charset="-122"/>
              </a:rPr>
              <a:t>k</a:t>
            </a:r>
            <a:r>
              <a:rPr lang="zh-CN" altLang="en-US" sz="1400" b="1" dirty="0">
                <a:solidFill>
                  <a:srgbClr val="FF0000"/>
                </a:solidFill>
                <a:latin typeface="SimSun" panose="02010600030101010101" pitchFamily="2" charset="-122"/>
                <a:ea typeface="SimSun" panose="02010600030101010101" pitchFamily="2" charset="-122"/>
              </a:rPr>
              <a:t>作为起始点或者终点，不需要考虑。</a:t>
            </a:r>
          </a:p>
        </p:txBody>
      </p:sp>
    </p:spTree>
    <p:extLst>
      <p:ext uri="{BB962C8B-B14F-4D97-AF65-F5344CB8AC3E}">
        <p14:creationId xmlns:p14="http://schemas.microsoft.com/office/powerpoint/2010/main" val="271013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linds(horizontal)">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1" grpId="0" animBg="1"/>
      <p:bldP spid="112" grpId="0" animBg="1"/>
      <p:bldP spid="113" grpId="0" animBg="1"/>
      <p:bldP spid="114" grpId="0" animBg="1"/>
      <p:bldP spid="115" grpId="0" animBg="1"/>
      <p:bldP spid="1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12879-2F96-44EE-8E3B-4E62D1BAED55}"/>
              </a:ext>
            </a:extLst>
          </p:cNvPr>
          <p:cNvPicPr>
            <a:picLocks noChangeAspect="1"/>
          </p:cNvPicPr>
          <p:nvPr/>
        </p:nvPicPr>
        <p:blipFill>
          <a:blip r:embed="rId4"/>
          <a:stretch>
            <a:fillRect/>
          </a:stretch>
        </p:blipFill>
        <p:spPr>
          <a:xfrm>
            <a:off x="0" y="-152401"/>
            <a:ext cx="2590800" cy="2342083"/>
          </a:xfrm>
          <a:prstGeom prst="rect">
            <a:avLst/>
          </a:prstGeom>
        </p:spPr>
      </p:pic>
      <p:graphicFrame>
        <p:nvGraphicFramePr>
          <p:cNvPr id="102" name="Object 35">
            <a:extLst>
              <a:ext uri="{FF2B5EF4-FFF2-40B4-BE49-F238E27FC236}">
                <a16:creationId xmlns:a16="http://schemas.microsoft.com/office/drawing/2014/main" id="{A74136EB-04A5-4475-A111-E508D6D0B961}"/>
              </a:ext>
            </a:extLst>
          </p:cNvPr>
          <p:cNvGraphicFramePr>
            <a:graphicFrameLocks noChangeAspect="1"/>
          </p:cNvGraphicFramePr>
          <p:nvPr/>
        </p:nvGraphicFramePr>
        <p:xfrm>
          <a:off x="3429000" y="-25142"/>
          <a:ext cx="2260600" cy="2087563"/>
        </p:xfrm>
        <a:graphic>
          <a:graphicData uri="http://schemas.openxmlformats.org/presentationml/2006/ole">
            <mc:AlternateContent xmlns:mc="http://schemas.openxmlformats.org/markup-compatibility/2006">
              <mc:Choice xmlns:v="urn:schemas-microsoft-com:vml" Requires="v">
                <p:oleObj spid="_x0000_s7457" name="Equation" r:id="rId5" imgW="1549080" imgH="1143000" progId="Equation.DSMT4">
                  <p:embed/>
                </p:oleObj>
              </mc:Choice>
              <mc:Fallback>
                <p:oleObj name="Equation" r:id="rId5" imgW="1549080" imgH="1143000" progId="Equation.DSMT4">
                  <p:embed/>
                  <p:pic>
                    <p:nvPicPr>
                      <p:cNvPr id="102" name="Object 35">
                        <a:extLst>
                          <a:ext uri="{FF2B5EF4-FFF2-40B4-BE49-F238E27FC236}">
                            <a16:creationId xmlns:a16="http://schemas.microsoft.com/office/drawing/2014/main" id="{A74136EB-04A5-4475-A111-E508D6D0B961}"/>
                          </a:ext>
                        </a:extLst>
                      </p:cNvPr>
                      <p:cNvPicPr>
                        <a:picLocks noChangeAspect="1" noChangeArrowheads="1"/>
                      </p:cNvPicPr>
                      <p:nvPr/>
                    </p:nvPicPr>
                    <p:blipFill>
                      <a:blip r:embed="rId6"/>
                      <a:srcRect/>
                      <a:stretch>
                        <a:fillRect/>
                      </a:stretch>
                    </p:blipFill>
                    <p:spPr bwMode="auto">
                      <a:xfrm>
                        <a:off x="3429000" y="-25142"/>
                        <a:ext cx="2260600" cy="2087563"/>
                      </a:xfrm>
                      <a:prstGeom prst="rect">
                        <a:avLst/>
                      </a:prstGeom>
                      <a:noFill/>
                      <a:ln>
                        <a:noFill/>
                      </a:ln>
                      <a:effectLst/>
                    </p:spPr>
                  </p:pic>
                </p:oleObj>
              </mc:Fallback>
            </mc:AlternateContent>
          </a:graphicData>
        </a:graphic>
      </p:graphicFrame>
      <p:graphicFrame>
        <p:nvGraphicFramePr>
          <p:cNvPr id="103" name="Object 35">
            <a:extLst>
              <a:ext uri="{FF2B5EF4-FFF2-40B4-BE49-F238E27FC236}">
                <a16:creationId xmlns:a16="http://schemas.microsoft.com/office/drawing/2014/main" id="{2A9FDA5C-869A-4C50-8F94-527E10D0FC60}"/>
              </a:ext>
            </a:extLst>
          </p:cNvPr>
          <p:cNvGraphicFramePr>
            <a:graphicFrameLocks noChangeAspect="1"/>
          </p:cNvGraphicFramePr>
          <p:nvPr/>
        </p:nvGraphicFramePr>
        <p:xfrm>
          <a:off x="6629400" y="-25142"/>
          <a:ext cx="2259013" cy="2087563"/>
        </p:xfrm>
        <a:graphic>
          <a:graphicData uri="http://schemas.openxmlformats.org/presentationml/2006/ole">
            <mc:AlternateContent xmlns:mc="http://schemas.openxmlformats.org/markup-compatibility/2006">
              <mc:Choice xmlns:v="urn:schemas-microsoft-com:vml" Requires="v">
                <p:oleObj spid="_x0000_s7458" name="Equation" r:id="rId7" imgW="1549080" imgH="1143000" progId="Equation.DSMT4">
                  <p:embed/>
                </p:oleObj>
              </mc:Choice>
              <mc:Fallback>
                <p:oleObj name="Equation" r:id="rId7" imgW="1549080" imgH="1143000" progId="Equation.DSMT4">
                  <p:embed/>
                  <p:pic>
                    <p:nvPicPr>
                      <p:cNvPr id="103" name="Object 35">
                        <a:extLst>
                          <a:ext uri="{FF2B5EF4-FFF2-40B4-BE49-F238E27FC236}">
                            <a16:creationId xmlns:a16="http://schemas.microsoft.com/office/drawing/2014/main" id="{2A9FDA5C-869A-4C50-8F94-527E10D0FC60}"/>
                          </a:ext>
                        </a:extLst>
                      </p:cNvPr>
                      <p:cNvPicPr>
                        <a:picLocks noChangeAspect="1" noChangeArrowheads="1"/>
                      </p:cNvPicPr>
                      <p:nvPr/>
                    </p:nvPicPr>
                    <p:blipFill>
                      <a:blip r:embed="rId8"/>
                      <a:srcRect/>
                      <a:stretch>
                        <a:fillRect/>
                      </a:stretch>
                    </p:blipFill>
                    <p:spPr bwMode="auto">
                      <a:xfrm>
                        <a:off x="6629400" y="-25142"/>
                        <a:ext cx="2259013" cy="208756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04" name="Text Box 70">
                <a:extLst>
                  <a:ext uri="{FF2B5EF4-FFF2-40B4-BE49-F238E27FC236}">
                    <a16:creationId xmlns:a16="http://schemas.microsoft.com/office/drawing/2014/main" id="{84417115-B0AE-4391-B2C2-20F12F08AA9B}"/>
                  </a:ext>
                </a:extLst>
              </p:cNvPr>
              <p:cNvSpPr txBox="1"/>
              <p:nvPr/>
            </p:nvSpPr>
            <p:spPr>
              <a:xfrm>
                <a:off x="2362200" y="711441"/>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𝟏</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4" name="Text Box 70">
                <a:extLst>
                  <a:ext uri="{FF2B5EF4-FFF2-40B4-BE49-F238E27FC236}">
                    <a16:creationId xmlns:a16="http://schemas.microsoft.com/office/drawing/2014/main" id="{84417115-B0AE-4391-B2C2-20F12F08AA9B}"/>
                  </a:ext>
                </a:extLst>
              </p:cNvPr>
              <p:cNvSpPr txBox="1">
                <a:spLocks noRot="1" noChangeAspect="1" noMove="1" noResize="1" noEditPoints="1" noAdjustHandles="1" noChangeArrowheads="1" noChangeShapeType="1" noTextEdit="1"/>
              </p:cNvSpPr>
              <p:nvPr/>
            </p:nvSpPr>
            <p:spPr>
              <a:xfrm>
                <a:off x="2362200" y="711441"/>
                <a:ext cx="1165206" cy="476990"/>
              </a:xfrm>
              <a:prstGeom prst="rect">
                <a:avLst/>
              </a:prstGeom>
              <a:blipFill>
                <a:blip r:embed="rId9"/>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 Box 70">
                <a:extLst>
                  <a:ext uri="{FF2B5EF4-FFF2-40B4-BE49-F238E27FC236}">
                    <a16:creationId xmlns:a16="http://schemas.microsoft.com/office/drawing/2014/main" id="{8E401FB1-2994-4B18-A507-67680B184A4A}"/>
                  </a:ext>
                </a:extLst>
              </p:cNvPr>
              <p:cNvSpPr txBox="1"/>
              <p:nvPr/>
            </p:nvSpPr>
            <p:spPr>
              <a:xfrm>
                <a:off x="5686287" y="762000"/>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𝟐</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5" name="Text Box 70">
                <a:extLst>
                  <a:ext uri="{FF2B5EF4-FFF2-40B4-BE49-F238E27FC236}">
                    <a16:creationId xmlns:a16="http://schemas.microsoft.com/office/drawing/2014/main" id="{8E401FB1-2994-4B18-A507-67680B184A4A}"/>
                  </a:ext>
                </a:extLst>
              </p:cNvPr>
              <p:cNvSpPr txBox="1">
                <a:spLocks noRot="1" noChangeAspect="1" noMove="1" noResize="1" noEditPoints="1" noAdjustHandles="1" noChangeArrowheads="1" noChangeShapeType="1" noTextEdit="1"/>
              </p:cNvSpPr>
              <p:nvPr/>
            </p:nvSpPr>
            <p:spPr>
              <a:xfrm>
                <a:off x="5686287" y="762000"/>
                <a:ext cx="1165206" cy="476990"/>
              </a:xfrm>
              <a:prstGeom prst="rect">
                <a:avLst/>
              </a:prstGeom>
              <a:blipFill>
                <a:blip r:embed="rId10"/>
                <a:stretch>
                  <a:fillRect/>
                </a:stretch>
              </a:blipFill>
              <a:ln w="12700">
                <a:noFill/>
              </a:ln>
            </p:spPr>
            <p:txBody>
              <a:bodyPr/>
              <a:lstStyle/>
              <a:p>
                <a:r>
                  <a:rPr lang="zh-CN" altLang="en-US">
                    <a:noFill/>
                  </a:rPr>
                  <a:t> </a:t>
                </a:r>
              </a:p>
            </p:txBody>
          </p:sp>
        </mc:Fallback>
      </mc:AlternateContent>
      <p:cxnSp>
        <p:nvCxnSpPr>
          <p:cNvPr id="106" name="直接箭头连接符 105">
            <a:extLst>
              <a:ext uri="{FF2B5EF4-FFF2-40B4-BE49-F238E27FC236}">
                <a16:creationId xmlns:a16="http://schemas.microsoft.com/office/drawing/2014/main" id="{9F927A4B-E3E4-4407-B0A4-7EC5D3AC0131}"/>
              </a:ext>
            </a:extLst>
          </p:cNvPr>
          <p:cNvCxnSpPr>
            <a:cxnSpLocks/>
          </p:cNvCxnSpPr>
          <p:nvPr/>
        </p:nvCxnSpPr>
        <p:spPr>
          <a:xfrm>
            <a:off x="6553200" y="609600"/>
            <a:ext cx="25146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56FD3D5A-3C52-4FC4-8191-2BD096851E12}"/>
              </a:ext>
            </a:extLst>
          </p:cNvPr>
          <p:cNvCxnSpPr>
            <a:cxnSpLocks/>
          </p:cNvCxnSpPr>
          <p:nvPr/>
        </p:nvCxnSpPr>
        <p:spPr>
          <a:xfrm>
            <a:off x="7391400" y="22783"/>
            <a:ext cx="0" cy="216689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8" name="Rectangle 52">
                <a:extLst>
                  <a:ext uri="{FF2B5EF4-FFF2-40B4-BE49-F238E27FC236}">
                    <a16:creationId xmlns:a16="http://schemas.microsoft.com/office/drawing/2014/main" id="{1DE63BB7-C58B-4572-BFDE-2863FB23F5BE}"/>
                  </a:ext>
                </a:extLst>
              </p:cNvPr>
              <p:cNvSpPr txBox="1">
                <a:spLocks/>
              </p:cNvSpPr>
              <p:nvPr/>
            </p:nvSpPr>
            <p:spPr>
              <a:xfrm>
                <a:off x="3581400" y="2255945"/>
                <a:ext cx="5943600" cy="4449655"/>
              </a:xfrm>
              <a:prstGeom prst="rect">
                <a:avLst/>
              </a:prstGeom>
            </p:spPr>
            <p:txBody>
              <a:bodyPr vert="horz" wrap="square" lIns="92075" tIns="46038" rIns="92075" bIns="46038"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smtClean="0">
                              <a:solidFill>
                                <a:srgbClr val="0000FF"/>
                              </a:solidFill>
                              <a:latin typeface="Cambria Math" panose="02040503050406030204" pitchFamily="18" charset="0"/>
                              <a:ea typeface="楷体" panose="02010609060101010101" pitchFamily="49" charset="-122"/>
                            </a:rPr>
                          </m:ctrlPr>
                        </m:sSupPr>
                        <m:e>
                          <m:r>
                            <a:rPr lang="en-US" altLang="zh-CN" sz="2000" b="1" i="1" dirty="0" smtClean="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smtClean="0">
                              <a:solidFill>
                                <a:srgbClr val="0000FF"/>
                              </a:solidFill>
                              <a:latin typeface="Cambria Math" panose="02040503050406030204" pitchFamily="18" charset="0"/>
                              <a:ea typeface="楷体" panose="02010609060101010101" pitchFamily="49" charset="-122"/>
                            </a:rPr>
                            <m:t>𝟐</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i="0"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i="0"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5+6</m:t>
                              </m:r>
                            </m:e>
                          </m:d>
                        </m:e>
                      </m:func>
                      <m:r>
                        <a:rPr lang="en-US" altLang="zh-CN" sz="200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11</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smtClean="0">
                              <a:solidFill>
                                <a:srgbClr val="0000FF"/>
                              </a:solidFill>
                              <a:latin typeface="Cambria Math" panose="02040503050406030204" pitchFamily="18" charset="0"/>
                              <a:ea typeface="楷体" panose="02010609060101010101" pitchFamily="49" charset="-122"/>
                            </a:rPr>
                          </m:ctrlPr>
                        </m:sSupPr>
                        <m:e>
                          <m:r>
                            <a:rPr lang="en-US" altLang="zh-CN" sz="2000" b="1" i="1" dirty="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𝟐</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楷体" panose="02010609060101010101" pitchFamily="49" charset="-122"/>
                            </a:rPr>
                          </m:ctrlPr>
                        </m:sSupPr>
                        <m:e>
                          <m:r>
                            <a:rPr lang="en-US" altLang="zh-CN" sz="2000" b="1" i="1" dirty="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𝟐</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2</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r>
                  <a:rPr lang="zh-CN" altLang="en-US"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rPr>
                  <a:t>。。。</a:t>
                </a:r>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楷体" panose="02010609060101010101" pitchFamily="49" charset="-122"/>
                            </a:rPr>
                          </m:ctrlPr>
                        </m:sSupPr>
                        <m:e>
                          <m:r>
                            <a:rPr lang="en-US" altLang="zh-CN" sz="2000" b="1" i="1" dirty="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𝟐</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,5</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4</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2,5</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9</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6</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sSup>
                        <m:sSupPr>
                          <m:ctrlPr>
                            <a:rPr lang="en-US" altLang="zh-CN" sz="2000" b="1" i="1" dirty="0">
                              <a:solidFill>
                                <a:srgbClr val="0000FF"/>
                              </a:solidFill>
                              <a:latin typeface="Cambria Math" panose="02040503050406030204" pitchFamily="18" charset="0"/>
                              <a:ea typeface="楷体" panose="02010609060101010101" pitchFamily="49" charset="-122"/>
                            </a:rPr>
                          </m:ctrlPr>
                        </m:sSupPr>
                        <m:e>
                          <m:r>
                            <a:rPr lang="en-US" altLang="zh-CN" sz="2000" b="1" i="1" dirty="0">
                              <a:solidFill>
                                <a:srgbClr val="0000FF"/>
                              </a:solidFill>
                              <a:latin typeface="Cambria Math" panose="02040503050406030204" pitchFamily="18" charset="0"/>
                              <a:ea typeface="楷体" panose="02010609060101010101" pitchFamily="49" charset="-122"/>
                            </a:rPr>
                            <m:t> </m:t>
                          </m:r>
                          <m:r>
                            <a:rPr lang="en-US" altLang="zh-CN" sz="2000" b="1" i="1" dirty="0">
                              <a:solidFill>
                                <a:srgbClr val="0000FF"/>
                              </a:solidFill>
                              <a:latin typeface="Cambria Math" panose="02040503050406030204" pitchFamily="18" charset="0"/>
                              <a:ea typeface="楷体" panose="02010609060101010101" pitchFamily="49" charset="-122"/>
                            </a:rPr>
                            <m:t>𝑫</m:t>
                          </m:r>
                        </m:e>
                        <m:sup>
                          <m:r>
                            <a:rPr lang="en-US" altLang="zh-CN" sz="2000" b="1" i="1" dirty="0">
                              <a:solidFill>
                                <a:srgbClr val="0000FF"/>
                              </a:solidFill>
                              <a:latin typeface="Cambria Math" panose="02040503050406030204" pitchFamily="18" charset="0"/>
                              <a:ea typeface="楷体" panose="02010609060101010101" pitchFamily="49" charset="-122"/>
                            </a:rPr>
                            <m:t>(</m:t>
                          </m:r>
                          <m:r>
                            <a:rPr lang="en-US" altLang="zh-CN" sz="2000" b="1" i="1" dirty="0">
                              <a:solidFill>
                                <a:srgbClr val="0000FF"/>
                              </a:solidFill>
                              <a:latin typeface="Cambria Math" panose="02040503050406030204" pitchFamily="18" charset="0"/>
                              <a:ea typeface="楷体" panose="02010609060101010101" pitchFamily="49" charset="-122"/>
                            </a:rPr>
                            <m:t>𝟐</m:t>
                          </m:r>
                          <m:r>
                            <a:rPr lang="en-US" altLang="zh-CN" sz="20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5</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e>
                              </m:d>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sSup>
                                <m:sSup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sSup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𝐷</m:t>
                                  </m:r>
                                </m:e>
                                <m:sup>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(1)</m:t>
                                  </m:r>
                                </m:sup>
                              </m:sSup>
                              <m:d>
                                <m:dPr>
                                  <m:begChr m:val="["/>
                                  <m:endChr m:val="]"/>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2,</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e>
                          </m:d>
                        </m:e>
                      </m:func>
                    </m:oMath>
                  </m:oMathPara>
                </a14:m>
                <a:endPar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endParaRPr>
              </a:p>
              <a:p>
                <a:pPr marL="0" indent="0">
                  <a:lnSpc>
                    <a:spcPct val="130000"/>
                  </a:lnSpc>
                  <a:spcBef>
                    <a:spcPts val="0"/>
                  </a:spcBef>
                  <a:buClr>
                    <a:schemeClr val="accent1"/>
                  </a:buClr>
                  <a:buSzPct val="85000"/>
                  <a:buFont typeface="Times New Roman" panose="02020603050405020304" pitchFamily="18" charset="0"/>
                  <a:buNone/>
                </a:pPr>
                <a14:m>
                  <m:oMathPara xmlns:m="http://schemas.openxmlformats.org/officeDocument/2006/math">
                    <m:oMathParaPr>
                      <m:jc m:val="left"/>
                    </m:oMathParaPr>
                    <m:oMath xmlns:m="http://schemas.openxmlformats.org/officeDocument/2006/math">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func>
                        <m:func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funcPr>
                        <m:fName>
                          <m:r>
                            <m:rPr>
                              <m:sty m:val="p"/>
                            </m:rPr>
                            <a:rPr lang="en-US" altLang="zh-CN" sz="2000" dirty="0">
                              <a:solidFill>
                                <a:srgbClr val="0000FF"/>
                              </a:solidFill>
                              <a:latin typeface="Cambria Math" panose="02040503050406030204" pitchFamily="18" charset="0"/>
                              <a:ea typeface="华文细黑" panose="02010600040101010101" charset="-122"/>
                              <a:cs typeface="Times New Roman" panose="02020603050405020304" pitchFamily="18" charset="0"/>
                            </a:rPr>
                            <m:t>min</m:t>
                          </m:r>
                        </m:fName>
                        <m:e>
                          <m:d>
                            <m:dPr>
                              <m:ctrlP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9</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+6</m:t>
                              </m:r>
                            </m:e>
                          </m:d>
                        </m:e>
                      </m:func>
                      <m:r>
                        <a:rPr lang="en-US" altLang="zh-CN" sz="2000" i="1" dirty="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m:t>
                      </m:r>
                      <m:r>
                        <a:rPr lang="en-US" altLang="zh-CN" sz="20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sym typeface="Symbol" panose="05050102010706020507" pitchFamily="18" charset="2"/>
                        </a:rPr>
                        <m:t>15</m:t>
                      </m:r>
                    </m:oMath>
                  </m:oMathPara>
                </a14:m>
                <a:endParaRPr lang="en-US" altLang="zh-CN" sz="2000" dirty="0">
                  <a:solidFill>
                    <a:srgbClr val="0000FF"/>
                  </a:solidFill>
                  <a:latin typeface="Times New Roman" panose="02020603050405020304" pitchFamily="18" charset="0"/>
                  <a:ea typeface="华文细黑" panose="02010600040101010101" charset="-122"/>
                  <a:cs typeface="Times New Roman" panose="02020603050405020304" pitchFamily="18" charset="0"/>
                  <a:sym typeface="Symbol" panose="05050102010706020507" pitchFamily="18" charset="2"/>
                </a:endParaRPr>
              </a:p>
            </p:txBody>
          </p:sp>
        </mc:Choice>
        <mc:Fallback>
          <p:sp>
            <p:nvSpPr>
              <p:cNvPr id="108" name="Rectangle 52">
                <a:extLst>
                  <a:ext uri="{FF2B5EF4-FFF2-40B4-BE49-F238E27FC236}">
                    <a16:creationId xmlns:a16="http://schemas.microsoft.com/office/drawing/2014/main" id="{1DE63BB7-C58B-4572-BFDE-2863FB23F5BE}"/>
                  </a:ext>
                </a:extLst>
              </p:cNvPr>
              <p:cNvSpPr txBox="1">
                <a:spLocks noRot="1" noChangeAspect="1" noMove="1" noResize="1" noEditPoints="1" noAdjustHandles="1" noChangeArrowheads="1" noChangeShapeType="1" noTextEdit="1"/>
              </p:cNvSpPr>
              <p:nvPr/>
            </p:nvSpPr>
            <p:spPr>
              <a:xfrm>
                <a:off x="3581400" y="2255945"/>
                <a:ext cx="5943600" cy="4449655"/>
              </a:xfrm>
              <a:prstGeom prst="rect">
                <a:avLst/>
              </a:prstGeom>
              <a:blipFill>
                <a:blip r:embed="rId11"/>
                <a:stretch>
                  <a:fillRect l="-1066"/>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09" name="Text Box 38">
                <a:extLst>
                  <a:ext uri="{FF2B5EF4-FFF2-40B4-BE49-F238E27FC236}">
                    <a16:creationId xmlns:a16="http://schemas.microsoft.com/office/drawing/2014/main" id="{CCAA0412-AEE5-461D-B704-AACF46D7F085}"/>
                  </a:ext>
                </a:extLst>
              </p:cNvPr>
              <p:cNvSpPr txBox="1"/>
              <p:nvPr/>
            </p:nvSpPr>
            <p:spPr>
              <a:xfrm>
                <a:off x="0" y="4038600"/>
                <a:ext cx="841897" cy="4616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𝑃</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09" name="Text Box 38">
                <a:extLst>
                  <a:ext uri="{FF2B5EF4-FFF2-40B4-BE49-F238E27FC236}">
                    <a16:creationId xmlns:a16="http://schemas.microsoft.com/office/drawing/2014/main" id="{CCAA0412-AEE5-461D-B704-AACF46D7F085}"/>
                  </a:ext>
                </a:extLst>
              </p:cNvPr>
              <p:cNvSpPr txBox="1">
                <a:spLocks noRot="1" noChangeAspect="1" noMove="1" noResize="1" noEditPoints="1" noAdjustHandles="1" noChangeArrowheads="1" noChangeShapeType="1" noTextEdit="1"/>
              </p:cNvSpPr>
              <p:nvPr/>
            </p:nvSpPr>
            <p:spPr>
              <a:xfrm>
                <a:off x="0" y="4038600"/>
                <a:ext cx="841897" cy="461665"/>
              </a:xfrm>
              <a:prstGeom prst="rect">
                <a:avLst/>
              </a:prstGeom>
              <a:blipFill>
                <a:blip r:embed="rId12"/>
                <a:stretch>
                  <a:fillRect/>
                </a:stretch>
              </a:blipFill>
              <a:ln w="12700">
                <a:noFill/>
              </a:ln>
            </p:spPr>
            <p:txBody>
              <a:bodyPr/>
              <a:lstStyle/>
              <a:p>
                <a:r>
                  <a:rPr lang="zh-CN" altLang="en-US">
                    <a:noFill/>
                  </a:rPr>
                  <a:t> </a:t>
                </a:r>
              </a:p>
            </p:txBody>
          </p:sp>
        </mc:Fallback>
      </mc:AlternateContent>
      <p:graphicFrame>
        <p:nvGraphicFramePr>
          <p:cNvPr id="110" name="Object 39">
            <a:extLst>
              <a:ext uri="{FF2B5EF4-FFF2-40B4-BE49-F238E27FC236}">
                <a16:creationId xmlns:a16="http://schemas.microsoft.com/office/drawing/2014/main" id="{9C6BFA8A-2E5C-4753-96FA-D633DA129EEE}"/>
              </a:ext>
            </a:extLst>
          </p:cNvPr>
          <p:cNvGraphicFramePr>
            <a:graphicFrameLocks noChangeAspect="1"/>
          </p:cNvGraphicFramePr>
          <p:nvPr/>
        </p:nvGraphicFramePr>
        <p:xfrm>
          <a:off x="942975" y="3124200"/>
          <a:ext cx="2513013" cy="2476500"/>
        </p:xfrm>
        <a:graphic>
          <a:graphicData uri="http://schemas.openxmlformats.org/presentationml/2006/ole">
            <mc:AlternateContent xmlns:mc="http://schemas.openxmlformats.org/markup-compatibility/2006">
              <mc:Choice xmlns:v="urn:schemas-microsoft-com:vml" Requires="v">
                <p:oleObj spid="_x0000_s7459" name="Equation" r:id="rId13" imgW="1143000" imgH="1143000" progId="Equation.DSMT4">
                  <p:embed/>
                </p:oleObj>
              </mc:Choice>
              <mc:Fallback>
                <p:oleObj name="Equation" r:id="rId13" imgW="1143000" imgH="1143000" progId="Equation.DSMT4">
                  <p:embed/>
                  <p:pic>
                    <p:nvPicPr>
                      <p:cNvPr id="110" name="Object 39">
                        <a:extLst>
                          <a:ext uri="{FF2B5EF4-FFF2-40B4-BE49-F238E27FC236}">
                            <a16:creationId xmlns:a16="http://schemas.microsoft.com/office/drawing/2014/main" id="{9C6BFA8A-2E5C-4753-96FA-D633DA129EEE}"/>
                          </a:ext>
                        </a:extLst>
                      </p:cNvPr>
                      <p:cNvPicPr>
                        <a:picLocks noChangeAspect="1" noChangeArrowheads="1"/>
                      </p:cNvPicPr>
                      <p:nvPr/>
                    </p:nvPicPr>
                    <p:blipFill>
                      <a:blip r:embed="rId14"/>
                      <a:srcRect/>
                      <a:stretch>
                        <a:fillRect/>
                      </a:stretch>
                    </p:blipFill>
                    <p:spPr bwMode="auto">
                      <a:xfrm>
                        <a:off x="942975" y="3124200"/>
                        <a:ext cx="2513013"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Oval 19">
            <a:extLst>
              <a:ext uri="{FF2B5EF4-FFF2-40B4-BE49-F238E27FC236}">
                <a16:creationId xmlns:a16="http://schemas.microsoft.com/office/drawing/2014/main" id="{26129BAB-B5D0-4448-9959-DE03EE7E93A7}"/>
              </a:ext>
            </a:extLst>
          </p:cNvPr>
          <p:cNvSpPr>
            <a:spLocks noChangeArrowheads="1"/>
          </p:cNvSpPr>
          <p:nvPr/>
        </p:nvSpPr>
        <p:spPr bwMode="auto">
          <a:xfrm>
            <a:off x="4394752" y="2852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Oval 19">
            <a:extLst>
              <a:ext uri="{FF2B5EF4-FFF2-40B4-BE49-F238E27FC236}">
                <a16:creationId xmlns:a16="http://schemas.microsoft.com/office/drawing/2014/main" id="{AB49159D-1E87-4588-B1EC-F7BE23648DBA}"/>
              </a:ext>
            </a:extLst>
          </p:cNvPr>
          <p:cNvSpPr>
            <a:spLocks noChangeArrowheads="1"/>
          </p:cNvSpPr>
          <p:nvPr/>
        </p:nvSpPr>
        <p:spPr bwMode="auto">
          <a:xfrm>
            <a:off x="5266089" y="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a:extLst>
              <a:ext uri="{FF2B5EF4-FFF2-40B4-BE49-F238E27FC236}">
                <a16:creationId xmlns:a16="http://schemas.microsoft.com/office/drawing/2014/main" id="{20DAEB11-DDB1-4747-9F44-A675F8089277}"/>
              </a:ext>
            </a:extLst>
          </p:cNvPr>
          <p:cNvSpPr>
            <a:spLocks noChangeArrowheads="1"/>
          </p:cNvSpPr>
          <p:nvPr/>
        </p:nvSpPr>
        <p:spPr bwMode="auto">
          <a:xfrm>
            <a:off x="5257800" y="1257658"/>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19">
            <a:extLst>
              <a:ext uri="{FF2B5EF4-FFF2-40B4-BE49-F238E27FC236}">
                <a16:creationId xmlns:a16="http://schemas.microsoft.com/office/drawing/2014/main" id="{69D8F522-A788-4086-AF8E-CDA7E4C87C1B}"/>
              </a:ext>
            </a:extLst>
          </p:cNvPr>
          <p:cNvSpPr>
            <a:spLocks noChangeArrowheads="1"/>
          </p:cNvSpPr>
          <p:nvPr/>
        </p:nvSpPr>
        <p:spPr bwMode="auto">
          <a:xfrm>
            <a:off x="4381508" y="16764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19">
            <a:extLst>
              <a:ext uri="{FF2B5EF4-FFF2-40B4-BE49-F238E27FC236}">
                <a16:creationId xmlns:a16="http://schemas.microsoft.com/office/drawing/2014/main" id="{BDA9E3A7-96F3-4FD4-8424-748364703831}"/>
              </a:ext>
            </a:extLst>
          </p:cNvPr>
          <p:cNvSpPr>
            <a:spLocks noChangeArrowheads="1"/>
          </p:cNvSpPr>
          <p:nvPr/>
        </p:nvSpPr>
        <p:spPr bwMode="auto">
          <a:xfrm>
            <a:off x="7571308" y="22783"/>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19">
            <a:extLst>
              <a:ext uri="{FF2B5EF4-FFF2-40B4-BE49-F238E27FC236}">
                <a16:creationId xmlns:a16="http://schemas.microsoft.com/office/drawing/2014/main" id="{72C1D9E5-640B-46ED-87B9-13652EEDDEA5}"/>
              </a:ext>
            </a:extLst>
          </p:cNvPr>
          <p:cNvSpPr>
            <a:spLocks noChangeArrowheads="1"/>
          </p:cNvSpPr>
          <p:nvPr/>
        </p:nvSpPr>
        <p:spPr bwMode="auto">
          <a:xfrm>
            <a:off x="8442645" y="-5737"/>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19">
            <a:extLst>
              <a:ext uri="{FF2B5EF4-FFF2-40B4-BE49-F238E27FC236}">
                <a16:creationId xmlns:a16="http://schemas.microsoft.com/office/drawing/2014/main" id="{9CF310B5-22E3-4814-9285-2AC06947E9DB}"/>
              </a:ext>
            </a:extLst>
          </p:cNvPr>
          <p:cNvSpPr>
            <a:spLocks noChangeArrowheads="1"/>
          </p:cNvSpPr>
          <p:nvPr/>
        </p:nvSpPr>
        <p:spPr bwMode="auto">
          <a:xfrm>
            <a:off x="8434356" y="1251921"/>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 name="Oval 19">
            <a:extLst>
              <a:ext uri="{FF2B5EF4-FFF2-40B4-BE49-F238E27FC236}">
                <a16:creationId xmlns:a16="http://schemas.microsoft.com/office/drawing/2014/main" id="{279EB829-917B-41C7-9328-4A909799AB08}"/>
              </a:ext>
            </a:extLst>
          </p:cNvPr>
          <p:cNvSpPr>
            <a:spLocks noChangeArrowheads="1"/>
          </p:cNvSpPr>
          <p:nvPr/>
        </p:nvSpPr>
        <p:spPr bwMode="auto">
          <a:xfrm>
            <a:off x="7558064" y="1670663"/>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19">
            <a:extLst>
              <a:ext uri="{FF2B5EF4-FFF2-40B4-BE49-F238E27FC236}">
                <a16:creationId xmlns:a16="http://schemas.microsoft.com/office/drawing/2014/main" id="{724A99F6-E84C-4FC5-A40F-62F5B4A54B1F}"/>
              </a:ext>
            </a:extLst>
          </p:cNvPr>
          <p:cNvSpPr>
            <a:spLocks noChangeArrowheads="1"/>
          </p:cNvSpPr>
          <p:nvPr/>
        </p:nvSpPr>
        <p:spPr bwMode="auto">
          <a:xfrm>
            <a:off x="2019308" y="32004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19">
            <a:extLst>
              <a:ext uri="{FF2B5EF4-FFF2-40B4-BE49-F238E27FC236}">
                <a16:creationId xmlns:a16="http://schemas.microsoft.com/office/drawing/2014/main" id="{E8A2787A-3EF3-4734-BC65-71F17C2AF4B6}"/>
              </a:ext>
            </a:extLst>
          </p:cNvPr>
          <p:cNvSpPr>
            <a:spLocks noChangeArrowheads="1"/>
          </p:cNvSpPr>
          <p:nvPr/>
        </p:nvSpPr>
        <p:spPr bwMode="auto">
          <a:xfrm>
            <a:off x="2970157" y="317188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19">
            <a:extLst>
              <a:ext uri="{FF2B5EF4-FFF2-40B4-BE49-F238E27FC236}">
                <a16:creationId xmlns:a16="http://schemas.microsoft.com/office/drawing/2014/main" id="{9644B04D-2BB0-4A3C-8E94-990850C35585}"/>
              </a:ext>
            </a:extLst>
          </p:cNvPr>
          <p:cNvSpPr>
            <a:spLocks noChangeArrowheads="1"/>
          </p:cNvSpPr>
          <p:nvPr/>
        </p:nvSpPr>
        <p:spPr bwMode="auto">
          <a:xfrm>
            <a:off x="2961868" y="4682048"/>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Oval 19">
            <a:extLst>
              <a:ext uri="{FF2B5EF4-FFF2-40B4-BE49-F238E27FC236}">
                <a16:creationId xmlns:a16="http://schemas.microsoft.com/office/drawing/2014/main" id="{ADF8CF56-914E-49EA-926F-CFE087257606}"/>
              </a:ext>
            </a:extLst>
          </p:cNvPr>
          <p:cNvSpPr>
            <a:spLocks noChangeArrowheads="1"/>
          </p:cNvSpPr>
          <p:nvPr/>
        </p:nvSpPr>
        <p:spPr bwMode="auto">
          <a:xfrm>
            <a:off x="2006064" y="513392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A7FB6D82-E8F0-494F-ADA8-67E5CBCAECC4}"/>
                  </a:ext>
                </a:extLst>
              </p:cNvPr>
              <p:cNvSpPr txBox="1"/>
              <p:nvPr/>
            </p:nvSpPr>
            <p:spPr>
              <a:xfrm>
                <a:off x="609600" y="2189682"/>
                <a:ext cx="14477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rPr>
                        <m:t>𝑘</m:t>
                      </m:r>
                      <m:r>
                        <a:rPr lang="en-US" altLang="zh-CN" sz="2400" b="0" i="1" smtClean="0">
                          <a:solidFill>
                            <a:srgbClr val="0000FF"/>
                          </a:solidFill>
                          <a:latin typeface="Cambria Math" panose="02040503050406030204" pitchFamily="18" charset="0"/>
                        </a:rPr>
                        <m:t>=2</m:t>
                      </m:r>
                    </m:oMath>
                  </m:oMathPara>
                </a14:m>
                <a:endParaRPr lang="zh-CN" altLang="en-US" sz="2400" dirty="0">
                  <a:solidFill>
                    <a:srgbClr val="0000FF"/>
                  </a:solidFill>
                </a:endParaRPr>
              </a:p>
            </p:txBody>
          </p:sp>
        </mc:Choice>
        <mc:Fallback xmlns="">
          <p:sp>
            <p:nvSpPr>
              <p:cNvPr id="38" name="文本框 37">
                <a:extLst>
                  <a:ext uri="{FF2B5EF4-FFF2-40B4-BE49-F238E27FC236}">
                    <a16:creationId xmlns:a16="http://schemas.microsoft.com/office/drawing/2014/main" id="{A7FB6D82-E8F0-494F-ADA8-67E5CBCAECC4}"/>
                  </a:ext>
                </a:extLst>
              </p:cNvPr>
              <p:cNvSpPr txBox="1">
                <a:spLocks noRot="1" noChangeAspect="1" noMove="1" noResize="1" noEditPoints="1" noAdjustHandles="1" noChangeArrowheads="1" noChangeShapeType="1" noTextEdit="1"/>
              </p:cNvSpPr>
              <p:nvPr/>
            </p:nvSpPr>
            <p:spPr>
              <a:xfrm>
                <a:off x="609600" y="2189682"/>
                <a:ext cx="1447799" cy="461665"/>
              </a:xfrm>
              <a:prstGeom prst="rect">
                <a:avLst/>
              </a:prstGeom>
              <a:blipFill>
                <a:blip r:embed="rId1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479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linds(horizontal)">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3" grpId="0" animBg="1"/>
      <p:bldP spid="14" grpId="0" animBg="1"/>
      <p:bldP spid="16" grpId="0" animBg="1"/>
      <p:bldP spid="17" grpId="0" animBg="1"/>
      <p:bldP spid="22" grpId="0" animBg="1"/>
      <p:bldP spid="23" grpId="0" animBg="1"/>
      <p:bldP spid="24" grpId="0" animBg="1"/>
      <p:bldP spid="25" grpId="0" animBg="1"/>
      <p:bldP spid="34" grpId="0" animBg="1"/>
      <p:bldP spid="35" grpId="0" animBg="1"/>
      <p:bldP spid="36" grpId="0" animBg="1"/>
      <p:bldP spid="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12879-2F96-44EE-8E3B-4E62D1BAED55}"/>
              </a:ext>
            </a:extLst>
          </p:cNvPr>
          <p:cNvPicPr>
            <a:picLocks noChangeAspect="1"/>
          </p:cNvPicPr>
          <p:nvPr/>
        </p:nvPicPr>
        <p:blipFill>
          <a:blip r:embed="rId4"/>
          <a:stretch>
            <a:fillRect/>
          </a:stretch>
        </p:blipFill>
        <p:spPr>
          <a:xfrm>
            <a:off x="0" y="-152401"/>
            <a:ext cx="2590800" cy="2342083"/>
          </a:xfrm>
          <a:prstGeom prst="rect">
            <a:avLst/>
          </a:prstGeom>
        </p:spPr>
      </p:pic>
      <p:graphicFrame>
        <p:nvGraphicFramePr>
          <p:cNvPr id="102" name="Object 35">
            <a:extLst>
              <a:ext uri="{FF2B5EF4-FFF2-40B4-BE49-F238E27FC236}">
                <a16:creationId xmlns:a16="http://schemas.microsoft.com/office/drawing/2014/main" id="{A74136EB-04A5-4475-A111-E508D6D0B961}"/>
              </a:ext>
            </a:extLst>
          </p:cNvPr>
          <p:cNvGraphicFramePr>
            <a:graphicFrameLocks noChangeAspect="1"/>
          </p:cNvGraphicFramePr>
          <p:nvPr/>
        </p:nvGraphicFramePr>
        <p:xfrm>
          <a:off x="3429000" y="-25142"/>
          <a:ext cx="2260600" cy="2087563"/>
        </p:xfrm>
        <a:graphic>
          <a:graphicData uri="http://schemas.openxmlformats.org/presentationml/2006/ole">
            <mc:AlternateContent xmlns:mc="http://schemas.openxmlformats.org/markup-compatibility/2006">
              <mc:Choice xmlns:v="urn:schemas-microsoft-com:vml" Requires="v">
                <p:oleObj spid="_x0000_s8481" name="Equation" r:id="rId5" imgW="1549080" imgH="1143000" progId="Equation.DSMT4">
                  <p:embed/>
                </p:oleObj>
              </mc:Choice>
              <mc:Fallback>
                <p:oleObj name="Equation" r:id="rId5" imgW="1549080" imgH="1143000" progId="Equation.DSMT4">
                  <p:embed/>
                  <p:pic>
                    <p:nvPicPr>
                      <p:cNvPr id="102" name="Object 35">
                        <a:extLst>
                          <a:ext uri="{FF2B5EF4-FFF2-40B4-BE49-F238E27FC236}">
                            <a16:creationId xmlns:a16="http://schemas.microsoft.com/office/drawing/2014/main" id="{A74136EB-04A5-4475-A111-E508D6D0B961}"/>
                          </a:ext>
                        </a:extLst>
                      </p:cNvPr>
                      <p:cNvPicPr>
                        <a:picLocks noChangeAspect="1" noChangeArrowheads="1"/>
                      </p:cNvPicPr>
                      <p:nvPr/>
                    </p:nvPicPr>
                    <p:blipFill>
                      <a:blip r:embed="rId6"/>
                      <a:srcRect/>
                      <a:stretch>
                        <a:fillRect/>
                      </a:stretch>
                    </p:blipFill>
                    <p:spPr bwMode="auto">
                      <a:xfrm>
                        <a:off x="3429000" y="-25142"/>
                        <a:ext cx="2260600" cy="2087563"/>
                      </a:xfrm>
                      <a:prstGeom prst="rect">
                        <a:avLst/>
                      </a:prstGeom>
                      <a:noFill/>
                      <a:ln>
                        <a:noFill/>
                      </a:ln>
                      <a:effectLst/>
                    </p:spPr>
                  </p:pic>
                </p:oleObj>
              </mc:Fallback>
            </mc:AlternateContent>
          </a:graphicData>
        </a:graphic>
      </p:graphicFrame>
      <p:graphicFrame>
        <p:nvGraphicFramePr>
          <p:cNvPr id="103" name="Object 35">
            <a:extLst>
              <a:ext uri="{FF2B5EF4-FFF2-40B4-BE49-F238E27FC236}">
                <a16:creationId xmlns:a16="http://schemas.microsoft.com/office/drawing/2014/main" id="{2A9FDA5C-869A-4C50-8F94-527E10D0FC60}"/>
              </a:ext>
            </a:extLst>
          </p:cNvPr>
          <p:cNvGraphicFramePr>
            <a:graphicFrameLocks noChangeAspect="1"/>
          </p:cNvGraphicFramePr>
          <p:nvPr/>
        </p:nvGraphicFramePr>
        <p:xfrm>
          <a:off x="6629400" y="-25142"/>
          <a:ext cx="2259013" cy="2087563"/>
        </p:xfrm>
        <a:graphic>
          <a:graphicData uri="http://schemas.openxmlformats.org/presentationml/2006/ole">
            <mc:AlternateContent xmlns:mc="http://schemas.openxmlformats.org/markup-compatibility/2006">
              <mc:Choice xmlns:v="urn:schemas-microsoft-com:vml" Requires="v">
                <p:oleObj spid="_x0000_s8482" name="Equation" r:id="rId7" imgW="1549080" imgH="1143000" progId="Equation.DSMT4">
                  <p:embed/>
                </p:oleObj>
              </mc:Choice>
              <mc:Fallback>
                <p:oleObj name="Equation" r:id="rId7" imgW="1549080" imgH="1143000" progId="Equation.DSMT4">
                  <p:embed/>
                  <p:pic>
                    <p:nvPicPr>
                      <p:cNvPr id="103" name="Object 35">
                        <a:extLst>
                          <a:ext uri="{FF2B5EF4-FFF2-40B4-BE49-F238E27FC236}">
                            <a16:creationId xmlns:a16="http://schemas.microsoft.com/office/drawing/2014/main" id="{2A9FDA5C-869A-4C50-8F94-527E10D0FC60}"/>
                          </a:ext>
                        </a:extLst>
                      </p:cNvPr>
                      <p:cNvPicPr>
                        <a:picLocks noChangeAspect="1" noChangeArrowheads="1"/>
                      </p:cNvPicPr>
                      <p:nvPr/>
                    </p:nvPicPr>
                    <p:blipFill>
                      <a:blip r:embed="rId8"/>
                      <a:srcRect/>
                      <a:stretch>
                        <a:fillRect/>
                      </a:stretch>
                    </p:blipFill>
                    <p:spPr bwMode="auto">
                      <a:xfrm>
                        <a:off x="6629400" y="-25142"/>
                        <a:ext cx="2259013" cy="208756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04" name="Text Box 70">
                <a:extLst>
                  <a:ext uri="{FF2B5EF4-FFF2-40B4-BE49-F238E27FC236}">
                    <a16:creationId xmlns:a16="http://schemas.microsoft.com/office/drawing/2014/main" id="{84417115-B0AE-4391-B2C2-20F12F08AA9B}"/>
                  </a:ext>
                </a:extLst>
              </p:cNvPr>
              <p:cNvSpPr txBox="1"/>
              <p:nvPr/>
            </p:nvSpPr>
            <p:spPr>
              <a:xfrm>
                <a:off x="2362200" y="711441"/>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𝟐</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4" name="Text Box 70">
                <a:extLst>
                  <a:ext uri="{FF2B5EF4-FFF2-40B4-BE49-F238E27FC236}">
                    <a16:creationId xmlns:a16="http://schemas.microsoft.com/office/drawing/2014/main" id="{84417115-B0AE-4391-B2C2-20F12F08AA9B}"/>
                  </a:ext>
                </a:extLst>
              </p:cNvPr>
              <p:cNvSpPr txBox="1">
                <a:spLocks noRot="1" noChangeAspect="1" noMove="1" noResize="1" noEditPoints="1" noAdjustHandles="1" noChangeArrowheads="1" noChangeShapeType="1" noTextEdit="1"/>
              </p:cNvSpPr>
              <p:nvPr/>
            </p:nvSpPr>
            <p:spPr>
              <a:xfrm>
                <a:off x="2362200" y="711441"/>
                <a:ext cx="1165206" cy="476990"/>
              </a:xfrm>
              <a:prstGeom prst="rect">
                <a:avLst/>
              </a:prstGeom>
              <a:blipFill>
                <a:blip r:embed="rId9"/>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 Box 70">
                <a:extLst>
                  <a:ext uri="{FF2B5EF4-FFF2-40B4-BE49-F238E27FC236}">
                    <a16:creationId xmlns:a16="http://schemas.microsoft.com/office/drawing/2014/main" id="{8E401FB1-2994-4B18-A507-67680B184A4A}"/>
                  </a:ext>
                </a:extLst>
              </p:cNvPr>
              <p:cNvSpPr txBox="1"/>
              <p:nvPr/>
            </p:nvSpPr>
            <p:spPr>
              <a:xfrm>
                <a:off x="5686287" y="762000"/>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𝟑</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5" name="Text Box 70">
                <a:extLst>
                  <a:ext uri="{FF2B5EF4-FFF2-40B4-BE49-F238E27FC236}">
                    <a16:creationId xmlns:a16="http://schemas.microsoft.com/office/drawing/2014/main" id="{8E401FB1-2994-4B18-A507-67680B184A4A}"/>
                  </a:ext>
                </a:extLst>
              </p:cNvPr>
              <p:cNvSpPr txBox="1">
                <a:spLocks noRot="1" noChangeAspect="1" noMove="1" noResize="1" noEditPoints="1" noAdjustHandles="1" noChangeArrowheads="1" noChangeShapeType="1" noTextEdit="1"/>
              </p:cNvSpPr>
              <p:nvPr/>
            </p:nvSpPr>
            <p:spPr>
              <a:xfrm>
                <a:off x="5686287" y="762000"/>
                <a:ext cx="1165206" cy="476990"/>
              </a:xfrm>
              <a:prstGeom prst="rect">
                <a:avLst/>
              </a:prstGeom>
              <a:blipFill>
                <a:blip r:embed="rId10"/>
                <a:stretch>
                  <a:fillRect/>
                </a:stretch>
              </a:blipFill>
              <a:ln w="12700">
                <a:noFill/>
              </a:ln>
            </p:spPr>
            <p:txBody>
              <a:bodyPr/>
              <a:lstStyle/>
              <a:p>
                <a:r>
                  <a:rPr lang="zh-CN" altLang="en-US">
                    <a:noFill/>
                  </a:rPr>
                  <a:t> </a:t>
                </a:r>
              </a:p>
            </p:txBody>
          </p:sp>
        </mc:Fallback>
      </mc:AlternateContent>
      <p:cxnSp>
        <p:nvCxnSpPr>
          <p:cNvPr id="106" name="直接箭头连接符 105">
            <a:extLst>
              <a:ext uri="{FF2B5EF4-FFF2-40B4-BE49-F238E27FC236}">
                <a16:creationId xmlns:a16="http://schemas.microsoft.com/office/drawing/2014/main" id="{9F927A4B-E3E4-4407-B0A4-7EC5D3AC0131}"/>
              </a:ext>
            </a:extLst>
          </p:cNvPr>
          <p:cNvCxnSpPr>
            <a:cxnSpLocks/>
          </p:cNvCxnSpPr>
          <p:nvPr/>
        </p:nvCxnSpPr>
        <p:spPr>
          <a:xfrm flipV="1">
            <a:off x="6394293" y="1008745"/>
            <a:ext cx="2749707" cy="9894"/>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56FD3D5A-3C52-4FC4-8191-2BD096851E12}"/>
              </a:ext>
            </a:extLst>
          </p:cNvPr>
          <p:cNvCxnSpPr>
            <a:cxnSpLocks/>
          </p:cNvCxnSpPr>
          <p:nvPr/>
        </p:nvCxnSpPr>
        <p:spPr>
          <a:xfrm>
            <a:off x="7848600" y="-25142"/>
            <a:ext cx="0" cy="2255231"/>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 Box 38">
                <a:extLst>
                  <a:ext uri="{FF2B5EF4-FFF2-40B4-BE49-F238E27FC236}">
                    <a16:creationId xmlns:a16="http://schemas.microsoft.com/office/drawing/2014/main" id="{CCAA0412-AEE5-461D-B704-AACF46D7F085}"/>
                  </a:ext>
                </a:extLst>
              </p:cNvPr>
              <p:cNvSpPr txBox="1"/>
              <p:nvPr/>
            </p:nvSpPr>
            <p:spPr>
              <a:xfrm>
                <a:off x="2325757" y="4114800"/>
                <a:ext cx="841897" cy="4616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𝑃</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09" name="Text Box 38">
                <a:extLst>
                  <a:ext uri="{FF2B5EF4-FFF2-40B4-BE49-F238E27FC236}">
                    <a16:creationId xmlns:a16="http://schemas.microsoft.com/office/drawing/2014/main" id="{CCAA0412-AEE5-461D-B704-AACF46D7F085}"/>
                  </a:ext>
                </a:extLst>
              </p:cNvPr>
              <p:cNvSpPr txBox="1">
                <a:spLocks noRot="1" noChangeAspect="1" noMove="1" noResize="1" noEditPoints="1" noAdjustHandles="1" noChangeArrowheads="1" noChangeShapeType="1" noTextEdit="1"/>
              </p:cNvSpPr>
              <p:nvPr/>
            </p:nvSpPr>
            <p:spPr>
              <a:xfrm>
                <a:off x="2325757" y="4114800"/>
                <a:ext cx="841897" cy="461665"/>
              </a:xfrm>
              <a:prstGeom prst="rect">
                <a:avLst/>
              </a:prstGeom>
              <a:blipFill>
                <a:blip r:embed="rId11"/>
                <a:stretch>
                  <a:fillRect/>
                </a:stretch>
              </a:blipFill>
              <a:ln w="12700">
                <a:noFill/>
              </a:ln>
            </p:spPr>
            <p:txBody>
              <a:bodyPr/>
              <a:lstStyle/>
              <a:p>
                <a:r>
                  <a:rPr lang="zh-CN" altLang="en-US">
                    <a:noFill/>
                  </a:rPr>
                  <a:t> </a:t>
                </a:r>
              </a:p>
            </p:txBody>
          </p:sp>
        </mc:Fallback>
      </mc:AlternateContent>
      <p:graphicFrame>
        <p:nvGraphicFramePr>
          <p:cNvPr id="110" name="Object 39">
            <a:extLst>
              <a:ext uri="{FF2B5EF4-FFF2-40B4-BE49-F238E27FC236}">
                <a16:creationId xmlns:a16="http://schemas.microsoft.com/office/drawing/2014/main" id="{9C6BFA8A-2E5C-4753-96FA-D633DA129EEE}"/>
              </a:ext>
            </a:extLst>
          </p:cNvPr>
          <p:cNvGraphicFramePr>
            <a:graphicFrameLocks noChangeAspect="1"/>
          </p:cNvGraphicFramePr>
          <p:nvPr/>
        </p:nvGraphicFramePr>
        <p:xfrm>
          <a:off x="3268732" y="3200400"/>
          <a:ext cx="2513013" cy="2476500"/>
        </p:xfrm>
        <a:graphic>
          <a:graphicData uri="http://schemas.openxmlformats.org/presentationml/2006/ole">
            <mc:AlternateContent xmlns:mc="http://schemas.openxmlformats.org/markup-compatibility/2006">
              <mc:Choice xmlns:v="urn:schemas-microsoft-com:vml" Requires="v">
                <p:oleObj spid="_x0000_s8483" name="Equation" r:id="rId12" imgW="1143000" imgH="1143000" progId="Equation.DSMT4">
                  <p:embed/>
                </p:oleObj>
              </mc:Choice>
              <mc:Fallback>
                <p:oleObj name="Equation" r:id="rId12" imgW="1143000" imgH="1143000" progId="Equation.DSMT4">
                  <p:embed/>
                  <p:pic>
                    <p:nvPicPr>
                      <p:cNvPr id="110" name="Object 39">
                        <a:extLst>
                          <a:ext uri="{FF2B5EF4-FFF2-40B4-BE49-F238E27FC236}">
                            <a16:creationId xmlns:a16="http://schemas.microsoft.com/office/drawing/2014/main" id="{9C6BFA8A-2E5C-4753-96FA-D633DA129EEE}"/>
                          </a:ext>
                        </a:extLst>
                      </p:cNvPr>
                      <p:cNvPicPr>
                        <a:picLocks noChangeAspect="1" noChangeArrowheads="1"/>
                      </p:cNvPicPr>
                      <p:nvPr/>
                    </p:nvPicPr>
                    <p:blipFill>
                      <a:blip r:embed="rId13"/>
                      <a:srcRect/>
                      <a:stretch>
                        <a:fillRect/>
                      </a:stretch>
                    </p:blipFill>
                    <p:spPr bwMode="auto">
                      <a:xfrm>
                        <a:off x="3268732" y="3200400"/>
                        <a:ext cx="2513013"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644877F-453A-49DD-832F-D5C24A016BDF}"/>
                  </a:ext>
                </a:extLst>
              </p:cNvPr>
              <p:cNvSpPr txBox="1"/>
              <p:nvPr/>
            </p:nvSpPr>
            <p:spPr>
              <a:xfrm>
                <a:off x="609600" y="2189682"/>
                <a:ext cx="14477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rPr>
                        <m:t>𝑘</m:t>
                      </m:r>
                      <m:r>
                        <a:rPr lang="en-US" altLang="zh-CN" sz="2400" b="0" i="1" smtClean="0">
                          <a:solidFill>
                            <a:srgbClr val="0000FF"/>
                          </a:solidFill>
                          <a:latin typeface="Cambria Math" panose="02040503050406030204" pitchFamily="18" charset="0"/>
                        </a:rPr>
                        <m:t>=3</m:t>
                      </m:r>
                    </m:oMath>
                  </m:oMathPara>
                </a14:m>
                <a:endParaRPr lang="zh-CN" altLang="en-US" sz="2400" dirty="0">
                  <a:solidFill>
                    <a:srgbClr val="0000FF"/>
                  </a:solidFill>
                </a:endParaRPr>
              </a:p>
            </p:txBody>
          </p:sp>
        </mc:Choice>
        <mc:Fallback xmlns="">
          <p:sp>
            <p:nvSpPr>
              <p:cNvPr id="26" name="文本框 25">
                <a:extLst>
                  <a:ext uri="{FF2B5EF4-FFF2-40B4-BE49-F238E27FC236}">
                    <a16:creationId xmlns:a16="http://schemas.microsoft.com/office/drawing/2014/main" id="{1644877F-453A-49DD-832F-D5C24A016BDF}"/>
                  </a:ext>
                </a:extLst>
              </p:cNvPr>
              <p:cNvSpPr txBox="1">
                <a:spLocks noRot="1" noChangeAspect="1" noMove="1" noResize="1" noEditPoints="1" noAdjustHandles="1" noChangeArrowheads="1" noChangeShapeType="1" noTextEdit="1"/>
              </p:cNvSpPr>
              <p:nvPr/>
            </p:nvSpPr>
            <p:spPr>
              <a:xfrm>
                <a:off x="609600" y="2189682"/>
                <a:ext cx="1447799" cy="461665"/>
              </a:xfrm>
              <a:prstGeom prst="rect">
                <a:avLst/>
              </a:prstGeom>
              <a:blipFill>
                <a:blip r:embed="rId1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915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linds(horizontal)">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12879-2F96-44EE-8E3B-4E62D1BAED55}"/>
              </a:ext>
            </a:extLst>
          </p:cNvPr>
          <p:cNvPicPr>
            <a:picLocks noChangeAspect="1"/>
          </p:cNvPicPr>
          <p:nvPr/>
        </p:nvPicPr>
        <p:blipFill>
          <a:blip r:embed="rId4"/>
          <a:stretch>
            <a:fillRect/>
          </a:stretch>
        </p:blipFill>
        <p:spPr>
          <a:xfrm>
            <a:off x="0" y="-152401"/>
            <a:ext cx="2590800" cy="2342083"/>
          </a:xfrm>
          <a:prstGeom prst="rect">
            <a:avLst/>
          </a:prstGeom>
        </p:spPr>
      </p:pic>
      <p:graphicFrame>
        <p:nvGraphicFramePr>
          <p:cNvPr id="102" name="Object 35">
            <a:extLst>
              <a:ext uri="{FF2B5EF4-FFF2-40B4-BE49-F238E27FC236}">
                <a16:creationId xmlns:a16="http://schemas.microsoft.com/office/drawing/2014/main" id="{A74136EB-04A5-4475-A111-E508D6D0B961}"/>
              </a:ext>
            </a:extLst>
          </p:cNvPr>
          <p:cNvGraphicFramePr>
            <a:graphicFrameLocks noChangeAspect="1"/>
          </p:cNvGraphicFramePr>
          <p:nvPr/>
        </p:nvGraphicFramePr>
        <p:xfrm>
          <a:off x="3429000" y="-25142"/>
          <a:ext cx="2260600" cy="2087563"/>
        </p:xfrm>
        <a:graphic>
          <a:graphicData uri="http://schemas.openxmlformats.org/presentationml/2006/ole">
            <mc:AlternateContent xmlns:mc="http://schemas.openxmlformats.org/markup-compatibility/2006">
              <mc:Choice xmlns:v="urn:schemas-microsoft-com:vml" Requires="v">
                <p:oleObj spid="_x0000_s9505" name="Equation" r:id="rId5" imgW="1549080" imgH="1143000" progId="Equation.DSMT4">
                  <p:embed/>
                </p:oleObj>
              </mc:Choice>
              <mc:Fallback>
                <p:oleObj name="Equation" r:id="rId5" imgW="1549080" imgH="1143000" progId="Equation.DSMT4">
                  <p:embed/>
                  <p:pic>
                    <p:nvPicPr>
                      <p:cNvPr id="102" name="Object 35">
                        <a:extLst>
                          <a:ext uri="{FF2B5EF4-FFF2-40B4-BE49-F238E27FC236}">
                            <a16:creationId xmlns:a16="http://schemas.microsoft.com/office/drawing/2014/main" id="{A74136EB-04A5-4475-A111-E508D6D0B961}"/>
                          </a:ext>
                        </a:extLst>
                      </p:cNvPr>
                      <p:cNvPicPr>
                        <a:picLocks noChangeAspect="1" noChangeArrowheads="1"/>
                      </p:cNvPicPr>
                      <p:nvPr/>
                    </p:nvPicPr>
                    <p:blipFill>
                      <a:blip r:embed="rId6"/>
                      <a:srcRect/>
                      <a:stretch>
                        <a:fillRect/>
                      </a:stretch>
                    </p:blipFill>
                    <p:spPr bwMode="auto">
                      <a:xfrm>
                        <a:off x="3429000" y="-25142"/>
                        <a:ext cx="2260600" cy="2087563"/>
                      </a:xfrm>
                      <a:prstGeom prst="rect">
                        <a:avLst/>
                      </a:prstGeom>
                      <a:noFill/>
                      <a:ln>
                        <a:noFill/>
                      </a:ln>
                      <a:effectLst/>
                    </p:spPr>
                  </p:pic>
                </p:oleObj>
              </mc:Fallback>
            </mc:AlternateContent>
          </a:graphicData>
        </a:graphic>
      </p:graphicFrame>
      <p:graphicFrame>
        <p:nvGraphicFramePr>
          <p:cNvPr id="103" name="Object 35">
            <a:extLst>
              <a:ext uri="{FF2B5EF4-FFF2-40B4-BE49-F238E27FC236}">
                <a16:creationId xmlns:a16="http://schemas.microsoft.com/office/drawing/2014/main" id="{2A9FDA5C-869A-4C50-8F94-527E10D0FC60}"/>
              </a:ext>
            </a:extLst>
          </p:cNvPr>
          <p:cNvGraphicFramePr>
            <a:graphicFrameLocks noChangeAspect="1"/>
          </p:cNvGraphicFramePr>
          <p:nvPr/>
        </p:nvGraphicFramePr>
        <p:xfrm>
          <a:off x="6629400" y="-25142"/>
          <a:ext cx="2259013" cy="2087563"/>
        </p:xfrm>
        <a:graphic>
          <a:graphicData uri="http://schemas.openxmlformats.org/presentationml/2006/ole">
            <mc:AlternateContent xmlns:mc="http://schemas.openxmlformats.org/markup-compatibility/2006">
              <mc:Choice xmlns:v="urn:schemas-microsoft-com:vml" Requires="v">
                <p:oleObj spid="_x0000_s9506" name="Equation" r:id="rId7" imgW="1549080" imgH="1143000" progId="Equation.DSMT4">
                  <p:embed/>
                </p:oleObj>
              </mc:Choice>
              <mc:Fallback>
                <p:oleObj name="Equation" r:id="rId7" imgW="1549080" imgH="1143000" progId="Equation.DSMT4">
                  <p:embed/>
                  <p:pic>
                    <p:nvPicPr>
                      <p:cNvPr id="103" name="Object 35">
                        <a:extLst>
                          <a:ext uri="{FF2B5EF4-FFF2-40B4-BE49-F238E27FC236}">
                            <a16:creationId xmlns:a16="http://schemas.microsoft.com/office/drawing/2014/main" id="{2A9FDA5C-869A-4C50-8F94-527E10D0FC60}"/>
                          </a:ext>
                        </a:extLst>
                      </p:cNvPr>
                      <p:cNvPicPr>
                        <a:picLocks noChangeAspect="1" noChangeArrowheads="1"/>
                      </p:cNvPicPr>
                      <p:nvPr/>
                    </p:nvPicPr>
                    <p:blipFill>
                      <a:blip r:embed="rId8"/>
                      <a:srcRect/>
                      <a:stretch>
                        <a:fillRect/>
                      </a:stretch>
                    </p:blipFill>
                    <p:spPr bwMode="auto">
                      <a:xfrm>
                        <a:off x="6629400" y="-25142"/>
                        <a:ext cx="2259013" cy="208756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04" name="Text Box 70">
                <a:extLst>
                  <a:ext uri="{FF2B5EF4-FFF2-40B4-BE49-F238E27FC236}">
                    <a16:creationId xmlns:a16="http://schemas.microsoft.com/office/drawing/2014/main" id="{84417115-B0AE-4391-B2C2-20F12F08AA9B}"/>
                  </a:ext>
                </a:extLst>
              </p:cNvPr>
              <p:cNvSpPr txBox="1"/>
              <p:nvPr/>
            </p:nvSpPr>
            <p:spPr>
              <a:xfrm>
                <a:off x="2362200" y="711441"/>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𝟑</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4" name="Text Box 70">
                <a:extLst>
                  <a:ext uri="{FF2B5EF4-FFF2-40B4-BE49-F238E27FC236}">
                    <a16:creationId xmlns:a16="http://schemas.microsoft.com/office/drawing/2014/main" id="{84417115-B0AE-4391-B2C2-20F12F08AA9B}"/>
                  </a:ext>
                </a:extLst>
              </p:cNvPr>
              <p:cNvSpPr txBox="1">
                <a:spLocks noRot="1" noChangeAspect="1" noMove="1" noResize="1" noEditPoints="1" noAdjustHandles="1" noChangeArrowheads="1" noChangeShapeType="1" noTextEdit="1"/>
              </p:cNvSpPr>
              <p:nvPr/>
            </p:nvSpPr>
            <p:spPr>
              <a:xfrm>
                <a:off x="2362200" y="711441"/>
                <a:ext cx="1165206" cy="476990"/>
              </a:xfrm>
              <a:prstGeom prst="rect">
                <a:avLst/>
              </a:prstGeom>
              <a:blipFill>
                <a:blip r:embed="rId9"/>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 Box 70">
                <a:extLst>
                  <a:ext uri="{FF2B5EF4-FFF2-40B4-BE49-F238E27FC236}">
                    <a16:creationId xmlns:a16="http://schemas.microsoft.com/office/drawing/2014/main" id="{8E401FB1-2994-4B18-A507-67680B184A4A}"/>
                  </a:ext>
                </a:extLst>
              </p:cNvPr>
              <p:cNvSpPr txBox="1"/>
              <p:nvPr/>
            </p:nvSpPr>
            <p:spPr>
              <a:xfrm>
                <a:off x="5686287" y="762000"/>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𝟒</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5" name="Text Box 70">
                <a:extLst>
                  <a:ext uri="{FF2B5EF4-FFF2-40B4-BE49-F238E27FC236}">
                    <a16:creationId xmlns:a16="http://schemas.microsoft.com/office/drawing/2014/main" id="{8E401FB1-2994-4B18-A507-67680B184A4A}"/>
                  </a:ext>
                </a:extLst>
              </p:cNvPr>
              <p:cNvSpPr txBox="1">
                <a:spLocks noRot="1" noChangeAspect="1" noMove="1" noResize="1" noEditPoints="1" noAdjustHandles="1" noChangeArrowheads="1" noChangeShapeType="1" noTextEdit="1"/>
              </p:cNvSpPr>
              <p:nvPr/>
            </p:nvSpPr>
            <p:spPr>
              <a:xfrm>
                <a:off x="5686287" y="762000"/>
                <a:ext cx="1165206" cy="476990"/>
              </a:xfrm>
              <a:prstGeom prst="rect">
                <a:avLst/>
              </a:prstGeom>
              <a:blipFill>
                <a:blip r:embed="rId10"/>
                <a:stretch>
                  <a:fillRect/>
                </a:stretch>
              </a:blipFill>
              <a:ln w="12700">
                <a:noFill/>
              </a:ln>
            </p:spPr>
            <p:txBody>
              <a:bodyPr/>
              <a:lstStyle/>
              <a:p>
                <a:r>
                  <a:rPr lang="zh-CN" altLang="en-US">
                    <a:noFill/>
                  </a:rPr>
                  <a:t> </a:t>
                </a:r>
              </a:p>
            </p:txBody>
          </p:sp>
        </mc:Fallback>
      </mc:AlternateContent>
      <p:cxnSp>
        <p:nvCxnSpPr>
          <p:cNvPr id="106" name="直接箭头连接符 105">
            <a:extLst>
              <a:ext uri="{FF2B5EF4-FFF2-40B4-BE49-F238E27FC236}">
                <a16:creationId xmlns:a16="http://schemas.microsoft.com/office/drawing/2014/main" id="{9F927A4B-E3E4-4407-B0A4-7EC5D3AC0131}"/>
              </a:ext>
            </a:extLst>
          </p:cNvPr>
          <p:cNvCxnSpPr>
            <a:cxnSpLocks/>
          </p:cNvCxnSpPr>
          <p:nvPr/>
        </p:nvCxnSpPr>
        <p:spPr>
          <a:xfrm>
            <a:off x="6629400" y="1371600"/>
            <a:ext cx="2474843"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56FD3D5A-3C52-4FC4-8191-2BD096851E12}"/>
              </a:ext>
            </a:extLst>
          </p:cNvPr>
          <p:cNvCxnSpPr>
            <a:cxnSpLocks/>
          </p:cNvCxnSpPr>
          <p:nvPr/>
        </p:nvCxnSpPr>
        <p:spPr>
          <a:xfrm>
            <a:off x="8229600" y="55668"/>
            <a:ext cx="0" cy="2006753"/>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 Box 38">
                <a:extLst>
                  <a:ext uri="{FF2B5EF4-FFF2-40B4-BE49-F238E27FC236}">
                    <a16:creationId xmlns:a16="http://schemas.microsoft.com/office/drawing/2014/main" id="{CCAA0412-AEE5-461D-B704-AACF46D7F085}"/>
                  </a:ext>
                </a:extLst>
              </p:cNvPr>
              <p:cNvSpPr txBox="1"/>
              <p:nvPr/>
            </p:nvSpPr>
            <p:spPr>
              <a:xfrm>
                <a:off x="2325757" y="4114800"/>
                <a:ext cx="841897" cy="4616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𝑃</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09" name="Text Box 38">
                <a:extLst>
                  <a:ext uri="{FF2B5EF4-FFF2-40B4-BE49-F238E27FC236}">
                    <a16:creationId xmlns:a16="http://schemas.microsoft.com/office/drawing/2014/main" id="{CCAA0412-AEE5-461D-B704-AACF46D7F085}"/>
                  </a:ext>
                </a:extLst>
              </p:cNvPr>
              <p:cNvSpPr txBox="1">
                <a:spLocks noRot="1" noChangeAspect="1" noMove="1" noResize="1" noEditPoints="1" noAdjustHandles="1" noChangeArrowheads="1" noChangeShapeType="1" noTextEdit="1"/>
              </p:cNvSpPr>
              <p:nvPr/>
            </p:nvSpPr>
            <p:spPr>
              <a:xfrm>
                <a:off x="2325757" y="4114800"/>
                <a:ext cx="841897" cy="461665"/>
              </a:xfrm>
              <a:prstGeom prst="rect">
                <a:avLst/>
              </a:prstGeom>
              <a:blipFill>
                <a:blip r:embed="rId11"/>
                <a:stretch>
                  <a:fillRect/>
                </a:stretch>
              </a:blipFill>
              <a:ln w="12700">
                <a:noFill/>
              </a:ln>
            </p:spPr>
            <p:txBody>
              <a:bodyPr/>
              <a:lstStyle/>
              <a:p>
                <a:r>
                  <a:rPr lang="zh-CN" altLang="en-US">
                    <a:noFill/>
                  </a:rPr>
                  <a:t> </a:t>
                </a:r>
              </a:p>
            </p:txBody>
          </p:sp>
        </mc:Fallback>
      </mc:AlternateContent>
      <p:graphicFrame>
        <p:nvGraphicFramePr>
          <p:cNvPr id="110" name="Object 39">
            <a:extLst>
              <a:ext uri="{FF2B5EF4-FFF2-40B4-BE49-F238E27FC236}">
                <a16:creationId xmlns:a16="http://schemas.microsoft.com/office/drawing/2014/main" id="{9C6BFA8A-2E5C-4753-96FA-D633DA129EEE}"/>
              </a:ext>
            </a:extLst>
          </p:cNvPr>
          <p:cNvGraphicFramePr>
            <a:graphicFrameLocks noChangeAspect="1"/>
          </p:cNvGraphicFramePr>
          <p:nvPr/>
        </p:nvGraphicFramePr>
        <p:xfrm>
          <a:off x="3268732" y="3200400"/>
          <a:ext cx="2513013" cy="2476500"/>
        </p:xfrm>
        <a:graphic>
          <a:graphicData uri="http://schemas.openxmlformats.org/presentationml/2006/ole">
            <mc:AlternateContent xmlns:mc="http://schemas.openxmlformats.org/markup-compatibility/2006">
              <mc:Choice xmlns:v="urn:schemas-microsoft-com:vml" Requires="v">
                <p:oleObj spid="_x0000_s9507" name="Equation" r:id="rId12" imgW="1143000" imgH="1143000" progId="Equation.DSMT4">
                  <p:embed/>
                </p:oleObj>
              </mc:Choice>
              <mc:Fallback>
                <p:oleObj name="Equation" r:id="rId12" imgW="1143000" imgH="1143000" progId="Equation.DSMT4">
                  <p:embed/>
                  <p:pic>
                    <p:nvPicPr>
                      <p:cNvPr id="110" name="Object 39">
                        <a:extLst>
                          <a:ext uri="{FF2B5EF4-FFF2-40B4-BE49-F238E27FC236}">
                            <a16:creationId xmlns:a16="http://schemas.microsoft.com/office/drawing/2014/main" id="{9C6BFA8A-2E5C-4753-96FA-D633DA129EEE}"/>
                          </a:ext>
                        </a:extLst>
                      </p:cNvPr>
                      <p:cNvPicPr>
                        <a:picLocks noChangeAspect="1" noChangeArrowheads="1"/>
                      </p:cNvPicPr>
                      <p:nvPr/>
                    </p:nvPicPr>
                    <p:blipFill>
                      <a:blip r:embed="rId13"/>
                      <a:srcRect/>
                      <a:stretch>
                        <a:fillRect/>
                      </a:stretch>
                    </p:blipFill>
                    <p:spPr bwMode="auto">
                      <a:xfrm>
                        <a:off x="3268732" y="3200400"/>
                        <a:ext cx="2513013"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644877F-453A-49DD-832F-D5C24A016BDF}"/>
                  </a:ext>
                </a:extLst>
              </p:cNvPr>
              <p:cNvSpPr txBox="1"/>
              <p:nvPr/>
            </p:nvSpPr>
            <p:spPr>
              <a:xfrm>
                <a:off x="609600" y="2189682"/>
                <a:ext cx="14477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rPr>
                        <m:t>𝑘</m:t>
                      </m:r>
                      <m:r>
                        <a:rPr lang="en-US" altLang="zh-CN" sz="2400" b="0" i="1" smtClean="0">
                          <a:solidFill>
                            <a:srgbClr val="0000FF"/>
                          </a:solidFill>
                          <a:latin typeface="Cambria Math" panose="02040503050406030204" pitchFamily="18" charset="0"/>
                        </a:rPr>
                        <m:t>=4</m:t>
                      </m:r>
                    </m:oMath>
                  </m:oMathPara>
                </a14:m>
                <a:endParaRPr lang="zh-CN" altLang="en-US" sz="2400" dirty="0">
                  <a:solidFill>
                    <a:srgbClr val="0000FF"/>
                  </a:solidFill>
                </a:endParaRPr>
              </a:p>
            </p:txBody>
          </p:sp>
        </mc:Choice>
        <mc:Fallback xmlns="">
          <p:sp>
            <p:nvSpPr>
              <p:cNvPr id="26" name="文本框 25">
                <a:extLst>
                  <a:ext uri="{FF2B5EF4-FFF2-40B4-BE49-F238E27FC236}">
                    <a16:creationId xmlns:a16="http://schemas.microsoft.com/office/drawing/2014/main" id="{1644877F-453A-49DD-832F-D5C24A016BDF}"/>
                  </a:ext>
                </a:extLst>
              </p:cNvPr>
              <p:cNvSpPr txBox="1">
                <a:spLocks noRot="1" noChangeAspect="1" noMove="1" noResize="1" noEditPoints="1" noAdjustHandles="1" noChangeArrowheads="1" noChangeShapeType="1" noTextEdit="1"/>
              </p:cNvSpPr>
              <p:nvPr/>
            </p:nvSpPr>
            <p:spPr>
              <a:xfrm>
                <a:off x="609600" y="2189682"/>
                <a:ext cx="1447799" cy="461665"/>
              </a:xfrm>
              <a:prstGeom prst="rect">
                <a:avLst/>
              </a:prstGeom>
              <a:blipFill>
                <a:blip r:embed="rId14"/>
                <a:stretch>
                  <a:fillRect/>
                </a:stretch>
              </a:blipFill>
            </p:spPr>
            <p:txBody>
              <a:bodyPr/>
              <a:lstStyle/>
              <a:p>
                <a:r>
                  <a:rPr lang="zh-CN" altLang="en-US">
                    <a:noFill/>
                  </a:rPr>
                  <a:t> </a:t>
                </a:r>
              </a:p>
            </p:txBody>
          </p:sp>
        </mc:Fallback>
      </mc:AlternateContent>
      <p:sp>
        <p:nvSpPr>
          <p:cNvPr id="15" name="Oval 19">
            <a:extLst>
              <a:ext uri="{FF2B5EF4-FFF2-40B4-BE49-F238E27FC236}">
                <a16:creationId xmlns:a16="http://schemas.microsoft.com/office/drawing/2014/main" id="{E66E8B25-8C49-4C6E-9456-B928B118CFCA}"/>
              </a:ext>
            </a:extLst>
          </p:cNvPr>
          <p:cNvSpPr>
            <a:spLocks noChangeArrowheads="1"/>
          </p:cNvSpPr>
          <p:nvPr/>
        </p:nvSpPr>
        <p:spPr bwMode="auto">
          <a:xfrm>
            <a:off x="3527406" y="16764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 name="Oval 19">
            <a:extLst>
              <a:ext uri="{FF2B5EF4-FFF2-40B4-BE49-F238E27FC236}">
                <a16:creationId xmlns:a16="http://schemas.microsoft.com/office/drawing/2014/main" id="{0AA7970E-B8D8-4553-81E2-5153A1C896D2}"/>
              </a:ext>
            </a:extLst>
          </p:cNvPr>
          <p:cNvSpPr>
            <a:spLocks noChangeArrowheads="1"/>
          </p:cNvSpPr>
          <p:nvPr/>
        </p:nvSpPr>
        <p:spPr bwMode="auto">
          <a:xfrm>
            <a:off x="4419600" y="16764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Oval 19">
            <a:extLst>
              <a:ext uri="{FF2B5EF4-FFF2-40B4-BE49-F238E27FC236}">
                <a16:creationId xmlns:a16="http://schemas.microsoft.com/office/drawing/2014/main" id="{1C5E5C44-B0E8-4B03-9626-FA77BBB36C40}"/>
              </a:ext>
            </a:extLst>
          </p:cNvPr>
          <p:cNvSpPr>
            <a:spLocks noChangeArrowheads="1"/>
          </p:cNvSpPr>
          <p:nvPr/>
        </p:nvSpPr>
        <p:spPr bwMode="auto">
          <a:xfrm>
            <a:off x="3961632" y="1665696"/>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 name="Oval 19">
            <a:extLst>
              <a:ext uri="{FF2B5EF4-FFF2-40B4-BE49-F238E27FC236}">
                <a16:creationId xmlns:a16="http://schemas.microsoft.com/office/drawing/2014/main" id="{03B9697C-FFAF-4F53-9135-545854A3D2F5}"/>
              </a:ext>
            </a:extLst>
          </p:cNvPr>
          <p:cNvSpPr>
            <a:spLocks noChangeArrowheads="1"/>
          </p:cNvSpPr>
          <p:nvPr/>
        </p:nvSpPr>
        <p:spPr bwMode="auto">
          <a:xfrm>
            <a:off x="6678594" y="1654152"/>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 name="Oval 19">
            <a:extLst>
              <a:ext uri="{FF2B5EF4-FFF2-40B4-BE49-F238E27FC236}">
                <a16:creationId xmlns:a16="http://schemas.microsoft.com/office/drawing/2014/main" id="{B0876A6E-9E08-48B3-AA2D-42D24ED6C385}"/>
              </a:ext>
            </a:extLst>
          </p:cNvPr>
          <p:cNvSpPr>
            <a:spLocks noChangeArrowheads="1"/>
          </p:cNvSpPr>
          <p:nvPr/>
        </p:nvSpPr>
        <p:spPr bwMode="auto">
          <a:xfrm>
            <a:off x="7570788" y="1654152"/>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 name="Oval 19">
            <a:extLst>
              <a:ext uri="{FF2B5EF4-FFF2-40B4-BE49-F238E27FC236}">
                <a16:creationId xmlns:a16="http://schemas.microsoft.com/office/drawing/2014/main" id="{260C53D8-AA31-4E36-AC6F-DBE80D5A10E5}"/>
              </a:ext>
            </a:extLst>
          </p:cNvPr>
          <p:cNvSpPr>
            <a:spLocks noChangeArrowheads="1"/>
          </p:cNvSpPr>
          <p:nvPr/>
        </p:nvSpPr>
        <p:spPr bwMode="auto">
          <a:xfrm>
            <a:off x="7112820" y="1643448"/>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Oval 19">
            <a:extLst>
              <a:ext uri="{FF2B5EF4-FFF2-40B4-BE49-F238E27FC236}">
                <a16:creationId xmlns:a16="http://schemas.microsoft.com/office/drawing/2014/main" id="{C5158F01-FF54-425B-BC4C-8F19B9C0599C}"/>
              </a:ext>
            </a:extLst>
          </p:cNvPr>
          <p:cNvSpPr>
            <a:spLocks noChangeArrowheads="1"/>
          </p:cNvSpPr>
          <p:nvPr/>
        </p:nvSpPr>
        <p:spPr bwMode="auto">
          <a:xfrm>
            <a:off x="3412330" y="52578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 name="Oval 19">
            <a:extLst>
              <a:ext uri="{FF2B5EF4-FFF2-40B4-BE49-F238E27FC236}">
                <a16:creationId xmlns:a16="http://schemas.microsoft.com/office/drawing/2014/main" id="{3B27A398-4F0A-425D-8E2D-88905C2863A3}"/>
              </a:ext>
            </a:extLst>
          </p:cNvPr>
          <p:cNvSpPr>
            <a:spLocks noChangeArrowheads="1"/>
          </p:cNvSpPr>
          <p:nvPr/>
        </p:nvSpPr>
        <p:spPr bwMode="auto">
          <a:xfrm>
            <a:off x="4304524" y="5257800"/>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4" name="Oval 19">
            <a:extLst>
              <a:ext uri="{FF2B5EF4-FFF2-40B4-BE49-F238E27FC236}">
                <a16:creationId xmlns:a16="http://schemas.microsoft.com/office/drawing/2014/main" id="{EA7B2C3E-4133-4FF4-B47C-693D168345CB}"/>
              </a:ext>
            </a:extLst>
          </p:cNvPr>
          <p:cNvSpPr>
            <a:spLocks noChangeArrowheads="1"/>
          </p:cNvSpPr>
          <p:nvPr/>
        </p:nvSpPr>
        <p:spPr bwMode="auto">
          <a:xfrm>
            <a:off x="3846556" y="5247096"/>
            <a:ext cx="342892" cy="352480"/>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938173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linds(horizontal)">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21" grpId="0" animBg="1"/>
      <p:bldP spid="22" grpId="0" animBg="1"/>
      <p:bldP spid="23"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C12879-2F96-44EE-8E3B-4E62D1BAED55}"/>
              </a:ext>
            </a:extLst>
          </p:cNvPr>
          <p:cNvPicPr>
            <a:picLocks noChangeAspect="1"/>
          </p:cNvPicPr>
          <p:nvPr/>
        </p:nvPicPr>
        <p:blipFill>
          <a:blip r:embed="rId4"/>
          <a:stretch>
            <a:fillRect/>
          </a:stretch>
        </p:blipFill>
        <p:spPr>
          <a:xfrm>
            <a:off x="0" y="-152401"/>
            <a:ext cx="2590800" cy="2342083"/>
          </a:xfrm>
          <a:prstGeom prst="rect">
            <a:avLst/>
          </a:prstGeom>
        </p:spPr>
      </p:pic>
      <p:graphicFrame>
        <p:nvGraphicFramePr>
          <p:cNvPr id="102" name="Object 35">
            <a:extLst>
              <a:ext uri="{FF2B5EF4-FFF2-40B4-BE49-F238E27FC236}">
                <a16:creationId xmlns:a16="http://schemas.microsoft.com/office/drawing/2014/main" id="{A74136EB-04A5-4475-A111-E508D6D0B961}"/>
              </a:ext>
            </a:extLst>
          </p:cNvPr>
          <p:cNvGraphicFramePr>
            <a:graphicFrameLocks noChangeAspect="1"/>
          </p:cNvGraphicFramePr>
          <p:nvPr/>
        </p:nvGraphicFramePr>
        <p:xfrm>
          <a:off x="3429000" y="-25142"/>
          <a:ext cx="2260600" cy="2087563"/>
        </p:xfrm>
        <a:graphic>
          <a:graphicData uri="http://schemas.openxmlformats.org/presentationml/2006/ole">
            <mc:AlternateContent xmlns:mc="http://schemas.openxmlformats.org/markup-compatibility/2006">
              <mc:Choice xmlns:v="urn:schemas-microsoft-com:vml" Requires="v">
                <p:oleObj spid="_x0000_s10529" name="Equation" r:id="rId5" imgW="1549080" imgH="1143000" progId="Equation.DSMT4">
                  <p:embed/>
                </p:oleObj>
              </mc:Choice>
              <mc:Fallback>
                <p:oleObj name="Equation" r:id="rId5" imgW="1549080" imgH="1143000" progId="Equation.DSMT4">
                  <p:embed/>
                  <p:pic>
                    <p:nvPicPr>
                      <p:cNvPr id="102" name="Object 35">
                        <a:extLst>
                          <a:ext uri="{FF2B5EF4-FFF2-40B4-BE49-F238E27FC236}">
                            <a16:creationId xmlns:a16="http://schemas.microsoft.com/office/drawing/2014/main" id="{A74136EB-04A5-4475-A111-E508D6D0B961}"/>
                          </a:ext>
                        </a:extLst>
                      </p:cNvPr>
                      <p:cNvPicPr>
                        <a:picLocks noChangeAspect="1" noChangeArrowheads="1"/>
                      </p:cNvPicPr>
                      <p:nvPr/>
                    </p:nvPicPr>
                    <p:blipFill>
                      <a:blip r:embed="rId6"/>
                      <a:srcRect/>
                      <a:stretch>
                        <a:fillRect/>
                      </a:stretch>
                    </p:blipFill>
                    <p:spPr bwMode="auto">
                      <a:xfrm>
                        <a:off x="3429000" y="-25142"/>
                        <a:ext cx="2260600" cy="2087563"/>
                      </a:xfrm>
                      <a:prstGeom prst="rect">
                        <a:avLst/>
                      </a:prstGeom>
                      <a:noFill/>
                      <a:ln>
                        <a:noFill/>
                      </a:ln>
                      <a:effectLst/>
                    </p:spPr>
                  </p:pic>
                </p:oleObj>
              </mc:Fallback>
            </mc:AlternateContent>
          </a:graphicData>
        </a:graphic>
      </p:graphicFrame>
      <p:graphicFrame>
        <p:nvGraphicFramePr>
          <p:cNvPr id="103" name="Object 35">
            <a:extLst>
              <a:ext uri="{FF2B5EF4-FFF2-40B4-BE49-F238E27FC236}">
                <a16:creationId xmlns:a16="http://schemas.microsoft.com/office/drawing/2014/main" id="{2A9FDA5C-869A-4C50-8F94-527E10D0FC60}"/>
              </a:ext>
            </a:extLst>
          </p:cNvPr>
          <p:cNvGraphicFramePr>
            <a:graphicFrameLocks noChangeAspect="1"/>
          </p:cNvGraphicFramePr>
          <p:nvPr/>
        </p:nvGraphicFramePr>
        <p:xfrm>
          <a:off x="6629400" y="-25400"/>
          <a:ext cx="2259013" cy="2087563"/>
        </p:xfrm>
        <a:graphic>
          <a:graphicData uri="http://schemas.openxmlformats.org/presentationml/2006/ole">
            <mc:AlternateContent xmlns:mc="http://schemas.openxmlformats.org/markup-compatibility/2006">
              <mc:Choice xmlns:v="urn:schemas-microsoft-com:vml" Requires="v">
                <p:oleObj spid="_x0000_s10530" name="Equation" r:id="rId7" imgW="1549080" imgH="1143000" progId="Equation.DSMT4">
                  <p:embed/>
                </p:oleObj>
              </mc:Choice>
              <mc:Fallback>
                <p:oleObj name="Equation" r:id="rId7" imgW="1549080" imgH="1143000" progId="Equation.DSMT4">
                  <p:embed/>
                  <p:pic>
                    <p:nvPicPr>
                      <p:cNvPr id="103" name="Object 35">
                        <a:extLst>
                          <a:ext uri="{FF2B5EF4-FFF2-40B4-BE49-F238E27FC236}">
                            <a16:creationId xmlns:a16="http://schemas.microsoft.com/office/drawing/2014/main" id="{2A9FDA5C-869A-4C50-8F94-527E10D0FC60}"/>
                          </a:ext>
                        </a:extLst>
                      </p:cNvPr>
                      <p:cNvPicPr>
                        <a:picLocks noChangeAspect="1" noChangeArrowheads="1"/>
                      </p:cNvPicPr>
                      <p:nvPr/>
                    </p:nvPicPr>
                    <p:blipFill>
                      <a:blip r:embed="rId8"/>
                      <a:srcRect/>
                      <a:stretch>
                        <a:fillRect/>
                      </a:stretch>
                    </p:blipFill>
                    <p:spPr bwMode="auto">
                      <a:xfrm>
                        <a:off x="6629400" y="-25400"/>
                        <a:ext cx="2259013" cy="2087563"/>
                      </a:xfrm>
                      <a:prstGeom prst="rect">
                        <a:avLst/>
                      </a:prstGeom>
                      <a:noFill/>
                      <a:ln>
                        <a:noFill/>
                      </a:ln>
                      <a:effectLst/>
                    </p:spPr>
                  </p:pic>
                </p:oleObj>
              </mc:Fallback>
            </mc:AlternateContent>
          </a:graphicData>
        </a:graphic>
      </p:graphicFrame>
      <mc:AlternateContent xmlns:mc="http://schemas.openxmlformats.org/markup-compatibility/2006" xmlns:a14="http://schemas.microsoft.com/office/drawing/2010/main">
        <mc:Choice Requires="a14">
          <p:sp>
            <p:nvSpPr>
              <p:cNvPr id="104" name="Text Box 70">
                <a:extLst>
                  <a:ext uri="{FF2B5EF4-FFF2-40B4-BE49-F238E27FC236}">
                    <a16:creationId xmlns:a16="http://schemas.microsoft.com/office/drawing/2014/main" id="{84417115-B0AE-4391-B2C2-20F12F08AA9B}"/>
                  </a:ext>
                </a:extLst>
              </p:cNvPr>
              <p:cNvSpPr txBox="1"/>
              <p:nvPr/>
            </p:nvSpPr>
            <p:spPr>
              <a:xfrm>
                <a:off x="2362200" y="711441"/>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𝟒</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4" name="Text Box 70">
                <a:extLst>
                  <a:ext uri="{FF2B5EF4-FFF2-40B4-BE49-F238E27FC236}">
                    <a16:creationId xmlns:a16="http://schemas.microsoft.com/office/drawing/2014/main" id="{84417115-B0AE-4391-B2C2-20F12F08AA9B}"/>
                  </a:ext>
                </a:extLst>
              </p:cNvPr>
              <p:cNvSpPr txBox="1">
                <a:spLocks noRot="1" noChangeAspect="1" noMove="1" noResize="1" noEditPoints="1" noAdjustHandles="1" noChangeArrowheads="1" noChangeShapeType="1" noTextEdit="1"/>
              </p:cNvSpPr>
              <p:nvPr/>
            </p:nvSpPr>
            <p:spPr>
              <a:xfrm>
                <a:off x="2362200" y="711441"/>
                <a:ext cx="1165206" cy="476990"/>
              </a:xfrm>
              <a:prstGeom prst="rect">
                <a:avLst/>
              </a:prstGeom>
              <a:blipFill>
                <a:blip r:embed="rId9"/>
                <a:stretch>
                  <a:fillRect/>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Text Box 70">
                <a:extLst>
                  <a:ext uri="{FF2B5EF4-FFF2-40B4-BE49-F238E27FC236}">
                    <a16:creationId xmlns:a16="http://schemas.microsoft.com/office/drawing/2014/main" id="{8E401FB1-2994-4B18-A507-67680B184A4A}"/>
                  </a:ext>
                </a:extLst>
              </p:cNvPr>
              <p:cNvSpPr txBox="1"/>
              <p:nvPr/>
            </p:nvSpPr>
            <p:spPr>
              <a:xfrm>
                <a:off x="5686287" y="762000"/>
                <a:ext cx="1165206" cy="476990"/>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sSup>
                        <m:sSupPr>
                          <m:ctrlPr>
                            <a:rPr lang="en-US" altLang="zh-CN" sz="2400" b="1" i="1" dirty="0" smtClean="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𝟓</m:t>
                          </m:r>
                          <m:r>
                            <a:rPr lang="en-US" altLang="zh-CN" sz="2400" b="1" i="1" dirty="0">
                              <a:solidFill>
                                <a:srgbClr val="0000FF"/>
                              </a:solidFill>
                              <a:latin typeface="Cambria Math" panose="02040503050406030204" pitchFamily="18" charset="0"/>
                              <a:ea typeface="楷体" panose="02010609060101010101" pitchFamily="49" charset="-122"/>
                            </a:rPr>
                            <m:t>)</m:t>
                          </m:r>
                        </m:sup>
                      </m:sSup>
                      <m:r>
                        <a:rPr lang="en-US" altLang="zh-CN" sz="2400" i="1" dirty="0">
                          <a:solidFill>
                            <a:srgbClr val="0000FF"/>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5" name="Text Box 70">
                <a:extLst>
                  <a:ext uri="{FF2B5EF4-FFF2-40B4-BE49-F238E27FC236}">
                    <a16:creationId xmlns:a16="http://schemas.microsoft.com/office/drawing/2014/main" id="{8E401FB1-2994-4B18-A507-67680B184A4A}"/>
                  </a:ext>
                </a:extLst>
              </p:cNvPr>
              <p:cNvSpPr txBox="1">
                <a:spLocks noRot="1" noChangeAspect="1" noMove="1" noResize="1" noEditPoints="1" noAdjustHandles="1" noChangeArrowheads="1" noChangeShapeType="1" noTextEdit="1"/>
              </p:cNvSpPr>
              <p:nvPr/>
            </p:nvSpPr>
            <p:spPr>
              <a:xfrm>
                <a:off x="5686287" y="762000"/>
                <a:ext cx="1165206" cy="476990"/>
              </a:xfrm>
              <a:prstGeom prst="rect">
                <a:avLst/>
              </a:prstGeom>
              <a:blipFill>
                <a:blip r:embed="rId10"/>
                <a:stretch>
                  <a:fillRect/>
                </a:stretch>
              </a:blipFill>
              <a:ln w="12700">
                <a:noFill/>
              </a:ln>
            </p:spPr>
            <p:txBody>
              <a:bodyPr/>
              <a:lstStyle/>
              <a:p>
                <a:r>
                  <a:rPr lang="zh-CN" altLang="en-US">
                    <a:noFill/>
                  </a:rPr>
                  <a:t> </a:t>
                </a:r>
              </a:p>
            </p:txBody>
          </p:sp>
        </mc:Fallback>
      </mc:AlternateContent>
      <p:cxnSp>
        <p:nvCxnSpPr>
          <p:cNvPr id="106" name="直接箭头连接符 105">
            <a:extLst>
              <a:ext uri="{FF2B5EF4-FFF2-40B4-BE49-F238E27FC236}">
                <a16:creationId xmlns:a16="http://schemas.microsoft.com/office/drawing/2014/main" id="{9F927A4B-E3E4-4407-B0A4-7EC5D3AC0131}"/>
              </a:ext>
            </a:extLst>
          </p:cNvPr>
          <p:cNvCxnSpPr>
            <a:cxnSpLocks/>
          </p:cNvCxnSpPr>
          <p:nvPr/>
        </p:nvCxnSpPr>
        <p:spPr>
          <a:xfrm>
            <a:off x="6705600" y="1828800"/>
            <a:ext cx="2409687"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56FD3D5A-3C52-4FC4-8191-2BD096851E12}"/>
              </a:ext>
            </a:extLst>
          </p:cNvPr>
          <p:cNvCxnSpPr>
            <a:cxnSpLocks/>
          </p:cNvCxnSpPr>
          <p:nvPr/>
        </p:nvCxnSpPr>
        <p:spPr>
          <a:xfrm>
            <a:off x="8686800" y="0"/>
            <a:ext cx="0" cy="212836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 Box 38">
                <a:extLst>
                  <a:ext uri="{FF2B5EF4-FFF2-40B4-BE49-F238E27FC236}">
                    <a16:creationId xmlns:a16="http://schemas.microsoft.com/office/drawing/2014/main" id="{CCAA0412-AEE5-461D-B704-AACF46D7F085}"/>
                  </a:ext>
                </a:extLst>
              </p:cNvPr>
              <p:cNvSpPr txBox="1"/>
              <p:nvPr/>
            </p:nvSpPr>
            <p:spPr>
              <a:xfrm>
                <a:off x="71418" y="3962400"/>
                <a:ext cx="841897" cy="46166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14:m>
                  <m:oMathPara xmlns:m="http://schemas.openxmlformats.org/officeDocument/2006/math">
                    <m:oMathParaPr>
                      <m:jc m:val="centerGroup"/>
                    </m:oMathParaPr>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𝑃</m:t>
                      </m:r>
                      <m:r>
                        <a:rPr lang="en-US" altLang="zh-CN" sz="2400" i="1" dirty="0" smtClean="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oMath>
                  </m:oMathPara>
                </a14:m>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109" name="Text Box 38">
                <a:extLst>
                  <a:ext uri="{FF2B5EF4-FFF2-40B4-BE49-F238E27FC236}">
                    <a16:creationId xmlns:a16="http://schemas.microsoft.com/office/drawing/2014/main" id="{CCAA0412-AEE5-461D-B704-AACF46D7F085}"/>
                  </a:ext>
                </a:extLst>
              </p:cNvPr>
              <p:cNvSpPr txBox="1">
                <a:spLocks noRot="1" noChangeAspect="1" noMove="1" noResize="1" noEditPoints="1" noAdjustHandles="1" noChangeArrowheads="1" noChangeShapeType="1" noTextEdit="1"/>
              </p:cNvSpPr>
              <p:nvPr/>
            </p:nvSpPr>
            <p:spPr>
              <a:xfrm>
                <a:off x="71418" y="3962400"/>
                <a:ext cx="841897" cy="461665"/>
              </a:xfrm>
              <a:prstGeom prst="rect">
                <a:avLst/>
              </a:prstGeom>
              <a:blipFill>
                <a:blip r:embed="rId11"/>
                <a:stretch>
                  <a:fillRect/>
                </a:stretch>
              </a:blipFill>
              <a:ln w="12700">
                <a:noFill/>
              </a:ln>
            </p:spPr>
            <p:txBody>
              <a:bodyPr/>
              <a:lstStyle/>
              <a:p>
                <a:r>
                  <a:rPr lang="zh-CN" altLang="en-US">
                    <a:noFill/>
                  </a:rPr>
                  <a:t> </a:t>
                </a:r>
              </a:p>
            </p:txBody>
          </p:sp>
        </mc:Fallback>
      </mc:AlternateContent>
      <p:graphicFrame>
        <p:nvGraphicFramePr>
          <p:cNvPr id="110" name="Object 39">
            <a:extLst>
              <a:ext uri="{FF2B5EF4-FFF2-40B4-BE49-F238E27FC236}">
                <a16:creationId xmlns:a16="http://schemas.microsoft.com/office/drawing/2014/main" id="{9C6BFA8A-2E5C-4753-96FA-D633DA129EEE}"/>
              </a:ext>
            </a:extLst>
          </p:cNvPr>
          <p:cNvGraphicFramePr>
            <a:graphicFrameLocks noChangeAspect="1"/>
          </p:cNvGraphicFramePr>
          <p:nvPr/>
        </p:nvGraphicFramePr>
        <p:xfrm>
          <a:off x="1014393" y="3048000"/>
          <a:ext cx="2513013" cy="2476500"/>
        </p:xfrm>
        <a:graphic>
          <a:graphicData uri="http://schemas.openxmlformats.org/presentationml/2006/ole">
            <mc:AlternateContent xmlns:mc="http://schemas.openxmlformats.org/markup-compatibility/2006">
              <mc:Choice xmlns:v="urn:schemas-microsoft-com:vml" Requires="v">
                <p:oleObj spid="_x0000_s10531" name="Equation" r:id="rId12" imgW="1143000" imgH="1143000" progId="Equation.DSMT4">
                  <p:embed/>
                </p:oleObj>
              </mc:Choice>
              <mc:Fallback>
                <p:oleObj name="Equation" r:id="rId12" imgW="1143000" imgH="1143000" progId="Equation.DSMT4">
                  <p:embed/>
                  <p:pic>
                    <p:nvPicPr>
                      <p:cNvPr id="110" name="Object 39">
                        <a:extLst>
                          <a:ext uri="{FF2B5EF4-FFF2-40B4-BE49-F238E27FC236}">
                            <a16:creationId xmlns:a16="http://schemas.microsoft.com/office/drawing/2014/main" id="{9C6BFA8A-2E5C-4753-96FA-D633DA129EEE}"/>
                          </a:ext>
                        </a:extLst>
                      </p:cNvPr>
                      <p:cNvPicPr>
                        <a:picLocks noChangeAspect="1" noChangeArrowheads="1"/>
                      </p:cNvPicPr>
                      <p:nvPr/>
                    </p:nvPicPr>
                    <p:blipFill>
                      <a:blip r:embed="rId13"/>
                      <a:srcRect/>
                      <a:stretch>
                        <a:fillRect/>
                      </a:stretch>
                    </p:blipFill>
                    <p:spPr bwMode="auto">
                      <a:xfrm>
                        <a:off x="1014393" y="3048000"/>
                        <a:ext cx="2513013" cy="247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644877F-453A-49DD-832F-D5C24A016BDF}"/>
                  </a:ext>
                </a:extLst>
              </p:cNvPr>
              <p:cNvSpPr txBox="1"/>
              <p:nvPr/>
            </p:nvSpPr>
            <p:spPr>
              <a:xfrm>
                <a:off x="609600" y="2189682"/>
                <a:ext cx="14477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rPr>
                        <m:t>𝑘</m:t>
                      </m:r>
                      <m:r>
                        <a:rPr lang="en-US" altLang="zh-CN" sz="2400" b="0" i="1" smtClean="0">
                          <a:solidFill>
                            <a:srgbClr val="0000FF"/>
                          </a:solidFill>
                          <a:latin typeface="Cambria Math" panose="02040503050406030204" pitchFamily="18" charset="0"/>
                        </a:rPr>
                        <m:t>=5</m:t>
                      </m:r>
                    </m:oMath>
                  </m:oMathPara>
                </a14:m>
                <a:endParaRPr lang="zh-CN" altLang="en-US" sz="2400" dirty="0">
                  <a:solidFill>
                    <a:srgbClr val="0000FF"/>
                  </a:solidFill>
                </a:endParaRPr>
              </a:p>
            </p:txBody>
          </p:sp>
        </mc:Choice>
        <mc:Fallback xmlns="">
          <p:sp>
            <p:nvSpPr>
              <p:cNvPr id="26" name="文本框 25">
                <a:extLst>
                  <a:ext uri="{FF2B5EF4-FFF2-40B4-BE49-F238E27FC236}">
                    <a16:creationId xmlns:a16="http://schemas.microsoft.com/office/drawing/2014/main" id="{1644877F-453A-49DD-832F-D5C24A016BDF}"/>
                  </a:ext>
                </a:extLst>
              </p:cNvPr>
              <p:cNvSpPr txBox="1">
                <a:spLocks noRot="1" noChangeAspect="1" noMove="1" noResize="1" noEditPoints="1" noAdjustHandles="1" noChangeArrowheads="1" noChangeShapeType="1" noTextEdit="1"/>
              </p:cNvSpPr>
              <p:nvPr/>
            </p:nvSpPr>
            <p:spPr>
              <a:xfrm>
                <a:off x="609600" y="2189682"/>
                <a:ext cx="1447799"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6FED653-38F8-4D97-83B0-7AF3DC85F7B7}"/>
                  </a:ext>
                </a:extLst>
              </p:cNvPr>
              <p:cNvSpPr/>
              <p:nvPr/>
            </p:nvSpPr>
            <p:spPr>
              <a:xfrm>
                <a:off x="94609" y="6096000"/>
                <a:ext cx="5549897" cy="476990"/>
              </a:xfrm>
              <a:prstGeom prst="rect">
                <a:avLst/>
              </a:prstGeom>
            </p:spPr>
            <p:txBody>
              <a:bodyPr wrap="square">
                <a:spAutoFit/>
              </a:bodyPr>
              <a:lstStyle/>
              <a:p>
                <a:pPr>
                  <a:spcBef>
                    <a:spcPct val="50000"/>
                  </a:spcBef>
                </a:pPr>
                <a:r>
                  <a:rPr lang="zh-CN" altLang="en-US" sz="2400" b="1" dirty="0">
                    <a:latin typeface="楷体" panose="02010609060101010101" pitchFamily="49" charset="-122"/>
                    <a:ea typeface="楷体" panose="02010609060101010101" pitchFamily="49" charset="-122"/>
                    <a:sym typeface="Symbol" panose="05050102010706020507" pitchFamily="18" charset="2"/>
                  </a:rPr>
                  <a:t>从</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sym typeface="Symbol" panose="05050102010706020507" pitchFamily="18" charset="2"/>
                      </a:rPr>
                      <m:t>𝒗</m:t>
                    </m:r>
                    <m:r>
                      <a:rPr lang="en-US" altLang="zh-CN" sz="2400" b="1" i="1" baseline="-25000" dirty="0">
                        <a:latin typeface="Cambria Math" panose="02040503050406030204" pitchFamily="18" charset="0"/>
                        <a:ea typeface="楷体" panose="02010609060101010101" pitchFamily="49" charset="-122"/>
                        <a:sym typeface="Symbol" panose="05050102010706020507" pitchFamily="18" charset="2"/>
                      </a:rPr>
                      <m:t>𝟏</m:t>
                    </m:r>
                  </m:oMath>
                </a14:m>
                <a:r>
                  <a:rPr lang="zh-CN" altLang="en-US" sz="2400" b="1" dirty="0">
                    <a:latin typeface="楷体" panose="02010609060101010101" pitchFamily="49" charset="-122"/>
                    <a:ea typeface="楷体" panose="02010609060101010101" pitchFamily="49" charset="-122"/>
                    <a:sym typeface="Symbol" panose="05050102010706020507" pitchFamily="18" charset="2"/>
                  </a:rPr>
                  <a:t>到</a:t>
                </a:r>
                <a14:m>
                  <m:oMath xmlns:m="http://schemas.openxmlformats.org/officeDocument/2006/math">
                    <m:r>
                      <a:rPr lang="en-US" altLang="zh-CN" sz="2400" b="1" i="1" dirty="0" smtClean="0">
                        <a:latin typeface="Cambria Math" panose="02040503050406030204" pitchFamily="18" charset="0"/>
                        <a:ea typeface="楷体" panose="02010609060101010101" pitchFamily="49" charset="-122"/>
                        <a:sym typeface="Symbol" panose="05050102010706020507" pitchFamily="18" charset="2"/>
                      </a:rPr>
                      <m:t>𝒗</m:t>
                    </m:r>
                    <m:r>
                      <a:rPr lang="en-US" altLang="zh-CN" sz="2400" b="1" i="1" baseline="-25000" dirty="0">
                        <a:latin typeface="Cambria Math" panose="02040503050406030204" pitchFamily="18" charset="0"/>
                        <a:ea typeface="楷体" panose="02010609060101010101" pitchFamily="49" charset="-122"/>
                        <a:sym typeface="Symbol" panose="05050102010706020507" pitchFamily="18" charset="2"/>
                      </a:rPr>
                      <m:t>𝟑</m:t>
                    </m:r>
                  </m:oMath>
                </a14:m>
                <a:r>
                  <a:rPr lang="zh-CN" altLang="en-US" sz="2400" b="1" dirty="0">
                    <a:latin typeface="楷体" panose="02010609060101010101" pitchFamily="49" charset="-122"/>
                    <a:ea typeface="楷体" panose="02010609060101010101" pitchFamily="49" charset="-122"/>
                    <a:sym typeface="Symbol" panose="05050102010706020507" pitchFamily="18" charset="2"/>
                  </a:rPr>
                  <a:t>的最短路长度</a:t>
                </a:r>
                <a14:m>
                  <m:oMath xmlns:m="http://schemas.openxmlformats.org/officeDocument/2006/math">
                    <m:sSup>
                      <m:sSupPr>
                        <m:ctrlPr>
                          <a:rPr lang="en-US" altLang="zh-CN" sz="2400" b="1" i="1" dirty="0">
                            <a:solidFill>
                              <a:srgbClr val="0000FF"/>
                            </a:solidFill>
                            <a:latin typeface="Cambria Math" panose="02040503050406030204" pitchFamily="18" charset="0"/>
                            <a:ea typeface="楷体" panose="02010609060101010101" pitchFamily="49" charset="-122"/>
                          </a:rPr>
                        </m:ctrlPr>
                      </m:sSupPr>
                      <m:e>
                        <m:r>
                          <a:rPr lang="en-US" altLang="zh-CN" sz="2400" b="1" i="1" dirty="0">
                            <a:solidFill>
                              <a:srgbClr val="0000FF"/>
                            </a:solidFill>
                            <a:latin typeface="Cambria Math" panose="02040503050406030204" pitchFamily="18" charset="0"/>
                            <a:ea typeface="楷体" panose="02010609060101010101" pitchFamily="49" charset="-122"/>
                          </a:rPr>
                          <m:t> </m:t>
                        </m:r>
                        <m:r>
                          <a:rPr lang="en-US" altLang="zh-CN" sz="2400" b="1" i="1" dirty="0">
                            <a:solidFill>
                              <a:srgbClr val="0000FF"/>
                            </a:solidFill>
                            <a:latin typeface="Cambria Math" panose="02040503050406030204" pitchFamily="18" charset="0"/>
                            <a:ea typeface="楷体" panose="02010609060101010101" pitchFamily="49" charset="-122"/>
                          </a:rPr>
                          <m:t>𝑫</m:t>
                        </m:r>
                      </m:e>
                      <m:sup>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𝟓</m:t>
                        </m:r>
                        <m:r>
                          <a:rPr lang="en-US" altLang="zh-CN" sz="2400" b="1" i="1" dirty="0">
                            <a:solidFill>
                              <a:srgbClr val="0000FF"/>
                            </a:solidFill>
                            <a:latin typeface="Cambria Math" panose="02040503050406030204" pitchFamily="18" charset="0"/>
                            <a:ea typeface="楷体" panose="02010609060101010101" pitchFamily="49" charset="-122"/>
                          </a:rPr>
                          <m:t>)</m:t>
                        </m:r>
                      </m:sup>
                    </m:sSup>
                    <m:d>
                      <m:dPr>
                        <m:begChr m:val="["/>
                        <m:endChr m:val="]"/>
                        <m:ctrlPr>
                          <a:rPr lang="en-US" altLang="zh-CN" sz="2400" i="1" dirty="0">
                            <a:solidFill>
                              <a:srgbClr val="0000FF"/>
                            </a:solidFill>
                            <a:latin typeface="Cambria Math" panose="02040503050406030204" pitchFamily="18" charset="0"/>
                            <a:ea typeface="华文细黑" panose="02010600040101010101" charset="-122"/>
                            <a:cs typeface="Times New Roman" panose="02020603050405020304" pitchFamily="18" charset="0"/>
                          </a:rPr>
                        </m:ctrlPr>
                      </m:dPr>
                      <m:e>
                        <m:r>
                          <a:rPr lang="en-US" altLang="zh-CN" sz="24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1</m:t>
                        </m:r>
                        <m:r>
                          <a:rPr lang="en-US" altLang="zh-CN" sz="2400" i="1" dirty="0">
                            <a:solidFill>
                              <a:srgbClr val="0000FF"/>
                            </a:solidFill>
                            <a:latin typeface="Cambria Math" panose="02040503050406030204" pitchFamily="18" charset="0"/>
                            <a:ea typeface="华文细黑" panose="02010600040101010101" charset="-122"/>
                            <a:cs typeface="Times New Roman" panose="02020603050405020304" pitchFamily="18" charset="0"/>
                          </a:rPr>
                          <m:t>,3</m:t>
                        </m:r>
                      </m:e>
                    </m:d>
                    <m:r>
                      <a:rPr lang="en-US" altLang="zh-CN" sz="2400" b="0" i="1" dirty="0" smtClean="0">
                        <a:solidFill>
                          <a:srgbClr val="0000FF"/>
                        </a:solidFill>
                        <a:latin typeface="Cambria Math" panose="02040503050406030204" pitchFamily="18" charset="0"/>
                        <a:ea typeface="华文细黑" panose="02010600040101010101" charset="-122"/>
                        <a:cs typeface="Times New Roman" panose="02020603050405020304" pitchFamily="18" charset="0"/>
                      </a:rPr>
                      <m:t>=8</m:t>
                    </m:r>
                  </m:oMath>
                </a14:m>
                <a:r>
                  <a:rPr lang="zh-CN" altLang="en-US" sz="2400" dirty="0">
                    <a:latin typeface="楷体" panose="02010609060101010101" pitchFamily="49" charset="-122"/>
                    <a:ea typeface="楷体" panose="02010609060101010101" pitchFamily="49" charset="-122"/>
                    <a:sym typeface="Symbol" panose="05050102010706020507" pitchFamily="18" charset="2"/>
                  </a:rPr>
                  <a:t>。      </a:t>
                </a:r>
              </a:p>
            </p:txBody>
          </p:sp>
        </mc:Choice>
        <mc:Fallback xmlns="">
          <p:sp>
            <p:nvSpPr>
              <p:cNvPr id="7" name="矩形 6">
                <a:extLst>
                  <a:ext uri="{FF2B5EF4-FFF2-40B4-BE49-F238E27FC236}">
                    <a16:creationId xmlns:a16="http://schemas.microsoft.com/office/drawing/2014/main" id="{A6FED653-38F8-4D97-83B0-7AF3DC85F7B7}"/>
                  </a:ext>
                </a:extLst>
              </p:cNvPr>
              <p:cNvSpPr>
                <a:spLocks noRot="1" noChangeAspect="1" noMove="1" noResize="1" noEditPoints="1" noAdjustHandles="1" noChangeArrowheads="1" noChangeShapeType="1" noTextEdit="1"/>
              </p:cNvSpPr>
              <p:nvPr/>
            </p:nvSpPr>
            <p:spPr>
              <a:xfrm>
                <a:off x="94609" y="6096000"/>
                <a:ext cx="5549897" cy="476990"/>
              </a:xfrm>
              <a:prstGeom prst="rect">
                <a:avLst/>
              </a:prstGeom>
              <a:blipFill>
                <a:blip r:embed="rId15"/>
                <a:stretch>
                  <a:fillRect l="-1758" t="-11538" b="-24359"/>
                </a:stretch>
              </a:blipFill>
            </p:spPr>
            <p:txBody>
              <a:bodyPr/>
              <a:lstStyle/>
              <a:p>
                <a:r>
                  <a:rPr lang="zh-CN" altLang="en-US">
                    <a:noFill/>
                  </a:rPr>
                  <a:t> </a:t>
                </a:r>
              </a:p>
            </p:txBody>
          </p:sp>
        </mc:Fallback>
      </mc:AlternateContent>
      <p:sp>
        <p:nvSpPr>
          <p:cNvPr id="28" name="Line 26">
            <a:extLst>
              <a:ext uri="{FF2B5EF4-FFF2-40B4-BE49-F238E27FC236}">
                <a16:creationId xmlns:a16="http://schemas.microsoft.com/office/drawing/2014/main" id="{DD028AF1-FDAC-4C7A-9341-95E2460057FD}"/>
              </a:ext>
            </a:extLst>
          </p:cNvPr>
          <p:cNvSpPr>
            <a:spLocks noChangeShapeType="1"/>
          </p:cNvSpPr>
          <p:nvPr/>
        </p:nvSpPr>
        <p:spPr bwMode="auto">
          <a:xfrm>
            <a:off x="5322888" y="5638800"/>
            <a:ext cx="8382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Text Box 27">
            <a:extLst>
              <a:ext uri="{FF2B5EF4-FFF2-40B4-BE49-F238E27FC236}">
                <a16:creationId xmlns:a16="http://schemas.microsoft.com/office/drawing/2014/main" id="{AB9510A0-E350-4840-99CB-6AA8B3E03B3F}"/>
              </a:ext>
            </a:extLst>
          </p:cNvPr>
          <p:cNvSpPr txBox="1">
            <a:spLocks noChangeArrowheads="1"/>
          </p:cNvSpPr>
          <p:nvPr/>
        </p:nvSpPr>
        <p:spPr bwMode="auto">
          <a:xfrm>
            <a:off x="5048151" y="5594947"/>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dirty="0"/>
              <a:t>v</a:t>
            </a:r>
            <a:r>
              <a:rPr lang="en-US" altLang="zh-CN" sz="2800" b="1" baseline="-25000" dirty="0"/>
              <a:t>1</a:t>
            </a:r>
          </a:p>
        </p:txBody>
      </p:sp>
      <p:sp>
        <p:nvSpPr>
          <p:cNvPr id="30" name="Text Box 28">
            <a:extLst>
              <a:ext uri="{FF2B5EF4-FFF2-40B4-BE49-F238E27FC236}">
                <a16:creationId xmlns:a16="http://schemas.microsoft.com/office/drawing/2014/main" id="{A54E1CEC-3C17-499F-B815-675A85764C22}"/>
              </a:ext>
            </a:extLst>
          </p:cNvPr>
          <p:cNvSpPr txBox="1">
            <a:spLocks noChangeArrowheads="1"/>
          </p:cNvSpPr>
          <p:nvPr/>
        </p:nvSpPr>
        <p:spPr bwMode="auto">
          <a:xfrm>
            <a:off x="6008688" y="556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dirty="0"/>
              <a:t>v</a:t>
            </a:r>
            <a:r>
              <a:rPr lang="en-US" altLang="zh-CN" sz="2800" b="1" baseline="-25000" dirty="0"/>
              <a:t>2</a:t>
            </a:r>
          </a:p>
        </p:txBody>
      </p:sp>
      <p:sp>
        <p:nvSpPr>
          <p:cNvPr id="32" name="Line 30">
            <a:extLst>
              <a:ext uri="{FF2B5EF4-FFF2-40B4-BE49-F238E27FC236}">
                <a16:creationId xmlns:a16="http://schemas.microsoft.com/office/drawing/2014/main" id="{0CFAB5D9-6A0A-446E-BDF4-C01D232C18B5}"/>
              </a:ext>
            </a:extLst>
          </p:cNvPr>
          <p:cNvSpPr>
            <a:spLocks noChangeShapeType="1"/>
          </p:cNvSpPr>
          <p:nvPr/>
        </p:nvSpPr>
        <p:spPr bwMode="auto">
          <a:xfrm>
            <a:off x="6202363" y="5638800"/>
            <a:ext cx="6858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Text Box 31">
            <a:extLst>
              <a:ext uri="{FF2B5EF4-FFF2-40B4-BE49-F238E27FC236}">
                <a16:creationId xmlns:a16="http://schemas.microsoft.com/office/drawing/2014/main" id="{86688C34-6D00-4A26-895B-2ECA93D3857F}"/>
              </a:ext>
            </a:extLst>
          </p:cNvPr>
          <p:cNvSpPr txBox="1">
            <a:spLocks noChangeArrowheads="1"/>
          </p:cNvSpPr>
          <p:nvPr/>
        </p:nvSpPr>
        <p:spPr bwMode="auto">
          <a:xfrm>
            <a:off x="6694488" y="556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dirty="0"/>
              <a:t>v</a:t>
            </a:r>
            <a:r>
              <a:rPr lang="en-US" altLang="zh-CN" sz="2800" b="1" baseline="-25000" dirty="0"/>
              <a:t>5</a:t>
            </a:r>
          </a:p>
        </p:txBody>
      </p:sp>
      <p:sp>
        <p:nvSpPr>
          <p:cNvPr id="35" name="Line 33">
            <a:extLst>
              <a:ext uri="{FF2B5EF4-FFF2-40B4-BE49-F238E27FC236}">
                <a16:creationId xmlns:a16="http://schemas.microsoft.com/office/drawing/2014/main" id="{A8BE784F-6D5B-4AC5-A293-F1F096951F77}"/>
              </a:ext>
            </a:extLst>
          </p:cNvPr>
          <p:cNvSpPr>
            <a:spLocks noChangeShapeType="1"/>
          </p:cNvSpPr>
          <p:nvPr/>
        </p:nvSpPr>
        <p:spPr bwMode="auto">
          <a:xfrm>
            <a:off x="6923088" y="5638800"/>
            <a:ext cx="762000" cy="0"/>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Text Box 34">
            <a:extLst>
              <a:ext uri="{FF2B5EF4-FFF2-40B4-BE49-F238E27FC236}">
                <a16:creationId xmlns:a16="http://schemas.microsoft.com/office/drawing/2014/main" id="{6BF45A76-CB39-46C7-B8EF-A7BBED122AA6}"/>
              </a:ext>
            </a:extLst>
          </p:cNvPr>
          <p:cNvSpPr txBox="1">
            <a:spLocks noChangeArrowheads="1"/>
          </p:cNvSpPr>
          <p:nvPr/>
        </p:nvSpPr>
        <p:spPr bwMode="auto">
          <a:xfrm>
            <a:off x="7456488" y="55768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dirty="0"/>
              <a:t>v</a:t>
            </a:r>
            <a:r>
              <a:rPr lang="en-US" altLang="zh-CN" sz="2800" b="1" baseline="-25000" dirty="0"/>
              <a:t>4 </a:t>
            </a:r>
          </a:p>
        </p:txBody>
      </p:sp>
      <p:sp>
        <p:nvSpPr>
          <p:cNvPr id="38" name="Text Box 36">
            <a:extLst>
              <a:ext uri="{FF2B5EF4-FFF2-40B4-BE49-F238E27FC236}">
                <a16:creationId xmlns:a16="http://schemas.microsoft.com/office/drawing/2014/main" id="{87EF8F01-A74A-44A4-93E8-F8372CB0ACF1}"/>
              </a:ext>
            </a:extLst>
          </p:cNvPr>
          <p:cNvSpPr txBox="1">
            <a:spLocks noChangeArrowheads="1"/>
          </p:cNvSpPr>
          <p:nvPr/>
        </p:nvSpPr>
        <p:spPr bwMode="auto">
          <a:xfrm>
            <a:off x="8447088" y="5562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b="1" i="1"/>
              <a:t>v</a:t>
            </a:r>
            <a:r>
              <a:rPr lang="en-US" altLang="zh-CN" sz="2800" b="1" baseline="-25000"/>
              <a:t>3</a:t>
            </a:r>
          </a:p>
        </p:txBody>
      </p:sp>
      <p:sp>
        <p:nvSpPr>
          <p:cNvPr id="39" name="Line 37">
            <a:extLst>
              <a:ext uri="{FF2B5EF4-FFF2-40B4-BE49-F238E27FC236}">
                <a16:creationId xmlns:a16="http://schemas.microsoft.com/office/drawing/2014/main" id="{74399CC9-BBF7-4166-9A56-34106184723F}"/>
              </a:ext>
            </a:extLst>
          </p:cNvPr>
          <p:cNvSpPr>
            <a:spLocks noChangeShapeType="1"/>
          </p:cNvSpPr>
          <p:nvPr/>
        </p:nvSpPr>
        <p:spPr bwMode="auto">
          <a:xfrm>
            <a:off x="7685088" y="5637213"/>
            <a:ext cx="914400" cy="1588"/>
          </a:xfrm>
          <a:prstGeom prst="line">
            <a:avLst/>
          </a:prstGeom>
          <a:noFill/>
          <a:ln w="2857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Oval 38">
            <a:extLst>
              <a:ext uri="{FF2B5EF4-FFF2-40B4-BE49-F238E27FC236}">
                <a16:creationId xmlns:a16="http://schemas.microsoft.com/office/drawing/2014/main" id="{7B102C74-7FB2-4121-ACAC-B2938AFE6245}"/>
              </a:ext>
            </a:extLst>
          </p:cNvPr>
          <p:cNvSpPr>
            <a:spLocks noChangeArrowheads="1"/>
          </p:cNvSpPr>
          <p:nvPr/>
        </p:nvSpPr>
        <p:spPr bwMode="auto">
          <a:xfrm>
            <a:off x="8599488" y="5562600"/>
            <a:ext cx="152400" cy="128588"/>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526547F-9888-4E04-BF4B-B947BB4882EB}"/>
                  </a:ext>
                </a:extLst>
              </p:cNvPr>
              <p:cNvSpPr/>
              <p:nvPr/>
            </p:nvSpPr>
            <p:spPr>
              <a:xfrm>
                <a:off x="5648480" y="2327345"/>
                <a:ext cx="1704161"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smtClean="0">
                              <a:solidFill>
                                <a:srgbClr val="0000FF"/>
                              </a:solidFill>
                              <a:latin typeface="Cambria Math" panose="02040503050406030204" pitchFamily="18" charset="0"/>
                              <a:ea typeface="楷体" panose="02010609060101010101" pitchFamily="49" charset="-122"/>
                            </a:rPr>
                            <m:t>𝟏𝟑</m:t>
                          </m:r>
                        </m:sub>
                      </m:sSub>
                      <m:r>
                        <a:rPr lang="en-US" altLang="zh-CN" sz="2400" b="1" i="1" dirty="0" smtClean="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𝟓</m:t>
                      </m:r>
                      <m:r>
                        <a:rPr lang="en-US" altLang="zh-CN" sz="2400" b="1" i="1" dirty="0" smtClean="0">
                          <a:solidFill>
                            <a:srgbClr val="0000FF"/>
                          </a:solidFill>
                          <a:latin typeface="Cambria Math" panose="02040503050406030204" pitchFamily="18" charset="0"/>
                          <a:ea typeface="楷体" panose="02010609060101010101" pitchFamily="49" charset="-122"/>
                        </a:rPr>
                        <m:t>,</m:t>
                      </m:r>
                    </m:oMath>
                  </m:oMathPara>
                </a14:m>
                <a:endParaRPr lang="zh-CN" altLang="en-US" sz="2400" dirty="0"/>
              </a:p>
            </p:txBody>
          </p:sp>
        </mc:Choice>
        <mc:Fallback xmlns="">
          <p:sp>
            <p:nvSpPr>
              <p:cNvPr id="10" name="矩形 9">
                <a:extLst>
                  <a:ext uri="{FF2B5EF4-FFF2-40B4-BE49-F238E27FC236}">
                    <a16:creationId xmlns:a16="http://schemas.microsoft.com/office/drawing/2014/main" id="{9526547F-9888-4E04-BF4B-B947BB4882EB}"/>
                  </a:ext>
                </a:extLst>
              </p:cNvPr>
              <p:cNvSpPr>
                <a:spLocks noRot="1" noChangeAspect="1" noMove="1" noResize="1" noEditPoints="1" noAdjustHandles="1" noChangeArrowheads="1" noChangeShapeType="1" noTextEdit="1"/>
              </p:cNvSpPr>
              <p:nvPr/>
            </p:nvSpPr>
            <p:spPr>
              <a:xfrm>
                <a:off x="5648480" y="2327345"/>
                <a:ext cx="1704161" cy="461665"/>
              </a:xfrm>
              <a:prstGeom prst="rect">
                <a:avLst/>
              </a:prstGeom>
              <a:blipFill>
                <a:blip r:embed="rId16"/>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0271C15D-36A0-4A86-996C-63180FA765F9}"/>
                  </a:ext>
                </a:extLst>
              </p:cNvPr>
              <p:cNvSpPr/>
              <p:nvPr/>
            </p:nvSpPr>
            <p:spPr>
              <a:xfrm>
                <a:off x="4617705" y="3191955"/>
                <a:ext cx="13942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a:solidFill>
                                <a:srgbClr val="0000FF"/>
                              </a:solidFill>
                              <a:latin typeface="Cambria Math" panose="02040503050406030204" pitchFamily="18" charset="0"/>
                              <a:ea typeface="楷体" panose="02010609060101010101" pitchFamily="49" charset="-122"/>
                            </a:rPr>
                            <m:t>𝟏</m:t>
                          </m:r>
                          <m:r>
                            <a:rPr lang="en-US" altLang="zh-CN" sz="2400" b="1" i="1" dirty="0" smtClean="0">
                              <a:solidFill>
                                <a:srgbClr val="0000FF"/>
                              </a:solidFill>
                              <a:latin typeface="Cambria Math" panose="02040503050406030204" pitchFamily="18" charset="0"/>
                              <a:ea typeface="楷体" panose="02010609060101010101" pitchFamily="49" charset="-122"/>
                            </a:rPr>
                            <m:t>𝟓</m:t>
                          </m:r>
                        </m:sub>
                      </m:sSub>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𝟐</m:t>
                      </m:r>
                      <m:r>
                        <a:rPr lang="en-US" altLang="zh-CN" sz="2400" b="1" i="1" dirty="0" smtClean="0">
                          <a:solidFill>
                            <a:srgbClr val="0000FF"/>
                          </a:solidFill>
                          <a:latin typeface="Cambria Math" panose="02040503050406030204" pitchFamily="18" charset="0"/>
                          <a:ea typeface="楷体" panose="02010609060101010101" pitchFamily="49" charset="-122"/>
                        </a:rPr>
                        <m:t>,</m:t>
                      </m:r>
                    </m:oMath>
                  </m:oMathPara>
                </a14:m>
                <a:endParaRPr lang="zh-CN" altLang="en-US" sz="2400" dirty="0"/>
              </a:p>
            </p:txBody>
          </p:sp>
        </mc:Choice>
        <mc:Fallback xmlns="">
          <p:sp>
            <p:nvSpPr>
              <p:cNvPr id="11" name="矩形 10">
                <a:extLst>
                  <a:ext uri="{FF2B5EF4-FFF2-40B4-BE49-F238E27FC236}">
                    <a16:creationId xmlns:a16="http://schemas.microsoft.com/office/drawing/2014/main" id="{0271C15D-36A0-4A86-996C-63180FA765F9}"/>
                  </a:ext>
                </a:extLst>
              </p:cNvPr>
              <p:cNvSpPr>
                <a:spLocks noRot="1" noChangeAspect="1" noMove="1" noResize="1" noEditPoints="1" noAdjustHandles="1" noChangeArrowheads="1" noChangeShapeType="1" noTextEdit="1"/>
              </p:cNvSpPr>
              <p:nvPr/>
            </p:nvSpPr>
            <p:spPr>
              <a:xfrm>
                <a:off x="4617705" y="3191955"/>
                <a:ext cx="1394292" cy="461665"/>
              </a:xfrm>
              <a:prstGeom prst="rect">
                <a:avLst/>
              </a:prstGeom>
              <a:blipFill>
                <a:blip r:embed="rId17"/>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B75873FF-8925-467A-AC31-CF38724DD401}"/>
                  </a:ext>
                </a:extLst>
              </p:cNvPr>
              <p:cNvSpPr/>
              <p:nvPr/>
            </p:nvSpPr>
            <p:spPr>
              <a:xfrm>
                <a:off x="6994783" y="3177903"/>
                <a:ext cx="13942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smtClean="0">
                              <a:solidFill>
                                <a:srgbClr val="0000FF"/>
                              </a:solidFill>
                              <a:latin typeface="Cambria Math" panose="02040503050406030204" pitchFamily="18" charset="0"/>
                              <a:ea typeface="楷体" panose="02010609060101010101" pitchFamily="49" charset="-122"/>
                            </a:rPr>
                            <m:t>𝟓𝟑</m:t>
                          </m:r>
                        </m:sub>
                      </m:sSub>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𝟒</m:t>
                      </m:r>
                      <m:r>
                        <a:rPr lang="en-US" altLang="zh-CN" sz="2400" b="1" i="1" dirty="0" smtClean="0">
                          <a:solidFill>
                            <a:srgbClr val="0000FF"/>
                          </a:solidFill>
                          <a:latin typeface="Cambria Math" panose="02040503050406030204" pitchFamily="18" charset="0"/>
                          <a:ea typeface="楷体" panose="02010609060101010101" pitchFamily="49" charset="-122"/>
                        </a:rPr>
                        <m:t>,</m:t>
                      </m:r>
                    </m:oMath>
                  </m:oMathPara>
                </a14:m>
                <a:endParaRPr lang="zh-CN" altLang="en-US" sz="2400" dirty="0"/>
              </a:p>
            </p:txBody>
          </p:sp>
        </mc:Choice>
        <mc:Fallback xmlns="">
          <p:sp>
            <p:nvSpPr>
              <p:cNvPr id="44" name="矩形 43">
                <a:extLst>
                  <a:ext uri="{FF2B5EF4-FFF2-40B4-BE49-F238E27FC236}">
                    <a16:creationId xmlns:a16="http://schemas.microsoft.com/office/drawing/2014/main" id="{B75873FF-8925-467A-AC31-CF38724DD401}"/>
                  </a:ext>
                </a:extLst>
              </p:cNvPr>
              <p:cNvSpPr>
                <a:spLocks noRot="1" noChangeAspect="1" noMove="1" noResize="1" noEditPoints="1" noAdjustHandles="1" noChangeArrowheads="1" noChangeShapeType="1" noTextEdit="1"/>
              </p:cNvSpPr>
              <p:nvPr/>
            </p:nvSpPr>
            <p:spPr>
              <a:xfrm>
                <a:off x="6994783" y="3177903"/>
                <a:ext cx="1394292" cy="461665"/>
              </a:xfrm>
              <a:prstGeom prst="rect">
                <a:avLst/>
              </a:prstGeom>
              <a:blipFill>
                <a:blip r:embed="rId18"/>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156737E1-D95E-4B30-8FC1-8A95A7F19979}"/>
                  </a:ext>
                </a:extLst>
              </p:cNvPr>
              <p:cNvSpPr/>
              <p:nvPr/>
            </p:nvSpPr>
            <p:spPr>
              <a:xfrm>
                <a:off x="3874854" y="4139786"/>
                <a:ext cx="13942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smtClean="0">
                              <a:solidFill>
                                <a:srgbClr val="0000FF"/>
                              </a:solidFill>
                              <a:latin typeface="Cambria Math" panose="02040503050406030204" pitchFamily="18" charset="0"/>
                              <a:ea typeface="楷体" panose="02010609060101010101" pitchFamily="49" charset="-122"/>
                            </a:rPr>
                            <m:t>𝟏𝟐</m:t>
                          </m:r>
                        </m:sub>
                      </m:sSub>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𝟎</m:t>
                      </m:r>
                      <m:r>
                        <a:rPr lang="en-US" altLang="zh-CN" sz="2400" b="1" i="1" dirty="0" smtClean="0">
                          <a:solidFill>
                            <a:srgbClr val="0000FF"/>
                          </a:solidFill>
                          <a:latin typeface="Cambria Math" panose="02040503050406030204" pitchFamily="18" charset="0"/>
                          <a:ea typeface="楷体" panose="02010609060101010101" pitchFamily="49" charset="-122"/>
                        </a:rPr>
                        <m:t>,</m:t>
                      </m:r>
                    </m:oMath>
                  </m:oMathPara>
                </a14:m>
                <a:endParaRPr lang="zh-CN" altLang="en-US" sz="2400" dirty="0"/>
              </a:p>
            </p:txBody>
          </p:sp>
        </mc:Choice>
        <mc:Fallback xmlns="">
          <p:sp>
            <p:nvSpPr>
              <p:cNvPr id="45" name="矩形 44">
                <a:extLst>
                  <a:ext uri="{FF2B5EF4-FFF2-40B4-BE49-F238E27FC236}">
                    <a16:creationId xmlns:a16="http://schemas.microsoft.com/office/drawing/2014/main" id="{156737E1-D95E-4B30-8FC1-8A95A7F19979}"/>
                  </a:ext>
                </a:extLst>
              </p:cNvPr>
              <p:cNvSpPr>
                <a:spLocks noRot="1" noChangeAspect="1" noMove="1" noResize="1" noEditPoints="1" noAdjustHandles="1" noChangeArrowheads="1" noChangeShapeType="1" noTextEdit="1"/>
              </p:cNvSpPr>
              <p:nvPr/>
            </p:nvSpPr>
            <p:spPr>
              <a:xfrm>
                <a:off x="3874854" y="4139786"/>
                <a:ext cx="1394292" cy="461665"/>
              </a:xfrm>
              <a:prstGeom prst="rect">
                <a:avLst/>
              </a:prstGeom>
              <a:blipFill>
                <a:blip r:embed="rId19"/>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D05CD5D9-731B-4FB3-88BA-63B33A094930}"/>
                  </a:ext>
                </a:extLst>
              </p:cNvPr>
              <p:cNvSpPr/>
              <p:nvPr/>
            </p:nvSpPr>
            <p:spPr>
              <a:xfrm>
                <a:off x="6499387" y="4158513"/>
                <a:ext cx="13942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smtClean="0">
                              <a:solidFill>
                                <a:srgbClr val="0000FF"/>
                              </a:solidFill>
                              <a:latin typeface="Cambria Math" panose="02040503050406030204" pitchFamily="18" charset="0"/>
                              <a:ea typeface="楷体" panose="02010609060101010101" pitchFamily="49" charset="-122"/>
                            </a:rPr>
                            <m:t>𝟓𝟒</m:t>
                          </m:r>
                        </m:sub>
                      </m:sSub>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𝟎</m:t>
                      </m:r>
                      <m:r>
                        <a:rPr lang="en-US" altLang="zh-CN" sz="2400" b="1" i="1" dirty="0" smtClean="0">
                          <a:solidFill>
                            <a:srgbClr val="0000FF"/>
                          </a:solidFill>
                          <a:latin typeface="Cambria Math" panose="02040503050406030204" pitchFamily="18" charset="0"/>
                          <a:ea typeface="楷体" panose="02010609060101010101" pitchFamily="49" charset="-122"/>
                        </a:rPr>
                        <m:t>,</m:t>
                      </m:r>
                    </m:oMath>
                  </m:oMathPara>
                </a14:m>
                <a:endParaRPr lang="zh-CN" altLang="en-US" sz="2400" dirty="0"/>
              </a:p>
            </p:txBody>
          </p:sp>
        </mc:Choice>
        <mc:Fallback xmlns="">
          <p:sp>
            <p:nvSpPr>
              <p:cNvPr id="46" name="矩形 45">
                <a:extLst>
                  <a:ext uri="{FF2B5EF4-FFF2-40B4-BE49-F238E27FC236}">
                    <a16:creationId xmlns:a16="http://schemas.microsoft.com/office/drawing/2014/main" id="{D05CD5D9-731B-4FB3-88BA-63B33A094930}"/>
                  </a:ext>
                </a:extLst>
              </p:cNvPr>
              <p:cNvSpPr>
                <a:spLocks noRot="1" noChangeAspect="1" noMove="1" noResize="1" noEditPoints="1" noAdjustHandles="1" noChangeArrowheads="1" noChangeShapeType="1" noTextEdit="1"/>
              </p:cNvSpPr>
              <p:nvPr/>
            </p:nvSpPr>
            <p:spPr>
              <a:xfrm>
                <a:off x="6499387" y="4158513"/>
                <a:ext cx="1394292" cy="461665"/>
              </a:xfrm>
              <a:prstGeom prst="rect">
                <a:avLst/>
              </a:prstGeom>
              <a:blipFill>
                <a:blip r:embed="rId20"/>
                <a:stretch>
                  <a:fillRect b="-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矩形 46">
                <a:extLst>
                  <a:ext uri="{FF2B5EF4-FFF2-40B4-BE49-F238E27FC236}">
                    <a16:creationId xmlns:a16="http://schemas.microsoft.com/office/drawing/2014/main" id="{637A92C0-061A-49EB-81B4-E1F8C026B1E4}"/>
                  </a:ext>
                </a:extLst>
              </p:cNvPr>
              <p:cNvSpPr/>
              <p:nvPr/>
            </p:nvSpPr>
            <p:spPr>
              <a:xfrm>
                <a:off x="5173042" y="4137232"/>
                <a:ext cx="139429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smtClean="0">
                              <a:solidFill>
                                <a:srgbClr val="0000FF"/>
                              </a:solidFill>
                              <a:latin typeface="Cambria Math" panose="02040503050406030204" pitchFamily="18" charset="0"/>
                              <a:ea typeface="楷体" panose="02010609060101010101" pitchFamily="49" charset="-122"/>
                            </a:rPr>
                            <m:t>𝟐𝟓</m:t>
                          </m:r>
                        </m:sub>
                      </m:sSub>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𝟎</m:t>
                      </m:r>
                      <m:r>
                        <a:rPr lang="en-US" altLang="zh-CN" sz="2400" b="1" i="1" dirty="0" smtClean="0">
                          <a:solidFill>
                            <a:srgbClr val="0000FF"/>
                          </a:solidFill>
                          <a:latin typeface="Cambria Math" panose="02040503050406030204" pitchFamily="18" charset="0"/>
                          <a:ea typeface="楷体" panose="02010609060101010101" pitchFamily="49" charset="-122"/>
                        </a:rPr>
                        <m:t>,</m:t>
                      </m:r>
                    </m:oMath>
                  </m:oMathPara>
                </a14:m>
                <a:endParaRPr lang="zh-CN" altLang="en-US" sz="2400" dirty="0"/>
              </a:p>
            </p:txBody>
          </p:sp>
        </mc:Choice>
        <mc:Fallback xmlns="">
          <p:sp>
            <p:nvSpPr>
              <p:cNvPr id="47" name="矩形 46">
                <a:extLst>
                  <a:ext uri="{FF2B5EF4-FFF2-40B4-BE49-F238E27FC236}">
                    <a16:creationId xmlns:a16="http://schemas.microsoft.com/office/drawing/2014/main" id="{637A92C0-061A-49EB-81B4-E1F8C026B1E4}"/>
                  </a:ext>
                </a:extLst>
              </p:cNvPr>
              <p:cNvSpPr>
                <a:spLocks noRot="1" noChangeAspect="1" noMove="1" noResize="1" noEditPoints="1" noAdjustHandles="1" noChangeArrowheads="1" noChangeShapeType="1" noTextEdit="1"/>
              </p:cNvSpPr>
              <p:nvPr/>
            </p:nvSpPr>
            <p:spPr>
              <a:xfrm>
                <a:off x="5173042" y="4137232"/>
                <a:ext cx="1394292" cy="461665"/>
              </a:xfrm>
              <a:prstGeom prst="rect">
                <a:avLst/>
              </a:prstGeom>
              <a:blipFill>
                <a:blip r:embed="rId21"/>
                <a:stretch>
                  <a:fillRect b="-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9B93DBA2-23E9-408F-84C5-611B295EFD1D}"/>
                  </a:ext>
                </a:extLst>
              </p:cNvPr>
              <p:cNvSpPr/>
              <p:nvPr/>
            </p:nvSpPr>
            <p:spPr>
              <a:xfrm>
                <a:off x="7865522" y="4158513"/>
                <a:ext cx="133177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rgbClr val="0000FF"/>
                              </a:solidFill>
                              <a:latin typeface="Cambria Math" panose="02040503050406030204" pitchFamily="18" charset="0"/>
                              <a:ea typeface="楷体" panose="02010609060101010101" pitchFamily="49" charset="-122"/>
                            </a:rPr>
                          </m:ctrlPr>
                        </m:sSubPr>
                        <m:e>
                          <m:r>
                            <a:rPr lang="en-US" altLang="zh-CN" sz="2400" b="1" i="1" dirty="0">
                              <a:solidFill>
                                <a:srgbClr val="0000FF"/>
                              </a:solidFill>
                              <a:latin typeface="Cambria Math" panose="02040503050406030204" pitchFamily="18" charset="0"/>
                              <a:ea typeface="楷体" panose="02010609060101010101" pitchFamily="49" charset="-122"/>
                            </a:rPr>
                            <m:t>𝑷</m:t>
                          </m:r>
                        </m:e>
                        <m:sub>
                          <m:r>
                            <a:rPr lang="en-US" altLang="zh-CN" sz="2400" b="1" i="1" dirty="0" smtClean="0">
                              <a:solidFill>
                                <a:srgbClr val="0000FF"/>
                              </a:solidFill>
                              <a:latin typeface="Cambria Math" panose="02040503050406030204" pitchFamily="18" charset="0"/>
                              <a:ea typeface="楷体" panose="02010609060101010101" pitchFamily="49" charset="-122"/>
                            </a:rPr>
                            <m:t>𝟒𝟑</m:t>
                          </m:r>
                        </m:sub>
                      </m:sSub>
                      <m:r>
                        <a:rPr lang="en-US" altLang="zh-CN" sz="2400" b="1" i="1" dirty="0">
                          <a:solidFill>
                            <a:srgbClr val="0000FF"/>
                          </a:solidFill>
                          <a:latin typeface="Cambria Math" panose="02040503050406030204" pitchFamily="18" charset="0"/>
                          <a:ea typeface="楷体" panose="02010609060101010101" pitchFamily="49" charset="-122"/>
                        </a:rPr>
                        <m:t>=</m:t>
                      </m:r>
                      <m:r>
                        <a:rPr lang="en-US" altLang="zh-CN" sz="2400" b="1" i="1" dirty="0" smtClean="0">
                          <a:solidFill>
                            <a:srgbClr val="0000FF"/>
                          </a:solidFill>
                          <a:latin typeface="Cambria Math" panose="02040503050406030204" pitchFamily="18" charset="0"/>
                          <a:ea typeface="楷体" panose="02010609060101010101" pitchFamily="49" charset="-122"/>
                        </a:rPr>
                        <m:t>𝟎</m:t>
                      </m:r>
                    </m:oMath>
                  </m:oMathPara>
                </a14:m>
                <a:endParaRPr lang="zh-CN" altLang="en-US" sz="2400" dirty="0"/>
              </a:p>
            </p:txBody>
          </p:sp>
        </mc:Choice>
        <mc:Fallback xmlns="">
          <p:sp>
            <p:nvSpPr>
              <p:cNvPr id="48" name="矩形 47">
                <a:extLst>
                  <a:ext uri="{FF2B5EF4-FFF2-40B4-BE49-F238E27FC236}">
                    <a16:creationId xmlns:a16="http://schemas.microsoft.com/office/drawing/2014/main" id="{9B93DBA2-23E9-408F-84C5-611B295EFD1D}"/>
                  </a:ext>
                </a:extLst>
              </p:cNvPr>
              <p:cNvSpPr>
                <a:spLocks noRot="1" noChangeAspect="1" noMove="1" noResize="1" noEditPoints="1" noAdjustHandles="1" noChangeArrowheads="1" noChangeShapeType="1" noTextEdit="1"/>
              </p:cNvSpPr>
              <p:nvPr/>
            </p:nvSpPr>
            <p:spPr>
              <a:xfrm>
                <a:off x="7865522" y="4158513"/>
                <a:ext cx="1331775" cy="461665"/>
              </a:xfrm>
              <a:prstGeom prst="rect">
                <a:avLst/>
              </a:prstGeom>
              <a:blipFill>
                <a:blip r:embed="rId22"/>
                <a:stretch>
                  <a:fillRect b="-2632"/>
                </a:stretch>
              </a:blipFill>
            </p:spPr>
            <p:txBody>
              <a:bodyPr/>
              <a:lstStyle/>
              <a:p>
                <a:r>
                  <a:rPr lang="zh-CN" altLang="en-US">
                    <a:noFill/>
                  </a:rPr>
                  <a:t> </a:t>
                </a:r>
              </a:p>
            </p:txBody>
          </p:sp>
        </mc:Fallback>
      </mc:AlternateContent>
      <p:cxnSp>
        <p:nvCxnSpPr>
          <p:cNvPr id="14" name="直接箭头连接符 13">
            <a:extLst>
              <a:ext uri="{FF2B5EF4-FFF2-40B4-BE49-F238E27FC236}">
                <a16:creationId xmlns:a16="http://schemas.microsoft.com/office/drawing/2014/main" id="{AB0551A7-F8F8-4F13-87C4-2B5CA1B1CAD6}"/>
              </a:ext>
            </a:extLst>
          </p:cNvPr>
          <p:cNvCxnSpPr>
            <a:cxnSpLocks/>
            <a:stCxn id="10" idx="2"/>
            <a:endCxn id="11" idx="0"/>
          </p:cNvCxnSpPr>
          <p:nvPr/>
        </p:nvCxnSpPr>
        <p:spPr>
          <a:xfrm flipH="1">
            <a:off x="5314851" y="2789010"/>
            <a:ext cx="1185710" cy="402945"/>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DC6846E-808C-4E98-9AD5-BB03FB76AB6A}"/>
              </a:ext>
            </a:extLst>
          </p:cNvPr>
          <p:cNvCxnSpPr>
            <a:cxnSpLocks/>
            <a:stCxn id="11" idx="2"/>
            <a:endCxn id="45" idx="0"/>
          </p:cNvCxnSpPr>
          <p:nvPr/>
        </p:nvCxnSpPr>
        <p:spPr>
          <a:xfrm flipH="1">
            <a:off x="4572000" y="3653620"/>
            <a:ext cx="742851" cy="486166"/>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FE54356A-9C79-40ED-A064-8B1F45B52B2A}"/>
              </a:ext>
            </a:extLst>
          </p:cNvPr>
          <p:cNvCxnSpPr>
            <a:cxnSpLocks/>
            <a:endCxn id="46" idx="0"/>
          </p:cNvCxnSpPr>
          <p:nvPr/>
        </p:nvCxnSpPr>
        <p:spPr>
          <a:xfrm flipH="1">
            <a:off x="7196533" y="3630242"/>
            <a:ext cx="522420" cy="528271"/>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2ADB9DF1-1659-4D53-80D2-416254EADA6D}"/>
              </a:ext>
            </a:extLst>
          </p:cNvPr>
          <p:cNvCxnSpPr>
            <a:cxnSpLocks/>
            <a:stCxn id="10" idx="2"/>
            <a:endCxn id="44" idx="0"/>
          </p:cNvCxnSpPr>
          <p:nvPr/>
        </p:nvCxnSpPr>
        <p:spPr>
          <a:xfrm>
            <a:off x="6500561" y="2789010"/>
            <a:ext cx="1191368" cy="388893"/>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79207321-2B02-40E6-BBFD-FF0397953E35}"/>
              </a:ext>
            </a:extLst>
          </p:cNvPr>
          <p:cNvCxnSpPr>
            <a:cxnSpLocks/>
            <a:stCxn id="11" idx="2"/>
            <a:endCxn id="47" idx="0"/>
          </p:cNvCxnSpPr>
          <p:nvPr/>
        </p:nvCxnSpPr>
        <p:spPr>
          <a:xfrm>
            <a:off x="5314851" y="3653620"/>
            <a:ext cx="555337" cy="483612"/>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418FAF34-9F87-4CEE-AB72-FBAE688A553E}"/>
              </a:ext>
            </a:extLst>
          </p:cNvPr>
          <p:cNvCxnSpPr>
            <a:cxnSpLocks/>
            <a:endCxn id="48" idx="0"/>
          </p:cNvCxnSpPr>
          <p:nvPr/>
        </p:nvCxnSpPr>
        <p:spPr>
          <a:xfrm>
            <a:off x="7691929" y="3639568"/>
            <a:ext cx="839481" cy="518945"/>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20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par>
                                <p:cTn id="8" presetID="3" presetClass="entr" presetSubtype="1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blinds(horizontal)">
                                      <p:cBhvr>
                                        <p:cTn id="10" dur="500"/>
                                        <p:tgtEl>
                                          <p:spTgt spid="10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8" grpId="0" animBg="1"/>
      <p:bldP spid="29" grpId="0"/>
      <p:bldP spid="30" grpId="0"/>
      <p:bldP spid="32" grpId="0" animBg="1"/>
      <p:bldP spid="33" grpId="0"/>
      <p:bldP spid="35" grpId="0" animBg="1"/>
      <p:bldP spid="36" grpId="0"/>
      <p:bldP spid="38" grpId="0"/>
      <p:bldP spid="39" grpId="0" animBg="1"/>
      <p:bldP spid="40" grpId="0" animBg="1"/>
      <p:bldP spid="10" grpId="0"/>
      <p:bldP spid="11" grpId="0"/>
      <p:bldP spid="44" grpId="0"/>
      <p:bldP spid="45" grpId="0"/>
      <p:bldP spid="46" grpId="0"/>
      <p:bldP spid="47" grpId="0"/>
      <p:bldP spid="4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p:cNvSpPr>
          <p:nvPr>
            <p:ph idx="1"/>
          </p:nvPr>
        </p:nvSpPr>
        <p:spPr>
          <a:xfrm>
            <a:off x="457200" y="1524000"/>
            <a:ext cx="8382000" cy="4572000"/>
          </a:xfrm>
        </p:spPr>
        <p:txBody>
          <a:bodyPr vert="horz" wrap="square" lIns="92075" tIns="46038" rIns="92075" bIns="46038" anchor="t">
            <a:normAutofit lnSpcReduction="10000"/>
          </a:bodyPr>
          <a:lstStyle/>
          <a:p>
            <a:pPr algn="l">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Floyd</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：使用两个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矩阵实现</a:t>
            </a:r>
            <a:br>
              <a:rPr lang="en-US" altLang="zh-CN" b="0"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D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   </a:t>
            </a:r>
          </a:p>
          <a:p>
            <a:pPr algn="l">
              <a:buNone/>
            </a:pP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     </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 for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Computing D’ from D</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       do for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            do for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6.</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&gt;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7.		          then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i, 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9.		</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else </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10.	</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Move D’ to D.</a:t>
            </a:r>
            <a:endParaRPr lang="en-US" altLang="zh-CN" sz="24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itle 2">
            <a:extLst>
              <a:ext uri="{FF2B5EF4-FFF2-40B4-BE49-F238E27FC236}">
                <a16:creationId xmlns:a16="http://schemas.microsoft.com/office/drawing/2014/main" id="{BA1BD8A3-C015-4448-B627-BD073572C3B6}"/>
              </a:ext>
            </a:extLst>
          </p:cNvPr>
          <p:cNvSpPr txBox="1">
            <a:spLocks/>
          </p:cNvSpPr>
          <p:nvPr/>
        </p:nvSpPr>
        <p:spPr>
          <a:xfrm>
            <a:off x="381000" y="44626"/>
            <a:ext cx="8229600" cy="1039977"/>
          </a:xfrm>
          <a:prstGeom prst="rect">
            <a:avLst/>
          </a:prstGeom>
          <a:noFill/>
          <a:ln w="9525">
            <a:noFill/>
          </a:ln>
        </p:spPr>
        <p:txBody>
          <a:bodyPr anchor="ctr"/>
          <a:lstStyle>
            <a:lvl1pPr algn="ctr" rtl="0" eaLnBrk="0" fontAlgn="base" hangingPunct="0">
              <a:spcBef>
                <a:spcPct val="0"/>
              </a:spcBef>
              <a:spcAft>
                <a:spcPct val="0"/>
              </a:spcAft>
              <a:defRPr sz="4000" b="0" i="0" kern="1200">
                <a:solidFill>
                  <a:srgbClr val="0070C0"/>
                </a:solidFill>
                <a:latin typeface="Microsoft YaHei" panose="020B0503020204020204" pitchFamily="34" charset="-122"/>
                <a:ea typeface="Microsoft YaHei" panose="020B0503020204020204" pitchFamily="34" charset="-122"/>
                <a:cs typeface="+mj-cs"/>
              </a:defRPr>
            </a:lvl1pPr>
            <a:lvl2pPr algn="ctr" rtl="0" eaLnBrk="0" fontAlgn="base" hangingPunct="0">
              <a:spcBef>
                <a:spcPct val="0"/>
              </a:spcBef>
              <a:spcAft>
                <a:spcPct val="0"/>
              </a:spcAft>
              <a:defRPr sz="3911">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911">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911">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911">
                <a:solidFill>
                  <a:schemeClr val="tx1"/>
                </a:solidFill>
                <a:latin typeface="Calibri" panose="020F0502020204030204" pitchFamily="34" charset="0"/>
                <a:ea typeface="宋体" panose="02010600030101010101" pitchFamily="2" charset="-122"/>
              </a:defRPr>
            </a:lvl5pPr>
            <a:lvl6pPr marL="406405" algn="ctr" rtl="0" eaLnBrk="1" fontAlgn="base" hangingPunct="1">
              <a:spcBef>
                <a:spcPct val="0"/>
              </a:spcBef>
              <a:spcAft>
                <a:spcPct val="0"/>
              </a:spcAft>
              <a:defRPr sz="3911">
                <a:solidFill>
                  <a:schemeClr val="tx1"/>
                </a:solidFill>
                <a:latin typeface="Calibri" panose="020F0502020204030204" pitchFamily="34" charset="0"/>
              </a:defRPr>
            </a:lvl6pPr>
            <a:lvl7pPr marL="812810" algn="ctr" rtl="0" eaLnBrk="1" fontAlgn="base" hangingPunct="1">
              <a:spcBef>
                <a:spcPct val="0"/>
              </a:spcBef>
              <a:spcAft>
                <a:spcPct val="0"/>
              </a:spcAft>
              <a:defRPr sz="3911">
                <a:solidFill>
                  <a:schemeClr val="tx1"/>
                </a:solidFill>
                <a:latin typeface="Calibri" panose="020F0502020204030204" pitchFamily="34" charset="0"/>
              </a:defRPr>
            </a:lvl7pPr>
            <a:lvl8pPr marL="1219215" algn="ctr" rtl="0" eaLnBrk="1" fontAlgn="base" hangingPunct="1">
              <a:spcBef>
                <a:spcPct val="0"/>
              </a:spcBef>
              <a:spcAft>
                <a:spcPct val="0"/>
              </a:spcAft>
              <a:defRPr sz="3911">
                <a:solidFill>
                  <a:schemeClr val="tx1"/>
                </a:solidFill>
                <a:latin typeface="Calibri" panose="020F0502020204030204" pitchFamily="34" charset="0"/>
              </a:defRPr>
            </a:lvl8pPr>
            <a:lvl9pPr marL="1625620" algn="ctr" rtl="0" eaLnBrk="1" fontAlgn="base" hangingPunct="1">
              <a:spcBef>
                <a:spcPct val="0"/>
              </a:spcBef>
              <a:spcAft>
                <a:spcPct val="0"/>
              </a:spcAft>
              <a:defRPr sz="3911">
                <a:solidFill>
                  <a:schemeClr val="tx1"/>
                </a:solidFill>
                <a:latin typeface="Calibri" panose="020F0502020204030204" pitchFamily="34" charset="0"/>
              </a:defRPr>
            </a:lvl9pPr>
          </a:lstStyle>
          <a:p>
            <a:pPr defTabSz="914400"/>
            <a:r>
              <a:rPr lang="en-US" b="1" dirty="0"/>
              <a:t>F</a:t>
            </a:r>
            <a:r>
              <a:rPr lang="en-US" altLang="zh-CN" b="1" dirty="0"/>
              <a:t>loyd</a:t>
            </a:r>
            <a:r>
              <a:rPr lang="zh-CN" altLang="en-US" b="1" dirty="0"/>
              <a:t>算法</a:t>
            </a:r>
            <a:endParaRPr lang="en-CN"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p:cNvSpPr>
          <p:nvPr>
            <p:ph type="title"/>
          </p:nvPr>
        </p:nvSpPr>
        <p:spPr>
          <a:xfrm>
            <a:off x="381000" y="44626"/>
            <a:ext cx="8229600" cy="1039977"/>
          </a:xfrm>
        </p:spPr>
        <p:txBody>
          <a:bodyPr vert="horz" wrap="square" lIns="92075" tIns="46038" rIns="92075" bIns="46038" anchor="ctr"/>
          <a:lstStyle/>
          <a:p>
            <a:pPr defTabSz="914400"/>
            <a:r>
              <a:rPr lang="en-US" dirty="0"/>
              <a:t>F</a:t>
            </a:r>
            <a:r>
              <a:rPr lang="en-US" altLang="zh-CN" dirty="0"/>
              <a:t>loyd</a:t>
            </a:r>
            <a:r>
              <a:rPr lang="zh-CN" altLang="en-US" dirty="0"/>
              <a:t>算法</a:t>
            </a:r>
            <a:endParaRPr lang="en-CN" dirty="0"/>
          </a:p>
        </p:txBody>
      </p:sp>
      <p:sp>
        <p:nvSpPr>
          <p:cNvPr id="32772" name="Rectangle 3"/>
          <p:cNvSpPr>
            <a:spLocks noGrp="1"/>
          </p:cNvSpPr>
          <p:nvPr>
            <p:ph idx="1"/>
          </p:nvPr>
        </p:nvSpPr>
        <p:spPr>
          <a:xfrm>
            <a:off x="457200" y="1517876"/>
            <a:ext cx="8382000" cy="4572000"/>
          </a:xfrm>
        </p:spPr>
        <p:txBody>
          <a:bodyPr vert="horz" wrap="square" lIns="92075" tIns="46038" rIns="92075" bIns="46038" anchor="t"/>
          <a:lstStyle/>
          <a:p>
            <a:pPr algn="l">
              <a:buNone/>
            </a:pPr>
            <a:r>
              <a:rPr lang="en-US" altLang="zh-CN" dirty="0">
                <a:latin typeface="Times New Roman" panose="02020603050405020304" pitchFamily="18" charset="0"/>
                <a:ea typeface="宋体" panose="02010600030101010101" pitchFamily="2" charset="-122"/>
                <a:cs typeface="Times New Roman" panose="02020603050405020304" pitchFamily="18" charset="0"/>
              </a:rPr>
              <a:t>Floyd</a:t>
            </a:r>
            <a:r>
              <a:rPr lang="zh-CN" altLang="en-US" dirty="0">
                <a:latin typeface="Times New Roman" panose="02020603050405020304" pitchFamily="18" charset="0"/>
                <a:ea typeface="宋体" panose="02010600030101010101" pitchFamily="2" charset="-122"/>
                <a:cs typeface="Times New Roman" panose="02020603050405020304" pitchFamily="18" charset="0"/>
              </a:rPr>
              <a:t>： 使用一个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矩阵实现</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D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   </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     </a:t>
            </a:r>
          </a:p>
          <a:p>
            <a:pPr algn="l">
              <a:buNone/>
            </a:pP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3. for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en-US"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do</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 </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for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en-US"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do</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 </a:t>
            </a:r>
            <a:r>
              <a:rPr lang="zh-CN" altLang="en-US"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for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1 to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en-US"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do</a:t>
            </a:r>
            <a:b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6.</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&gt;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7.		          then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D</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b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b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i, j</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 ] </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2400" b="0" dirty="0">
                <a:latin typeface="Times New Roman" panose="02020603050405020304" pitchFamily="18" charset="0"/>
                <a:ea typeface="宋体" panose="02010600030101010101" pitchFamily="2" charset="-122"/>
                <a:cs typeface="Times New Roman" panose="02020603050405020304" pitchFamily="18" charset="0"/>
              </a:rPr>
              <a:t>; </a:t>
            </a:r>
          </a:p>
          <a:p>
            <a:pPr algn="l">
              <a:buNone/>
            </a:pPr>
            <a:endParaRPr lang="zh-CN" altLang="en-US" sz="2400" b="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FF46D9B1-8F9E-114E-BFC9-5B90B9DBEF30}"/>
              </a:ext>
            </a:extLst>
          </p:cNvPr>
          <p:cNvSpPr txBox="1"/>
          <p:nvPr/>
        </p:nvSpPr>
        <p:spPr>
          <a:xfrm>
            <a:off x="3962400" y="2286000"/>
            <a:ext cx="4724400" cy="1323439"/>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latin typeface="SimSun" panose="02010600030101010101" pitchFamily="2" charset="-122"/>
                <a:ea typeface="SimSun" panose="02010600030101010101" pitchFamily="2" charset="-122"/>
              </a:rPr>
              <a:t>为什么</a:t>
            </a:r>
            <a:r>
              <a:rPr lang="zh-CN" altLang="en-US" sz="1600" b="1" dirty="0">
                <a:solidFill>
                  <a:srgbClr val="FF0000"/>
                </a:solidFill>
                <a:latin typeface="SimSun" panose="02010600030101010101" pitchFamily="2" charset="-122"/>
                <a:ea typeface="SimSun" panose="02010600030101010101" pitchFamily="2" charset="-122"/>
              </a:rPr>
              <a:t>一个</a:t>
            </a:r>
            <a:r>
              <a:rPr lang="en-US" altLang="zh-CN" sz="1600" b="1" dirty="0">
                <a:solidFill>
                  <a:srgbClr val="FF0000"/>
                </a:solidFill>
                <a:latin typeface="SimSun" panose="02010600030101010101" pitchFamily="2" charset="-122"/>
                <a:ea typeface="SimSun" panose="02010600030101010101" pitchFamily="2" charset="-122"/>
              </a:rPr>
              <a:t>D</a:t>
            </a:r>
            <a:r>
              <a:rPr lang="zh-CN" altLang="en-US" sz="1600" b="1" dirty="0">
                <a:solidFill>
                  <a:srgbClr val="FF0000"/>
                </a:solidFill>
                <a:latin typeface="SimSun" panose="02010600030101010101" pitchFamily="2" charset="-122"/>
                <a:ea typeface="SimSun" panose="02010600030101010101" pitchFamily="2" charset="-122"/>
              </a:rPr>
              <a:t>矩阵也可以？不需要区分</a:t>
            </a:r>
            <a:r>
              <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1600"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1600" b="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1600"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zh-CN" altLang="en-US"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just"/>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因为</a:t>
            </a:r>
            <a:r>
              <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1600"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1600" b="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6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i,k</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1600"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6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i,k</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没有区别，</a:t>
            </a:r>
            <a:r>
              <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1600"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1600" b="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6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k,j</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和</a:t>
            </a:r>
            <a:r>
              <a:rPr lang="en-US" altLang="zh-CN" sz="16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
            </a:r>
            <a:r>
              <a:rPr lang="en-US" altLang="zh-CN" sz="1600" b="1"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1600" b="1" dirty="0" err="1">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k,j</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没有区别</a:t>
            </a:r>
            <a:r>
              <a:rPr lang="en-US" altLang="zh-CN"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16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1600" b="1"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v</a:t>
            </a:r>
            <a:r>
              <a:rPr lang="en-US" altLang="zh-CN" sz="1600" b="1" baseline="-25000" dirty="0" err="1">
                <a:solidFill>
                  <a:srgbClr val="FF0000"/>
                </a:solidFill>
                <a:latin typeface="Times New Roman" panose="02020603050405020304" pitchFamily="18" charset="0"/>
                <a:ea typeface="SimSun" panose="02010600030101010101" pitchFamily="2" charset="-122"/>
                <a:cs typeface="Times New Roman" panose="02020603050405020304" pitchFamily="18" charset="0"/>
              </a:rPr>
              <a:t>k</a:t>
            </a:r>
            <a:r>
              <a:rPr lang="zh-CN" altLang="en-US" sz="1600" b="1" dirty="0">
                <a:solidFill>
                  <a:srgbClr val="FF0000"/>
                </a:solidFill>
                <a:latin typeface="SimSun" panose="02010600030101010101" pitchFamily="2" charset="-122"/>
                <a:ea typeface="SimSun" panose="02010600030101010101" pitchFamily="2" charset="-122"/>
              </a:rPr>
              <a:t>作为起始点或者终点，不需要考虑。</a:t>
            </a:r>
            <a:endParaRPr lang="en-US" altLang="zh-CN" sz="1600" b="1" dirty="0">
              <a:solidFill>
                <a:srgbClr val="FF0000"/>
              </a:solidFill>
              <a:latin typeface="SimSun" panose="02010600030101010101" pitchFamily="2" charset="-122"/>
              <a:ea typeface="SimSun" panose="02010600030101010101" pitchFamily="2" charset="-122"/>
            </a:endParaRPr>
          </a:p>
          <a:p>
            <a:pPr algn="just"/>
            <a:r>
              <a:rPr lang="zh-CN" altLang="en-US" sz="1600" b="1" dirty="0">
                <a:solidFill>
                  <a:srgbClr val="FF0000"/>
                </a:solidFill>
                <a:latin typeface="SimSun" panose="02010600030101010101" pitchFamily="2" charset="-122"/>
                <a:ea typeface="SimSun" panose="02010600030101010101" pitchFamily="2" charset="-122"/>
              </a:rPr>
              <a:t>即：对于同一个</a:t>
            </a:r>
            <a:r>
              <a:rPr lang="en-US" altLang="zh-CN" sz="1600" b="1" dirty="0">
                <a:solidFill>
                  <a:srgbClr val="FF0000"/>
                </a:solidFill>
                <a:latin typeface="SimSun" panose="02010600030101010101" pitchFamily="2" charset="-122"/>
                <a:ea typeface="SimSun" panose="02010600030101010101" pitchFamily="2" charset="-122"/>
              </a:rPr>
              <a:t>k</a:t>
            </a:r>
            <a:r>
              <a:rPr lang="zh-CN" altLang="en-US" sz="1600" b="1" dirty="0">
                <a:solidFill>
                  <a:srgbClr val="FF0000"/>
                </a:solidFill>
                <a:latin typeface="SimSun" panose="02010600030101010101" pitchFamily="2" charset="-122"/>
                <a:ea typeface="SimSun" panose="02010600030101010101" pitchFamily="2" charset="-122"/>
              </a:rPr>
              <a:t>，任意的</a:t>
            </a:r>
            <a:r>
              <a:rPr lang="en-US" altLang="zh-CN" sz="1600" b="1" dirty="0" err="1">
                <a:solidFill>
                  <a:srgbClr val="FF0000"/>
                </a:solidFill>
                <a:latin typeface="SimSun" panose="02010600030101010101" pitchFamily="2" charset="-122"/>
                <a:ea typeface="SimSun" panose="02010600030101010101" pitchFamily="2" charset="-122"/>
              </a:rPr>
              <a:t>i</a:t>
            </a:r>
            <a:r>
              <a:rPr lang="zh-CN" altLang="en-US" sz="1600" b="1" dirty="0">
                <a:solidFill>
                  <a:srgbClr val="FF0000"/>
                </a:solidFill>
                <a:latin typeface="SimSun" panose="02010600030101010101" pitchFamily="2" charset="-122"/>
                <a:ea typeface="SimSun" panose="02010600030101010101" pitchFamily="2" charset="-122"/>
              </a:rPr>
              <a:t>和</a:t>
            </a:r>
            <a:r>
              <a:rPr lang="en-US" altLang="zh-CN" sz="1600" b="1" dirty="0">
                <a:solidFill>
                  <a:srgbClr val="FF0000"/>
                </a:solidFill>
                <a:latin typeface="SimSun" panose="02010600030101010101" pitchFamily="2" charset="-122"/>
                <a:ea typeface="SimSun" panose="02010600030101010101" pitchFamily="2" charset="-122"/>
              </a:rPr>
              <a:t>j</a:t>
            </a:r>
            <a:r>
              <a:rPr lang="zh-CN" altLang="en-US" sz="1600" b="1" dirty="0">
                <a:solidFill>
                  <a:srgbClr val="FF0000"/>
                </a:solidFill>
                <a:latin typeface="SimSun" panose="02010600030101010101" pitchFamily="2" charset="-122"/>
                <a:ea typeface="SimSun" panose="02010600030101010101" pitchFamily="2" charset="-122"/>
              </a:rPr>
              <a:t>，</a:t>
            </a:r>
            <a:r>
              <a:rPr lang="en-US" altLang="zh-CN" sz="1600" b="1" dirty="0">
                <a:solidFill>
                  <a:srgbClr val="FF0000"/>
                </a:solidFill>
                <a:latin typeface="SimSun" panose="02010600030101010101" pitchFamily="2" charset="-122"/>
                <a:ea typeface="SimSun" panose="02010600030101010101" pitchFamily="2" charset="-122"/>
              </a:rPr>
              <a:t>D[</a:t>
            </a:r>
            <a:r>
              <a:rPr lang="en-US" altLang="zh-CN" sz="1600" b="1" dirty="0" err="1">
                <a:solidFill>
                  <a:srgbClr val="FF0000"/>
                </a:solidFill>
                <a:latin typeface="SimSun" panose="02010600030101010101" pitchFamily="2" charset="-122"/>
                <a:ea typeface="SimSun" panose="02010600030101010101" pitchFamily="2" charset="-122"/>
              </a:rPr>
              <a:t>k,j</a:t>
            </a:r>
            <a:r>
              <a:rPr lang="en-US" altLang="zh-CN" sz="1600" b="1" dirty="0">
                <a:solidFill>
                  <a:srgbClr val="FF0000"/>
                </a:solidFill>
                <a:latin typeface="SimSun" panose="02010600030101010101" pitchFamily="2" charset="-122"/>
                <a:ea typeface="SimSun" panose="02010600030101010101" pitchFamily="2" charset="-122"/>
              </a:rPr>
              <a:t>]</a:t>
            </a:r>
            <a:r>
              <a:rPr lang="zh-CN" altLang="en-US" sz="1600" b="1" dirty="0">
                <a:solidFill>
                  <a:srgbClr val="FF0000"/>
                </a:solidFill>
                <a:latin typeface="SimSun" panose="02010600030101010101" pitchFamily="2" charset="-122"/>
                <a:ea typeface="SimSun" panose="02010600030101010101" pitchFamily="2" charset="-122"/>
              </a:rPr>
              <a:t>和</a:t>
            </a:r>
            <a:r>
              <a:rPr lang="en-US" altLang="zh-CN" sz="1600" b="1" dirty="0">
                <a:solidFill>
                  <a:srgbClr val="FF0000"/>
                </a:solidFill>
                <a:latin typeface="SimSun" panose="02010600030101010101" pitchFamily="2" charset="-122"/>
                <a:ea typeface="SimSun" panose="02010600030101010101" pitchFamily="2" charset="-122"/>
              </a:rPr>
              <a:t>D[</a:t>
            </a:r>
            <a:r>
              <a:rPr lang="en-US" altLang="zh-CN" sz="1600" b="1" dirty="0" err="1">
                <a:solidFill>
                  <a:srgbClr val="FF0000"/>
                </a:solidFill>
                <a:latin typeface="SimSun" panose="02010600030101010101" pitchFamily="2" charset="-122"/>
                <a:ea typeface="SimSun" panose="02010600030101010101" pitchFamily="2" charset="-122"/>
              </a:rPr>
              <a:t>i,k</a:t>
            </a:r>
            <a:r>
              <a:rPr lang="en-US" altLang="zh-CN" sz="1600" b="1" dirty="0">
                <a:solidFill>
                  <a:srgbClr val="FF0000"/>
                </a:solidFill>
                <a:latin typeface="SimSun" panose="02010600030101010101" pitchFamily="2" charset="-122"/>
                <a:ea typeface="SimSun" panose="02010600030101010101" pitchFamily="2" charset="-122"/>
              </a:rPr>
              <a:t>]</a:t>
            </a:r>
            <a:r>
              <a:rPr lang="zh-CN" altLang="en-US" sz="1600" b="1" dirty="0">
                <a:solidFill>
                  <a:srgbClr val="FF0000"/>
                </a:solidFill>
                <a:latin typeface="SimSun" panose="02010600030101010101" pitchFamily="2" charset="-122"/>
                <a:ea typeface="SimSun" panose="02010600030101010101" pitchFamily="2" charset="-122"/>
              </a:rPr>
              <a:t>不会更新。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p:cNvSpPr>
          <p:nvPr>
            <p:ph type="title"/>
          </p:nvPr>
        </p:nvSpPr>
        <p:spPr>
          <a:xfrm>
            <a:off x="381000" y="44626"/>
            <a:ext cx="8229600" cy="1039977"/>
          </a:xfrm>
        </p:spPr>
        <p:txBody>
          <a:bodyPr vert="horz" wrap="square" lIns="92075" tIns="46038" rIns="92075" bIns="46038" anchor="ctr"/>
          <a:lstStyle/>
          <a:p>
            <a:r>
              <a:rPr lang="en-US" altLang="zh-CN" dirty="0"/>
              <a:t>Floyd</a:t>
            </a:r>
            <a:r>
              <a:rPr lang="zh-CN" altLang="en-US" dirty="0"/>
              <a:t>算法</a:t>
            </a:r>
          </a:p>
        </p:txBody>
      </p:sp>
      <p:sp>
        <p:nvSpPr>
          <p:cNvPr id="33796" name="Rectangle 3"/>
          <p:cNvSpPr>
            <a:spLocks noGrp="1"/>
          </p:cNvSpPr>
          <p:nvPr>
            <p:ph idx="1"/>
          </p:nvPr>
        </p:nvSpPr>
        <p:spPr>
          <a:xfrm>
            <a:off x="309561" y="2201629"/>
            <a:ext cx="5567363" cy="3733800"/>
          </a:xfrm>
        </p:spPr>
        <p:txBody>
          <a:bodyPr vert="horz" wrap="square" lIns="92075" tIns="46038" rIns="92075" bIns="46038" anchor="t">
            <a:normAutofit/>
          </a:bodyPr>
          <a:lstStyle/>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path(index q, r)</a:t>
            </a:r>
          </a:p>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if (P[ q, r ]!=0) </a:t>
            </a:r>
          </a:p>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path(q, P[q, r])</a:t>
            </a:r>
          </a:p>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println( “v”+ P[q, r])  </a:t>
            </a:r>
          </a:p>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path(P[q, r], r)</a:t>
            </a:r>
          </a:p>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return;</a:t>
            </a:r>
          </a:p>
          <a:p>
            <a:pPr>
              <a:lnSpc>
                <a:spcPct val="90000"/>
              </a:lnSpc>
              <a:buNone/>
            </a:pPr>
            <a:r>
              <a:rPr lang="en-US" altLang="zh-CN" sz="2800" b="0" dirty="0">
                <a:latin typeface="Times New Roman" panose="02020603050405020304" pitchFamily="18" charset="0"/>
                <a:ea typeface="宋体" panose="02010600030101010101" pitchFamily="2" charset="-122"/>
                <a:cs typeface="Times New Roman" panose="02020603050405020304" pitchFamily="18" charset="0"/>
              </a:rPr>
              <a:t>	else return  //no intermediate nodes</a:t>
            </a:r>
          </a:p>
          <a:p>
            <a:pPr>
              <a:lnSpc>
                <a:spcPct val="90000"/>
              </a:lnSpc>
              <a:buNone/>
            </a:pPr>
            <a:endParaRPr lang="en-US" altLang="zh-CN" sz="2800" b="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buNone/>
            </a:pPr>
            <a:endParaRPr lang="en-US" altLang="zh-CN" sz="2800" b="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3797" name="Group 4"/>
          <p:cNvGrpSpPr/>
          <p:nvPr/>
        </p:nvGrpSpPr>
        <p:grpSpPr>
          <a:xfrm>
            <a:off x="5867400" y="1676400"/>
            <a:ext cx="2667000" cy="1752600"/>
            <a:chOff x="3168" y="816"/>
            <a:chExt cx="1680" cy="1104"/>
          </a:xfrm>
        </p:grpSpPr>
        <p:grpSp>
          <p:nvGrpSpPr>
            <p:cNvPr id="33812" name="Group 5"/>
            <p:cNvGrpSpPr/>
            <p:nvPr/>
          </p:nvGrpSpPr>
          <p:grpSpPr>
            <a:xfrm>
              <a:off x="3408" y="1056"/>
              <a:ext cx="1440" cy="864"/>
              <a:chOff x="3024" y="1344"/>
              <a:chExt cx="1440" cy="864"/>
            </a:xfrm>
          </p:grpSpPr>
          <p:sp>
            <p:nvSpPr>
              <p:cNvPr id="33819" name="Rectangle 6"/>
              <p:cNvSpPr/>
              <p:nvPr/>
            </p:nvSpPr>
            <p:spPr>
              <a:xfrm>
                <a:off x="350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sp>
            <p:nvSpPr>
              <p:cNvPr id="33820" name="Rectangle 7"/>
              <p:cNvSpPr/>
              <p:nvPr/>
            </p:nvSpPr>
            <p:spPr>
              <a:xfrm>
                <a:off x="302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3821" name="Rectangle 8"/>
              <p:cNvSpPr/>
              <p:nvPr/>
            </p:nvSpPr>
            <p:spPr>
              <a:xfrm>
                <a:off x="3984" y="1344"/>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3822" name="Rectangle 9"/>
              <p:cNvSpPr/>
              <p:nvPr/>
            </p:nvSpPr>
            <p:spPr>
              <a:xfrm>
                <a:off x="302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3823" name="Rectangle 10"/>
              <p:cNvSpPr/>
              <p:nvPr/>
            </p:nvSpPr>
            <p:spPr>
              <a:xfrm>
                <a:off x="350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3824" name="Rectangle 11"/>
              <p:cNvSpPr/>
              <p:nvPr/>
            </p:nvSpPr>
            <p:spPr>
              <a:xfrm>
                <a:off x="3984" y="1632"/>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1</a:t>
                </a:r>
                <a:endParaRPr lang="en-US" altLang="zh-CN" sz="2400" dirty="0">
                  <a:ea typeface="宋体" panose="02010600030101010101" pitchFamily="2" charset="-122"/>
                </a:endParaRPr>
              </a:p>
            </p:txBody>
          </p:sp>
          <p:sp>
            <p:nvSpPr>
              <p:cNvPr id="33825" name="Rectangle 12"/>
              <p:cNvSpPr/>
              <p:nvPr/>
            </p:nvSpPr>
            <p:spPr>
              <a:xfrm>
                <a:off x="302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sym typeface="Symbol" panose="05050102010706020507" pitchFamily="18" charset="2"/>
                  </a:rPr>
                  <a:t>2</a:t>
                </a:r>
              </a:p>
            </p:txBody>
          </p:sp>
          <p:sp>
            <p:nvSpPr>
              <p:cNvPr id="33826" name="Rectangle 13"/>
              <p:cNvSpPr/>
              <p:nvPr/>
            </p:nvSpPr>
            <p:spPr>
              <a:xfrm>
                <a:off x="350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sp>
            <p:nvSpPr>
              <p:cNvPr id="33827" name="Rectangle 14"/>
              <p:cNvSpPr/>
              <p:nvPr/>
            </p:nvSpPr>
            <p:spPr>
              <a:xfrm>
                <a:off x="3984" y="1920"/>
                <a:ext cx="480" cy="288"/>
              </a:xfrm>
              <a:prstGeom prst="rect">
                <a:avLst/>
              </a:prstGeom>
              <a:noFill/>
              <a:ln w="12700" cap="flat" cmpd="sng">
                <a:solidFill>
                  <a:schemeClr val="tx1"/>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0</a:t>
                </a:r>
              </a:p>
            </p:txBody>
          </p:sp>
        </p:grpSp>
        <p:sp>
          <p:nvSpPr>
            <p:cNvPr id="33813" name="Text Box 15"/>
            <p:cNvSpPr txBox="1"/>
            <p:nvPr/>
          </p:nvSpPr>
          <p:spPr>
            <a:xfrm>
              <a:off x="3504"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3814" name="Text Box 16"/>
            <p:cNvSpPr txBox="1"/>
            <p:nvPr/>
          </p:nvSpPr>
          <p:spPr>
            <a:xfrm>
              <a:off x="4032"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3815" name="Text Box 17"/>
            <p:cNvSpPr txBox="1"/>
            <p:nvPr/>
          </p:nvSpPr>
          <p:spPr>
            <a:xfrm>
              <a:off x="4508" y="81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sp>
          <p:nvSpPr>
            <p:cNvPr id="33816" name="Text Box 18"/>
            <p:cNvSpPr txBox="1"/>
            <p:nvPr/>
          </p:nvSpPr>
          <p:spPr>
            <a:xfrm>
              <a:off x="3168" y="1056"/>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1</a:t>
              </a:r>
            </a:p>
          </p:txBody>
        </p:sp>
        <p:sp>
          <p:nvSpPr>
            <p:cNvPr id="33817" name="Text Box 19"/>
            <p:cNvSpPr txBox="1"/>
            <p:nvPr/>
          </p:nvSpPr>
          <p:spPr>
            <a:xfrm>
              <a:off x="3168" y="1344"/>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2</a:t>
              </a:r>
            </a:p>
          </p:txBody>
        </p:sp>
        <p:sp>
          <p:nvSpPr>
            <p:cNvPr id="33818" name="Text Box 20"/>
            <p:cNvSpPr txBox="1"/>
            <p:nvPr/>
          </p:nvSpPr>
          <p:spPr>
            <a:xfrm>
              <a:off x="3168" y="1632"/>
              <a:ext cx="212" cy="288"/>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3</a:t>
              </a:r>
            </a:p>
          </p:txBody>
        </p:sp>
      </p:grpSp>
      <p:sp>
        <p:nvSpPr>
          <p:cNvPr id="33798" name="Text Box 21"/>
          <p:cNvSpPr txBox="1"/>
          <p:nvPr/>
        </p:nvSpPr>
        <p:spPr>
          <a:xfrm>
            <a:off x="5257800" y="2590800"/>
            <a:ext cx="60166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dirty="0">
                <a:ea typeface="宋体" panose="02010600030101010101" pitchFamily="2" charset="-122"/>
              </a:rPr>
              <a:t>P =</a:t>
            </a:r>
          </a:p>
        </p:txBody>
      </p:sp>
      <p:grpSp>
        <p:nvGrpSpPr>
          <p:cNvPr id="33799" name="Group 22"/>
          <p:cNvGrpSpPr/>
          <p:nvPr/>
        </p:nvGrpSpPr>
        <p:grpSpPr>
          <a:xfrm>
            <a:off x="6035675" y="4104068"/>
            <a:ext cx="1925638" cy="1600200"/>
            <a:chOff x="188" y="240"/>
            <a:chExt cx="1213" cy="1008"/>
          </a:xfrm>
        </p:grpSpPr>
        <p:grpSp>
          <p:nvGrpSpPr>
            <p:cNvPr id="33800" name="Group 23"/>
            <p:cNvGrpSpPr/>
            <p:nvPr/>
          </p:nvGrpSpPr>
          <p:grpSpPr>
            <a:xfrm>
              <a:off x="288" y="240"/>
              <a:ext cx="1113" cy="1008"/>
              <a:chOff x="288" y="240"/>
              <a:chExt cx="1113" cy="1008"/>
            </a:xfrm>
          </p:grpSpPr>
          <p:sp>
            <p:nvSpPr>
              <p:cNvPr id="33805" name="Oval 24"/>
              <p:cNvSpPr/>
              <p:nvPr/>
            </p:nvSpPr>
            <p:spPr>
              <a:xfrm>
                <a:off x="366" y="24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1</a:t>
                </a:r>
              </a:p>
            </p:txBody>
          </p:sp>
          <p:sp>
            <p:nvSpPr>
              <p:cNvPr id="33806" name="Oval 25"/>
              <p:cNvSpPr/>
              <p:nvPr/>
            </p:nvSpPr>
            <p:spPr>
              <a:xfrm>
                <a:off x="295" y="970"/>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2</a:t>
                </a:r>
              </a:p>
            </p:txBody>
          </p:sp>
          <p:sp>
            <p:nvSpPr>
              <p:cNvPr id="33807" name="Oval 26"/>
              <p:cNvSpPr/>
              <p:nvPr/>
            </p:nvSpPr>
            <p:spPr>
              <a:xfrm>
                <a:off x="1080" y="588"/>
                <a:ext cx="321" cy="278"/>
              </a:xfrm>
              <a:prstGeom prst="ellipse">
                <a:avLst/>
              </a:prstGeom>
              <a:noFill/>
              <a:ln w="2857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ea typeface="宋体" panose="02010600030101010101" pitchFamily="2" charset="-122"/>
                  </a:rPr>
                  <a:t>3</a:t>
                </a:r>
              </a:p>
            </p:txBody>
          </p:sp>
          <p:cxnSp>
            <p:nvCxnSpPr>
              <p:cNvPr id="33808" name="AutoShape 27"/>
              <p:cNvCxnSpPr>
                <a:stCxn id="33805" idx="7"/>
                <a:endCxn id="33807" idx="1"/>
              </p:cNvCxnSpPr>
              <p:nvPr/>
            </p:nvCxnSpPr>
            <p:spPr>
              <a:xfrm>
                <a:off x="640" y="274"/>
                <a:ext cx="487" cy="348"/>
              </a:xfrm>
              <a:prstGeom prst="straightConnector1">
                <a:avLst/>
              </a:prstGeom>
              <a:ln w="28575" cap="flat" cmpd="sng">
                <a:solidFill>
                  <a:schemeClr val="tx1"/>
                </a:solidFill>
                <a:prstDash val="solid"/>
                <a:headEnd type="none" w="sm" len="sm"/>
                <a:tailEnd type="triangle" w="lg" len="lg"/>
              </a:ln>
            </p:spPr>
          </p:cxnSp>
          <p:cxnSp>
            <p:nvCxnSpPr>
              <p:cNvPr id="33809" name="AutoShape 28"/>
              <p:cNvCxnSpPr>
                <a:stCxn id="33807" idx="3"/>
                <a:endCxn id="33806" idx="5"/>
              </p:cNvCxnSpPr>
              <p:nvPr/>
            </p:nvCxnSpPr>
            <p:spPr>
              <a:xfrm flipH="1">
                <a:off x="569" y="832"/>
                <a:ext cx="558" cy="382"/>
              </a:xfrm>
              <a:prstGeom prst="straightConnector1">
                <a:avLst/>
              </a:prstGeom>
              <a:ln w="28575" cap="flat" cmpd="sng">
                <a:solidFill>
                  <a:schemeClr val="tx1"/>
                </a:solidFill>
                <a:prstDash val="solid"/>
                <a:headEnd type="none" w="sm" len="sm"/>
                <a:tailEnd type="triangle" w="lg" len="lg"/>
              </a:ln>
            </p:spPr>
          </p:cxnSp>
          <p:cxnSp>
            <p:nvCxnSpPr>
              <p:cNvPr id="33810" name="AutoShape 29"/>
              <p:cNvCxnSpPr>
                <a:stCxn id="33806" idx="2"/>
                <a:endCxn id="33805" idx="2"/>
              </p:cNvCxnSpPr>
              <p:nvPr/>
            </p:nvCxnSpPr>
            <p:spPr>
              <a:xfrm rot="-10800000" flipH="1">
                <a:off x="288" y="379"/>
                <a:ext cx="71" cy="730"/>
              </a:xfrm>
              <a:prstGeom prst="curvedConnector3">
                <a:avLst>
                  <a:gd name="adj1" fmla="val -140625"/>
                </a:avLst>
              </a:prstGeom>
              <a:ln w="28575" cap="flat" cmpd="sng">
                <a:solidFill>
                  <a:schemeClr val="tx1"/>
                </a:solidFill>
                <a:prstDash val="solid"/>
                <a:headEnd type="stealth" w="lg" len="lg"/>
                <a:tailEnd type="none" w="lg" len="lg"/>
              </a:ln>
            </p:spPr>
          </p:cxnSp>
          <p:cxnSp>
            <p:nvCxnSpPr>
              <p:cNvPr id="33811" name="AutoShape 30"/>
              <p:cNvCxnSpPr>
                <a:stCxn id="33806" idx="6"/>
                <a:endCxn id="33805" idx="6"/>
              </p:cNvCxnSpPr>
              <p:nvPr/>
            </p:nvCxnSpPr>
            <p:spPr>
              <a:xfrm flipV="1">
                <a:off x="623" y="379"/>
                <a:ext cx="71" cy="730"/>
              </a:xfrm>
              <a:prstGeom prst="curvedConnector3">
                <a:avLst>
                  <a:gd name="adj1" fmla="val 240625"/>
                </a:avLst>
              </a:prstGeom>
              <a:ln w="28575" cap="flat" cmpd="sng">
                <a:solidFill>
                  <a:schemeClr val="tx1"/>
                </a:solidFill>
                <a:prstDash val="solid"/>
                <a:headEnd type="none" w="sm" len="sm"/>
                <a:tailEnd type="triangle" w="lg" len="lg"/>
              </a:ln>
            </p:spPr>
          </p:cxnSp>
        </p:grpSp>
        <p:sp>
          <p:nvSpPr>
            <p:cNvPr id="33801" name="Text Box 31"/>
            <p:cNvSpPr txBox="1"/>
            <p:nvPr/>
          </p:nvSpPr>
          <p:spPr>
            <a:xfrm>
              <a:off x="864" y="288"/>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5</a:t>
              </a:r>
              <a:endParaRPr lang="en-US" altLang="zh-CN" sz="2400" dirty="0">
                <a:ea typeface="宋体" panose="02010600030101010101" pitchFamily="2" charset="-122"/>
              </a:endParaRPr>
            </a:p>
          </p:txBody>
        </p:sp>
        <p:sp>
          <p:nvSpPr>
            <p:cNvPr id="33802" name="Text Box 32"/>
            <p:cNvSpPr txBox="1"/>
            <p:nvPr/>
          </p:nvSpPr>
          <p:spPr>
            <a:xfrm>
              <a:off x="816" y="902"/>
              <a:ext cx="249"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-3</a:t>
              </a:r>
            </a:p>
          </p:txBody>
        </p:sp>
        <p:sp>
          <p:nvSpPr>
            <p:cNvPr id="33803" name="Text Box 33"/>
            <p:cNvSpPr txBox="1"/>
            <p:nvPr/>
          </p:nvSpPr>
          <p:spPr>
            <a:xfrm>
              <a:off x="764" y="672"/>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2</a:t>
              </a:r>
            </a:p>
          </p:txBody>
        </p:sp>
        <p:sp>
          <p:nvSpPr>
            <p:cNvPr id="33804" name="Text Box 34"/>
            <p:cNvSpPr txBox="1"/>
            <p:nvPr/>
          </p:nvSpPr>
          <p:spPr>
            <a:xfrm>
              <a:off x="188" y="624"/>
              <a:ext cx="196" cy="25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ea typeface="宋体" panose="02010600030101010101" pitchFamily="2" charset="-122"/>
                </a:rPr>
                <a:t>4</a:t>
              </a:r>
            </a:p>
          </p:txBody>
        </p:sp>
      </p:grpSp>
      <p:sp>
        <p:nvSpPr>
          <p:cNvPr id="2" name="Rectangle 1">
            <a:extLst>
              <a:ext uri="{FF2B5EF4-FFF2-40B4-BE49-F238E27FC236}">
                <a16:creationId xmlns:a16="http://schemas.microsoft.com/office/drawing/2014/main" id="{A9571710-AA7D-1744-90BE-F54B36DF0F77}"/>
              </a:ext>
            </a:extLst>
          </p:cNvPr>
          <p:cNvSpPr/>
          <p:nvPr/>
        </p:nvSpPr>
        <p:spPr>
          <a:xfrm>
            <a:off x="309562" y="1381506"/>
            <a:ext cx="3852337" cy="523220"/>
          </a:xfrm>
          <a:prstGeom prst="rect">
            <a:avLst/>
          </a:prstGeom>
        </p:spPr>
        <p:txBody>
          <a:bodyPr wrap="none">
            <a:spAutoFit/>
          </a:bodyPr>
          <a:lstStyle/>
          <a:p>
            <a:pPr marL="457200" indent="-457200">
              <a:buFont typeface="Arial" panose="020B0604020202020204" pitchFamily="34" charset="0"/>
              <a:buChar char="•"/>
            </a:pPr>
            <a:r>
              <a:rPr lang="zh-CN" altLang="en-US" sz="2800" b="1" dirty="0">
                <a:solidFill>
                  <a:srgbClr val="0000FF"/>
                </a:solidFill>
              </a:rPr>
              <a:t>打印出从</a:t>
            </a:r>
            <a:r>
              <a:rPr lang="en-US" altLang="zh-CN" sz="2800" b="1" dirty="0">
                <a:solidFill>
                  <a:srgbClr val="0000FF"/>
                </a:solidFill>
              </a:rPr>
              <a:t>q</a:t>
            </a:r>
            <a:r>
              <a:rPr lang="zh-CN" altLang="en-US" sz="2800" b="1" dirty="0">
                <a:solidFill>
                  <a:srgbClr val="0000FF"/>
                </a:solidFill>
              </a:rPr>
              <a:t>到</a:t>
            </a:r>
            <a:r>
              <a:rPr lang="en-US" altLang="zh-CN" sz="2800" b="1" dirty="0">
                <a:solidFill>
                  <a:srgbClr val="0000FF"/>
                </a:solidFill>
              </a:rPr>
              <a:t>r</a:t>
            </a:r>
            <a:r>
              <a:rPr lang="zh-CN" altLang="en-US" sz="2800" b="1" dirty="0">
                <a:solidFill>
                  <a:srgbClr val="0000FF"/>
                </a:solidFill>
              </a:rPr>
              <a:t>的路径</a:t>
            </a:r>
            <a:endParaRPr lang="en-CN" sz="2800" dirty="0">
              <a:solidFill>
                <a:srgbClr val="0000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970" name="Rectangle 2"/>
          <p:cNvSpPr>
            <a:spLocks noGrp="1" noChangeArrowheads="1"/>
          </p:cNvSpPr>
          <p:nvPr>
            <p:ph type="title"/>
          </p:nvPr>
        </p:nvSpPr>
        <p:spPr>
          <a:xfrm>
            <a:off x="304800" y="1828800"/>
            <a:ext cx="8575675" cy="1296988"/>
          </a:xfrm>
          <a:solidFill>
            <a:srgbClr val="00FFFF"/>
          </a:solidFill>
        </p:spPr>
        <p:txBody>
          <a:bodyPr vert="horz" wrap="square" lIns="92075" tIns="46038" rIns="92075" bIns="46038" numCol="1" anchor="ctr" anchorCtr="0" compatLnSpc="1"/>
          <a:lstStyle/>
          <a:p>
            <a:pPr marL="0" marR="0" lvl="0" indent="0" algn="ctr" defTabSz="914400" rtl="0" eaLnBrk="0" fontAlgn="base" latinLnBrk="0" hangingPunct="0">
              <a:lnSpc>
                <a:spcPct val="85000"/>
              </a:lnSpc>
              <a:spcBef>
                <a:spcPct val="0"/>
              </a:spcBef>
              <a:spcAft>
                <a:spcPct val="0"/>
              </a:spcAft>
              <a:buClrTx/>
              <a:buSzTx/>
              <a:buFontTx/>
              <a:buNone/>
              <a:defRPr/>
            </a:pPr>
            <a:br>
              <a:rPr kumimoji="0" lang="en-US" altLang="zh-CN" sz="1800" b="1" i="0" u="none" strike="noStrike" kern="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br>
            <a:r>
              <a:rPr kumimoji="0" lang="en-US" altLang="zh-CN"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rPr>
              <a:t> </a:t>
            </a:r>
            <a:r>
              <a:rPr lang="en-US" altLang="zh-CN" sz="4400" kern="0" dirty="0">
                <a:solidFill>
                  <a:srgbClr val="FF0000"/>
                </a:solidFill>
                <a:effectLst>
                  <a:outerShdw blurRad="38100" dist="38100" dir="2700000" algn="tl">
                    <a:srgbClr val="000000"/>
                  </a:outerShdw>
                </a:effectLst>
                <a:latin typeface="Times New Roman" panose="02020603050405020304" pitchFamily="18" charset="0"/>
                <a:ea typeface="楷体_GB2312" pitchFamily="49" charset="-122"/>
              </a:rPr>
              <a:t>9.6</a:t>
            </a:r>
            <a:r>
              <a:rPr kumimoji="0" lang="en-US" altLang="zh-CN"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t>  </a:t>
            </a:r>
            <a:r>
              <a:rPr kumimoji="0" lang="zh-CN" altLang="en-US"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j-cs"/>
              </a:rPr>
              <a:t>网络流问题</a:t>
            </a:r>
            <a:endParaRPr kumimoji="0" lang="zh-CN" altLang="en-US"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730A-6B61-A34A-80EB-6E2498A161D5}"/>
              </a:ext>
            </a:extLst>
          </p:cNvPr>
          <p:cNvSpPr>
            <a:spLocks noGrp="1"/>
          </p:cNvSpPr>
          <p:nvPr>
            <p:ph type="title"/>
          </p:nvPr>
        </p:nvSpPr>
        <p:spPr>
          <a:xfrm>
            <a:off x="381000" y="44626"/>
            <a:ext cx="8229600" cy="1039977"/>
          </a:xfrm>
        </p:spPr>
        <p:txBody>
          <a:bodyPr/>
          <a:lstStyle/>
          <a:p>
            <a:r>
              <a:rPr lang="en-CN" dirty="0"/>
              <a:t>网络流问题</a:t>
            </a:r>
          </a:p>
        </p:txBody>
      </p:sp>
      <p:sp>
        <p:nvSpPr>
          <p:cNvPr id="3" name="Content Placeholder 2">
            <a:extLst>
              <a:ext uri="{FF2B5EF4-FFF2-40B4-BE49-F238E27FC236}">
                <a16:creationId xmlns:a16="http://schemas.microsoft.com/office/drawing/2014/main" id="{520B2B23-EE5B-8540-A18A-60F440F4281D}"/>
              </a:ext>
            </a:extLst>
          </p:cNvPr>
          <p:cNvSpPr>
            <a:spLocks noGrp="1"/>
          </p:cNvSpPr>
          <p:nvPr>
            <p:ph idx="1"/>
          </p:nvPr>
        </p:nvSpPr>
        <p:spPr>
          <a:solidFill>
            <a:schemeClr val="bg1"/>
          </a:solidFill>
        </p:spPr>
        <p:txBody>
          <a:bodyPr/>
          <a:lstStyle/>
          <a:p>
            <a:r>
              <a:rPr lang="en-CN" sz="2400" dirty="0"/>
              <a:t>我们可以将一个有向图看做是一个</a:t>
            </a:r>
            <a:r>
              <a:rPr lang="zh-CN" altLang="en-US" sz="2400" dirty="0"/>
              <a:t>“流网络”并使用它回答关于物料流动方面的问题。</a:t>
            </a:r>
            <a:endParaRPr lang="en-US" altLang="zh-CN" sz="2400" dirty="0"/>
          </a:p>
          <a:p>
            <a:pPr lvl="1" algn="just"/>
            <a:r>
              <a:rPr lang="zh-CN" altLang="en-US" sz="1800" dirty="0"/>
              <a:t>比如一种物料从产生它的源结点经过一个系统，流向消耗该物料的汇点这样一个过程。源结点以稳定速率生产物料，汇点以同样速率消耗物料。</a:t>
            </a:r>
            <a:endParaRPr lang="en-US" altLang="zh-CN" sz="1800" dirty="0"/>
          </a:p>
          <a:p>
            <a:pPr lvl="1" algn="just"/>
            <a:r>
              <a:rPr lang="zh-CN" altLang="en-US" sz="1800" dirty="0"/>
              <a:t>类似实际应用包括：液体在管道中的流动、装配线上部件的流动、电网中电流的流动和通信网中信息的流动。</a:t>
            </a:r>
            <a:endParaRPr lang="en-US" altLang="zh-CN" sz="1800" dirty="0"/>
          </a:p>
          <a:p>
            <a:pPr lvl="1" algn="just"/>
            <a:r>
              <a:rPr lang="zh-CN" altLang="en-US" sz="1800" dirty="0"/>
              <a:t>可以把流网络中每条有向边看作是物料的一个流通通道，每条通道</a:t>
            </a:r>
            <a:r>
              <a:rPr lang="zh-CN" altLang="en-US" sz="1800" dirty="0">
                <a:solidFill>
                  <a:srgbClr val="FF0000"/>
                </a:solidFill>
              </a:rPr>
              <a:t>有限定的容量</a:t>
            </a:r>
            <a:r>
              <a:rPr lang="zh-CN" altLang="en-US" sz="1800" dirty="0"/>
              <a:t>，是物料流经该通道时的最大速率。流网络中的结点则是通道的连接点，除了源结点和终结（汇）点外，在连接点并不积累或者消耗，因此物料进入一个结点的速率必须与其离开的速率相等，这个性质叫</a:t>
            </a:r>
            <a:r>
              <a:rPr lang="zh-CN" altLang="en-US" sz="1800" dirty="0">
                <a:solidFill>
                  <a:srgbClr val="FF0000"/>
                </a:solidFill>
              </a:rPr>
              <a:t>“流量守恒”</a:t>
            </a:r>
            <a:r>
              <a:rPr lang="zh-CN" altLang="en-US" sz="1800" dirty="0"/>
              <a:t>。</a:t>
            </a:r>
            <a:endParaRPr lang="en-US" altLang="zh-CN" sz="1800" dirty="0"/>
          </a:p>
          <a:p>
            <a:pPr lvl="1" algn="just"/>
            <a:r>
              <a:rPr lang="zh-CN" altLang="en-US" sz="1800" dirty="0"/>
              <a:t>在最大流问题中，我们希望在</a:t>
            </a:r>
            <a:r>
              <a:rPr lang="zh-CN" altLang="en-US" sz="1800" dirty="0">
                <a:solidFill>
                  <a:srgbClr val="FF0000"/>
                </a:solidFill>
              </a:rPr>
              <a:t>不违反任何容量限制和流量守恒</a:t>
            </a:r>
            <a:r>
              <a:rPr lang="zh-CN" altLang="en-US" sz="1800" dirty="0"/>
              <a:t>的情况下，计算出从源结点运送物料到汇点的最大速率。</a:t>
            </a:r>
            <a:endParaRPr lang="en-CN" sz="1800" dirty="0"/>
          </a:p>
        </p:txBody>
      </p:sp>
    </p:spTree>
    <p:extLst>
      <p:ext uri="{BB962C8B-B14F-4D97-AF65-F5344CB8AC3E}">
        <p14:creationId xmlns:p14="http://schemas.microsoft.com/office/powerpoint/2010/main" val="3323222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sz="4000" dirty="0"/>
              <a:t>最短路径的性质</a:t>
            </a:r>
          </a:p>
        </p:txBody>
      </p:sp>
      <p:sp>
        <p:nvSpPr>
          <p:cNvPr id="6148" name="Rectangle 3"/>
          <p:cNvSpPr>
            <a:spLocks noGrp="1"/>
          </p:cNvSpPr>
          <p:nvPr>
            <p:ph idx="1"/>
          </p:nvPr>
        </p:nvSpPr>
        <p:spPr/>
        <p:txBody>
          <a:bodyPr vert="horz" wrap="square" lIns="92075" tIns="46038" rIns="92075" bIns="46038" anchor="t"/>
          <a:lstStyle/>
          <a:p>
            <a:r>
              <a:rPr lang="zh-CN" altLang="en-US" dirty="0">
                <a:ea typeface="宋体" panose="02010600030101010101" pitchFamily="2" charset="-122"/>
              </a:rPr>
              <a:t>优化子结构</a:t>
            </a:r>
            <a:r>
              <a:rPr lang="en-US" altLang="zh-CN" dirty="0">
                <a:ea typeface="宋体" panose="02010600030101010101" pitchFamily="2" charset="-122"/>
              </a:rPr>
              <a:t>: </a:t>
            </a:r>
            <a:r>
              <a:rPr lang="zh-CN" altLang="en-US" dirty="0">
                <a:ea typeface="宋体" panose="02010600030101010101" pitchFamily="2" charset="-122"/>
              </a:rPr>
              <a:t>最短路径包含最短子路径</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pPr lvl="1"/>
            <a:r>
              <a:rPr lang="zh-CN" altLang="en-US" dirty="0">
                <a:ea typeface="宋体" panose="02010600030101010101" pitchFamily="2" charset="-122"/>
              </a:rPr>
              <a:t>证明</a:t>
            </a:r>
            <a:r>
              <a:rPr lang="en-US" altLang="zh-CN" dirty="0">
                <a:ea typeface="宋体" panose="02010600030101010101" pitchFamily="2" charset="-122"/>
              </a:rPr>
              <a:t>: </a:t>
            </a:r>
            <a:r>
              <a:rPr lang="zh-CN" altLang="en-US" dirty="0">
                <a:ea typeface="宋体" panose="02010600030101010101" pitchFamily="2" charset="-122"/>
              </a:rPr>
              <a:t>如果某条子路径不是最短子路径</a:t>
            </a:r>
            <a:endParaRPr lang="en-US" altLang="zh-CN" dirty="0">
              <a:ea typeface="宋体" panose="02010600030101010101" pitchFamily="2" charset="-122"/>
            </a:endParaRPr>
          </a:p>
          <a:p>
            <a:pPr lvl="2"/>
            <a:r>
              <a:rPr lang="zh-CN" altLang="en-US" dirty="0">
                <a:ea typeface="宋体" panose="02010600030101010101" pitchFamily="2" charset="-122"/>
              </a:rPr>
              <a:t>必然存在最短子路径</a:t>
            </a:r>
          </a:p>
          <a:p>
            <a:pPr lvl="2"/>
            <a:r>
              <a:rPr lang="zh-CN" altLang="en-US" dirty="0">
                <a:ea typeface="宋体" panose="02010600030101010101" pitchFamily="2" charset="-122"/>
              </a:rPr>
              <a:t>用最短子路径替换当前子路径</a:t>
            </a:r>
          </a:p>
          <a:p>
            <a:pPr lvl="2"/>
            <a:r>
              <a:rPr lang="zh-CN" altLang="en-US" dirty="0">
                <a:ea typeface="宋体" panose="02010600030101010101" pitchFamily="2" charset="-122"/>
              </a:rPr>
              <a:t>当前路径不是最短路径，矛盾</a:t>
            </a:r>
            <a:r>
              <a:rPr lang="en-US" altLang="zh-CN" dirty="0">
                <a:ea typeface="宋体" panose="02010600030101010101" pitchFamily="2" charset="-122"/>
              </a:rPr>
              <a:t>!</a:t>
            </a:r>
          </a:p>
        </p:txBody>
      </p:sp>
      <p:sp>
        <p:nvSpPr>
          <p:cNvPr id="6149" name="Oval 4"/>
          <p:cNvSpPr/>
          <p:nvPr/>
        </p:nvSpPr>
        <p:spPr>
          <a:xfrm>
            <a:off x="7620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6150" name="Oval 5"/>
          <p:cNvSpPr/>
          <p:nvPr/>
        </p:nvSpPr>
        <p:spPr>
          <a:xfrm>
            <a:off x="18288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6151" name="Oval 6"/>
          <p:cNvSpPr/>
          <p:nvPr/>
        </p:nvSpPr>
        <p:spPr>
          <a:xfrm>
            <a:off x="28956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6152" name="Oval 7"/>
          <p:cNvSpPr/>
          <p:nvPr/>
        </p:nvSpPr>
        <p:spPr>
          <a:xfrm>
            <a:off x="39624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6153" name="Oval 8"/>
          <p:cNvSpPr/>
          <p:nvPr/>
        </p:nvSpPr>
        <p:spPr>
          <a:xfrm>
            <a:off x="50292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6154" name="Oval 9"/>
          <p:cNvSpPr/>
          <p:nvPr/>
        </p:nvSpPr>
        <p:spPr>
          <a:xfrm>
            <a:off x="60960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6155" name="Oval 10"/>
          <p:cNvSpPr/>
          <p:nvPr/>
        </p:nvSpPr>
        <p:spPr>
          <a:xfrm>
            <a:off x="7162800" y="2209800"/>
            <a:ext cx="457200" cy="45720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cxnSp>
        <p:nvCxnSpPr>
          <p:cNvPr id="6156" name="AutoShape 11"/>
          <p:cNvCxnSpPr>
            <a:stCxn id="6149" idx="6"/>
            <a:endCxn id="6150" idx="2"/>
          </p:cNvCxnSpPr>
          <p:nvPr/>
        </p:nvCxnSpPr>
        <p:spPr>
          <a:xfrm>
            <a:off x="1233488" y="2438400"/>
            <a:ext cx="581025" cy="0"/>
          </a:xfrm>
          <a:prstGeom prst="straightConnector1">
            <a:avLst/>
          </a:prstGeom>
          <a:ln w="19050" cap="flat" cmpd="sng">
            <a:solidFill>
              <a:schemeClr val="accent1"/>
            </a:solidFill>
            <a:prstDash val="solid"/>
            <a:headEnd type="none" w="med" len="med"/>
            <a:tailEnd type="triangle" w="med" len="med"/>
          </a:ln>
        </p:spPr>
      </p:cxnSp>
      <p:cxnSp>
        <p:nvCxnSpPr>
          <p:cNvPr id="6157" name="AutoShape 12"/>
          <p:cNvCxnSpPr/>
          <p:nvPr/>
        </p:nvCxnSpPr>
        <p:spPr>
          <a:xfrm>
            <a:off x="2286000" y="2438400"/>
            <a:ext cx="581025" cy="0"/>
          </a:xfrm>
          <a:prstGeom prst="straightConnector1">
            <a:avLst/>
          </a:prstGeom>
          <a:ln w="19050" cap="flat" cmpd="sng">
            <a:solidFill>
              <a:schemeClr val="accent1"/>
            </a:solidFill>
            <a:prstDash val="solid"/>
            <a:headEnd type="none" w="med" len="med"/>
            <a:tailEnd type="triangle" w="med" len="med"/>
          </a:ln>
        </p:spPr>
      </p:cxnSp>
      <p:cxnSp>
        <p:nvCxnSpPr>
          <p:cNvPr id="6158" name="AutoShape 13"/>
          <p:cNvCxnSpPr>
            <a:stCxn id="6151" idx="6"/>
            <a:endCxn id="6152" idx="2"/>
          </p:cNvCxnSpPr>
          <p:nvPr/>
        </p:nvCxnSpPr>
        <p:spPr>
          <a:xfrm>
            <a:off x="3367088" y="2438400"/>
            <a:ext cx="581025" cy="0"/>
          </a:xfrm>
          <a:prstGeom prst="straightConnector1">
            <a:avLst/>
          </a:prstGeom>
          <a:ln w="19050" cap="flat" cmpd="sng">
            <a:solidFill>
              <a:schemeClr val="accent1"/>
            </a:solidFill>
            <a:prstDash val="solid"/>
            <a:headEnd type="none" w="med" len="med"/>
            <a:tailEnd type="triangle" w="med" len="med"/>
          </a:ln>
        </p:spPr>
      </p:cxnSp>
      <p:cxnSp>
        <p:nvCxnSpPr>
          <p:cNvPr id="6159" name="AutoShape 14"/>
          <p:cNvCxnSpPr>
            <a:stCxn id="6152" idx="6"/>
            <a:endCxn id="6153" idx="2"/>
          </p:cNvCxnSpPr>
          <p:nvPr/>
        </p:nvCxnSpPr>
        <p:spPr>
          <a:xfrm>
            <a:off x="4433888" y="2438400"/>
            <a:ext cx="581025" cy="0"/>
          </a:xfrm>
          <a:prstGeom prst="straightConnector1">
            <a:avLst/>
          </a:prstGeom>
          <a:ln w="19050" cap="flat" cmpd="sng">
            <a:solidFill>
              <a:schemeClr val="accent1"/>
            </a:solidFill>
            <a:prstDash val="solid"/>
            <a:headEnd type="none" w="med" len="med"/>
            <a:tailEnd type="triangle" w="med" len="med"/>
          </a:ln>
        </p:spPr>
      </p:cxnSp>
      <p:cxnSp>
        <p:nvCxnSpPr>
          <p:cNvPr id="6160" name="AutoShape 15"/>
          <p:cNvCxnSpPr>
            <a:stCxn id="6153" idx="6"/>
            <a:endCxn id="6154" idx="2"/>
          </p:cNvCxnSpPr>
          <p:nvPr/>
        </p:nvCxnSpPr>
        <p:spPr>
          <a:xfrm>
            <a:off x="5500688" y="2438400"/>
            <a:ext cx="581025" cy="0"/>
          </a:xfrm>
          <a:prstGeom prst="straightConnector1">
            <a:avLst/>
          </a:prstGeom>
          <a:ln w="19050" cap="flat" cmpd="sng">
            <a:solidFill>
              <a:schemeClr val="accent1"/>
            </a:solidFill>
            <a:prstDash val="solid"/>
            <a:headEnd type="none" w="med" len="med"/>
            <a:tailEnd type="triangle" w="med" len="med"/>
          </a:ln>
        </p:spPr>
      </p:cxnSp>
      <p:cxnSp>
        <p:nvCxnSpPr>
          <p:cNvPr id="6161" name="AutoShape 16"/>
          <p:cNvCxnSpPr>
            <a:stCxn id="6154" idx="6"/>
            <a:endCxn id="6155" idx="2"/>
          </p:cNvCxnSpPr>
          <p:nvPr/>
        </p:nvCxnSpPr>
        <p:spPr>
          <a:xfrm>
            <a:off x="6567488" y="2438400"/>
            <a:ext cx="581025" cy="0"/>
          </a:xfrm>
          <a:prstGeom prst="straightConnector1">
            <a:avLst/>
          </a:prstGeom>
          <a:ln w="19050" cap="flat" cmpd="sng">
            <a:solidFill>
              <a:schemeClr val="accent1"/>
            </a:solidFill>
            <a:prstDash val="solid"/>
            <a:headEnd type="none" w="med" len="med"/>
            <a:tailEnd type="triangle" w="med" len="med"/>
          </a:ln>
        </p:spPr>
      </p:cxnSp>
      <p:cxnSp>
        <p:nvCxnSpPr>
          <p:cNvPr id="6162" name="AutoShape 17"/>
          <p:cNvCxnSpPr>
            <a:stCxn id="6150" idx="5"/>
            <a:endCxn id="6154" idx="3"/>
          </p:cNvCxnSpPr>
          <p:nvPr/>
        </p:nvCxnSpPr>
        <p:spPr>
          <a:xfrm rot="-5400000" flipH="1">
            <a:off x="4189413" y="642938"/>
            <a:ext cx="1587" cy="3943350"/>
          </a:xfrm>
          <a:prstGeom prst="curvedConnector3">
            <a:avLst>
              <a:gd name="adj1" fmla="val 17700009"/>
            </a:avLst>
          </a:prstGeom>
          <a:ln w="19050" cap="flat" cmpd="sng">
            <a:solidFill>
              <a:schemeClr val="accent1"/>
            </a:solidFill>
            <a:prstDash val="sysDot"/>
            <a:headEnd type="none" w="med" len="med"/>
            <a:tailEnd type="triangle" w="med" len="med"/>
          </a:ln>
        </p:spPr>
      </p:cxnSp>
      <p:sp>
        <p:nvSpPr>
          <p:cNvPr id="18" name="Rectangle 17">
            <a:extLst>
              <a:ext uri="{FF2B5EF4-FFF2-40B4-BE49-F238E27FC236}">
                <a16:creationId xmlns:a16="http://schemas.microsoft.com/office/drawing/2014/main" id="{E12B7BD6-0F0D-9C4B-A34E-3DAFFD82D49D}"/>
              </a:ext>
            </a:extLst>
          </p:cNvPr>
          <p:cNvSpPr/>
          <p:nvPr/>
        </p:nvSpPr>
        <p:spPr>
          <a:xfrm>
            <a:off x="5509855" y="4625766"/>
            <a:ext cx="2033945" cy="369332"/>
          </a:xfrm>
          <a:prstGeom prst="rect">
            <a:avLst/>
          </a:prstGeom>
          <a:ln w="19050">
            <a:solidFill>
              <a:srgbClr val="00B050"/>
            </a:solidFill>
          </a:ln>
        </p:spPr>
        <p:txBody>
          <a:bodyPr wrap="square">
            <a:spAutoFit/>
          </a:bodyPr>
          <a:lstStyle/>
          <a:p>
            <a:pPr algn="just" defTabSz="914400">
              <a:tabLst>
                <a:tab pos="2281555" algn="l"/>
              </a:tabLst>
            </a:pPr>
            <a:r>
              <a:rPr lang="en-US" altLang="zh-CN" dirty="0">
                <a:solidFill>
                  <a:srgbClr val="FF0000"/>
                </a:solidFill>
              </a:rPr>
              <a:t>Cut-and-Paste</a:t>
            </a:r>
            <a:r>
              <a:rPr lang="zh-CN" altLang="en-US" dirty="0">
                <a:solidFill>
                  <a:srgbClr val="FF0000"/>
                </a:solidFill>
              </a:rPr>
              <a:t>原理</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AC39-CD09-9543-A4A7-3C74C05A535E}"/>
              </a:ext>
            </a:extLst>
          </p:cNvPr>
          <p:cNvSpPr>
            <a:spLocks noGrp="1"/>
          </p:cNvSpPr>
          <p:nvPr>
            <p:ph type="title"/>
          </p:nvPr>
        </p:nvSpPr>
        <p:spPr>
          <a:xfrm>
            <a:off x="381000" y="44626"/>
            <a:ext cx="8229600" cy="1039977"/>
          </a:xfrm>
        </p:spPr>
        <p:txBody>
          <a:bodyPr/>
          <a:lstStyle/>
          <a:p>
            <a:r>
              <a:rPr lang="en-CN" dirty="0"/>
              <a:t>流网络</a:t>
            </a:r>
          </a:p>
        </p:txBody>
      </p:sp>
      <p:sp>
        <p:nvSpPr>
          <p:cNvPr id="4" name="Rectangle 69">
            <a:extLst>
              <a:ext uri="{FF2B5EF4-FFF2-40B4-BE49-F238E27FC236}">
                <a16:creationId xmlns:a16="http://schemas.microsoft.com/office/drawing/2014/main" id="{E6CACA2C-93E9-E944-BF67-93D99AAB5E86}"/>
              </a:ext>
            </a:extLst>
          </p:cNvPr>
          <p:cNvSpPr txBox="1">
            <a:spLocks/>
          </p:cNvSpPr>
          <p:nvPr/>
        </p:nvSpPr>
        <p:spPr>
          <a:xfrm>
            <a:off x="533400" y="1524000"/>
            <a:ext cx="8610600" cy="3581400"/>
          </a:xfrm>
          <a:prstGeom prst="rect">
            <a:avLst/>
          </a:prstGeom>
          <a:noFill/>
          <a:ln w="9525">
            <a:noFill/>
          </a:ln>
        </p:spPr>
        <p:txBody>
          <a:bodyPr vert="horz" wrap="square" lIns="91440" tIns="45720" rIns="91440" bIns="45720" anchor="t"/>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609600" indent="-609600" defTabSz="914400" eaLnBrk="1" hangingPunct="1">
              <a:buFont typeface="Arial" panose="020B0604020202020204" pitchFamily="34" charset="0"/>
              <a:buNone/>
            </a:pPr>
            <a:r>
              <a:rPr lang="zh-CN" altLang="en-US" sz="2400" dirty="0">
                <a:ea typeface="宋体" panose="02010600030101010101" pitchFamily="2" charset="-122"/>
              </a:rPr>
              <a:t>有向图 </a:t>
            </a:r>
            <a:r>
              <a:rPr lang="en-US" altLang="zh-CN" sz="2400" dirty="0">
                <a:solidFill>
                  <a:schemeClr val="accent2"/>
                </a:solidFill>
                <a:ea typeface="宋体" panose="02010600030101010101" pitchFamily="2" charset="-122"/>
              </a:rPr>
              <a:t>G = (V,E)</a:t>
            </a:r>
            <a:r>
              <a:rPr lang="en-US" altLang="zh-CN" sz="2400" dirty="0">
                <a:ea typeface="宋体" panose="02010600030101010101" pitchFamily="2" charset="-122"/>
              </a:rPr>
              <a:t> </a:t>
            </a:r>
            <a:r>
              <a:rPr lang="zh-CN" altLang="en-US" sz="2400" dirty="0">
                <a:ea typeface="宋体" panose="02010600030101010101" pitchFamily="2" charset="-122"/>
              </a:rPr>
              <a:t>满足</a:t>
            </a:r>
          </a:p>
          <a:p>
            <a:pPr marL="609600" indent="-609600" defTabSz="914400" eaLnBrk="1" hangingPunct="1"/>
            <a:r>
              <a:rPr lang="zh-CN" altLang="en-US" sz="2400" dirty="0">
                <a:ea typeface="宋体" panose="02010600030101010101" pitchFamily="2" charset="-122"/>
              </a:rPr>
              <a:t>每个有向边 </a:t>
            </a:r>
            <a:r>
              <a:rPr lang="en-US" altLang="zh-CN" sz="2400" i="1" dirty="0">
                <a:solidFill>
                  <a:schemeClr val="accent2"/>
                </a:solidFill>
                <a:ea typeface="宋体" panose="02010600030101010101" pitchFamily="2" charset="-122"/>
              </a:rPr>
              <a:t>e</a:t>
            </a:r>
            <a:r>
              <a:rPr lang="en-US" altLang="zh-CN" sz="2400" dirty="0">
                <a:ea typeface="宋体" panose="02010600030101010101" pitchFamily="2" charset="-122"/>
              </a:rPr>
              <a:t> </a:t>
            </a:r>
            <a:r>
              <a:rPr lang="zh-CN" altLang="en-US" sz="2400" dirty="0">
                <a:ea typeface="宋体" panose="02010600030101010101" pitchFamily="2" charset="-122"/>
              </a:rPr>
              <a:t>有一个非负容量</a:t>
            </a:r>
            <a:r>
              <a:rPr lang="en-US" altLang="zh-CN" sz="2400" i="1" dirty="0" err="1">
                <a:solidFill>
                  <a:schemeClr val="accent2"/>
                </a:solidFill>
                <a:ea typeface="宋体" panose="02010600030101010101" pitchFamily="2" charset="-122"/>
              </a:rPr>
              <a:t>c</a:t>
            </a:r>
            <a:r>
              <a:rPr lang="en-US" altLang="zh-CN" sz="2400" i="1" baseline="-25000" dirty="0" err="1">
                <a:solidFill>
                  <a:schemeClr val="accent2"/>
                </a:solidFill>
                <a:ea typeface="宋体" panose="02010600030101010101" pitchFamily="2" charset="-122"/>
              </a:rPr>
              <a:t>e</a:t>
            </a:r>
            <a:endParaRPr lang="en-US" altLang="zh-CN" sz="2400" i="1" baseline="-25000" dirty="0">
              <a:solidFill>
                <a:schemeClr val="accent2"/>
              </a:solidFill>
              <a:ea typeface="宋体" panose="02010600030101010101" pitchFamily="2" charset="-122"/>
            </a:endParaRPr>
          </a:p>
          <a:p>
            <a:pPr marL="609600" indent="-609600" defTabSz="914400" eaLnBrk="1" hangingPunct="1"/>
            <a:r>
              <a:rPr lang="zh-CN" altLang="en-US" sz="2400" dirty="0">
                <a:ea typeface="宋体" panose="02010600030101010101" pitchFamily="2" charset="-122"/>
              </a:rPr>
              <a:t>每条有向边没有反向边</a:t>
            </a:r>
            <a:endParaRPr lang="en-US" altLang="zh-CN" sz="2400" dirty="0">
              <a:ea typeface="宋体" panose="02010600030101010101" pitchFamily="2" charset="-122"/>
            </a:endParaRPr>
          </a:p>
          <a:p>
            <a:pPr marL="609600" indent="-609600" defTabSz="914400" eaLnBrk="1" hangingPunct="1"/>
            <a:r>
              <a:rPr lang="zh-CN" altLang="en-US" sz="2400" dirty="0">
                <a:ea typeface="宋体" panose="02010600030101010101" pitchFamily="2" charset="-122"/>
              </a:rPr>
              <a:t>有一个源结点 </a:t>
            </a:r>
            <a:r>
              <a:rPr lang="en-US" altLang="zh-CN" sz="2400" i="1" dirty="0">
                <a:solidFill>
                  <a:schemeClr val="accent2"/>
                </a:solidFill>
                <a:ea typeface="宋体" panose="02010600030101010101" pitchFamily="2" charset="-122"/>
              </a:rPr>
              <a:t>s</a:t>
            </a:r>
            <a:r>
              <a:rPr lang="en-US" altLang="zh-CN" sz="2400" dirty="0">
                <a:ea typeface="宋体" panose="02010600030101010101" pitchFamily="2" charset="-122"/>
              </a:rPr>
              <a:t> </a:t>
            </a:r>
            <a:r>
              <a:rPr lang="zh-CN" altLang="en-US" sz="2400" dirty="0">
                <a:ea typeface="宋体" panose="02010600030101010101" pitchFamily="2" charset="-122"/>
              </a:rPr>
              <a:t>没有入边</a:t>
            </a:r>
            <a:endParaRPr lang="en-US" altLang="zh-CN" sz="2400" dirty="0">
              <a:ea typeface="宋体" panose="02010600030101010101" pitchFamily="2" charset="-122"/>
            </a:endParaRPr>
          </a:p>
          <a:p>
            <a:pPr marL="609600" indent="-609600" defTabSz="914400" eaLnBrk="1" hangingPunct="1"/>
            <a:r>
              <a:rPr lang="zh-CN" altLang="en-US" sz="2400" dirty="0">
                <a:ea typeface="宋体" panose="02010600030101010101" pitchFamily="2" charset="-122"/>
              </a:rPr>
              <a:t>有一个目标点（汇点） </a:t>
            </a:r>
            <a:r>
              <a:rPr lang="en-US" altLang="zh-CN" sz="2400" i="1" dirty="0">
                <a:solidFill>
                  <a:schemeClr val="accent2"/>
                </a:solidFill>
                <a:ea typeface="宋体" panose="02010600030101010101" pitchFamily="2" charset="-122"/>
              </a:rPr>
              <a:t>t</a:t>
            </a:r>
            <a:r>
              <a:rPr lang="en-US" altLang="zh-CN" sz="2400" dirty="0">
                <a:ea typeface="宋体" panose="02010600030101010101" pitchFamily="2" charset="-122"/>
              </a:rPr>
              <a:t> (</a:t>
            </a:r>
            <a:r>
              <a:rPr lang="en-US" altLang="zh-CN" sz="2400" i="1" dirty="0">
                <a:ea typeface="宋体" panose="02010600030101010101" pitchFamily="2" charset="-122"/>
              </a:rPr>
              <a:t>target</a:t>
            </a:r>
            <a:r>
              <a:rPr lang="en-US" altLang="zh-CN" sz="2400" dirty="0">
                <a:ea typeface="宋体" panose="02010600030101010101" pitchFamily="2" charset="-122"/>
              </a:rPr>
              <a:t>) </a:t>
            </a:r>
            <a:r>
              <a:rPr lang="zh-CN" altLang="en-US" sz="2400" dirty="0">
                <a:ea typeface="宋体" panose="02010600030101010101" pitchFamily="2" charset="-122"/>
              </a:rPr>
              <a:t>没有出边</a:t>
            </a:r>
            <a:endParaRPr lang="en-US" altLang="zh-CN" sz="2400" dirty="0">
              <a:ea typeface="宋体" panose="02010600030101010101" pitchFamily="2" charset="-122"/>
            </a:endParaRPr>
          </a:p>
          <a:p>
            <a:pPr marL="609600" indent="-609600" defTabSz="914400" eaLnBrk="1" hangingPunct="1"/>
            <a:r>
              <a:rPr lang="zh-CN" altLang="en-US" sz="2400" dirty="0">
                <a:ea typeface="宋体" panose="02010600030101010101" pitchFamily="2" charset="-122"/>
              </a:rPr>
              <a:t>假设对于每个结点，都有一条经过该结点的从</a:t>
            </a:r>
            <a:r>
              <a:rPr lang="en-US" altLang="zh-CN" sz="2400" i="1" dirty="0">
                <a:solidFill>
                  <a:schemeClr val="accent2"/>
                </a:solidFill>
                <a:ea typeface="宋体" panose="02010600030101010101" pitchFamily="2" charset="-122"/>
              </a:rPr>
              <a:t>s</a:t>
            </a:r>
            <a:r>
              <a:rPr lang="zh-CN" altLang="en-US" sz="2400" dirty="0">
                <a:ea typeface="宋体" panose="02010600030101010101" pitchFamily="2" charset="-122"/>
              </a:rPr>
              <a:t>到</a:t>
            </a:r>
            <a:r>
              <a:rPr lang="en-US" altLang="zh-CN" sz="2400" i="1" dirty="0">
                <a:solidFill>
                  <a:schemeClr val="accent2"/>
                </a:solidFill>
                <a:ea typeface="宋体" panose="02010600030101010101" pitchFamily="2" charset="-122"/>
              </a:rPr>
              <a:t>t</a:t>
            </a:r>
            <a:r>
              <a:rPr lang="zh-CN" altLang="en-US" sz="2400" dirty="0">
                <a:ea typeface="宋体" panose="02010600030101010101" pitchFamily="2" charset="-122"/>
              </a:rPr>
              <a:t>的路径</a:t>
            </a:r>
          </a:p>
        </p:txBody>
      </p:sp>
      <p:grpSp>
        <p:nvGrpSpPr>
          <p:cNvPr id="5" name="Group 4">
            <a:extLst>
              <a:ext uri="{FF2B5EF4-FFF2-40B4-BE49-F238E27FC236}">
                <a16:creationId xmlns:a16="http://schemas.microsoft.com/office/drawing/2014/main" id="{885A45DD-F7E2-E348-8C94-8DE1362FB50C}"/>
              </a:ext>
            </a:extLst>
          </p:cNvPr>
          <p:cNvGrpSpPr/>
          <p:nvPr/>
        </p:nvGrpSpPr>
        <p:grpSpPr>
          <a:xfrm>
            <a:off x="3819525" y="4495800"/>
            <a:ext cx="2505075" cy="2209800"/>
            <a:chOff x="3667125" y="4114800"/>
            <a:chExt cx="2505075" cy="2209800"/>
          </a:xfrm>
        </p:grpSpPr>
        <p:sp>
          <p:nvSpPr>
            <p:cNvPr id="6" name="Oval 70">
              <a:extLst>
                <a:ext uri="{FF2B5EF4-FFF2-40B4-BE49-F238E27FC236}">
                  <a16:creationId xmlns:a16="http://schemas.microsoft.com/office/drawing/2014/main" id="{E0DEB768-D8DF-104D-BF67-890CF3BFE87D}"/>
                </a:ext>
              </a:extLst>
            </p:cNvPr>
            <p:cNvSpPr/>
            <p:nvPr/>
          </p:nvSpPr>
          <p:spPr>
            <a:xfrm>
              <a:off x="3708400" y="52578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7" name="Oval 71">
              <a:extLst>
                <a:ext uri="{FF2B5EF4-FFF2-40B4-BE49-F238E27FC236}">
                  <a16:creationId xmlns:a16="http://schemas.microsoft.com/office/drawing/2014/main" id="{7A5911B4-A420-864A-9A59-8EEC7942C92F}"/>
                </a:ext>
              </a:extLst>
            </p:cNvPr>
            <p:cNvSpPr/>
            <p:nvPr/>
          </p:nvSpPr>
          <p:spPr>
            <a:xfrm>
              <a:off x="4648200" y="4495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8" name="Oval 72">
              <a:extLst>
                <a:ext uri="{FF2B5EF4-FFF2-40B4-BE49-F238E27FC236}">
                  <a16:creationId xmlns:a16="http://schemas.microsoft.com/office/drawing/2014/main" id="{A6CBBDAE-1348-3F4A-B4E9-F9FE43C94D25}"/>
                </a:ext>
              </a:extLst>
            </p:cNvPr>
            <p:cNvSpPr/>
            <p:nvPr/>
          </p:nvSpPr>
          <p:spPr>
            <a:xfrm>
              <a:off x="5715000" y="51816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9" name="Oval 73">
              <a:extLst>
                <a:ext uri="{FF2B5EF4-FFF2-40B4-BE49-F238E27FC236}">
                  <a16:creationId xmlns:a16="http://schemas.microsoft.com/office/drawing/2014/main" id="{D8C134DF-FFC0-8842-AFE3-BE1CC2F0892E}"/>
                </a:ext>
              </a:extLst>
            </p:cNvPr>
            <p:cNvSpPr/>
            <p:nvPr/>
          </p:nvSpPr>
          <p:spPr>
            <a:xfrm>
              <a:off x="4648200" y="59436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10" name="AutoShape 76">
              <a:extLst>
                <a:ext uri="{FF2B5EF4-FFF2-40B4-BE49-F238E27FC236}">
                  <a16:creationId xmlns:a16="http://schemas.microsoft.com/office/drawing/2014/main" id="{044C6F86-59C5-D546-99C0-947EE1F67EA5}"/>
                </a:ext>
              </a:extLst>
            </p:cNvPr>
            <p:cNvCxnSpPr>
              <a:stCxn id="7" idx="5"/>
              <a:endCxn id="8" idx="1"/>
            </p:cNvCxnSpPr>
            <p:nvPr/>
          </p:nvCxnSpPr>
          <p:spPr>
            <a:xfrm>
              <a:off x="4778375" y="4625975"/>
              <a:ext cx="958850" cy="577850"/>
            </a:xfrm>
            <a:prstGeom prst="straightConnector1">
              <a:avLst/>
            </a:prstGeom>
            <a:ln w="9525" cap="flat" cmpd="sng">
              <a:solidFill>
                <a:schemeClr val="tx1"/>
              </a:solidFill>
              <a:prstDash val="solid"/>
              <a:headEnd type="none" w="med" len="med"/>
              <a:tailEnd type="triangle" w="med" len="med"/>
            </a:ln>
          </p:spPr>
        </p:cxnSp>
        <p:cxnSp>
          <p:nvCxnSpPr>
            <p:cNvPr id="11" name="AutoShape 77">
              <a:extLst>
                <a:ext uri="{FF2B5EF4-FFF2-40B4-BE49-F238E27FC236}">
                  <a16:creationId xmlns:a16="http://schemas.microsoft.com/office/drawing/2014/main" id="{FBC54ADC-F080-D046-B91E-418D511B9B10}"/>
                </a:ext>
              </a:extLst>
            </p:cNvPr>
            <p:cNvCxnSpPr>
              <a:stCxn id="7" idx="3"/>
              <a:endCxn id="6" idx="0"/>
            </p:cNvCxnSpPr>
            <p:nvPr/>
          </p:nvCxnSpPr>
          <p:spPr>
            <a:xfrm flipH="1">
              <a:off x="3784600" y="4625975"/>
              <a:ext cx="885825" cy="631825"/>
            </a:xfrm>
            <a:prstGeom prst="straightConnector1">
              <a:avLst/>
            </a:prstGeom>
            <a:ln w="9525" cap="flat" cmpd="sng">
              <a:solidFill>
                <a:schemeClr val="tx1"/>
              </a:solidFill>
              <a:prstDash val="solid"/>
              <a:headEnd type="triangle" w="med" len="med"/>
              <a:tailEnd type="none" w="med" len="med"/>
            </a:ln>
          </p:spPr>
        </p:cxnSp>
        <p:cxnSp>
          <p:nvCxnSpPr>
            <p:cNvPr id="12" name="AutoShape 78">
              <a:extLst>
                <a:ext uri="{FF2B5EF4-FFF2-40B4-BE49-F238E27FC236}">
                  <a16:creationId xmlns:a16="http://schemas.microsoft.com/office/drawing/2014/main" id="{7EF79C26-CAFE-F64C-8312-7F7766709BFD}"/>
                </a:ext>
              </a:extLst>
            </p:cNvPr>
            <p:cNvCxnSpPr>
              <a:stCxn id="6" idx="5"/>
              <a:endCxn id="9" idx="1"/>
            </p:cNvCxnSpPr>
            <p:nvPr/>
          </p:nvCxnSpPr>
          <p:spPr>
            <a:xfrm>
              <a:off x="3838575" y="5387975"/>
              <a:ext cx="831850" cy="577850"/>
            </a:xfrm>
            <a:prstGeom prst="straightConnector1">
              <a:avLst/>
            </a:prstGeom>
            <a:ln w="9525" cap="flat" cmpd="sng">
              <a:solidFill>
                <a:schemeClr val="tx1"/>
              </a:solidFill>
              <a:prstDash val="solid"/>
              <a:headEnd type="none" w="med" len="med"/>
              <a:tailEnd type="triangle" w="med" len="med"/>
            </a:ln>
          </p:spPr>
        </p:cxnSp>
        <p:cxnSp>
          <p:nvCxnSpPr>
            <p:cNvPr id="13" name="AutoShape 79">
              <a:extLst>
                <a:ext uri="{FF2B5EF4-FFF2-40B4-BE49-F238E27FC236}">
                  <a16:creationId xmlns:a16="http://schemas.microsoft.com/office/drawing/2014/main" id="{07FE5BC5-D859-D442-86BD-66AC4E14A782}"/>
                </a:ext>
              </a:extLst>
            </p:cNvPr>
            <p:cNvCxnSpPr>
              <a:stCxn id="9" idx="7"/>
              <a:endCxn id="8" idx="3"/>
            </p:cNvCxnSpPr>
            <p:nvPr/>
          </p:nvCxnSpPr>
          <p:spPr>
            <a:xfrm flipV="1">
              <a:off x="4778375" y="5311775"/>
              <a:ext cx="958850" cy="654050"/>
            </a:xfrm>
            <a:prstGeom prst="straightConnector1">
              <a:avLst/>
            </a:prstGeom>
            <a:ln w="9525" cap="flat" cmpd="sng">
              <a:solidFill>
                <a:schemeClr val="tx1"/>
              </a:solidFill>
              <a:prstDash val="solid"/>
              <a:headEnd type="none" w="med" len="med"/>
              <a:tailEnd type="triangle" w="med" len="med"/>
            </a:ln>
          </p:spPr>
        </p:cxnSp>
        <p:cxnSp>
          <p:nvCxnSpPr>
            <p:cNvPr id="14" name="AutoShape 80">
              <a:extLst>
                <a:ext uri="{FF2B5EF4-FFF2-40B4-BE49-F238E27FC236}">
                  <a16:creationId xmlns:a16="http://schemas.microsoft.com/office/drawing/2014/main" id="{6AAB08C4-5A76-A946-A4DA-57CCFD4CFEA0}"/>
                </a:ext>
              </a:extLst>
            </p:cNvPr>
            <p:cNvCxnSpPr>
              <a:stCxn id="7" idx="4"/>
              <a:endCxn id="9" idx="0"/>
            </p:cNvCxnSpPr>
            <p:nvPr/>
          </p:nvCxnSpPr>
          <p:spPr>
            <a:xfrm>
              <a:off x="4724400" y="4648200"/>
              <a:ext cx="0" cy="1295400"/>
            </a:xfrm>
            <a:prstGeom prst="straightConnector1">
              <a:avLst/>
            </a:prstGeom>
            <a:ln w="9525" cap="flat" cmpd="sng">
              <a:solidFill>
                <a:schemeClr val="tx1"/>
              </a:solidFill>
              <a:prstDash val="solid"/>
              <a:headEnd type="none" w="med" len="med"/>
              <a:tailEnd type="triangle" w="med" len="med"/>
            </a:ln>
          </p:spPr>
        </p:cxnSp>
        <p:sp>
          <p:nvSpPr>
            <p:cNvPr id="15" name="Text Box 95">
              <a:extLst>
                <a:ext uri="{FF2B5EF4-FFF2-40B4-BE49-F238E27FC236}">
                  <a16:creationId xmlns:a16="http://schemas.microsoft.com/office/drawing/2014/main" id="{8E26CF70-1569-3949-A5B7-F96EB1CC9855}"/>
                </a:ext>
              </a:extLst>
            </p:cNvPr>
            <p:cNvSpPr txBox="1"/>
            <p:nvPr/>
          </p:nvSpPr>
          <p:spPr>
            <a:xfrm>
              <a:off x="3830638" y="44958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16" name="Text Box 96">
              <a:extLst>
                <a:ext uri="{FF2B5EF4-FFF2-40B4-BE49-F238E27FC236}">
                  <a16:creationId xmlns:a16="http://schemas.microsoft.com/office/drawing/2014/main" id="{7B20F9FA-1F07-374A-B8A0-2D312EB86551}"/>
                </a:ext>
              </a:extLst>
            </p:cNvPr>
            <p:cNvSpPr txBox="1"/>
            <p:nvPr/>
          </p:nvSpPr>
          <p:spPr>
            <a:xfrm>
              <a:off x="5903913" y="5029200"/>
              <a:ext cx="2682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17" name="Text Box 99">
              <a:extLst>
                <a:ext uri="{FF2B5EF4-FFF2-40B4-BE49-F238E27FC236}">
                  <a16:creationId xmlns:a16="http://schemas.microsoft.com/office/drawing/2014/main" id="{20FEB891-D51E-DC48-AF89-F68609F32D27}"/>
                </a:ext>
              </a:extLst>
            </p:cNvPr>
            <p:cNvSpPr txBox="1"/>
            <p:nvPr/>
          </p:nvSpPr>
          <p:spPr>
            <a:xfrm>
              <a:off x="3667125" y="55626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18" name="Text Box 164">
              <a:extLst>
                <a:ext uri="{FF2B5EF4-FFF2-40B4-BE49-F238E27FC236}">
                  <a16:creationId xmlns:a16="http://schemas.microsoft.com/office/drawing/2014/main" id="{5308D48E-43D0-AE43-ABF2-4FD520BA210D}"/>
                </a:ext>
              </a:extLst>
            </p:cNvPr>
            <p:cNvSpPr txBox="1"/>
            <p:nvPr/>
          </p:nvSpPr>
          <p:spPr>
            <a:xfrm>
              <a:off x="4675188" y="4114800"/>
              <a:ext cx="3540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19" name="Text Box 165">
              <a:extLst>
                <a:ext uri="{FF2B5EF4-FFF2-40B4-BE49-F238E27FC236}">
                  <a16:creationId xmlns:a16="http://schemas.microsoft.com/office/drawing/2014/main" id="{6B0BC0AE-98FE-644A-8327-5A34EC44B21D}"/>
                </a:ext>
              </a:extLst>
            </p:cNvPr>
            <p:cNvSpPr txBox="1"/>
            <p:nvPr/>
          </p:nvSpPr>
          <p:spPr>
            <a:xfrm>
              <a:off x="4724400" y="58674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20" name="Text Box 166">
              <a:extLst>
                <a:ext uri="{FF2B5EF4-FFF2-40B4-BE49-F238E27FC236}">
                  <a16:creationId xmlns:a16="http://schemas.microsoft.com/office/drawing/2014/main" id="{2FF3BDC4-918D-8444-87EE-985017EDCA40}"/>
                </a:ext>
              </a:extLst>
            </p:cNvPr>
            <p:cNvSpPr txBox="1"/>
            <p:nvPr/>
          </p:nvSpPr>
          <p:spPr>
            <a:xfrm>
              <a:off x="5183188" y="55626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21" name="Text Box 167">
              <a:extLst>
                <a:ext uri="{FF2B5EF4-FFF2-40B4-BE49-F238E27FC236}">
                  <a16:creationId xmlns:a16="http://schemas.microsoft.com/office/drawing/2014/main" id="{28D77A55-58E6-B649-988B-8C20AFD8499D}"/>
                </a:ext>
              </a:extLst>
            </p:cNvPr>
            <p:cNvSpPr txBox="1"/>
            <p:nvPr/>
          </p:nvSpPr>
          <p:spPr>
            <a:xfrm>
              <a:off x="5116513" y="44958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22" name="Text Box 168">
              <a:extLst>
                <a:ext uri="{FF2B5EF4-FFF2-40B4-BE49-F238E27FC236}">
                  <a16:creationId xmlns:a16="http://schemas.microsoft.com/office/drawing/2014/main" id="{2FC9ADAE-C7C0-6640-8C7E-27968D04E2EB}"/>
                </a:ext>
              </a:extLst>
            </p:cNvPr>
            <p:cNvSpPr txBox="1"/>
            <p:nvPr/>
          </p:nvSpPr>
          <p:spPr>
            <a:xfrm>
              <a:off x="4649788" y="50292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30</a:t>
              </a:r>
            </a:p>
          </p:txBody>
        </p:sp>
      </p:grpSp>
      <p:sp>
        <p:nvSpPr>
          <p:cNvPr id="23" name="Text Box 169">
            <a:extLst>
              <a:ext uri="{FF2B5EF4-FFF2-40B4-BE49-F238E27FC236}">
                <a16:creationId xmlns:a16="http://schemas.microsoft.com/office/drawing/2014/main" id="{1BBE8633-FF89-A440-85C7-DB1AED2F44DE}"/>
              </a:ext>
            </a:extLst>
          </p:cNvPr>
          <p:cNvSpPr txBox="1"/>
          <p:nvPr/>
        </p:nvSpPr>
        <p:spPr>
          <a:xfrm>
            <a:off x="1273175" y="5592763"/>
            <a:ext cx="21478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GB" altLang="zh-CN" sz="2400" i="1" dirty="0">
                <a:latin typeface="Arial" panose="020B0604020202020204" pitchFamily="34" charset="0"/>
                <a:ea typeface="MS PGothic" panose="020B0600070205080204" pitchFamily="34" charset="-128"/>
              </a:rPr>
              <a:t>u,v</a:t>
            </a:r>
            <a:r>
              <a:rPr lang="en-GB" altLang="zh-CN" sz="2400" dirty="0">
                <a:latin typeface="Arial" panose="020B0604020202020204" pitchFamily="34" charset="0"/>
                <a:ea typeface="MS PGothic" panose="020B0600070205080204" pitchFamily="34" charset="-128"/>
              </a:rPr>
              <a:t> – </a:t>
            </a:r>
            <a:r>
              <a:rPr lang="zh-CN" altLang="en-GB" sz="2400" dirty="0">
                <a:latin typeface="Arial" panose="020B0604020202020204" pitchFamily="34" charset="0"/>
                <a:ea typeface="MS PGothic" panose="020B0600070205080204" pitchFamily="34" charset="-128"/>
              </a:rPr>
              <a:t>中间结点</a:t>
            </a:r>
          </a:p>
        </p:txBody>
      </p:sp>
      <p:sp>
        <p:nvSpPr>
          <p:cNvPr id="24" name="Text Box 15">
            <a:extLst>
              <a:ext uri="{FF2B5EF4-FFF2-40B4-BE49-F238E27FC236}">
                <a16:creationId xmlns:a16="http://schemas.microsoft.com/office/drawing/2014/main" id="{D8E324FF-B6FB-354D-A852-718D46E72D12}"/>
              </a:ext>
            </a:extLst>
          </p:cNvPr>
          <p:cNvSpPr txBox="1"/>
          <p:nvPr/>
        </p:nvSpPr>
        <p:spPr>
          <a:xfrm>
            <a:off x="3535363" y="5431665"/>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75302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7A7B-593C-BC4B-9A8B-CAE3DACE9E14}"/>
              </a:ext>
            </a:extLst>
          </p:cNvPr>
          <p:cNvSpPr>
            <a:spLocks noGrp="1"/>
          </p:cNvSpPr>
          <p:nvPr>
            <p:ph type="title"/>
          </p:nvPr>
        </p:nvSpPr>
        <p:spPr>
          <a:xfrm>
            <a:off x="381000" y="44626"/>
            <a:ext cx="8229600" cy="1039977"/>
          </a:xfrm>
        </p:spPr>
        <p:txBody>
          <a:bodyPr/>
          <a:lstStyle/>
          <a:p>
            <a:r>
              <a:rPr lang="en-CN" dirty="0"/>
              <a:t>流网络</a:t>
            </a:r>
          </a:p>
        </p:txBody>
      </p:sp>
      <p:sp>
        <p:nvSpPr>
          <p:cNvPr id="4" name="Rectangle 3">
            <a:extLst>
              <a:ext uri="{FF2B5EF4-FFF2-40B4-BE49-F238E27FC236}">
                <a16:creationId xmlns:a16="http://schemas.microsoft.com/office/drawing/2014/main" id="{7D6E86CC-F6B5-934D-B4FA-D108287881B9}"/>
              </a:ext>
            </a:extLst>
          </p:cNvPr>
          <p:cNvSpPr txBox="1">
            <a:spLocks/>
          </p:cNvSpPr>
          <p:nvPr/>
        </p:nvSpPr>
        <p:spPr>
          <a:xfrm>
            <a:off x="381001" y="1524000"/>
            <a:ext cx="8153400" cy="2308225"/>
          </a:xfrm>
          <a:prstGeom prst="rect">
            <a:avLst/>
          </a:prstGeom>
          <a:noFill/>
          <a:ln w="9525">
            <a:noFill/>
          </a:ln>
        </p:spPr>
        <p:txBody>
          <a:bodyPr vert="horz" wrap="square" lIns="91440" tIns="45720" rIns="91440" bIns="45720" anchor="t"/>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609600" indent="-609600" defTabSz="914400" eaLnBrk="1" hangingPunct="1">
              <a:lnSpc>
                <a:spcPct val="90000"/>
              </a:lnSpc>
              <a:buFont typeface="Arial" panose="020B0604020202020204" pitchFamily="34" charset="0"/>
              <a:buNone/>
            </a:pPr>
            <a:r>
              <a:rPr lang="en-US" altLang="zh-CN" sz="2400" dirty="0">
                <a:solidFill>
                  <a:schemeClr val="accent2"/>
                </a:solidFill>
                <a:ea typeface="宋体" panose="02010600030101010101" pitchFamily="2" charset="-122"/>
              </a:rPr>
              <a:t>G = (V,E)</a:t>
            </a:r>
            <a:r>
              <a:rPr lang="en-US" altLang="zh-CN" sz="2400" dirty="0">
                <a:ea typeface="宋体" panose="02010600030101010101" pitchFamily="2" charset="-122"/>
              </a:rPr>
              <a:t> </a:t>
            </a:r>
            <a:r>
              <a:rPr lang="zh-CN" altLang="en-US" sz="2400" dirty="0">
                <a:ea typeface="宋体" panose="02010600030101010101" pitchFamily="2" charset="-122"/>
              </a:rPr>
              <a:t>中的</a:t>
            </a:r>
            <a:r>
              <a:rPr lang="en-US" altLang="zh-CN" sz="2400" dirty="0">
                <a:ea typeface="宋体" panose="02010600030101010101" pitchFamily="2" charset="-122"/>
              </a:rPr>
              <a:t>s-t </a:t>
            </a:r>
            <a:r>
              <a:rPr lang="zh-CN" altLang="en-US" sz="2400" dirty="0">
                <a:ea typeface="宋体" panose="02010600030101010101" pitchFamily="2" charset="-122"/>
              </a:rPr>
              <a:t>流是一个从</a:t>
            </a:r>
            <a:r>
              <a:rPr lang="en-US" altLang="zh-CN" sz="2400" dirty="0">
                <a:solidFill>
                  <a:schemeClr val="accent2"/>
                </a:solidFill>
                <a:ea typeface="宋体" panose="02010600030101010101" pitchFamily="2" charset="-122"/>
              </a:rPr>
              <a:t>E</a:t>
            </a:r>
            <a:r>
              <a:rPr lang="en-US" altLang="zh-CN" sz="2400" dirty="0">
                <a:ea typeface="宋体" panose="02010600030101010101" pitchFamily="2" charset="-122"/>
              </a:rPr>
              <a:t> </a:t>
            </a:r>
            <a:r>
              <a:rPr lang="zh-CN" altLang="en-US" sz="2400" dirty="0">
                <a:ea typeface="宋体" panose="02010600030101010101" pitchFamily="2" charset="-122"/>
              </a:rPr>
              <a:t>到 </a:t>
            </a:r>
            <a:r>
              <a:rPr lang="en-US" altLang="zh-CN" sz="2400" b="1" dirty="0">
                <a:solidFill>
                  <a:schemeClr val="accent2"/>
                </a:solidFill>
                <a:ea typeface="宋体" panose="02010600030101010101" pitchFamily="2" charset="-122"/>
              </a:rPr>
              <a:t>R</a:t>
            </a:r>
            <a:r>
              <a:rPr lang="en-US" altLang="zh-CN" sz="2400" baseline="30000" dirty="0">
                <a:solidFill>
                  <a:schemeClr val="accent2"/>
                </a:solidFill>
                <a:ea typeface="宋体" panose="02010600030101010101" pitchFamily="2" charset="-122"/>
              </a:rPr>
              <a:t>+</a:t>
            </a:r>
            <a:r>
              <a:rPr lang="zh-CN" altLang="en-US" sz="2400" dirty="0">
                <a:ea typeface="宋体" panose="02010600030101010101" pitchFamily="2" charset="-122"/>
              </a:rPr>
              <a:t>的函数 </a:t>
            </a:r>
            <a:r>
              <a:rPr lang="en-US" altLang="zh-CN" sz="2400" i="1" dirty="0">
                <a:solidFill>
                  <a:schemeClr val="accent2"/>
                </a:solidFill>
                <a:ea typeface="宋体" panose="02010600030101010101" pitchFamily="2" charset="-122"/>
              </a:rPr>
              <a:t>f</a:t>
            </a:r>
            <a:r>
              <a:rPr lang="zh-CN" altLang="en-US" sz="2400" dirty="0">
                <a:ea typeface="宋体" panose="02010600030101010101" pitchFamily="2" charset="-122"/>
              </a:rPr>
              <a:t>满足</a:t>
            </a:r>
          </a:p>
          <a:p>
            <a:pPr marL="609600" indent="-609600" defTabSz="914400" eaLnBrk="1" hangingPunct="1">
              <a:lnSpc>
                <a:spcPct val="90000"/>
              </a:lnSpc>
            </a:pPr>
            <a:r>
              <a:rPr lang="zh-CN" altLang="en-US" sz="2400" b="1" dirty="0">
                <a:ea typeface="宋体" panose="02010600030101010101" pitchFamily="2" charset="-122"/>
              </a:rPr>
              <a:t>容量限制条件</a:t>
            </a:r>
            <a:r>
              <a:rPr lang="en-US" altLang="zh-CN" sz="2400" b="1" dirty="0">
                <a:ea typeface="宋体" panose="02010600030101010101" pitchFamily="2" charset="-122"/>
              </a:rPr>
              <a:t>:</a:t>
            </a:r>
            <a:r>
              <a:rPr lang="en-US" altLang="zh-CN" sz="2400" dirty="0">
                <a:ea typeface="宋体" panose="02010600030101010101" pitchFamily="2" charset="-122"/>
              </a:rPr>
              <a:t> </a:t>
            </a:r>
            <a:r>
              <a:rPr lang="zh-CN" altLang="en-US" sz="2400" dirty="0">
                <a:ea typeface="宋体" panose="02010600030101010101" pitchFamily="2" charset="-122"/>
              </a:rPr>
              <a:t>对每个</a:t>
            </a:r>
            <a:r>
              <a:rPr lang="en-US" altLang="zh-CN" sz="2400" i="1" dirty="0">
                <a:solidFill>
                  <a:schemeClr val="accent2"/>
                </a:solidFill>
                <a:ea typeface="宋体" panose="02010600030101010101" pitchFamily="2" charset="-122"/>
              </a:rPr>
              <a:t>e</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0 </a:t>
            </a:r>
            <a:r>
              <a:rPr lang="en-US" altLang="zh-CN" sz="2400" dirty="0">
                <a:solidFill>
                  <a:schemeClr val="accent2"/>
                </a:solidFill>
                <a:ea typeface="宋体" panose="02010600030101010101" pitchFamily="2" charset="-122"/>
                <a:sym typeface="Symbol" panose="05050102010706020507" pitchFamily="18" charset="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 </a:t>
            </a:r>
            <a:r>
              <a:rPr lang="en-US" altLang="zh-CN" sz="2400" dirty="0">
                <a:solidFill>
                  <a:schemeClr val="accent2"/>
                </a:solidFill>
                <a:ea typeface="宋体" panose="02010600030101010101" pitchFamily="2" charset="-122"/>
                <a:sym typeface="Symbol" panose="05050102010706020507" pitchFamily="18" charset="2"/>
              </a:rPr>
              <a:t></a:t>
            </a:r>
            <a:r>
              <a:rPr lang="en-US" altLang="zh-CN" sz="2400" dirty="0">
                <a:solidFill>
                  <a:schemeClr val="accent2"/>
                </a:solidFill>
                <a:ea typeface="宋体" panose="02010600030101010101" pitchFamily="2" charset="-122"/>
              </a:rPr>
              <a:t> </a:t>
            </a:r>
            <a:r>
              <a:rPr lang="en-US" altLang="zh-CN" sz="2400" i="1" dirty="0" err="1">
                <a:solidFill>
                  <a:schemeClr val="accent2"/>
                </a:solidFill>
                <a:ea typeface="宋体" panose="02010600030101010101" pitchFamily="2" charset="-122"/>
              </a:rPr>
              <a:t>c</a:t>
            </a:r>
            <a:r>
              <a:rPr lang="en-US" altLang="zh-CN" sz="2400" i="1" baseline="-25000" dirty="0" err="1">
                <a:solidFill>
                  <a:schemeClr val="accent2"/>
                </a:solidFill>
                <a:ea typeface="宋体" panose="02010600030101010101" pitchFamily="2" charset="-122"/>
              </a:rPr>
              <a:t>e</a:t>
            </a:r>
            <a:endParaRPr lang="en-US" altLang="zh-CN" sz="2400" dirty="0">
              <a:ea typeface="宋体" panose="02010600030101010101" pitchFamily="2" charset="-122"/>
            </a:endParaRPr>
          </a:p>
          <a:p>
            <a:pPr marL="609600" indent="-609600" defTabSz="914400" eaLnBrk="1" hangingPunct="1">
              <a:lnSpc>
                <a:spcPct val="90000"/>
              </a:lnSpc>
            </a:pPr>
            <a:r>
              <a:rPr lang="zh-CN" altLang="en-US" sz="2400" b="1" dirty="0">
                <a:ea typeface="宋体" panose="02010600030101010101" pitchFamily="2" charset="-122"/>
              </a:rPr>
              <a:t>流量守恒（保存条件）</a:t>
            </a:r>
            <a:r>
              <a:rPr lang="en-US" altLang="zh-CN" sz="2400" b="1" dirty="0">
                <a:ea typeface="宋体" panose="02010600030101010101" pitchFamily="2" charset="-122"/>
              </a:rPr>
              <a:t>:</a:t>
            </a:r>
            <a:r>
              <a:rPr lang="en-US" altLang="zh-CN" sz="2400" dirty="0">
                <a:ea typeface="宋体" panose="02010600030101010101" pitchFamily="2" charset="-122"/>
              </a:rPr>
              <a:t> </a:t>
            </a:r>
            <a:r>
              <a:rPr lang="zh-CN" altLang="en-US" sz="2400" dirty="0">
                <a:ea typeface="宋体" panose="02010600030101010101" pitchFamily="2" charset="-122"/>
              </a:rPr>
              <a:t>对每个中间结点</a:t>
            </a:r>
            <a:r>
              <a:rPr lang="en-US" altLang="zh-CN" sz="2400" i="1" dirty="0">
                <a:solidFill>
                  <a:schemeClr val="accent2"/>
                </a:solidFill>
                <a:ea typeface="宋体" panose="02010600030101010101" pitchFamily="2" charset="-122"/>
              </a:rPr>
              <a:t>v</a:t>
            </a:r>
            <a:r>
              <a:rPr lang="en-US" altLang="zh-CN" sz="2400" dirty="0">
                <a:solidFill>
                  <a:schemeClr val="accent2"/>
                </a:solidFill>
                <a:ea typeface="宋体" panose="02010600030101010101" pitchFamily="2" charset="-122"/>
              </a:rPr>
              <a:t>, </a:t>
            </a:r>
            <a:r>
              <a:rPr lang="zh-CN" altLang="en-US" sz="2400" dirty="0">
                <a:solidFill>
                  <a:schemeClr val="accent2"/>
                </a:solidFill>
                <a:ea typeface="宋体" panose="02010600030101010101" pitchFamily="2" charset="-122"/>
              </a:rPr>
              <a:t>有：</a:t>
            </a:r>
            <a:endParaRPr lang="en-US" altLang="zh-CN" sz="2400" dirty="0">
              <a:solidFill>
                <a:schemeClr val="accent2"/>
              </a:solidFill>
              <a:ea typeface="宋体" panose="02010600030101010101" pitchFamily="2" charset="-122"/>
            </a:endParaRPr>
          </a:p>
          <a:p>
            <a:pPr marL="0" indent="0" defTabSz="914400" eaLnBrk="1" hangingPunct="1">
              <a:lnSpc>
                <a:spcPct val="90000"/>
              </a:lnSpc>
              <a:buNone/>
            </a:pPr>
            <a:r>
              <a:rPr lang="zh-CN" altLang="en-US" sz="2400" dirty="0">
                <a:solidFill>
                  <a:schemeClr val="accent2"/>
                </a:solidFill>
                <a:ea typeface="宋体" panose="02010600030101010101" pitchFamily="2" charset="-122"/>
              </a:rPr>
              <a:t>         </a:t>
            </a:r>
            <a:r>
              <a:rPr lang="en-US" altLang="zh-CN" sz="2400" dirty="0">
                <a:solidFill>
                  <a:schemeClr val="accent2"/>
                </a:solidFill>
                <a:ea typeface="宋体" panose="02010600030101010101" pitchFamily="2" charset="-122"/>
              </a:rPr>
              <a:t>∑</a:t>
            </a:r>
            <a:r>
              <a:rPr lang="en-US" altLang="zh-CN" sz="2400" i="1" baseline="-25000" dirty="0">
                <a:solidFill>
                  <a:schemeClr val="accent2"/>
                </a:solidFill>
                <a:ea typeface="宋体" panose="02010600030101010101" pitchFamily="2" charset="-122"/>
              </a:rPr>
              <a:t>e</a:t>
            </a:r>
            <a:r>
              <a:rPr lang="en-US" altLang="zh-CN" sz="2400" baseline="-25000" dirty="0">
                <a:solidFill>
                  <a:schemeClr val="accent2"/>
                </a:solidFill>
                <a:ea typeface="宋体" panose="02010600030101010101" pitchFamily="2" charset="-122"/>
              </a:rPr>
              <a:t> in </a:t>
            </a:r>
            <a:r>
              <a:rPr lang="en-US" altLang="zh-CN" sz="2400" i="1" baseline="-25000" dirty="0">
                <a:solidFill>
                  <a:schemeClr val="accent2"/>
                </a:solidFill>
                <a:ea typeface="宋体" panose="02010600030101010101" pitchFamily="2" charset="-122"/>
              </a:rPr>
              <a:t>v</a:t>
            </a:r>
            <a:r>
              <a:rPr lang="en-US" altLang="zh-CN" sz="2400" dirty="0">
                <a:solidFill>
                  <a:schemeClr val="accent2"/>
                </a:solidFill>
                <a:ea typeface="宋体" panose="02010600030101010101" pitchFamily="2" charset="-12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 =</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a:t>
            </a:r>
            <a:r>
              <a:rPr lang="en-US" altLang="zh-CN" sz="2400" i="1" baseline="-25000" dirty="0">
                <a:solidFill>
                  <a:schemeClr val="accent2"/>
                </a:solidFill>
                <a:ea typeface="宋体" panose="02010600030101010101" pitchFamily="2" charset="-122"/>
              </a:rPr>
              <a:t>e</a:t>
            </a:r>
            <a:r>
              <a:rPr lang="en-US" altLang="zh-CN" sz="2400" baseline="-25000" dirty="0">
                <a:solidFill>
                  <a:schemeClr val="accent2"/>
                </a:solidFill>
                <a:ea typeface="宋体" panose="02010600030101010101" pitchFamily="2" charset="-122"/>
              </a:rPr>
              <a:t> out </a:t>
            </a:r>
            <a:r>
              <a:rPr lang="en-US" altLang="zh-CN" sz="2400" i="1" baseline="-25000" dirty="0">
                <a:solidFill>
                  <a:schemeClr val="accent2"/>
                </a:solidFill>
                <a:ea typeface="宋体" panose="02010600030101010101" pitchFamily="2" charset="-122"/>
              </a:rPr>
              <a:t>v</a:t>
            </a:r>
            <a:r>
              <a:rPr lang="en-US" altLang="zh-CN" sz="2400" dirty="0">
                <a:solidFill>
                  <a:schemeClr val="accent2"/>
                </a:solidFill>
                <a:ea typeface="宋体" panose="02010600030101010101" pitchFamily="2" charset="-12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 </a:t>
            </a:r>
            <a:endParaRPr lang="en-US" altLang="zh-CN" sz="2400" dirty="0">
              <a:ea typeface="宋体" panose="02010600030101010101" pitchFamily="2" charset="-122"/>
            </a:endParaRPr>
          </a:p>
          <a:p>
            <a:pPr marL="609600" indent="-609600" defTabSz="914400" eaLnBrk="1" hangingPunct="1">
              <a:lnSpc>
                <a:spcPct val="90000"/>
              </a:lnSpc>
            </a:pPr>
            <a:r>
              <a:rPr lang="zh-CN" altLang="en-US" sz="2400" b="1" dirty="0">
                <a:ea typeface="宋体" panose="02010600030101010101" pitchFamily="2" charset="-122"/>
              </a:rPr>
              <a:t>源和汇满足</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a:t>
            </a:r>
            <a:r>
              <a:rPr lang="en-US" altLang="zh-CN" sz="2400" i="1" baseline="-25000" dirty="0">
                <a:solidFill>
                  <a:schemeClr val="accent2"/>
                </a:solidFill>
                <a:ea typeface="宋体" panose="02010600030101010101" pitchFamily="2" charset="-122"/>
              </a:rPr>
              <a:t>e</a:t>
            </a:r>
            <a:r>
              <a:rPr lang="en-US" altLang="zh-CN" sz="2400" baseline="-25000" dirty="0">
                <a:solidFill>
                  <a:schemeClr val="accent2"/>
                </a:solidFill>
                <a:ea typeface="宋体" panose="02010600030101010101" pitchFamily="2" charset="-122"/>
              </a:rPr>
              <a:t> in </a:t>
            </a:r>
            <a:r>
              <a:rPr lang="en-US" altLang="zh-CN" sz="2400" i="1" baseline="-25000" dirty="0">
                <a:solidFill>
                  <a:schemeClr val="accent2"/>
                </a:solidFill>
                <a:ea typeface="宋体" panose="02010600030101010101" pitchFamily="2" charset="-122"/>
              </a:rPr>
              <a:t>t</a:t>
            </a:r>
            <a:r>
              <a:rPr lang="en-US" altLang="zh-CN" sz="2400" dirty="0">
                <a:solidFill>
                  <a:schemeClr val="accent2"/>
                </a:solidFill>
                <a:ea typeface="宋体" panose="02010600030101010101" pitchFamily="2" charset="-12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 =</a:t>
            </a:r>
            <a:r>
              <a:rPr lang="en-US" altLang="zh-CN" sz="2400" dirty="0">
                <a:ea typeface="宋体" panose="02010600030101010101" pitchFamily="2" charset="-122"/>
              </a:rPr>
              <a:t> </a:t>
            </a:r>
            <a:r>
              <a:rPr lang="en-US" altLang="zh-CN" sz="2400" dirty="0">
                <a:solidFill>
                  <a:schemeClr val="accent2"/>
                </a:solidFill>
                <a:ea typeface="宋体" panose="02010600030101010101" pitchFamily="2" charset="-122"/>
              </a:rPr>
              <a:t>∑</a:t>
            </a:r>
            <a:r>
              <a:rPr lang="en-US" altLang="zh-CN" sz="2400" i="1" baseline="-25000" dirty="0">
                <a:solidFill>
                  <a:schemeClr val="accent2"/>
                </a:solidFill>
                <a:ea typeface="宋体" panose="02010600030101010101" pitchFamily="2" charset="-122"/>
              </a:rPr>
              <a:t>e</a:t>
            </a:r>
            <a:r>
              <a:rPr lang="en-US" altLang="zh-CN" sz="2400" baseline="-25000" dirty="0">
                <a:solidFill>
                  <a:schemeClr val="accent2"/>
                </a:solidFill>
                <a:ea typeface="宋体" panose="02010600030101010101" pitchFamily="2" charset="-122"/>
              </a:rPr>
              <a:t> out </a:t>
            </a:r>
            <a:r>
              <a:rPr lang="en-US" altLang="zh-CN" sz="2400" i="1" baseline="-25000" dirty="0">
                <a:solidFill>
                  <a:schemeClr val="accent2"/>
                </a:solidFill>
                <a:ea typeface="宋体" panose="02010600030101010101" pitchFamily="2" charset="-122"/>
              </a:rPr>
              <a:t>s</a:t>
            </a:r>
            <a:r>
              <a:rPr lang="en-US" altLang="zh-CN" sz="2400" dirty="0">
                <a:solidFill>
                  <a:schemeClr val="accent2"/>
                </a:solidFill>
                <a:ea typeface="宋体" panose="02010600030101010101" pitchFamily="2" charset="-12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a:t>
            </a:r>
          </a:p>
          <a:p>
            <a:pPr marL="0" indent="0" defTabSz="914400" eaLnBrk="1" hangingPunct="1">
              <a:lnSpc>
                <a:spcPct val="90000"/>
              </a:lnSpc>
              <a:buNone/>
            </a:pPr>
            <a:endParaRPr lang="en-US" altLang="zh-CN" sz="2400" dirty="0">
              <a:solidFill>
                <a:schemeClr val="accent2"/>
              </a:solidFill>
              <a:ea typeface="宋体" panose="02010600030101010101" pitchFamily="2" charset="-122"/>
            </a:endParaRPr>
          </a:p>
        </p:txBody>
      </p:sp>
      <p:sp>
        <p:nvSpPr>
          <p:cNvPr id="5" name="Oval 4">
            <a:extLst>
              <a:ext uri="{FF2B5EF4-FFF2-40B4-BE49-F238E27FC236}">
                <a16:creationId xmlns:a16="http://schemas.microsoft.com/office/drawing/2014/main" id="{D28E644B-7178-1544-9F7D-B4892475C937}"/>
              </a:ext>
            </a:extLst>
          </p:cNvPr>
          <p:cNvSpPr/>
          <p:nvPr/>
        </p:nvSpPr>
        <p:spPr>
          <a:xfrm>
            <a:off x="1439863" y="50292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6" name="Oval 5">
            <a:extLst>
              <a:ext uri="{FF2B5EF4-FFF2-40B4-BE49-F238E27FC236}">
                <a16:creationId xmlns:a16="http://schemas.microsoft.com/office/drawing/2014/main" id="{89E71B73-2E36-0942-A8AE-EB9DFBC2362F}"/>
              </a:ext>
            </a:extLst>
          </p:cNvPr>
          <p:cNvSpPr/>
          <p:nvPr/>
        </p:nvSpPr>
        <p:spPr>
          <a:xfrm>
            <a:off x="2379663" y="4267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7" name="Oval 6">
            <a:extLst>
              <a:ext uri="{FF2B5EF4-FFF2-40B4-BE49-F238E27FC236}">
                <a16:creationId xmlns:a16="http://schemas.microsoft.com/office/drawing/2014/main" id="{76C01B96-727F-2F4D-A349-3AC0A204C2D3}"/>
              </a:ext>
            </a:extLst>
          </p:cNvPr>
          <p:cNvSpPr/>
          <p:nvPr/>
        </p:nvSpPr>
        <p:spPr>
          <a:xfrm>
            <a:off x="3446463" y="4953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8" name="Oval 7">
            <a:extLst>
              <a:ext uri="{FF2B5EF4-FFF2-40B4-BE49-F238E27FC236}">
                <a16:creationId xmlns:a16="http://schemas.microsoft.com/office/drawing/2014/main" id="{87674F9C-5BC9-E64E-B394-3C5002D2A440}"/>
              </a:ext>
            </a:extLst>
          </p:cNvPr>
          <p:cNvSpPr/>
          <p:nvPr/>
        </p:nvSpPr>
        <p:spPr>
          <a:xfrm>
            <a:off x="2379663" y="5715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9" name="AutoShape 8">
            <a:extLst>
              <a:ext uri="{FF2B5EF4-FFF2-40B4-BE49-F238E27FC236}">
                <a16:creationId xmlns:a16="http://schemas.microsoft.com/office/drawing/2014/main" id="{6CD90BF4-061C-764F-BD2B-B0EE8389ACD3}"/>
              </a:ext>
            </a:extLst>
          </p:cNvPr>
          <p:cNvCxnSpPr>
            <a:stCxn id="6" idx="5"/>
            <a:endCxn id="7" idx="1"/>
          </p:cNvCxnSpPr>
          <p:nvPr/>
        </p:nvCxnSpPr>
        <p:spPr>
          <a:xfrm>
            <a:off x="2509838" y="4397375"/>
            <a:ext cx="958850" cy="577850"/>
          </a:xfrm>
          <a:prstGeom prst="straightConnector1">
            <a:avLst/>
          </a:prstGeom>
          <a:ln w="9525" cap="flat" cmpd="sng">
            <a:solidFill>
              <a:schemeClr val="tx1"/>
            </a:solidFill>
            <a:prstDash val="solid"/>
            <a:headEnd type="none" w="med" len="med"/>
            <a:tailEnd type="triangle" w="med" len="med"/>
          </a:ln>
        </p:spPr>
      </p:cxnSp>
      <p:cxnSp>
        <p:nvCxnSpPr>
          <p:cNvPr id="10" name="AutoShape 9">
            <a:extLst>
              <a:ext uri="{FF2B5EF4-FFF2-40B4-BE49-F238E27FC236}">
                <a16:creationId xmlns:a16="http://schemas.microsoft.com/office/drawing/2014/main" id="{2E2FA7C7-AEE7-DC49-954B-64123E5E997D}"/>
              </a:ext>
            </a:extLst>
          </p:cNvPr>
          <p:cNvCxnSpPr>
            <a:stCxn id="6" idx="3"/>
            <a:endCxn id="5" idx="0"/>
          </p:cNvCxnSpPr>
          <p:nvPr/>
        </p:nvCxnSpPr>
        <p:spPr>
          <a:xfrm flipH="1">
            <a:off x="1516063" y="4397375"/>
            <a:ext cx="885825" cy="631825"/>
          </a:xfrm>
          <a:prstGeom prst="straightConnector1">
            <a:avLst/>
          </a:prstGeom>
          <a:ln w="9525" cap="flat" cmpd="sng">
            <a:solidFill>
              <a:schemeClr val="tx1"/>
            </a:solidFill>
            <a:prstDash val="solid"/>
            <a:headEnd type="triangle" w="med" len="med"/>
            <a:tailEnd type="none" w="med" len="med"/>
          </a:ln>
        </p:spPr>
      </p:cxnSp>
      <p:cxnSp>
        <p:nvCxnSpPr>
          <p:cNvPr id="11" name="AutoShape 10">
            <a:extLst>
              <a:ext uri="{FF2B5EF4-FFF2-40B4-BE49-F238E27FC236}">
                <a16:creationId xmlns:a16="http://schemas.microsoft.com/office/drawing/2014/main" id="{ACDC82CE-C56B-9A4A-9756-F937D8F1F29B}"/>
              </a:ext>
            </a:extLst>
          </p:cNvPr>
          <p:cNvCxnSpPr>
            <a:stCxn id="5" idx="5"/>
            <a:endCxn id="8" idx="1"/>
          </p:cNvCxnSpPr>
          <p:nvPr/>
        </p:nvCxnSpPr>
        <p:spPr>
          <a:xfrm>
            <a:off x="1570038" y="5159375"/>
            <a:ext cx="831850" cy="577850"/>
          </a:xfrm>
          <a:prstGeom prst="straightConnector1">
            <a:avLst/>
          </a:prstGeom>
          <a:ln w="9525" cap="flat" cmpd="sng">
            <a:solidFill>
              <a:schemeClr val="tx1"/>
            </a:solidFill>
            <a:prstDash val="solid"/>
            <a:headEnd type="none" w="med" len="med"/>
            <a:tailEnd type="triangle" w="med" len="med"/>
          </a:ln>
        </p:spPr>
      </p:cxnSp>
      <p:cxnSp>
        <p:nvCxnSpPr>
          <p:cNvPr id="12" name="AutoShape 11">
            <a:extLst>
              <a:ext uri="{FF2B5EF4-FFF2-40B4-BE49-F238E27FC236}">
                <a16:creationId xmlns:a16="http://schemas.microsoft.com/office/drawing/2014/main" id="{2AD27F26-097B-CF41-A5B1-132CAB459804}"/>
              </a:ext>
            </a:extLst>
          </p:cNvPr>
          <p:cNvCxnSpPr>
            <a:stCxn id="8" idx="7"/>
            <a:endCxn id="7" idx="3"/>
          </p:cNvCxnSpPr>
          <p:nvPr/>
        </p:nvCxnSpPr>
        <p:spPr>
          <a:xfrm flipV="1">
            <a:off x="2509838" y="5083175"/>
            <a:ext cx="958850" cy="654050"/>
          </a:xfrm>
          <a:prstGeom prst="straightConnector1">
            <a:avLst/>
          </a:prstGeom>
          <a:ln w="9525" cap="flat" cmpd="sng">
            <a:solidFill>
              <a:schemeClr val="tx1"/>
            </a:solidFill>
            <a:prstDash val="solid"/>
            <a:headEnd type="none" w="med" len="med"/>
            <a:tailEnd type="triangle" w="med" len="med"/>
          </a:ln>
        </p:spPr>
      </p:cxnSp>
      <p:cxnSp>
        <p:nvCxnSpPr>
          <p:cNvPr id="13" name="AutoShape 12">
            <a:extLst>
              <a:ext uri="{FF2B5EF4-FFF2-40B4-BE49-F238E27FC236}">
                <a16:creationId xmlns:a16="http://schemas.microsoft.com/office/drawing/2014/main" id="{22F83C2B-6BF2-1844-A1D5-53F1C943FA78}"/>
              </a:ext>
            </a:extLst>
          </p:cNvPr>
          <p:cNvCxnSpPr>
            <a:stCxn id="6" idx="4"/>
            <a:endCxn id="8" idx="0"/>
          </p:cNvCxnSpPr>
          <p:nvPr/>
        </p:nvCxnSpPr>
        <p:spPr>
          <a:xfrm>
            <a:off x="2455863" y="4419600"/>
            <a:ext cx="0" cy="1295400"/>
          </a:xfrm>
          <a:prstGeom prst="straightConnector1">
            <a:avLst/>
          </a:prstGeom>
          <a:ln w="9525" cap="flat" cmpd="sng">
            <a:solidFill>
              <a:schemeClr val="tx1"/>
            </a:solidFill>
            <a:prstDash val="solid"/>
            <a:headEnd type="none" w="med" len="med"/>
            <a:tailEnd type="triangle" w="med" len="med"/>
          </a:ln>
        </p:spPr>
      </p:cxnSp>
      <p:sp>
        <p:nvSpPr>
          <p:cNvPr id="14" name="Text Box 13">
            <a:extLst>
              <a:ext uri="{FF2B5EF4-FFF2-40B4-BE49-F238E27FC236}">
                <a16:creationId xmlns:a16="http://schemas.microsoft.com/office/drawing/2014/main" id="{90019FAD-ADE6-6641-9FD9-581FED9EF9F0}"/>
              </a:ext>
            </a:extLst>
          </p:cNvPr>
          <p:cNvSpPr txBox="1"/>
          <p:nvPr/>
        </p:nvSpPr>
        <p:spPr>
          <a:xfrm>
            <a:off x="1562100" y="42672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15" name="Text Box 14">
            <a:extLst>
              <a:ext uri="{FF2B5EF4-FFF2-40B4-BE49-F238E27FC236}">
                <a16:creationId xmlns:a16="http://schemas.microsoft.com/office/drawing/2014/main" id="{EB3B52DE-AAD9-3946-A6E4-FFED1F62251B}"/>
              </a:ext>
            </a:extLst>
          </p:cNvPr>
          <p:cNvSpPr txBox="1"/>
          <p:nvPr/>
        </p:nvSpPr>
        <p:spPr>
          <a:xfrm>
            <a:off x="3635375" y="4800600"/>
            <a:ext cx="268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16" name="Text Box 15">
            <a:extLst>
              <a:ext uri="{FF2B5EF4-FFF2-40B4-BE49-F238E27FC236}">
                <a16:creationId xmlns:a16="http://schemas.microsoft.com/office/drawing/2014/main" id="{20D3CE56-A3EA-AF4D-A000-B78FBBF5C410}"/>
              </a:ext>
            </a:extLst>
          </p:cNvPr>
          <p:cNvSpPr txBox="1"/>
          <p:nvPr/>
        </p:nvSpPr>
        <p:spPr>
          <a:xfrm>
            <a:off x="1120775" y="48768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17" name="Text Box 16">
            <a:extLst>
              <a:ext uri="{FF2B5EF4-FFF2-40B4-BE49-F238E27FC236}">
                <a16:creationId xmlns:a16="http://schemas.microsoft.com/office/drawing/2014/main" id="{4C746DD8-32A0-D842-985F-4E39A728DB49}"/>
              </a:ext>
            </a:extLst>
          </p:cNvPr>
          <p:cNvSpPr txBox="1"/>
          <p:nvPr/>
        </p:nvSpPr>
        <p:spPr>
          <a:xfrm>
            <a:off x="1398588" y="53340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18" name="Text Box 17">
            <a:extLst>
              <a:ext uri="{FF2B5EF4-FFF2-40B4-BE49-F238E27FC236}">
                <a16:creationId xmlns:a16="http://schemas.microsoft.com/office/drawing/2014/main" id="{B3E7F3E7-5E9D-B84E-9E7D-F59518C491E3}"/>
              </a:ext>
            </a:extLst>
          </p:cNvPr>
          <p:cNvSpPr txBox="1"/>
          <p:nvPr/>
        </p:nvSpPr>
        <p:spPr>
          <a:xfrm>
            <a:off x="2295525" y="3810000"/>
            <a:ext cx="3540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19" name="Text Box 18">
            <a:extLst>
              <a:ext uri="{FF2B5EF4-FFF2-40B4-BE49-F238E27FC236}">
                <a16:creationId xmlns:a16="http://schemas.microsoft.com/office/drawing/2014/main" id="{9BCC4D30-FB5B-1C49-A9AB-491DA41EA711}"/>
              </a:ext>
            </a:extLst>
          </p:cNvPr>
          <p:cNvSpPr txBox="1"/>
          <p:nvPr/>
        </p:nvSpPr>
        <p:spPr>
          <a:xfrm>
            <a:off x="2312988" y="57150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20" name="Text Box 19">
            <a:extLst>
              <a:ext uri="{FF2B5EF4-FFF2-40B4-BE49-F238E27FC236}">
                <a16:creationId xmlns:a16="http://schemas.microsoft.com/office/drawing/2014/main" id="{392E197B-2B90-3144-BF4B-0D5FA78597BF}"/>
              </a:ext>
            </a:extLst>
          </p:cNvPr>
          <p:cNvSpPr txBox="1"/>
          <p:nvPr/>
        </p:nvSpPr>
        <p:spPr>
          <a:xfrm>
            <a:off x="2914650" y="53340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21" name="Text Box 20">
            <a:extLst>
              <a:ext uri="{FF2B5EF4-FFF2-40B4-BE49-F238E27FC236}">
                <a16:creationId xmlns:a16="http://schemas.microsoft.com/office/drawing/2014/main" id="{5A2632F6-DC6A-FB44-9CB1-E51477F63CE9}"/>
              </a:ext>
            </a:extLst>
          </p:cNvPr>
          <p:cNvSpPr txBox="1"/>
          <p:nvPr/>
        </p:nvSpPr>
        <p:spPr>
          <a:xfrm>
            <a:off x="2847975" y="42672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22" name="Text Box 21">
            <a:extLst>
              <a:ext uri="{FF2B5EF4-FFF2-40B4-BE49-F238E27FC236}">
                <a16:creationId xmlns:a16="http://schemas.microsoft.com/office/drawing/2014/main" id="{C9DA93EE-64E0-9D40-A1DD-7C97E76D4507}"/>
              </a:ext>
            </a:extLst>
          </p:cNvPr>
          <p:cNvSpPr txBox="1"/>
          <p:nvPr/>
        </p:nvSpPr>
        <p:spPr>
          <a:xfrm>
            <a:off x="2381250" y="48006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30</a:t>
            </a:r>
          </a:p>
        </p:txBody>
      </p:sp>
      <p:sp>
        <p:nvSpPr>
          <p:cNvPr id="23" name="Oval 23">
            <a:extLst>
              <a:ext uri="{FF2B5EF4-FFF2-40B4-BE49-F238E27FC236}">
                <a16:creationId xmlns:a16="http://schemas.microsoft.com/office/drawing/2014/main" id="{E6F4088C-E17E-C048-9B2C-ACC6CC96DA71}"/>
              </a:ext>
            </a:extLst>
          </p:cNvPr>
          <p:cNvSpPr/>
          <p:nvPr/>
        </p:nvSpPr>
        <p:spPr>
          <a:xfrm>
            <a:off x="5743575" y="5037137"/>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24" name="Oval 24">
            <a:extLst>
              <a:ext uri="{FF2B5EF4-FFF2-40B4-BE49-F238E27FC236}">
                <a16:creationId xmlns:a16="http://schemas.microsoft.com/office/drawing/2014/main" id="{BC76B177-7ECC-9642-8180-143957510CC4}"/>
              </a:ext>
            </a:extLst>
          </p:cNvPr>
          <p:cNvSpPr/>
          <p:nvPr/>
        </p:nvSpPr>
        <p:spPr>
          <a:xfrm>
            <a:off x="6683375" y="4275137"/>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5" name="Oval 25">
            <a:extLst>
              <a:ext uri="{FF2B5EF4-FFF2-40B4-BE49-F238E27FC236}">
                <a16:creationId xmlns:a16="http://schemas.microsoft.com/office/drawing/2014/main" id="{6DEEC4FF-B3CC-8B40-B2E7-16B3E760A5A2}"/>
              </a:ext>
            </a:extLst>
          </p:cNvPr>
          <p:cNvSpPr/>
          <p:nvPr/>
        </p:nvSpPr>
        <p:spPr>
          <a:xfrm>
            <a:off x="7750175" y="4960937"/>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6" name="Oval 26">
            <a:extLst>
              <a:ext uri="{FF2B5EF4-FFF2-40B4-BE49-F238E27FC236}">
                <a16:creationId xmlns:a16="http://schemas.microsoft.com/office/drawing/2014/main" id="{76BBFB94-314E-C248-A75E-F255B5C18189}"/>
              </a:ext>
            </a:extLst>
          </p:cNvPr>
          <p:cNvSpPr/>
          <p:nvPr/>
        </p:nvSpPr>
        <p:spPr>
          <a:xfrm>
            <a:off x="6683375" y="5722937"/>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27" name="AutoShape 27">
            <a:extLst>
              <a:ext uri="{FF2B5EF4-FFF2-40B4-BE49-F238E27FC236}">
                <a16:creationId xmlns:a16="http://schemas.microsoft.com/office/drawing/2014/main" id="{B9C1C856-0EE8-024E-BD87-BC6D2A749D41}"/>
              </a:ext>
            </a:extLst>
          </p:cNvPr>
          <p:cNvCxnSpPr>
            <a:stCxn id="24" idx="5"/>
            <a:endCxn id="25" idx="1"/>
          </p:cNvCxnSpPr>
          <p:nvPr/>
        </p:nvCxnSpPr>
        <p:spPr>
          <a:xfrm>
            <a:off x="6813550" y="4405312"/>
            <a:ext cx="958850" cy="577850"/>
          </a:xfrm>
          <a:prstGeom prst="straightConnector1">
            <a:avLst/>
          </a:prstGeom>
          <a:ln w="9525" cap="flat" cmpd="sng">
            <a:solidFill>
              <a:schemeClr val="tx1"/>
            </a:solidFill>
            <a:prstDash val="solid"/>
            <a:headEnd type="none" w="med" len="med"/>
            <a:tailEnd type="triangle" w="med" len="med"/>
          </a:ln>
        </p:spPr>
      </p:cxnSp>
      <p:cxnSp>
        <p:nvCxnSpPr>
          <p:cNvPr id="28" name="AutoShape 28">
            <a:extLst>
              <a:ext uri="{FF2B5EF4-FFF2-40B4-BE49-F238E27FC236}">
                <a16:creationId xmlns:a16="http://schemas.microsoft.com/office/drawing/2014/main" id="{1E4E9794-D29D-F74D-BB5A-B0FAA85DFF5F}"/>
              </a:ext>
            </a:extLst>
          </p:cNvPr>
          <p:cNvCxnSpPr>
            <a:stCxn id="24" idx="3"/>
            <a:endCxn id="23" idx="0"/>
          </p:cNvCxnSpPr>
          <p:nvPr/>
        </p:nvCxnSpPr>
        <p:spPr>
          <a:xfrm flipH="1">
            <a:off x="5819775" y="4405312"/>
            <a:ext cx="885825" cy="631825"/>
          </a:xfrm>
          <a:prstGeom prst="straightConnector1">
            <a:avLst/>
          </a:prstGeom>
          <a:ln w="9525" cap="flat" cmpd="sng">
            <a:solidFill>
              <a:schemeClr val="tx1"/>
            </a:solidFill>
            <a:prstDash val="solid"/>
            <a:headEnd type="triangle" w="med" len="med"/>
            <a:tailEnd type="none" w="med" len="med"/>
          </a:ln>
        </p:spPr>
      </p:cxnSp>
      <p:cxnSp>
        <p:nvCxnSpPr>
          <p:cNvPr id="29" name="AutoShape 29">
            <a:extLst>
              <a:ext uri="{FF2B5EF4-FFF2-40B4-BE49-F238E27FC236}">
                <a16:creationId xmlns:a16="http://schemas.microsoft.com/office/drawing/2014/main" id="{A8A8BEE8-C78C-5141-AFFC-9BA64EB5E156}"/>
              </a:ext>
            </a:extLst>
          </p:cNvPr>
          <p:cNvCxnSpPr>
            <a:stCxn id="23" idx="5"/>
            <a:endCxn id="26" idx="1"/>
          </p:cNvCxnSpPr>
          <p:nvPr/>
        </p:nvCxnSpPr>
        <p:spPr>
          <a:xfrm>
            <a:off x="5873750" y="5167312"/>
            <a:ext cx="831850" cy="577850"/>
          </a:xfrm>
          <a:prstGeom prst="straightConnector1">
            <a:avLst/>
          </a:prstGeom>
          <a:ln w="9525" cap="flat" cmpd="sng">
            <a:solidFill>
              <a:schemeClr val="tx1"/>
            </a:solidFill>
            <a:prstDash val="solid"/>
            <a:headEnd type="none" w="med" len="med"/>
            <a:tailEnd type="triangle" w="med" len="med"/>
          </a:ln>
        </p:spPr>
      </p:cxnSp>
      <p:cxnSp>
        <p:nvCxnSpPr>
          <p:cNvPr id="30" name="AutoShape 30">
            <a:extLst>
              <a:ext uri="{FF2B5EF4-FFF2-40B4-BE49-F238E27FC236}">
                <a16:creationId xmlns:a16="http://schemas.microsoft.com/office/drawing/2014/main" id="{6AADFA8E-E562-AD45-B4DC-C9C7D08B76E0}"/>
              </a:ext>
            </a:extLst>
          </p:cNvPr>
          <p:cNvCxnSpPr>
            <a:stCxn id="26" idx="7"/>
            <a:endCxn id="25" idx="3"/>
          </p:cNvCxnSpPr>
          <p:nvPr/>
        </p:nvCxnSpPr>
        <p:spPr>
          <a:xfrm flipV="1">
            <a:off x="6813550" y="5091112"/>
            <a:ext cx="958850" cy="654050"/>
          </a:xfrm>
          <a:prstGeom prst="straightConnector1">
            <a:avLst/>
          </a:prstGeom>
          <a:ln w="9525" cap="flat" cmpd="sng">
            <a:solidFill>
              <a:schemeClr val="tx1"/>
            </a:solidFill>
            <a:prstDash val="solid"/>
            <a:headEnd type="none" w="med" len="med"/>
            <a:tailEnd type="triangle" w="med" len="med"/>
          </a:ln>
        </p:spPr>
      </p:cxnSp>
      <p:cxnSp>
        <p:nvCxnSpPr>
          <p:cNvPr id="31" name="AutoShape 31">
            <a:extLst>
              <a:ext uri="{FF2B5EF4-FFF2-40B4-BE49-F238E27FC236}">
                <a16:creationId xmlns:a16="http://schemas.microsoft.com/office/drawing/2014/main" id="{8A2088AD-303B-D849-AF1E-9DE62E3BD125}"/>
              </a:ext>
            </a:extLst>
          </p:cNvPr>
          <p:cNvCxnSpPr>
            <a:stCxn id="24" idx="4"/>
            <a:endCxn id="26" idx="0"/>
          </p:cNvCxnSpPr>
          <p:nvPr/>
        </p:nvCxnSpPr>
        <p:spPr>
          <a:xfrm>
            <a:off x="6759575" y="4427537"/>
            <a:ext cx="0" cy="1295400"/>
          </a:xfrm>
          <a:prstGeom prst="straightConnector1">
            <a:avLst/>
          </a:prstGeom>
          <a:ln w="9525" cap="flat" cmpd="sng">
            <a:solidFill>
              <a:schemeClr val="tx1"/>
            </a:solidFill>
            <a:prstDash val="solid"/>
            <a:headEnd type="none" w="med" len="med"/>
            <a:tailEnd type="triangle" w="med" len="med"/>
          </a:ln>
        </p:spPr>
      </p:cxnSp>
      <p:sp>
        <p:nvSpPr>
          <p:cNvPr id="32" name="Text Box 32">
            <a:extLst>
              <a:ext uri="{FF2B5EF4-FFF2-40B4-BE49-F238E27FC236}">
                <a16:creationId xmlns:a16="http://schemas.microsoft.com/office/drawing/2014/main" id="{3D4DC01E-D815-B743-9BE4-B7CA610B53E4}"/>
              </a:ext>
            </a:extLst>
          </p:cNvPr>
          <p:cNvSpPr txBox="1"/>
          <p:nvPr/>
        </p:nvSpPr>
        <p:spPr>
          <a:xfrm>
            <a:off x="5865813" y="4275137"/>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33" name="Text Box 33">
            <a:extLst>
              <a:ext uri="{FF2B5EF4-FFF2-40B4-BE49-F238E27FC236}">
                <a16:creationId xmlns:a16="http://schemas.microsoft.com/office/drawing/2014/main" id="{D9E752F4-B2F6-374E-915C-D1066B83B062}"/>
              </a:ext>
            </a:extLst>
          </p:cNvPr>
          <p:cNvSpPr txBox="1"/>
          <p:nvPr/>
        </p:nvSpPr>
        <p:spPr>
          <a:xfrm>
            <a:off x="7939088" y="4808537"/>
            <a:ext cx="2682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34" name="Text Box 34">
            <a:extLst>
              <a:ext uri="{FF2B5EF4-FFF2-40B4-BE49-F238E27FC236}">
                <a16:creationId xmlns:a16="http://schemas.microsoft.com/office/drawing/2014/main" id="{77671285-1567-1B44-9416-F7A998CC209E}"/>
              </a:ext>
            </a:extLst>
          </p:cNvPr>
          <p:cNvSpPr txBox="1"/>
          <p:nvPr/>
        </p:nvSpPr>
        <p:spPr>
          <a:xfrm>
            <a:off x="5424488" y="4884737"/>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35" name="Text Box 35">
            <a:extLst>
              <a:ext uri="{FF2B5EF4-FFF2-40B4-BE49-F238E27FC236}">
                <a16:creationId xmlns:a16="http://schemas.microsoft.com/office/drawing/2014/main" id="{F5878222-8F8B-D345-B3A2-6A72A16743D2}"/>
              </a:ext>
            </a:extLst>
          </p:cNvPr>
          <p:cNvSpPr txBox="1"/>
          <p:nvPr/>
        </p:nvSpPr>
        <p:spPr>
          <a:xfrm>
            <a:off x="5702300" y="5341937"/>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36" name="Text Box 36">
            <a:extLst>
              <a:ext uri="{FF2B5EF4-FFF2-40B4-BE49-F238E27FC236}">
                <a16:creationId xmlns:a16="http://schemas.microsoft.com/office/drawing/2014/main" id="{FE3A974F-9F55-4441-8AED-3FC524F20C84}"/>
              </a:ext>
            </a:extLst>
          </p:cNvPr>
          <p:cNvSpPr txBox="1"/>
          <p:nvPr/>
        </p:nvSpPr>
        <p:spPr>
          <a:xfrm>
            <a:off x="6599238" y="3817937"/>
            <a:ext cx="3540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37" name="Text Box 37">
            <a:extLst>
              <a:ext uri="{FF2B5EF4-FFF2-40B4-BE49-F238E27FC236}">
                <a16:creationId xmlns:a16="http://schemas.microsoft.com/office/drawing/2014/main" id="{0A0A555F-A81A-7340-B377-9834440CCCD4}"/>
              </a:ext>
            </a:extLst>
          </p:cNvPr>
          <p:cNvSpPr txBox="1"/>
          <p:nvPr/>
        </p:nvSpPr>
        <p:spPr>
          <a:xfrm>
            <a:off x="6616700" y="5722937"/>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38" name="Text Box 38">
            <a:extLst>
              <a:ext uri="{FF2B5EF4-FFF2-40B4-BE49-F238E27FC236}">
                <a16:creationId xmlns:a16="http://schemas.microsoft.com/office/drawing/2014/main" id="{89220021-BD0E-7B4B-B226-E9A6328F202B}"/>
              </a:ext>
            </a:extLst>
          </p:cNvPr>
          <p:cNvSpPr txBox="1"/>
          <p:nvPr/>
        </p:nvSpPr>
        <p:spPr>
          <a:xfrm>
            <a:off x="7218363" y="5341937"/>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endParaRPr lang="en-US" altLang="zh-CN" sz="2400" dirty="0">
              <a:latin typeface="Arial" panose="020B0604020202020204" pitchFamily="34" charset="0"/>
              <a:ea typeface="MS PGothic" panose="020B0600070205080204" pitchFamily="34" charset="-128"/>
            </a:endParaRPr>
          </a:p>
        </p:txBody>
      </p:sp>
      <p:sp>
        <p:nvSpPr>
          <p:cNvPr id="39" name="Text Box 39">
            <a:extLst>
              <a:ext uri="{FF2B5EF4-FFF2-40B4-BE49-F238E27FC236}">
                <a16:creationId xmlns:a16="http://schemas.microsoft.com/office/drawing/2014/main" id="{57FF6208-97D1-9C4F-92CC-CB115A16E9AD}"/>
              </a:ext>
            </a:extLst>
          </p:cNvPr>
          <p:cNvSpPr txBox="1"/>
          <p:nvPr/>
        </p:nvSpPr>
        <p:spPr>
          <a:xfrm>
            <a:off x="7151688" y="4275137"/>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40" name="Text Box 40">
            <a:extLst>
              <a:ext uri="{FF2B5EF4-FFF2-40B4-BE49-F238E27FC236}">
                <a16:creationId xmlns:a16="http://schemas.microsoft.com/office/drawing/2014/main" id="{8AD50499-A631-7B47-96FF-163AFADC0C9E}"/>
              </a:ext>
            </a:extLst>
          </p:cNvPr>
          <p:cNvSpPr txBox="1"/>
          <p:nvPr/>
        </p:nvSpPr>
        <p:spPr>
          <a:xfrm>
            <a:off x="6686550" y="4808537"/>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rgbClr val="FF0000"/>
                </a:solidFill>
                <a:latin typeface="Arial" panose="020B0604020202020204" pitchFamily="34" charset="0"/>
                <a:ea typeface="MS PGothic" panose="020B0600070205080204" pitchFamily="34" charset="-128"/>
              </a:rPr>
              <a:t>10</a:t>
            </a:r>
            <a:endParaRPr lang="en-US" altLang="zh-CN" sz="2400" dirty="0">
              <a:latin typeface="Arial" panose="020B0604020202020204" pitchFamily="34" charset="0"/>
              <a:ea typeface="MS PGothic" panose="020B0600070205080204" pitchFamily="34" charset="-128"/>
            </a:endParaRPr>
          </a:p>
        </p:txBody>
      </p:sp>
      <p:sp>
        <p:nvSpPr>
          <p:cNvPr id="41" name="Text Box 41">
            <a:extLst>
              <a:ext uri="{FF2B5EF4-FFF2-40B4-BE49-F238E27FC236}">
                <a16:creationId xmlns:a16="http://schemas.microsoft.com/office/drawing/2014/main" id="{8F2FBAE0-8D5D-B846-9C8B-EC3C2D75365D}"/>
              </a:ext>
            </a:extLst>
          </p:cNvPr>
          <p:cNvSpPr txBox="1"/>
          <p:nvPr/>
        </p:nvSpPr>
        <p:spPr>
          <a:xfrm>
            <a:off x="4795838" y="4267200"/>
            <a:ext cx="5730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流</a:t>
            </a:r>
            <a:r>
              <a:rPr lang="en-GB" altLang="zh-CN" sz="2400" dirty="0">
                <a:latin typeface="Arial" panose="020B0604020202020204" pitchFamily="34" charset="0"/>
                <a:ea typeface="MS PGothic" panose="020B0600070205080204" pitchFamily="34" charset="-128"/>
              </a:rPr>
              <a:t>:</a:t>
            </a:r>
          </a:p>
        </p:txBody>
      </p:sp>
      <p:sp>
        <p:nvSpPr>
          <p:cNvPr id="42" name="Text Box 42">
            <a:extLst>
              <a:ext uri="{FF2B5EF4-FFF2-40B4-BE49-F238E27FC236}">
                <a16:creationId xmlns:a16="http://schemas.microsoft.com/office/drawing/2014/main" id="{1371CDC9-CA53-0B49-99FF-7C2D0E974DA8}"/>
              </a:ext>
            </a:extLst>
          </p:cNvPr>
          <p:cNvSpPr txBox="1"/>
          <p:nvPr/>
        </p:nvSpPr>
        <p:spPr>
          <a:xfrm>
            <a:off x="390524" y="3932662"/>
            <a:ext cx="8778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网络</a:t>
            </a:r>
            <a:r>
              <a:rPr lang="en-GB" altLang="zh-CN" sz="2400" dirty="0">
                <a:latin typeface="Arial" panose="020B0604020202020204" pitchFamily="34" charset="0"/>
                <a:ea typeface="MS PGothic" panose="020B0600070205080204" pitchFamily="34" charset="-128"/>
              </a:rPr>
              <a:t>:</a:t>
            </a:r>
          </a:p>
        </p:txBody>
      </p:sp>
    </p:spTree>
    <p:extLst>
      <p:ext uri="{BB962C8B-B14F-4D97-AF65-F5344CB8AC3E}">
        <p14:creationId xmlns:p14="http://schemas.microsoft.com/office/powerpoint/2010/main" val="26080571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0D8A-4C6E-584C-980F-AD30426275C3}"/>
              </a:ext>
            </a:extLst>
          </p:cNvPr>
          <p:cNvSpPr>
            <a:spLocks noGrp="1"/>
          </p:cNvSpPr>
          <p:nvPr>
            <p:ph type="title"/>
          </p:nvPr>
        </p:nvSpPr>
        <p:spPr>
          <a:xfrm>
            <a:off x="381000" y="44626"/>
            <a:ext cx="8229600" cy="1039977"/>
          </a:xfrm>
        </p:spPr>
        <p:txBody>
          <a:bodyPr/>
          <a:lstStyle/>
          <a:p>
            <a:r>
              <a:rPr lang="en-CN" dirty="0"/>
              <a:t>流网络</a:t>
            </a:r>
          </a:p>
        </p:txBody>
      </p:sp>
      <p:sp>
        <p:nvSpPr>
          <p:cNvPr id="4" name="Rectangle 3">
            <a:extLst>
              <a:ext uri="{FF2B5EF4-FFF2-40B4-BE49-F238E27FC236}">
                <a16:creationId xmlns:a16="http://schemas.microsoft.com/office/drawing/2014/main" id="{00FCF666-2ECE-BF4F-B331-8BA0F26B2259}"/>
              </a:ext>
            </a:extLst>
          </p:cNvPr>
          <p:cNvSpPr txBox="1">
            <a:spLocks/>
          </p:cNvSpPr>
          <p:nvPr/>
        </p:nvSpPr>
        <p:spPr>
          <a:xfrm>
            <a:off x="387439" y="1371600"/>
            <a:ext cx="8610600" cy="3581400"/>
          </a:xfrm>
          <a:prstGeom prst="rect">
            <a:avLst/>
          </a:prstGeom>
          <a:noFill/>
          <a:ln w="9525">
            <a:noFill/>
          </a:ln>
        </p:spPr>
        <p:txBody>
          <a:bodyPr vert="horz" wrap="square" lIns="91440" tIns="45720" rIns="91440" bIns="45720" anchor="t"/>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609600" indent="-609600" defTabSz="914400" eaLnBrk="1" hangingPunct="1">
              <a:buFont typeface="Arial" panose="020B0604020202020204" pitchFamily="34" charset="0"/>
              <a:buNone/>
            </a:pPr>
            <a:r>
              <a:rPr lang="zh-CN" altLang="en-US" sz="2400" dirty="0">
                <a:ea typeface="宋体" panose="02010600030101010101" pitchFamily="2" charset="-122"/>
              </a:rPr>
              <a:t>给定图</a:t>
            </a:r>
            <a:r>
              <a:rPr lang="en-US" altLang="zh-CN" sz="2400" dirty="0">
                <a:solidFill>
                  <a:schemeClr val="accent2"/>
                </a:solidFill>
                <a:ea typeface="宋体" panose="02010600030101010101" pitchFamily="2" charset="-122"/>
              </a:rPr>
              <a:t>G = (V,E)</a:t>
            </a:r>
            <a:r>
              <a:rPr lang="zh-CN" altLang="en-US" sz="2400" dirty="0">
                <a:ea typeface="宋体" panose="02010600030101010101" pitchFamily="2" charset="-122"/>
              </a:rPr>
              <a:t>中 </a:t>
            </a:r>
            <a:r>
              <a:rPr lang="en-US" altLang="zh-CN" sz="2400" dirty="0">
                <a:ea typeface="宋体" panose="02010600030101010101" pitchFamily="2" charset="-122"/>
              </a:rPr>
              <a:t>s-t </a:t>
            </a:r>
            <a:r>
              <a:rPr lang="zh-CN" altLang="en-US" sz="2400" dirty="0">
                <a:ea typeface="宋体" panose="02010600030101010101" pitchFamily="2" charset="-122"/>
              </a:rPr>
              <a:t>流 </a:t>
            </a:r>
            <a:r>
              <a:rPr lang="en-US" altLang="zh-CN" sz="2400" i="1" dirty="0">
                <a:solidFill>
                  <a:schemeClr val="accent2"/>
                </a:solidFill>
                <a:ea typeface="宋体" panose="02010600030101010101" pitchFamily="2" charset="-122"/>
              </a:rPr>
              <a:t>f</a:t>
            </a:r>
            <a:r>
              <a:rPr lang="en-US" altLang="zh-CN" sz="2400" dirty="0">
                <a:ea typeface="宋体" panose="02010600030101010101" pitchFamily="2" charset="-122"/>
              </a:rPr>
              <a:t> </a:t>
            </a:r>
            <a:r>
              <a:rPr lang="zh-CN" altLang="en-US" sz="2400" dirty="0">
                <a:ea typeface="宋体" panose="02010600030101010101" pitchFamily="2" charset="-122"/>
              </a:rPr>
              <a:t>和任意结点集合 </a:t>
            </a:r>
            <a:r>
              <a:rPr lang="en-US" altLang="zh-CN" sz="2400" i="1" dirty="0">
                <a:solidFill>
                  <a:schemeClr val="accent2"/>
                </a:solidFill>
                <a:ea typeface="宋体" panose="02010600030101010101" pitchFamily="2" charset="-122"/>
              </a:rPr>
              <a:t>B</a:t>
            </a:r>
            <a:endParaRPr lang="en-US" altLang="zh-CN" sz="2400" dirty="0">
              <a:ea typeface="宋体" panose="02010600030101010101" pitchFamily="2" charset="-122"/>
            </a:endParaRPr>
          </a:p>
          <a:p>
            <a:pPr marL="609600" indent="-609600" defTabSz="914400" eaLnBrk="1" hangingPunct="1"/>
            <a:r>
              <a:rPr lang="en-US" altLang="zh-CN" sz="2400" i="1" dirty="0">
                <a:solidFill>
                  <a:schemeClr val="accent2"/>
                </a:solidFill>
                <a:ea typeface="宋体" panose="02010600030101010101" pitchFamily="2" charset="-122"/>
              </a:rPr>
              <a:t>f </a:t>
            </a:r>
            <a:r>
              <a:rPr lang="en-US" altLang="zh-CN" sz="2400" baseline="30000" dirty="0">
                <a:solidFill>
                  <a:schemeClr val="accent2"/>
                </a:solidFill>
                <a:ea typeface="宋体" panose="02010600030101010101" pitchFamily="2" charset="-122"/>
              </a:rPr>
              <a:t>in</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B</a:t>
            </a:r>
            <a:r>
              <a:rPr lang="en-US" altLang="zh-CN" sz="2400" dirty="0">
                <a:solidFill>
                  <a:schemeClr val="accent2"/>
                </a:solidFill>
                <a:ea typeface="宋体" panose="02010600030101010101" pitchFamily="2" charset="-122"/>
              </a:rPr>
              <a:t>) = ∑</a:t>
            </a:r>
            <a:r>
              <a:rPr lang="en-US" altLang="zh-CN" sz="2400" i="1" baseline="-25000" dirty="0">
                <a:solidFill>
                  <a:schemeClr val="accent2"/>
                </a:solidFill>
                <a:ea typeface="宋体" panose="02010600030101010101" pitchFamily="2" charset="-122"/>
              </a:rPr>
              <a:t>e</a:t>
            </a:r>
            <a:r>
              <a:rPr lang="en-US" altLang="zh-CN" sz="2400" baseline="-25000" dirty="0">
                <a:solidFill>
                  <a:schemeClr val="accent2"/>
                </a:solidFill>
                <a:ea typeface="宋体" panose="02010600030101010101" pitchFamily="2" charset="-122"/>
              </a:rPr>
              <a:t> in </a:t>
            </a:r>
            <a:r>
              <a:rPr lang="en-US" altLang="zh-CN" sz="2400" i="1" baseline="-25000" dirty="0">
                <a:solidFill>
                  <a:schemeClr val="accent2"/>
                </a:solidFill>
                <a:ea typeface="宋体" panose="02010600030101010101" pitchFamily="2" charset="-122"/>
              </a:rPr>
              <a:t>B</a:t>
            </a:r>
            <a:r>
              <a:rPr lang="en-US" altLang="zh-CN" sz="2400" dirty="0">
                <a:solidFill>
                  <a:schemeClr val="accent2"/>
                </a:solidFill>
                <a:ea typeface="宋体" panose="02010600030101010101" pitchFamily="2" charset="-12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a:t>
            </a:r>
          </a:p>
          <a:p>
            <a:pPr marL="609600" indent="-609600" defTabSz="914400" eaLnBrk="1" hangingPunct="1"/>
            <a:r>
              <a:rPr lang="en-US" altLang="zh-CN" sz="2400" i="1" dirty="0">
                <a:solidFill>
                  <a:schemeClr val="accent2"/>
                </a:solidFill>
                <a:ea typeface="宋体" panose="02010600030101010101" pitchFamily="2" charset="-122"/>
              </a:rPr>
              <a:t>f </a:t>
            </a:r>
            <a:r>
              <a:rPr lang="en-US" altLang="zh-CN" sz="2400" baseline="30000" dirty="0">
                <a:solidFill>
                  <a:schemeClr val="accent2"/>
                </a:solidFill>
                <a:ea typeface="宋体" panose="02010600030101010101" pitchFamily="2" charset="-122"/>
              </a:rPr>
              <a:t>out</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B</a:t>
            </a:r>
            <a:r>
              <a:rPr lang="en-US" altLang="zh-CN" sz="2400" dirty="0">
                <a:solidFill>
                  <a:schemeClr val="accent2"/>
                </a:solidFill>
                <a:ea typeface="宋体" panose="02010600030101010101" pitchFamily="2" charset="-122"/>
              </a:rPr>
              <a:t>) = ∑</a:t>
            </a:r>
            <a:r>
              <a:rPr lang="en-US" altLang="zh-CN" sz="2400" i="1" baseline="-25000" dirty="0">
                <a:solidFill>
                  <a:schemeClr val="accent2"/>
                </a:solidFill>
                <a:ea typeface="宋体" panose="02010600030101010101" pitchFamily="2" charset="-122"/>
              </a:rPr>
              <a:t>e</a:t>
            </a:r>
            <a:r>
              <a:rPr lang="en-US" altLang="zh-CN" sz="2400" baseline="-25000" dirty="0">
                <a:solidFill>
                  <a:schemeClr val="accent2"/>
                </a:solidFill>
                <a:ea typeface="宋体" panose="02010600030101010101" pitchFamily="2" charset="-122"/>
              </a:rPr>
              <a:t> out </a:t>
            </a:r>
            <a:r>
              <a:rPr lang="en-US" altLang="zh-CN" sz="2400" i="1" baseline="-25000" dirty="0">
                <a:solidFill>
                  <a:schemeClr val="accent2"/>
                </a:solidFill>
                <a:ea typeface="宋体" panose="02010600030101010101" pitchFamily="2" charset="-122"/>
              </a:rPr>
              <a:t>B</a:t>
            </a:r>
            <a:r>
              <a:rPr lang="en-US" altLang="zh-CN" sz="2400" dirty="0">
                <a:solidFill>
                  <a:schemeClr val="accent2"/>
                </a:solidFill>
                <a:ea typeface="宋体" panose="02010600030101010101" pitchFamily="2" charset="-122"/>
              </a:rPr>
              <a:t> </a:t>
            </a:r>
            <a:r>
              <a:rPr lang="en-US" altLang="zh-CN" sz="2400" i="1" dirty="0">
                <a:solidFill>
                  <a:schemeClr val="accent2"/>
                </a:solidFill>
                <a:ea typeface="宋体" panose="02010600030101010101" pitchFamily="2" charset="-122"/>
              </a:rPr>
              <a:t>f</a:t>
            </a:r>
            <a:r>
              <a:rPr lang="en-US" altLang="zh-CN" sz="2400" dirty="0">
                <a:solidFill>
                  <a:schemeClr val="accent2"/>
                </a:solidFill>
                <a:ea typeface="宋体" panose="02010600030101010101" pitchFamily="2" charset="-122"/>
              </a:rPr>
              <a:t>(</a:t>
            </a:r>
            <a:r>
              <a:rPr lang="en-US" altLang="zh-CN" sz="2400" i="1" dirty="0">
                <a:solidFill>
                  <a:schemeClr val="accent2"/>
                </a:solidFill>
                <a:ea typeface="宋体" panose="02010600030101010101" pitchFamily="2" charset="-122"/>
              </a:rPr>
              <a:t>e</a:t>
            </a:r>
            <a:r>
              <a:rPr lang="en-US" altLang="zh-CN" sz="2400" dirty="0">
                <a:solidFill>
                  <a:schemeClr val="accent2"/>
                </a:solidFill>
                <a:ea typeface="宋体" panose="02010600030101010101" pitchFamily="2" charset="-122"/>
              </a:rPr>
              <a:t>) </a:t>
            </a:r>
          </a:p>
          <a:p>
            <a:pPr marL="609600" indent="-609600" defTabSz="914400" eaLnBrk="1" hangingPunct="1"/>
            <a:r>
              <a:rPr lang="zh-CN" altLang="en-US" sz="2400" dirty="0">
                <a:ea typeface="宋体" panose="02010600030101010101" pitchFamily="2" charset="-122"/>
              </a:rPr>
              <a:t>例子</a:t>
            </a:r>
            <a:r>
              <a:rPr lang="en-US" altLang="zh-CN" sz="2400" dirty="0">
                <a:ea typeface="宋体" panose="02010600030101010101" pitchFamily="2" charset="-122"/>
              </a:rPr>
              <a:t>: </a:t>
            </a:r>
            <a:r>
              <a:rPr lang="en-US" altLang="zh-CN" sz="2400" i="1" dirty="0">
                <a:solidFill>
                  <a:schemeClr val="accent2"/>
                </a:solidFill>
                <a:ea typeface="宋体" panose="02010600030101010101" pitchFamily="2" charset="-122"/>
              </a:rPr>
              <a:t>f </a:t>
            </a:r>
            <a:r>
              <a:rPr lang="en-US" altLang="zh-CN" sz="2400" baseline="30000" dirty="0">
                <a:solidFill>
                  <a:schemeClr val="accent2"/>
                </a:solidFill>
                <a:ea typeface="宋体" panose="02010600030101010101" pitchFamily="2" charset="-122"/>
              </a:rPr>
              <a:t>in</a:t>
            </a:r>
            <a:r>
              <a:rPr lang="en-US" altLang="zh-CN" sz="2400" dirty="0">
                <a:solidFill>
                  <a:schemeClr val="accent2"/>
                </a:solidFill>
                <a:ea typeface="宋体" panose="02010600030101010101" pitchFamily="2" charset="-122"/>
              </a:rPr>
              <a:t>(</a:t>
            </a:r>
            <a:r>
              <a:rPr lang="en-US" altLang="zh-CN" sz="2400" i="1" dirty="0" err="1">
                <a:solidFill>
                  <a:schemeClr val="accent2"/>
                </a:solidFill>
                <a:ea typeface="宋体" panose="02010600030101010101" pitchFamily="2" charset="-122"/>
              </a:rPr>
              <a:t>u,v</a:t>
            </a:r>
            <a:r>
              <a:rPr lang="en-US" altLang="zh-CN" sz="2400" dirty="0">
                <a:solidFill>
                  <a:schemeClr val="accent2"/>
                </a:solidFill>
                <a:ea typeface="宋体" panose="02010600030101010101" pitchFamily="2" charset="-122"/>
              </a:rPr>
              <a:t>) = </a:t>
            </a:r>
            <a:r>
              <a:rPr lang="en-US" altLang="zh-CN" sz="2400" i="1" dirty="0">
                <a:solidFill>
                  <a:schemeClr val="accent2"/>
                </a:solidFill>
                <a:ea typeface="宋体" panose="02010600030101010101" pitchFamily="2" charset="-122"/>
              </a:rPr>
              <a:t>f </a:t>
            </a:r>
            <a:r>
              <a:rPr lang="en-US" altLang="zh-CN" sz="2400" baseline="30000" dirty="0">
                <a:solidFill>
                  <a:schemeClr val="accent2"/>
                </a:solidFill>
                <a:ea typeface="宋体" panose="02010600030101010101" pitchFamily="2" charset="-122"/>
              </a:rPr>
              <a:t>out</a:t>
            </a:r>
            <a:r>
              <a:rPr lang="en-US" altLang="zh-CN" sz="2400" dirty="0">
                <a:solidFill>
                  <a:schemeClr val="accent2"/>
                </a:solidFill>
                <a:ea typeface="宋体" panose="02010600030101010101" pitchFamily="2" charset="-122"/>
              </a:rPr>
              <a:t>(</a:t>
            </a:r>
            <a:r>
              <a:rPr lang="en-US" altLang="zh-CN" sz="2400" i="1" dirty="0" err="1">
                <a:solidFill>
                  <a:schemeClr val="accent2"/>
                </a:solidFill>
                <a:ea typeface="宋体" panose="02010600030101010101" pitchFamily="2" charset="-122"/>
              </a:rPr>
              <a:t>u,v</a:t>
            </a:r>
            <a:r>
              <a:rPr lang="en-US" altLang="zh-CN" sz="2400" dirty="0">
                <a:solidFill>
                  <a:schemeClr val="accent2"/>
                </a:solidFill>
                <a:ea typeface="宋体" panose="02010600030101010101" pitchFamily="2" charset="-122"/>
              </a:rPr>
              <a:t>) = 30</a:t>
            </a:r>
          </a:p>
          <a:p>
            <a:pPr marL="609600" indent="-609600" defTabSz="914400" eaLnBrk="1" hangingPunct="1"/>
            <a:r>
              <a:rPr lang="zh-CN" altLang="en-US" sz="2400" dirty="0"/>
              <a:t>性质</a:t>
            </a:r>
            <a:r>
              <a:rPr lang="en-US" altLang="zh-CN" sz="2400" dirty="0"/>
              <a:t>: </a:t>
            </a:r>
            <a:r>
              <a:rPr lang="en-US" altLang="zh-CN" sz="2400" i="1" dirty="0">
                <a:solidFill>
                  <a:schemeClr val="accent2"/>
                </a:solidFill>
              </a:rPr>
              <a:t>f </a:t>
            </a:r>
            <a:r>
              <a:rPr lang="en-US" altLang="zh-CN" sz="2400" baseline="30000" dirty="0">
                <a:solidFill>
                  <a:schemeClr val="accent2"/>
                </a:solidFill>
              </a:rPr>
              <a:t>in</a:t>
            </a:r>
            <a:r>
              <a:rPr lang="en-US" altLang="zh-CN" sz="2400" dirty="0">
                <a:solidFill>
                  <a:schemeClr val="accent2"/>
                </a:solidFill>
              </a:rPr>
              <a:t>(</a:t>
            </a:r>
            <a:r>
              <a:rPr lang="en-US" altLang="zh-CN" sz="2400" i="1" dirty="0">
                <a:solidFill>
                  <a:schemeClr val="accent2"/>
                </a:solidFill>
              </a:rPr>
              <a:t>t</a:t>
            </a:r>
            <a:r>
              <a:rPr lang="en-US" altLang="zh-CN" sz="2400" dirty="0">
                <a:solidFill>
                  <a:schemeClr val="accent2"/>
                </a:solidFill>
              </a:rPr>
              <a:t>) = </a:t>
            </a:r>
            <a:r>
              <a:rPr lang="en-US" altLang="zh-CN" sz="2400" i="1" dirty="0">
                <a:solidFill>
                  <a:schemeClr val="accent2"/>
                </a:solidFill>
              </a:rPr>
              <a:t>f </a:t>
            </a:r>
            <a:r>
              <a:rPr lang="en-US" altLang="zh-CN" sz="2400" baseline="30000" dirty="0">
                <a:solidFill>
                  <a:schemeClr val="accent2"/>
                </a:solidFill>
              </a:rPr>
              <a:t>out</a:t>
            </a:r>
            <a:r>
              <a:rPr lang="en-US" altLang="zh-CN" sz="2400" dirty="0">
                <a:solidFill>
                  <a:schemeClr val="accent2"/>
                </a:solidFill>
              </a:rPr>
              <a:t>(</a:t>
            </a:r>
            <a:r>
              <a:rPr lang="en-US" altLang="zh-CN" sz="2400" i="1" dirty="0">
                <a:solidFill>
                  <a:schemeClr val="accent2"/>
                </a:solidFill>
              </a:rPr>
              <a:t>s</a:t>
            </a:r>
            <a:r>
              <a:rPr lang="en-US" altLang="zh-CN" sz="2400" dirty="0">
                <a:solidFill>
                  <a:schemeClr val="accent2"/>
                </a:solidFill>
              </a:rPr>
              <a:t>)</a:t>
            </a:r>
            <a:endParaRPr lang="en-US" altLang="zh-CN" sz="2400" dirty="0"/>
          </a:p>
          <a:p>
            <a:pPr marL="609600" indent="-609600" defTabSz="914400" eaLnBrk="1" hangingPunct="1"/>
            <a:endParaRPr lang="en-US" altLang="zh-CN" sz="2400" dirty="0">
              <a:solidFill>
                <a:schemeClr val="accent2"/>
              </a:solidFill>
              <a:ea typeface="宋体" panose="02010600030101010101" pitchFamily="2" charset="-122"/>
            </a:endParaRPr>
          </a:p>
        </p:txBody>
      </p:sp>
      <p:sp>
        <p:nvSpPr>
          <p:cNvPr id="5" name="Oval 4">
            <a:extLst>
              <a:ext uri="{FF2B5EF4-FFF2-40B4-BE49-F238E27FC236}">
                <a16:creationId xmlns:a16="http://schemas.microsoft.com/office/drawing/2014/main" id="{A213BA2F-80E9-0A44-B09D-23135DEAF563}"/>
              </a:ext>
            </a:extLst>
          </p:cNvPr>
          <p:cNvSpPr/>
          <p:nvPr/>
        </p:nvSpPr>
        <p:spPr>
          <a:xfrm>
            <a:off x="1435100" y="52578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6" name="Oval 5">
            <a:extLst>
              <a:ext uri="{FF2B5EF4-FFF2-40B4-BE49-F238E27FC236}">
                <a16:creationId xmlns:a16="http://schemas.microsoft.com/office/drawing/2014/main" id="{4BDF3F9F-0C45-244A-B5EC-3E5867E3E19F}"/>
              </a:ext>
            </a:extLst>
          </p:cNvPr>
          <p:cNvSpPr/>
          <p:nvPr/>
        </p:nvSpPr>
        <p:spPr>
          <a:xfrm>
            <a:off x="2374900" y="4495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7" name="Oval 6">
            <a:extLst>
              <a:ext uri="{FF2B5EF4-FFF2-40B4-BE49-F238E27FC236}">
                <a16:creationId xmlns:a16="http://schemas.microsoft.com/office/drawing/2014/main" id="{54820661-8C81-4B45-A0CD-6FD49FEBCCCB}"/>
              </a:ext>
            </a:extLst>
          </p:cNvPr>
          <p:cNvSpPr/>
          <p:nvPr/>
        </p:nvSpPr>
        <p:spPr>
          <a:xfrm>
            <a:off x="3441700" y="51816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8" name="Oval 7">
            <a:extLst>
              <a:ext uri="{FF2B5EF4-FFF2-40B4-BE49-F238E27FC236}">
                <a16:creationId xmlns:a16="http://schemas.microsoft.com/office/drawing/2014/main" id="{EACA480A-8323-2B46-9E97-8005FED69457}"/>
              </a:ext>
            </a:extLst>
          </p:cNvPr>
          <p:cNvSpPr/>
          <p:nvPr/>
        </p:nvSpPr>
        <p:spPr>
          <a:xfrm>
            <a:off x="2374900" y="59436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9" name="AutoShape 8">
            <a:extLst>
              <a:ext uri="{FF2B5EF4-FFF2-40B4-BE49-F238E27FC236}">
                <a16:creationId xmlns:a16="http://schemas.microsoft.com/office/drawing/2014/main" id="{01C01F49-F23D-FA47-874D-5449E3CB46B1}"/>
              </a:ext>
            </a:extLst>
          </p:cNvPr>
          <p:cNvCxnSpPr>
            <a:stCxn id="6" idx="5"/>
            <a:endCxn id="7" idx="1"/>
          </p:cNvCxnSpPr>
          <p:nvPr/>
        </p:nvCxnSpPr>
        <p:spPr>
          <a:xfrm>
            <a:off x="2505075" y="4625975"/>
            <a:ext cx="958850" cy="577850"/>
          </a:xfrm>
          <a:prstGeom prst="straightConnector1">
            <a:avLst/>
          </a:prstGeom>
          <a:ln w="9525" cap="flat" cmpd="sng">
            <a:solidFill>
              <a:schemeClr val="tx1"/>
            </a:solidFill>
            <a:prstDash val="solid"/>
            <a:headEnd type="none" w="med" len="med"/>
            <a:tailEnd type="triangle" w="med" len="med"/>
          </a:ln>
        </p:spPr>
      </p:cxnSp>
      <p:cxnSp>
        <p:nvCxnSpPr>
          <p:cNvPr id="10" name="AutoShape 9">
            <a:extLst>
              <a:ext uri="{FF2B5EF4-FFF2-40B4-BE49-F238E27FC236}">
                <a16:creationId xmlns:a16="http://schemas.microsoft.com/office/drawing/2014/main" id="{E24BEA87-0599-5144-9AD7-B1EDA87BC56E}"/>
              </a:ext>
            </a:extLst>
          </p:cNvPr>
          <p:cNvCxnSpPr>
            <a:stCxn id="6" idx="3"/>
            <a:endCxn id="5" idx="0"/>
          </p:cNvCxnSpPr>
          <p:nvPr/>
        </p:nvCxnSpPr>
        <p:spPr>
          <a:xfrm flipH="1">
            <a:off x="1511300" y="4625975"/>
            <a:ext cx="885825" cy="631825"/>
          </a:xfrm>
          <a:prstGeom prst="straightConnector1">
            <a:avLst/>
          </a:prstGeom>
          <a:ln w="9525" cap="flat" cmpd="sng">
            <a:solidFill>
              <a:schemeClr val="tx1"/>
            </a:solidFill>
            <a:prstDash val="solid"/>
            <a:headEnd type="triangle" w="med" len="med"/>
            <a:tailEnd type="none" w="med" len="med"/>
          </a:ln>
        </p:spPr>
      </p:cxnSp>
      <p:cxnSp>
        <p:nvCxnSpPr>
          <p:cNvPr id="11" name="AutoShape 10">
            <a:extLst>
              <a:ext uri="{FF2B5EF4-FFF2-40B4-BE49-F238E27FC236}">
                <a16:creationId xmlns:a16="http://schemas.microsoft.com/office/drawing/2014/main" id="{ABB31970-B900-F549-8310-B1EB39416E46}"/>
              </a:ext>
            </a:extLst>
          </p:cNvPr>
          <p:cNvCxnSpPr>
            <a:stCxn id="5" idx="5"/>
            <a:endCxn id="8" idx="1"/>
          </p:cNvCxnSpPr>
          <p:nvPr/>
        </p:nvCxnSpPr>
        <p:spPr>
          <a:xfrm>
            <a:off x="1565275" y="5387975"/>
            <a:ext cx="831850" cy="577850"/>
          </a:xfrm>
          <a:prstGeom prst="straightConnector1">
            <a:avLst/>
          </a:prstGeom>
          <a:ln w="9525" cap="flat" cmpd="sng">
            <a:solidFill>
              <a:schemeClr val="tx1"/>
            </a:solidFill>
            <a:prstDash val="solid"/>
            <a:headEnd type="none" w="med" len="med"/>
            <a:tailEnd type="triangle" w="med" len="med"/>
          </a:ln>
        </p:spPr>
      </p:cxnSp>
      <p:cxnSp>
        <p:nvCxnSpPr>
          <p:cNvPr id="12" name="AutoShape 11">
            <a:extLst>
              <a:ext uri="{FF2B5EF4-FFF2-40B4-BE49-F238E27FC236}">
                <a16:creationId xmlns:a16="http://schemas.microsoft.com/office/drawing/2014/main" id="{24C50E3F-981E-8F41-95BB-B56CD5C3BBE6}"/>
              </a:ext>
            </a:extLst>
          </p:cNvPr>
          <p:cNvCxnSpPr>
            <a:stCxn id="8" idx="7"/>
            <a:endCxn id="7" idx="3"/>
          </p:cNvCxnSpPr>
          <p:nvPr/>
        </p:nvCxnSpPr>
        <p:spPr>
          <a:xfrm flipV="1">
            <a:off x="2505075" y="5311775"/>
            <a:ext cx="958850" cy="654050"/>
          </a:xfrm>
          <a:prstGeom prst="straightConnector1">
            <a:avLst/>
          </a:prstGeom>
          <a:ln w="9525" cap="flat" cmpd="sng">
            <a:solidFill>
              <a:schemeClr val="tx1"/>
            </a:solidFill>
            <a:prstDash val="solid"/>
            <a:headEnd type="none" w="med" len="med"/>
            <a:tailEnd type="triangle" w="med" len="med"/>
          </a:ln>
        </p:spPr>
      </p:cxnSp>
      <p:cxnSp>
        <p:nvCxnSpPr>
          <p:cNvPr id="13" name="AutoShape 12">
            <a:extLst>
              <a:ext uri="{FF2B5EF4-FFF2-40B4-BE49-F238E27FC236}">
                <a16:creationId xmlns:a16="http://schemas.microsoft.com/office/drawing/2014/main" id="{EDA0CD78-13E1-3747-9E8C-3CB6F3E499CE}"/>
              </a:ext>
            </a:extLst>
          </p:cNvPr>
          <p:cNvCxnSpPr>
            <a:stCxn id="6" idx="4"/>
            <a:endCxn id="8" idx="0"/>
          </p:cNvCxnSpPr>
          <p:nvPr/>
        </p:nvCxnSpPr>
        <p:spPr>
          <a:xfrm>
            <a:off x="2451100" y="4648200"/>
            <a:ext cx="0" cy="1295400"/>
          </a:xfrm>
          <a:prstGeom prst="straightConnector1">
            <a:avLst/>
          </a:prstGeom>
          <a:ln w="9525" cap="flat" cmpd="sng">
            <a:solidFill>
              <a:schemeClr val="tx1"/>
            </a:solidFill>
            <a:prstDash val="solid"/>
            <a:headEnd type="none" w="med" len="med"/>
            <a:tailEnd type="triangle" w="med" len="med"/>
          </a:ln>
        </p:spPr>
      </p:cxnSp>
      <p:sp>
        <p:nvSpPr>
          <p:cNvPr id="14" name="Text Box 13">
            <a:extLst>
              <a:ext uri="{FF2B5EF4-FFF2-40B4-BE49-F238E27FC236}">
                <a16:creationId xmlns:a16="http://schemas.microsoft.com/office/drawing/2014/main" id="{EB73C278-B16B-D64A-AA28-84EBAB3B58D5}"/>
              </a:ext>
            </a:extLst>
          </p:cNvPr>
          <p:cNvSpPr txBox="1"/>
          <p:nvPr/>
        </p:nvSpPr>
        <p:spPr>
          <a:xfrm>
            <a:off x="1557338" y="44958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15" name="Text Box 14">
            <a:extLst>
              <a:ext uri="{FF2B5EF4-FFF2-40B4-BE49-F238E27FC236}">
                <a16:creationId xmlns:a16="http://schemas.microsoft.com/office/drawing/2014/main" id="{6D285432-B7E1-C44F-9CE4-7F248765EF89}"/>
              </a:ext>
            </a:extLst>
          </p:cNvPr>
          <p:cNvSpPr txBox="1"/>
          <p:nvPr/>
        </p:nvSpPr>
        <p:spPr>
          <a:xfrm>
            <a:off x="3630613" y="5029200"/>
            <a:ext cx="2682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16" name="Text Box 15">
            <a:extLst>
              <a:ext uri="{FF2B5EF4-FFF2-40B4-BE49-F238E27FC236}">
                <a16:creationId xmlns:a16="http://schemas.microsoft.com/office/drawing/2014/main" id="{1E096C09-90E2-B344-8A7D-654216499002}"/>
              </a:ext>
            </a:extLst>
          </p:cNvPr>
          <p:cNvSpPr txBox="1"/>
          <p:nvPr/>
        </p:nvSpPr>
        <p:spPr>
          <a:xfrm>
            <a:off x="1116013" y="51054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17" name="Text Box 16">
            <a:extLst>
              <a:ext uri="{FF2B5EF4-FFF2-40B4-BE49-F238E27FC236}">
                <a16:creationId xmlns:a16="http://schemas.microsoft.com/office/drawing/2014/main" id="{785A8AAA-077A-A141-8C06-3AD8D2C09160}"/>
              </a:ext>
            </a:extLst>
          </p:cNvPr>
          <p:cNvSpPr txBox="1"/>
          <p:nvPr/>
        </p:nvSpPr>
        <p:spPr>
          <a:xfrm>
            <a:off x="1393825" y="55626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18" name="Text Box 17">
            <a:extLst>
              <a:ext uri="{FF2B5EF4-FFF2-40B4-BE49-F238E27FC236}">
                <a16:creationId xmlns:a16="http://schemas.microsoft.com/office/drawing/2014/main" id="{4D131967-06F3-024F-A5D9-58CDFC836626}"/>
              </a:ext>
            </a:extLst>
          </p:cNvPr>
          <p:cNvSpPr txBox="1"/>
          <p:nvPr/>
        </p:nvSpPr>
        <p:spPr>
          <a:xfrm>
            <a:off x="2290763" y="4038600"/>
            <a:ext cx="3540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19" name="Text Box 18">
            <a:extLst>
              <a:ext uri="{FF2B5EF4-FFF2-40B4-BE49-F238E27FC236}">
                <a16:creationId xmlns:a16="http://schemas.microsoft.com/office/drawing/2014/main" id="{5C8F2DA1-05B4-BA44-9258-71B96A2CFDFB}"/>
              </a:ext>
            </a:extLst>
          </p:cNvPr>
          <p:cNvSpPr txBox="1"/>
          <p:nvPr/>
        </p:nvSpPr>
        <p:spPr>
          <a:xfrm>
            <a:off x="2308225" y="59436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20" name="Text Box 19">
            <a:extLst>
              <a:ext uri="{FF2B5EF4-FFF2-40B4-BE49-F238E27FC236}">
                <a16:creationId xmlns:a16="http://schemas.microsoft.com/office/drawing/2014/main" id="{9E1904A1-9787-844D-B08C-40BEFD9F0BF3}"/>
              </a:ext>
            </a:extLst>
          </p:cNvPr>
          <p:cNvSpPr txBox="1"/>
          <p:nvPr/>
        </p:nvSpPr>
        <p:spPr>
          <a:xfrm>
            <a:off x="2909888" y="55626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21" name="Text Box 20">
            <a:extLst>
              <a:ext uri="{FF2B5EF4-FFF2-40B4-BE49-F238E27FC236}">
                <a16:creationId xmlns:a16="http://schemas.microsoft.com/office/drawing/2014/main" id="{0E076105-C043-D14B-B374-E96AF04127DD}"/>
              </a:ext>
            </a:extLst>
          </p:cNvPr>
          <p:cNvSpPr txBox="1"/>
          <p:nvPr/>
        </p:nvSpPr>
        <p:spPr>
          <a:xfrm>
            <a:off x="2843213" y="44958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22" name="Text Box 21">
            <a:extLst>
              <a:ext uri="{FF2B5EF4-FFF2-40B4-BE49-F238E27FC236}">
                <a16:creationId xmlns:a16="http://schemas.microsoft.com/office/drawing/2014/main" id="{3344A3DF-3BA7-9D4A-8B24-3CD34AF81033}"/>
              </a:ext>
            </a:extLst>
          </p:cNvPr>
          <p:cNvSpPr txBox="1"/>
          <p:nvPr/>
        </p:nvSpPr>
        <p:spPr>
          <a:xfrm>
            <a:off x="2376488" y="50292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30</a:t>
            </a:r>
          </a:p>
        </p:txBody>
      </p:sp>
      <p:sp>
        <p:nvSpPr>
          <p:cNvPr id="23" name="Oval 22">
            <a:extLst>
              <a:ext uri="{FF2B5EF4-FFF2-40B4-BE49-F238E27FC236}">
                <a16:creationId xmlns:a16="http://schemas.microsoft.com/office/drawing/2014/main" id="{0B6BFF34-FF41-A24C-82A3-A7BCE1F06203}"/>
              </a:ext>
            </a:extLst>
          </p:cNvPr>
          <p:cNvSpPr/>
          <p:nvPr/>
        </p:nvSpPr>
        <p:spPr>
          <a:xfrm>
            <a:off x="5842000" y="5341938"/>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24" name="Oval 23">
            <a:extLst>
              <a:ext uri="{FF2B5EF4-FFF2-40B4-BE49-F238E27FC236}">
                <a16:creationId xmlns:a16="http://schemas.microsoft.com/office/drawing/2014/main" id="{8071B27F-5D1F-9A4D-B17D-737A9C152963}"/>
              </a:ext>
            </a:extLst>
          </p:cNvPr>
          <p:cNvSpPr/>
          <p:nvPr/>
        </p:nvSpPr>
        <p:spPr>
          <a:xfrm>
            <a:off x="6781800" y="4579938"/>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5" name="Oval 24">
            <a:extLst>
              <a:ext uri="{FF2B5EF4-FFF2-40B4-BE49-F238E27FC236}">
                <a16:creationId xmlns:a16="http://schemas.microsoft.com/office/drawing/2014/main" id="{CF1564D5-EBAF-3846-98DF-8A3385BDB2F9}"/>
              </a:ext>
            </a:extLst>
          </p:cNvPr>
          <p:cNvSpPr/>
          <p:nvPr/>
        </p:nvSpPr>
        <p:spPr>
          <a:xfrm>
            <a:off x="7848600" y="5265738"/>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6" name="Oval 25">
            <a:extLst>
              <a:ext uri="{FF2B5EF4-FFF2-40B4-BE49-F238E27FC236}">
                <a16:creationId xmlns:a16="http://schemas.microsoft.com/office/drawing/2014/main" id="{24E82A3C-EB37-4045-9DE4-764E762621E1}"/>
              </a:ext>
            </a:extLst>
          </p:cNvPr>
          <p:cNvSpPr/>
          <p:nvPr/>
        </p:nvSpPr>
        <p:spPr>
          <a:xfrm>
            <a:off x="6781800" y="6027738"/>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27" name="AutoShape 26">
            <a:extLst>
              <a:ext uri="{FF2B5EF4-FFF2-40B4-BE49-F238E27FC236}">
                <a16:creationId xmlns:a16="http://schemas.microsoft.com/office/drawing/2014/main" id="{164CEC60-9E59-1846-9502-FDF648DEC71A}"/>
              </a:ext>
            </a:extLst>
          </p:cNvPr>
          <p:cNvCxnSpPr>
            <a:stCxn id="24" idx="5"/>
            <a:endCxn id="25" idx="1"/>
          </p:cNvCxnSpPr>
          <p:nvPr/>
        </p:nvCxnSpPr>
        <p:spPr>
          <a:xfrm>
            <a:off x="6911975" y="4710113"/>
            <a:ext cx="958850" cy="577850"/>
          </a:xfrm>
          <a:prstGeom prst="straightConnector1">
            <a:avLst/>
          </a:prstGeom>
          <a:ln w="9525" cap="flat" cmpd="sng">
            <a:solidFill>
              <a:schemeClr val="tx1"/>
            </a:solidFill>
            <a:prstDash val="solid"/>
            <a:headEnd type="none" w="med" len="med"/>
            <a:tailEnd type="triangle" w="med" len="med"/>
          </a:ln>
        </p:spPr>
      </p:cxnSp>
      <p:cxnSp>
        <p:nvCxnSpPr>
          <p:cNvPr id="28" name="AutoShape 27">
            <a:extLst>
              <a:ext uri="{FF2B5EF4-FFF2-40B4-BE49-F238E27FC236}">
                <a16:creationId xmlns:a16="http://schemas.microsoft.com/office/drawing/2014/main" id="{9C24FABA-104A-0A4F-B6E5-04EDBC34508D}"/>
              </a:ext>
            </a:extLst>
          </p:cNvPr>
          <p:cNvCxnSpPr>
            <a:stCxn id="24" idx="3"/>
            <a:endCxn id="23" idx="0"/>
          </p:cNvCxnSpPr>
          <p:nvPr/>
        </p:nvCxnSpPr>
        <p:spPr>
          <a:xfrm flipH="1">
            <a:off x="5918200" y="4710113"/>
            <a:ext cx="885825" cy="631825"/>
          </a:xfrm>
          <a:prstGeom prst="straightConnector1">
            <a:avLst/>
          </a:prstGeom>
          <a:ln w="9525" cap="flat" cmpd="sng">
            <a:solidFill>
              <a:schemeClr val="tx1"/>
            </a:solidFill>
            <a:prstDash val="solid"/>
            <a:headEnd type="triangle" w="med" len="med"/>
            <a:tailEnd type="none" w="med" len="med"/>
          </a:ln>
        </p:spPr>
      </p:cxnSp>
      <p:cxnSp>
        <p:nvCxnSpPr>
          <p:cNvPr id="29" name="AutoShape 28">
            <a:extLst>
              <a:ext uri="{FF2B5EF4-FFF2-40B4-BE49-F238E27FC236}">
                <a16:creationId xmlns:a16="http://schemas.microsoft.com/office/drawing/2014/main" id="{4BB60759-C7FB-4947-AFC1-279E6E9D2FB2}"/>
              </a:ext>
            </a:extLst>
          </p:cNvPr>
          <p:cNvCxnSpPr>
            <a:stCxn id="23" idx="5"/>
            <a:endCxn id="26" idx="1"/>
          </p:cNvCxnSpPr>
          <p:nvPr/>
        </p:nvCxnSpPr>
        <p:spPr>
          <a:xfrm>
            <a:off x="5972175" y="5472113"/>
            <a:ext cx="831850" cy="577850"/>
          </a:xfrm>
          <a:prstGeom prst="straightConnector1">
            <a:avLst/>
          </a:prstGeom>
          <a:ln w="9525" cap="flat" cmpd="sng">
            <a:solidFill>
              <a:schemeClr val="tx1"/>
            </a:solidFill>
            <a:prstDash val="solid"/>
            <a:headEnd type="none" w="med" len="med"/>
            <a:tailEnd type="triangle" w="med" len="med"/>
          </a:ln>
        </p:spPr>
      </p:cxnSp>
      <p:cxnSp>
        <p:nvCxnSpPr>
          <p:cNvPr id="30" name="AutoShape 29">
            <a:extLst>
              <a:ext uri="{FF2B5EF4-FFF2-40B4-BE49-F238E27FC236}">
                <a16:creationId xmlns:a16="http://schemas.microsoft.com/office/drawing/2014/main" id="{77AB46C3-7CCB-814F-A47B-1445EAF2078F}"/>
              </a:ext>
            </a:extLst>
          </p:cNvPr>
          <p:cNvCxnSpPr>
            <a:stCxn id="26" idx="7"/>
            <a:endCxn id="25" idx="3"/>
          </p:cNvCxnSpPr>
          <p:nvPr/>
        </p:nvCxnSpPr>
        <p:spPr>
          <a:xfrm flipV="1">
            <a:off x="6911975" y="5395913"/>
            <a:ext cx="958850" cy="654050"/>
          </a:xfrm>
          <a:prstGeom prst="straightConnector1">
            <a:avLst/>
          </a:prstGeom>
          <a:ln w="9525" cap="flat" cmpd="sng">
            <a:solidFill>
              <a:schemeClr val="tx1"/>
            </a:solidFill>
            <a:prstDash val="solid"/>
            <a:headEnd type="none" w="med" len="med"/>
            <a:tailEnd type="triangle" w="med" len="med"/>
          </a:ln>
        </p:spPr>
      </p:cxnSp>
      <p:cxnSp>
        <p:nvCxnSpPr>
          <p:cNvPr id="31" name="AutoShape 30">
            <a:extLst>
              <a:ext uri="{FF2B5EF4-FFF2-40B4-BE49-F238E27FC236}">
                <a16:creationId xmlns:a16="http://schemas.microsoft.com/office/drawing/2014/main" id="{ED2CD966-FDB5-CD4B-AED0-195E8FE7FB48}"/>
              </a:ext>
            </a:extLst>
          </p:cNvPr>
          <p:cNvCxnSpPr>
            <a:stCxn id="24" idx="4"/>
            <a:endCxn id="26" idx="0"/>
          </p:cNvCxnSpPr>
          <p:nvPr/>
        </p:nvCxnSpPr>
        <p:spPr>
          <a:xfrm>
            <a:off x="6858000" y="4732338"/>
            <a:ext cx="0" cy="1295400"/>
          </a:xfrm>
          <a:prstGeom prst="straightConnector1">
            <a:avLst/>
          </a:prstGeom>
          <a:ln w="9525" cap="flat" cmpd="sng">
            <a:solidFill>
              <a:schemeClr val="tx1"/>
            </a:solidFill>
            <a:prstDash val="solid"/>
            <a:headEnd type="none" w="med" len="med"/>
            <a:tailEnd type="triangle" w="med" len="med"/>
          </a:ln>
        </p:spPr>
      </p:cxnSp>
      <p:sp>
        <p:nvSpPr>
          <p:cNvPr id="32" name="Text Box 31">
            <a:extLst>
              <a:ext uri="{FF2B5EF4-FFF2-40B4-BE49-F238E27FC236}">
                <a16:creationId xmlns:a16="http://schemas.microsoft.com/office/drawing/2014/main" id="{D377CA18-840B-594C-9BAB-EBBF29B8CACB}"/>
              </a:ext>
            </a:extLst>
          </p:cNvPr>
          <p:cNvSpPr txBox="1"/>
          <p:nvPr/>
        </p:nvSpPr>
        <p:spPr>
          <a:xfrm>
            <a:off x="5964238" y="4579938"/>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33" name="Text Box 32">
            <a:extLst>
              <a:ext uri="{FF2B5EF4-FFF2-40B4-BE49-F238E27FC236}">
                <a16:creationId xmlns:a16="http://schemas.microsoft.com/office/drawing/2014/main" id="{951A4F8F-AA35-414C-ADA0-22CB2FC46B4B}"/>
              </a:ext>
            </a:extLst>
          </p:cNvPr>
          <p:cNvSpPr txBox="1"/>
          <p:nvPr/>
        </p:nvSpPr>
        <p:spPr>
          <a:xfrm>
            <a:off x="8037513" y="5113338"/>
            <a:ext cx="2682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34" name="Text Box 33">
            <a:extLst>
              <a:ext uri="{FF2B5EF4-FFF2-40B4-BE49-F238E27FC236}">
                <a16:creationId xmlns:a16="http://schemas.microsoft.com/office/drawing/2014/main" id="{D9892707-D5EE-1F49-95E9-17122273B5F7}"/>
              </a:ext>
            </a:extLst>
          </p:cNvPr>
          <p:cNvSpPr txBox="1"/>
          <p:nvPr/>
        </p:nvSpPr>
        <p:spPr>
          <a:xfrm>
            <a:off x="5522913" y="5189538"/>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35" name="Text Box 34">
            <a:extLst>
              <a:ext uri="{FF2B5EF4-FFF2-40B4-BE49-F238E27FC236}">
                <a16:creationId xmlns:a16="http://schemas.microsoft.com/office/drawing/2014/main" id="{3CBC5A5D-3C31-B84E-8AA8-C8A11F56561F}"/>
              </a:ext>
            </a:extLst>
          </p:cNvPr>
          <p:cNvSpPr txBox="1"/>
          <p:nvPr/>
        </p:nvSpPr>
        <p:spPr>
          <a:xfrm>
            <a:off x="5800725" y="5646738"/>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36" name="Text Box 35">
            <a:extLst>
              <a:ext uri="{FF2B5EF4-FFF2-40B4-BE49-F238E27FC236}">
                <a16:creationId xmlns:a16="http://schemas.microsoft.com/office/drawing/2014/main" id="{E953F8BF-2B7D-5540-97CD-3FB46C3B34B9}"/>
              </a:ext>
            </a:extLst>
          </p:cNvPr>
          <p:cNvSpPr txBox="1"/>
          <p:nvPr/>
        </p:nvSpPr>
        <p:spPr>
          <a:xfrm>
            <a:off x="6697663" y="4122738"/>
            <a:ext cx="3540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37" name="Text Box 37">
            <a:extLst>
              <a:ext uri="{FF2B5EF4-FFF2-40B4-BE49-F238E27FC236}">
                <a16:creationId xmlns:a16="http://schemas.microsoft.com/office/drawing/2014/main" id="{0CB36EF4-CE21-0F4D-ACFD-BB04608297D1}"/>
              </a:ext>
            </a:extLst>
          </p:cNvPr>
          <p:cNvSpPr txBox="1"/>
          <p:nvPr/>
        </p:nvSpPr>
        <p:spPr>
          <a:xfrm>
            <a:off x="7316788" y="5646738"/>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endParaRPr lang="en-US" altLang="zh-CN" sz="2400" dirty="0">
              <a:latin typeface="Arial" panose="020B0604020202020204" pitchFamily="34" charset="0"/>
              <a:ea typeface="MS PGothic" panose="020B0600070205080204" pitchFamily="34" charset="-128"/>
            </a:endParaRPr>
          </a:p>
        </p:txBody>
      </p:sp>
      <p:sp>
        <p:nvSpPr>
          <p:cNvPr id="38" name="Text Box 38">
            <a:extLst>
              <a:ext uri="{FF2B5EF4-FFF2-40B4-BE49-F238E27FC236}">
                <a16:creationId xmlns:a16="http://schemas.microsoft.com/office/drawing/2014/main" id="{2B2A1B9C-7636-F942-96A6-EC18CCB13291}"/>
              </a:ext>
            </a:extLst>
          </p:cNvPr>
          <p:cNvSpPr txBox="1"/>
          <p:nvPr/>
        </p:nvSpPr>
        <p:spPr>
          <a:xfrm>
            <a:off x="7250113" y="4579938"/>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39" name="Text Box 39">
            <a:extLst>
              <a:ext uri="{FF2B5EF4-FFF2-40B4-BE49-F238E27FC236}">
                <a16:creationId xmlns:a16="http://schemas.microsoft.com/office/drawing/2014/main" id="{3F880D7E-F126-0649-87A4-653AA16A55B0}"/>
              </a:ext>
            </a:extLst>
          </p:cNvPr>
          <p:cNvSpPr txBox="1"/>
          <p:nvPr/>
        </p:nvSpPr>
        <p:spPr>
          <a:xfrm>
            <a:off x="6784975" y="5113338"/>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rgbClr val="FF0000"/>
                </a:solidFill>
                <a:latin typeface="Arial" panose="020B0604020202020204" pitchFamily="34" charset="0"/>
                <a:ea typeface="MS PGothic" panose="020B0600070205080204" pitchFamily="34" charset="-128"/>
              </a:rPr>
              <a:t>10</a:t>
            </a:r>
            <a:endParaRPr lang="en-US" altLang="zh-CN" sz="2400" dirty="0">
              <a:latin typeface="Arial" panose="020B0604020202020204" pitchFamily="34" charset="0"/>
              <a:ea typeface="MS PGothic" panose="020B0600070205080204" pitchFamily="34" charset="-128"/>
            </a:endParaRPr>
          </a:p>
        </p:txBody>
      </p:sp>
      <p:sp>
        <p:nvSpPr>
          <p:cNvPr id="40" name="Text Box 40">
            <a:extLst>
              <a:ext uri="{FF2B5EF4-FFF2-40B4-BE49-F238E27FC236}">
                <a16:creationId xmlns:a16="http://schemas.microsoft.com/office/drawing/2014/main" id="{E22F708F-BD0A-CF43-9869-5F2C17A49721}"/>
              </a:ext>
            </a:extLst>
          </p:cNvPr>
          <p:cNvSpPr txBox="1"/>
          <p:nvPr/>
        </p:nvSpPr>
        <p:spPr>
          <a:xfrm>
            <a:off x="5200650" y="4495800"/>
            <a:ext cx="573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流</a:t>
            </a:r>
            <a:r>
              <a:rPr lang="en-GB" altLang="zh-CN" sz="2400" dirty="0">
                <a:latin typeface="Arial" panose="020B0604020202020204" pitchFamily="34" charset="0"/>
                <a:ea typeface="MS PGothic" panose="020B0600070205080204" pitchFamily="34" charset="-128"/>
              </a:rPr>
              <a:t>:</a:t>
            </a:r>
          </a:p>
        </p:txBody>
      </p:sp>
      <p:sp>
        <p:nvSpPr>
          <p:cNvPr id="41" name="Text Box 41">
            <a:extLst>
              <a:ext uri="{FF2B5EF4-FFF2-40B4-BE49-F238E27FC236}">
                <a16:creationId xmlns:a16="http://schemas.microsoft.com/office/drawing/2014/main" id="{F68E9626-E173-0F40-9B36-024DFF44AD7D}"/>
              </a:ext>
            </a:extLst>
          </p:cNvPr>
          <p:cNvSpPr txBox="1"/>
          <p:nvPr/>
        </p:nvSpPr>
        <p:spPr>
          <a:xfrm>
            <a:off x="474663" y="4264025"/>
            <a:ext cx="8778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网络</a:t>
            </a:r>
            <a:r>
              <a:rPr lang="en-GB" altLang="zh-CN" sz="2400" dirty="0">
                <a:latin typeface="Arial" panose="020B0604020202020204" pitchFamily="34" charset="0"/>
                <a:ea typeface="MS PGothic" panose="020B0600070205080204" pitchFamily="34" charset="-128"/>
              </a:rPr>
              <a:t>:</a:t>
            </a:r>
          </a:p>
        </p:txBody>
      </p:sp>
    </p:spTree>
    <p:extLst>
      <p:ext uri="{BB962C8B-B14F-4D97-AF65-F5344CB8AC3E}">
        <p14:creationId xmlns:p14="http://schemas.microsoft.com/office/powerpoint/2010/main" val="38172582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10DE-561C-F24C-BF35-039F1C95FC22}"/>
              </a:ext>
            </a:extLst>
          </p:cNvPr>
          <p:cNvSpPr>
            <a:spLocks noGrp="1"/>
          </p:cNvSpPr>
          <p:nvPr>
            <p:ph type="title"/>
          </p:nvPr>
        </p:nvSpPr>
        <p:spPr>
          <a:xfrm>
            <a:off x="381000" y="44626"/>
            <a:ext cx="8229600" cy="1039977"/>
          </a:xfrm>
        </p:spPr>
        <p:txBody>
          <a:bodyPr/>
          <a:lstStyle/>
          <a:p>
            <a:r>
              <a:rPr lang="en-CN" dirty="0"/>
              <a:t>流网络</a:t>
            </a:r>
          </a:p>
        </p:txBody>
      </p:sp>
      <p:sp>
        <p:nvSpPr>
          <p:cNvPr id="3" name="Content Placeholder 2">
            <a:extLst>
              <a:ext uri="{FF2B5EF4-FFF2-40B4-BE49-F238E27FC236}">
                <a16:creationId xmlns:a16="http://schemas.microsoft.com/office/drawing/2014/main" id="{8D578AED-B057-E144-AA80-AE15A8CA738D}"/>
              </a:ext>
            </a:extLst>
          </p:cNvPr>
          <p:cNvSpPr>
            <a:spLocks noGrp="1"/>
          </p:cNvSpPr>
          <p:nvPr>
            <p:ph idx="1"/>
          </p:nvPr>
        </p:nvSpPr>
        <p:spPr/>
        <p:txBody>
          <a:bodyPr/>
          <a:lstStyle/>
          <a:p>
            <a:pPr marL="0" indent="0">
              <a:buNone/>
            </a:pPr>
            <a:r>
              <a:rPr lang="en-CN" dirty="0"/>
              <a:t>最大流问题</a:t>
            </a:r>
          </a:p>
        </p:txBody>
      </p:sp>
      <p:sp>
        <p:nvSpPr>
          <p:cNvPr id="4" name="Rectangle 3">
            <a:extLst>
              <a:ext uri="{FF2B5EF4-FFF2-40B4-BE49-F238E27FC236}">
                <a16:creationId xmlns:a16="http://schemas.microsoft.com/office/drawing/2014/main" id="{8800235F-B1F8-D943-85C3-F3B0AE6433D5}"/>
              </a:ext>
            </a:extLst>
          </p:cNvPr>
          <p:cNvSpPr txBox="1">
            <a:spLocks/>
          </p:cNvSpPr>
          <p:nvPr/>
        </p:nvSpPr>
        <p:spPr>
          <a:xfrm>
            <a:off x="346656" y="1949852"/>
            <a:ext cx="8610600" cy="3581400"/>
          </a:xfrm>
          <a:prstGeom prst="rect">
            <a:avLst/>
          </a:prstGeom>
          <a:noFill/>
          <a:ln w="9525">
            <a:noFill/>
          </a:ln>
        </p:spPr>
        <p:txBody>
          <a:bodyPr vert="horz" wrap="square" lIns="91440" tIns="45720" rIns="91440" bIns="45720" anchor="t"/>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609600" indent="-609600" defTabSz="914400" eaLnBrk="1" hangingPunct="1"/>
            <a:r>
              <a:rPr lang="zh-CN" altLang="en-US" dirty="0">
                <a:ea typeface="宋体" panose="02010600030101010101" pitchFamily="2" charset="-122"/>
              </a:rPr>
              <a:t>对于给定的图</a:t>
            </a:r>
            <a:r>
              <a:rPr lang="en-US" altLang="zh-CN" dirty="0">
                <a:solidFill>
                  <a:schemeClr val="accent2"/>
                </a:solidFill>
                <a:ea typeface="宋体" panose="02010600030101010101" pitchFamily="2" charset="-122"/>
              </a:rPr>
              <a:t>G = (V,E)</a:t>
            </a:r>
            <a:r>
              <a:rPr lang="zh-CN" altLang="en-US" dirty="0">
                <a:ea typeface="宋体" panose="02010600030101010101" pitchFamily="2" charset="-122"/>
              </a:rPr>
              <a:t>，最大的</a:t>
            </a:r>
            <a:r>
              <a:rPr lang="en-US" altLang="zh-CN" i="1" dirty="0">
                <a:solidFill>
                  <a:schemeClr val="accent2"/>
                </a:solidFill>
                <a:ea typeface="宋体" panose="02010600030101010101" pitchFamily="2" charset="-122"/>
              </a:rPr>
              <a:t>f </a:t>
            </a:r>
            <a:r>
              <a:rPr lang="en-US" altLang="zh-CN" baseline="30000" dirty="0">
                <a:solidFill>
                  <a:schemeClr val="accent2"/>
                </a:solidFill>
                <a:ea typeface="宋体" panose="02010600030101010101" pitchFamily="2" charset="-122"/>
              </a:rPr>
              <a:t>in</a:t>
            </a:r>
            <a:r>
              <a:rPr lang="en-US" altLang="zh-CN" dirty="0">
                <a:solidFill>
                  <a:schemeClr val="accent2"/>
                </a:solidFill>
                <a:ea typeface="宋体" panose="02010600030101010101" pitchFamily="2" charset="-122"/>
              </a:rPr>
              <a:t>(</a:t>
            </a:r>
            <a:r>
              <a:rPr lang="en-US" altLang="zh-CN" i="1" dirty="0">
                <a:solidFill>
                  <a:schemeClr val="accent2"/>
                </a:solidFill>
                <a:ea typeface="宋体" panose="02010600030101010101" pitchFamily="2" charset="-122"/>
              </a:rPr>
              <a:t>t</a:t>
            </a:r>
            <a:r>
              <a:rPr lang="en-US" altLang="zh-CN" dirty="0">
                <a:solidFill>
                  <a:schemeClr val="accent2"/>
                </a:solidFill>
                <a:ea typeface="宋体" panose="02010600030101010101" pitchFamily="2" charset="-122"/>
              </a:rPr>
              <a:t>) </a:t>
            </a:r>
            <a:r>
              <a:rPr lang="zh-CN" altLang="en-US" dirty="0">
                <a:ea typeface="宋体" panose="02010600030101010101" pitchFamily="2" charset="-122"/>
              </a:rPr>
              <a:t>是多少？</a:t>
            </a:r>
          </a:p>
          <a:p>
            <a:pPr marL="609600" indent="-609600" defTabSz="914400" eaLnBrk="1" hangingPunct="1"/>
            <a:r>
              <a:rPr lang="zh-CN" altLang="en-US" dirty="0">
                <a:ea typeface="宋体" panose="02010600030101010101" pitchFamily="2" charset="-122"/>
              </a:rPr>
              <a:t>如何高效地计算</a:t>
            </a:r>
            <a:r>
              <a:rPr lang="en-US" altLang="zh-CN" dirty="0">
                <a:ea typeface="宋体" panose="02010600030101010101" pitchFamily="2" charset="-122"/>
              </a:rPr>
              <a:t>?</a:t>
            </a:r>
          </a:p>
          <a:p>
            <a:pPr marL="609600" indent="-609600" defTabSz="914400" eaLnBrk="1" hangingPunct="1">
              <a:buFont typeface="Arial" panose="020B0604020202020204" pitchFamily="34" charset="0"/>
              <a:buNone/>
            </a:pPr>
            <a:r>
              <a:rPr lang="zh-CN" altLang="en-US" b="1" dirty="0">
                <a:ea typeface="宋体" panose="02010600030101010101" pitchFamily="2" charset="-122"/>
              </a:rPr>
              <a:t>假设</a:t>
            </a:r>
            <a:r>
              <a:rPr lang="en-US" altLang="zh-CN" b="1" dirty="0">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容量都是正数</a:t>
            </a:r>
            <a:r>
              <a:rPr lang="en-US" altLang="zh-CN" dirty="0">
                <a:ea typeface="宋体" panose="02010600030101010101" pitchFamily="2" charset="-122"/>
              </a:rPr>
              <a:t>.</a:t>
            </a:r>
          </a:p>
          <a:p>
            <a:pPr marL="609600" indent="-609600" defTabSz="914400" eaLnBrk="1" hangingPunct="1">
              <a:buFont typeface="Arial" panose="020B0604020202020204" pitchFamily="34" charset="0"/>
              <a:buNone/>
            </a:pPr>
            <a:r>
              <a:rPr lang="zh-CN" altLang="en-US" dirty="0">
                <a:ea typeface="宋体" panose="02010600030101010101" pitchFamily="2" charset="-122"/>
              </a:rPr>
              <a:t>例</a:t>
            </a:r>
            <a:r>
              <a:rPr lang="en-US" altLang="zh-CN" dirty="0">
                <a:ea typeface="宋体" panose="02010600030101010101" pitchFamily="2" charset="-122"/>
              </a:rPr>
              <a:t>: </a:t>
            </a:r>
            <a:r>
              <a:rPr lang="en-US" altLang="zh-CN" i="1" dirty="0">
                <a:solidFill>
                  <a:schemeClr val="accent2"/>
                </a:solidFill>
                <a:ea typeface="宋体" panose="02010600030101010101" pitchFamily="2" charset="-122"/>
              </a:rPr>
              <a:t>f </a:t>
            </a:r>
            <a:r>
              <a:rPr lang="en-US" altLang="zh-CN" baseline="30000" dirty="0">
                <a:solidFill>
                  <a:schemeClr val="accent2"/>
                </a:solidFill>
                <a:ea typeface="宋体" panose="02010600030101010101" pitchFamily="2" charset="-122"/>
              </a:rPr>
              <a:t>in</a:t>
            </a:r>
            <a:r>
              <a:rPr lang="en-US" altLang="zh-CN" dirty="0">
                <a:solidFill>
                  <a:schemeClr val="accent2"/>
                </a:solidFill>
                <a:ea typeface="宋体" panose="02010600030101010101" pitchFamily="2" charset="-122"/>
              </a:rPr>
              <a:t>(</a:t>
            </a:r>
            <a:r>
              <a:rPr lang="en-US" altLang="zh-CN" i="1" dirty="0">
                <a:solidFill>
                  <a:schemeClr val="accent2"/>
                </a:solidFill>
                <a:ea typeface="宋体" panose="02010600030101010101" pitchFamily="2" charset="-122"/>
              </a:rPr>
              <a:t>t</a:t>
            </a:r>
            <a:r>
              <a:rPr lang="en-US" altLang="zh-CN" dirty="0">
                <a:solidFill>
                  <a:schemeClr val="accent2"/>
                </a:solidFill>
                <a:ea typeface="宋体" panose="02010600030101010101" pitchFamily="2" charset="-122"/>
              </a:rPr>
              <a:t>) = </a:t>
            </a:r>
            <a:r>
              <a:rPr lang="en-US" altLang="zh-CN" i="1" dirty="0">
                <a:solidFill>
                  <a:schemeClr val="accent2"/>
                </a:solidFill>
                <a:ea typeface="宋体" panose="02010600030101010101" pitchFamily="2" charset="-122"/>
              </a:rPr>
              <a:t>f </a:t>
            </a:r>
            <a:r>
              <a:rPr lang="en-US" altLang="zh-CN" baseline="30000" dirty="0">
                <a:solidFill>
                  <a:schemeClr val="accent2"/>
                </a:solidFill>
                <a:ea typeface="宋体" panose="02010600030101010101" pitchFamily="2" charset="-122"/>
              </a:rPr>
              <a:t>out</a:t>
            </a:r>
            <a:r>
              <a:rPr lang="en-US" altLang="zh-CN" dirty="0">
                <a:solidFill>
                  <a:schemeClr val="accent2"/>
                </a:solidFill>
                <a:ea typeface="宋体" panose="02010600030101010101" pitchFamily="2" charset="-122"/>
              </a:rPr>
              <a:t>(</a:t>
            </a:r>
            <a:r>
              <a:rPr lang="en-US" altLang="zh-CN" i="1" dirty="0">
                <a:solidFill>
                  <a:schemeClr val="accent2"/>
                </a:solidFill>
                <a:ea typeface="宋体" panose="02010600030101010101" pitchFamily="2" charset="-122"/>
              </a:rPr>
              <a:t>s</a:t>
            </a:r>
            <a:r>
              <a:rPr lang="en-US" altLang="zh-CN" dirty="0">
                <a:solidFill>
                  <a:schemeClr val="accent2"/>
                </a:solidFill>
                <a:ea typeface="宋体" panose="02010600030101010101" pitchFamily="2" charset="-122"/>
              </a:rPr>
              <a:t>) = 30</a:t>
            </a:r>
          </a:p>
        </p:txBody>
      </p:sp>
      <p:sp>
        <p:nvSpPr>
          <p:cNvPr id="5" name="Oval 4">
            <a:extLst>
              <a:ext uri="{FF2B5EF4-FFF2-40B4-BE49-F238E27FC236}">
                <a16:creationId xmlns:a16="http://schemas.microsoft.com/office/drawing/2014/main" id="{C7B62A09-BA5E-D34F-870A-D6CC2BE72F17}"/>
              </a:ext>
            </a:extLst>
          </p:cNvPr>
          <p:cNvSpPr/>
          <p:nvPr/>
        </p:nvSpPr>
        <p:spPr>
          <a:xfrm>
            <a:off x="1493838" y="5337175"/>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6" name="Oval 5">
            <a:extLst>
              <a:ext uri="{FF2B5EF4-FFF2-40B4-BE49-F238E27FC236}">
                <a16:creationId xmlns:a16="http://schemas.microsoft.com/office/drawing/2014/main" id="{E1A5653A-1DF3-4647-BA75-D89C6CB399D9}"/>
              </a:ext>
            </a:extLst>
          </p:cNvPr>
          <p:cNvSpPr/>
          <p:nvPr/>
        </p:nvSpPr>
        <p:spPr>
          <a:xfrm>
            <a:off x="2433638" y="457517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7" name="Oval 6">
            <a:extLst>
              <a:ext uri="{FF2B5EF4-FFF2-40B4-BE49-F238E27FC236}">
                <a16:creationId xmlns:a16="http://schemas.microsoft.com/office/drawing/2014/main" id="{F9DBB1CF-BF96-EC46-9EE3-4EE07A0FBC13}"/>
              </a:ext>
            </a:extLst>
          </p:cNvPr>
          <p:cNvSpPr/>
          <p:nvPr/>
        </p:nvSpPr>
        <p:spPr>
          <a:xfrm>
            <a:off x="3500438" y="5260975"/>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8" name="Oval 7">
            <a:extLst>
              <a:ext uri="{FF2B5EF4-FFF2-40B4-BE49-F238E27FC236}">
                <a16:creationId xmlns:a16="http://schemas.microsoft.com/office/drawing/2014/main" id="{3F6CD8A3-4CD6-C74E-A0AD-7FC0F2B70FAB}"/>
              </a:ext>
            </a:extLst>
          </p:cNvPr>
          <p:cNvSpPr/>
          <p:nvPr/>
        </p:nvSpPr>
        <p:spPr>
          <a:xfrm>
            <a:off x="2433638" y="602297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9" name="AutoShape 8">
            <a:extLst>
              <a:ext uri="{FF2B5EF4-FFF2-40B4-BE49-F238E27FC236}">
                <a16:creationId xmlns:a16="http://schemas.microsoft.com/office/drawing/2014/main" id="{51A777CA-8FAE-A344-B6D5-B269458CBFA2}"/>
              </a:ext>
            </a:extLst>
          </p:cNvPr>
          <p:cNvCxnSpPr>
            <a:stCxn id="6" idx="5"/>
            <a:endCxn id="7" idx="1"/>
          </p:cNvCxnSpPr>
          <p:nvPr/>
        </p:nvCxnSpPr>
        <p:spPr>
          <a:xfrm>
            <a:off x="2563813" y="4705350"/>
            <a:ext cx="958850" cy="577850"/>
          </a:xfrm>
          <a:prstGeom prst="straightConnector1">
            <a:avLst/>
          </a:prstGeom>
          <a:ln w="9525" cap="flat" cmpd="sng">
            <a:solidFill>
              <a:schemeClr val="tx1"/>
            </a:solidFill>
            <a:prstDash val="solid"/>
            <a:headEnd type="none" w="med" len="med"/>
            <a:tailEnd type="triangle" w="med" len="med"/>
          </a:ln>
        </p:spPr>
      </p:cxnSp>
      <p:cxnSp>
        <p:nvCxnSpPr>
          <p:cNvPr id="10" name="AutoShape 9">
            <a:extLst>
              <a:ext uri="{FF2B5EF4-FFF2-40B4-BE49-F238E27FC236}">
                <a16:creationId xmlns:a16="http://schemas.microsoft.com/office/drawing/2014/main" id="{1B1F1720-775F-DD43-93EA-950541671B19}"/>
              </a:ext>
            </a:extLst>
          </p:cNvPr>
          <p:cNvCxnSpPr>
            <a:stCxn id="6" idx="3"/>
            <a:endCxn id="5" idx="0"/>
          </p:cNvCxnSpPr>
          <p:nvPr/>
        </p:nvCxnSpPr>
        <p:spPr>
          <a:xfrm flipH="1">
            <a:off x="1570038" y="4705350"/>
            <a:ext cx="885825" cy="631825"/>
          </a:xfrm>
          <a:prstGeom prst="straightConnector1">
            <a:avLst/>
          </a:prstGeom>
          <a:ln w="9525" cap="flat" cmpd="sng">
            <a:solidFill>
              <a:schemeClr val="tx1"/>
            </a:solidFill>
            <a:prstDash val="solid"/>
            <a:headEnd type="triangle" w="med" len="med"/>
            <a:tailEnd type="none" w="med" len="med"/>
          </a:ln>
        </p:spPr>
      </p:cxnSp>
      <p:cxnSp>
        <p:nvCxnSpPr>
          <p:cNvPr id="11" name="AutoShape 10">
            <a:extLst>
              <a:ext uri="{FF2B5EF4-FFF2-40B4-BE49-F238E27FC236}">
                <a16:creationId xmlns:a16="http://schemas.microsoft.com/office/drawing/2014/main" id="{F4DEDAA3-7C95-1B43-8691-A3416104CF7A}"/>
              </a:ext>
            </a:extLst>
          </p:cNvPr>
          <p:cNvCxnSpPr>
            <a:stCxn id="5" idx="5"/>
            <a:endCxn id="8" idx="1"/>
          </p:cNvCxnSpPr>
          <p:nvPr/>
        </p:nvCxnSpPr>
        <p:spPr>
          <a:xfrm>
            <a:off x="1624013" y="5467350"/>
            <a:ext cx="831850" cy="577850"/>
          </a:xfrm>
          <a:prstGeom prst="straightConnector1">
            <a:avLst/>
          </a:prstGeom>
          <a:ln w="9525" cap="flat" cmpd="sng">
            <a:solidFill>
              <a:schemeClr val="tx1"/>
            </a:solidFill>
            <a:prstDash val="solid"/>
            <a:headEnd type="none" w="med" len="med"/>
            <a:tailEnd type="triangle" w="med" len="med"/>
          </a:ln>
        </p:spPr>
      </p:cxnSp>
      <p:cxnSp>
        <p:nvCxnSpPr>
          <p:cNvPr id="12" name="AutoShape 11">
            <a:extLst>
              <a:ext uri="{FF2B5EF4-FFF2-40B4-BE49-F238E27FC236}">
                <a16:creationId xmlns:a16="http://schemas.microsoft.com/office/drawing/2014/main" id="{A5D10743-EAD9-2D43-BAD9-2C87DE074952}"/>
              </a:ext>
            </a:extLst>
          </p:cNvPr>
          <p:cNvCxnSpPr>
            <a:stCxn id="8" idx="7"/>
            <a:endCxn id="7" idx="3"/>
          </p:cNvCxnSpPr>
          <p:nvPr/>
        </p:nvCxnSpPr>
        <p:spPr>
          <a:xfrm flipV="1">
            <a:off x="2563813" y="5391150"/>
            <a:ext cx="958850" cy="654050"/>
          </a:xfrm>
          <a:prstGeom prst="straightConnector1">
            <a:avLst/>
          </a:prstGeom>
          <a:ln w="9525" cap="flat" cmpd="sng">
            <a:solidFill>
              <a:schemeClr val="tx1"/>
            </a:solidFill>
            <a:prstDash val="solid"/>
            <a:headEnd type="none" w="med" len="med"/>
            <a:tailEnd type="triangle" w="med" len="med"/>
          </a:ln>
        </p:spPr>
      </p:cxnSp>
      <p:cxnSp>
        <p:nvCxnSpPr>
          <p:cNvPr id="13" name="AutoShape 12">
            <a:extLst>
              <a:ext uri="{FF2B5EF4-FFF2-40B4-BE49-F238E27FC236}">
                <a16:creationId xmlns:a16="http://schemas.microsoft.com/office/drawing/2014/main" id="{599B789B-2780-8249-B2AD-24F60618B762}"/>
              </a:ext>
            </a:extLst>
          </p:cNvPr>
          <p:cNvCxnSpPr>
            <a:stCxn id="6" idx="4"/>
            <a:endCxn id="8" idx="0"/>
          </p:cNvCxnSpPr>
          <p:nvPr/>
        </p:nvCxnSpPr>
        <p:spPr>
          <a:xfrm>
            <a:off x="2509838" y="4727575"/>
            <a:ext cx="0" cy="1295400"/>
          </a:xfrm>
          <a:prstGeom prst="straightConnector1">
            <a:avLst/>
          </a:prstGeom>
          <a:ln w="9525" cap="flat" cmpd="sng">
            <a:solidFill>
              <a:schemeClr val="tx1"/>
            </a:solidFill>
            <a:prstDash val="solid"/>
            <a:headEnd type="none" w="med" len="med"/>
            <a:tailEnd type="triangle" w="med" len="med"/>
          </a:ln>
        </p:spPr>
      </p:cxnSp>
      <p:sp>
        <p:nvSpPr>
          <p:cNvPr id="14" name="Text Box 13">
            <a:extLst>
              <a:ext uri="{FF2B5EF4-FFF2-40B4-BE49-F238E27FC236}">
                <a16:creationId xmlns:a16="http://schemas.microsoft.com/office/drawing/2014/main" id="{EDB55EA6-DD08-FF45-A5DC-517E2ADE31F8}"/>
              </a:ext>
            </a:extLst>
          </p:cNvPr>
          <p:cNvSpPr txBox="1"/>
          <p:nvPr/>
        </p:nvSpPr>
        <p:spPr>
          <a:xfrm>
            <a:off x="1616075" y="45751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15" name="Text Box 14">
            <a:extLst>
              <a:ext uri="{FF2B5EF4-FFF2-40B4-BE49-F238E27FC236}">
                <a16:creationId xmlns:a16="http://schemas.microsoft.com/office/drawing/2014/main" id="{17EC3E78-FE8C-874C-9156-253C8770D9EA}"/>
              </a:ext>
            </a:extLst>
          </p:cNvPr>
          <p:cNvSpPr txBox="1"/>
          <p:nvPr/>
        </p:nvSpPr>
        <p:spPr>
          <a:xfrm>
            <a:off x="3689350" y="5108575"/>
            <a:ext cx="268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16" name="Text Box 15">
            <a:extLst>
              <a:ext uri="{FF2B5EF4-FFF2-40B4-BE49-F238E27FC236}">
                <a16:creationId xmlns:a16="http://schemas.microsoft.com/office/drawing/2014/main" id="{2A6C194B-C96E-C341-BB24-AC5EB56F014B}"/>
              </a:ext>
            </a:extLst>
          </p:cNvPr>
          <p:cNvSpPr txBox="1"/>
          <p:nvPr/>
        </p:nvSpPr>
        <p:spPr>
          <a:xfrm>
            <a:off x="1174750" y="5184775"/>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17" name="Text Box 16">
            <a:extLst>
              <a:ext uri="{FF2B5EF4-FFF2-40B4-BE49-F238E27FC236}">
                <a16:creationId xmlns:a16="http://schemas.microsoft.com/office/drawing/2014/main" id="{A00FDA25-063D-ED4F-95DF-85A96881427E}"/>
              </a:ext>
            </a:extLst>
          </p:cNvPr>
          <p:cNvSpPr txBox="1"/>
          <p:nvPr/>
        </p:nvSpPr>
        <p:spPr>
          <a:xfrm>
            <a:off x="1452563" y="56419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18" name="Text Box 17">
            <a:extLst>
              <a:ext uri="{FF2B5EF4-FFF2-40B4-BE49-F238E27FC236}">
                <a16:creationId xmlns:a16="http://schemas.microsoft.com/office/drawing/2014/main" id="{24BA54C4-1989-D841-B5E0-F7962D773FC3}"/>
              </a:ext>
            </a:extLst>
          </p:cNvPr>
          <p:cNvSpPr txBox="1"/>
          <p:nvPr/>
        </p:nvSpPr>
        <p:spPr>
          <a:xfrm>
            <a:off x="2349500" y="4117975"/>
            <a:ext cx="3540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19" name="Text Box 18">
            <a:extLst>
              <a:ext uri="{FF2B5EF4-FFF2-40B4-BE49-F238E27FC236}">
                <a16:creationId xmlns:a16="http://schemas.microsoft.com/office/drawing/2014/main" id="{3CF7A7B5-3A9E-AF49-BC1B-820E2FB52538}"/>
              </a:ext>
            </a:extLst>
          </p:cNvPr>
          <p:cNvSpPr txBox="1"/>
          <p:nvPr/>
        </p:nvSpPr>
        <p:spPr>
          <a:xfrm>
            <a:off x="2366963" y="6022975"/>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20" name="Text Box 19">
            <a:extLst>
              <a:ext uri="{FF2B5EF4-FFF2-40B4-BE49-F238E27FC236}">
                <a16:creationId xmlns:a16="http://schemas.microsoft.com/office/drawing/2014/main" id="{F8A6B1EB-B738-6042-B8B0-445D3F06C931}"/>
              </a:ext>
            </a:extLst>
          </p:cNvPr>
          <p:cNvSpPr txBox="1"/>
          <p:nvPr/>
        </p:nvSpPr>
        <p:spPr>
          <a:xfrm>
            <a:off x="2968625" y="56419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21" name="Text Box 20">
            <a:extLst>
              <a:ext uri="{FF2B5EF4-FFF2-40B4-BE49-F238E27FC236}">
                <a16:creationId xmlns:a16="http://schemas.microsoft.com/office/drawing/2014/main" id="{4B414A1C-486B-3C42-B421-A2726B90F69C}"/>
              </a:ext>
            </a:extLst>
          </p:cNvPr>
          <p:cNvSpPr txBox="1"/>
          <p:nvPr/>
        </p:nvSpPr>
        <p:spPr>
          <a:xfrm>
            <a:off x="2901950" y="45751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22" name="Text Box 21">
            <a:extLst>
              <a:ext uri="{FF2B5EF4-FFF2-40B4-BE49-F238E27FC236}">
                <a16:creationId xmlns:a16="http://schemas.microsoft.com/office/drawing/2014/main" id="{ACC8EC27-9961-3440-9A9E-98C3534ED1B5}"/>
              </a:ext>
            </a:extLst>
          </p:cNvPr>
          <p:cNvSpPr txBox="1"/>
          <p:nvPr/>
        </p:nvSpPr>
        <p:spPr>
          <a:xfrm>
            <a:off x="2435225" y="51085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30</a:t>
            </a:r>
          </a:p>
        </p:txBody>
      </p:sp>
      <p:sp>
        <p:nvSpPr>
          <p:cNvPr id="23" name="Oval 22">
            <a:extLst>
              <a:ext uri="{FF2B5EF4-FFF2-40B4-BE49-F238E27FC236}">
                <a16:creationId xmlns:a16="http://schemas.microsoft.com/office/drawing/2014/main" id="{7E0CD043-089C-E54A-B0CE-D8E8D9955473}"/>
              </a:ext>
            </a:extLst>
          </p:cNvPr>
          <p:cNvSpPr/>
          <p:nvPr/>
        </p:nvSpPr>
        <p:spPr>
          <a:xfrm>
            <a:off x="5900738" y="5413375"/>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24" name="Oval 23">
            <a:extLst>
              <a:ext uri="{FF2B5EF4-FFF2-40B4-BE49-F238E27FC236}">
                <a16:creationId xmlns:a16="http://schemas.microsoft.com/office/drawing/2014/main" id="{62A2D086-23AE-7544-8A08-543E1A767CF0}"/>
              </a:ext>
            </a:extLst>
          </p:cNvPr>
          <p:cNvSpPr/>
          <p:nvPr/>
        </p:nvSpPr>
        <p:spPr>
          <a:xfrm>
            <a:off x="6840538" y="465137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5" name="Oval 24">
            <a:extLst>
              <a:ext uri="{FF2B5EF4-FFF2-40B4-BE49-F238E27FC236}">
                <a16:creationId xmlns:a16="http://schemas.microsoft.com/office/drawing/2014/main" id="{6FD19515-70C5-1942-B632-396A3B08985C}"/>
              </a:ext>
            </a:extLst>
          </p:cNvPr>
          <p:cNvSpPr/>
          <p:nvPr/>
        </p:nvSpPr>
        <p:spPr>
          <a:xfrm>
            <a:off x="7907338" y="5337175"/>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6" name="Oval 25">
            <a:extLst>
              <a:ext uri="{FF2B5EF4-FFF2-40B4-BE49-F238E27FC236}">
                <a16:creationId xmlns:a16="http://schemas.microsoft.com/office/drawing/2014/main" id="{CA39735D-2BF3-A84C-9F77-3A595D419BEF}"/>
              </a:ext>
            </a:extLst>
          </p:cNvPr>
          <p:cNvSpPr/>
          <p:nvPr/>
        </p:nvSpPr>
        <p:spPr>
          <a:xfrm>
            <a:off x="6840538" y="6099175"/>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27" name="AutoShape 26">
            <a:extLst>
              <a:ext uri="{FF2B5EF4-FFF2-40B4-BE49-F238E27FC236}">
                <a16:creationId xmlns:a16="http://schemas.microsoft.com/office/drawing/2014/main" id="{9CA9E862-19FC-5E4C-A819-CDF9A9EB2B44}"/>
              </a:ext>
            </a:extLst>
          </p:cNvPr>
          <p:cNvCxnSpPr>
            <a:stCxn id="24" idx="5"/>
            <a:endCxn id="25" idx="1"/>
          </p:cNvCxnSpPr>
          <p:nvPr/>
        </p:nvCxnSpPr>
        <p:spPr>
          <a:xfrm>
            <a:off x="6970713" y="4781550"/>
            <a:ext cx="958850" cy="577850"/>
          </a:xfrm>
          <a:prstGeom prst="straightConnector1">
            <a:avLst/>
          </a:prstGeom>
          <a:ln w="9525" cap="flat" cmpd="sng">
            <a:solidFill>
              <a:schemeClr val="tx1"/>
            </a:solidFill>
            <a:prstDash val="solid"/>
            <a:headEnd type="none" w="med" len="med"/>
            <a:tailEnd type="triangle" w="med" len="med"/>
          </a:ln>
        </p:spPr>
      </p:cxnSp>
      <p:cxnSp>
        <p:nvCxnSpPr>
          <p:cNvPr id="28" name="AutoShape 27">
            <a:extLst>
              <a:ext uri="{FF2B5EF4-FFF2-40B4-BE49-F238E27FC236}">
                <a16:creationId xmlns:a16="http://schemas.microsoft.com/office/drawing/2014/main" id="{2A7404D5-830B-4D4E-8790-3CA3E4F73E44}"/>
              </a:ext>
            </a:extLst>
          </p:cNvPr>
          <p:cNvCxnSpPr>
            <a:stCxn id="24" idx="3"/>
            <a:endCxn id="23" idx="0"/>
          </p:cNvCxnSpPr>
          <p:nvPr/>
        </p:nvCxnSpPr>
        <p:spPr>
          <a:xfrm flipH="1">
            <a:off x="5976938" y="4781550"/>
            <a:ext cx="885825" cy="631825"/>
          </a:xfrm>
          <a:prstGeom prst="straightConnector1">
            <a:avLst/>
          </a:prstGeom>
          <a:ln w="9525" cap="flat" cmpd="sng">
            <a:solidFill>
              <a:schemeClr val="tx1"/>
            </a:solidFill>
            <a:prstDash val="solid"/>
            <a:headEnd type="triangle" w="med" len="med"/>
            <a:tailEnd type="none" w="med" len="med"/>
          </a:ln>
        </p:spPr>
      </p:cxnSp>
      <p:cxnSp>
        <p:nvCxnSpPr>
          <p:cNvPr id="29" name="AutoShape 28">
            <a:extLst>
              <a:ext uri="{FF2B5EF4-FFF2-40B4-BE49-F238E27FC236}">
                <a16:creationId xmlns:a16="http://schemas.microsoft.com/office/drawing/2014/main" id="{154159E3-3864-3247-B5DE-D2EA9968A777}"/>
              </a:ext>
            </a:extLst>
          </p:cNvPr>
          <p:cNvCxnSpPr>
            <a:stCxn id="23" idx="5"/>
            <a:endCxn id="26" idx="1"/>
          </p:cNvCxnSpPr>
          <p:nvPr/>
        </p:nvCxnSpPr>
        <p:spPr>
          <a:xfrm>
            <a:off x="6030913" y="5543550"/>
            <a:ext cx="831850" cy="577850"/>
          </a:xfrm>
          <a:prstGeom prst="straightConnector1">
            <a:avLst/>
          </a:prstGeom>
          <a:ln w="9525" cap="flat" cmpd="sng">
            <a:solidFill>
              <a:schemeClr val="tx1"/>
            </a:solidFill>
            <a:prstDash val="solid"/>
            <a:headEnd type="none" w="med" len="med"/>
            <a:tailEnd type="triangle" w="med" len="med"/>
          </a:ln>
        </p:spPr>
      </p:cxnSp>
      <p:cxnSp>
        <p:nvCxnSpPr>
          <p:cNvPr id="30" name="AutoShape 29">
            <a:extLst>
              <a:ext uri="{FF2B5EF4-FFF2-40B4-BE49-F238E27FC236}">
                <a16:creationId xmlns:a16="http://schemas.microsoft.com/office/drawing/2014/main" id="{7DA7ECFB-999A-1B4D-99FA-4335188BBB8B}"/>
              </a:ext>
            </a:extLst>
          </p:cNvPr>
          <p:cNvCxnSpPr>
            <a:stCxn id="26" idx="7"/>
            <a:endCxn id="25" idx="3"/>
          </p:cNvCxnSpPr>
          <p:nvPr/>
        </p:nvCxnSpPr>
        <p:spPr>
          <a:xfrm flipV="1">
            <a:off x="6970713" y="5467350"/>
            <a:ext cx="958850" cy="654050"/>
          </a:xfrm>
          <a:prstGeom prst="straightConnector1">
            <a:avLst/>
          </a:prstGeom>
          <a:ln w="9525" cap="flat" cmpd="sng">
            <a:solidFill>
              <a:schemeClr val="tx1"/>
            </a:solidFill>
            <a:prstDash val="solid"/>
            <a:headEnd type="none" w="med" len="med"/>
            <a:tailEnd type="triangle" w="med" len="med"/>
          </a:ln>
        </p:spPr>
      </p:cxnSp>
      <p:cxnSp>
        <p:nvCxnSpPr>
          <p:cNvPr id="31" name="AutoShape 30">
            <a:extLst>
              <a:ext uri="{FF2B5EF4-FFF2-40B4-BE49-F238E27FC236}">
                <a16:creationId xmlns:a16="http://schemas.microsoft.com/office/drawing/2014/main" id="{C575FBBD-5911-4B4D-8D26-05569D603111}"/>
              </a:ext>
            </a:extLst>
          </p:cNvPr>
          <p:cNvCxnSpPr>
            <a:stCxn id="24" idx="4"/>
            <a:endCxn id="26" idx="0"/>
          </p:cNvCxnSpPr>
          <p:nvPr/>
        </p:nvCxnSpPr>
        <p:spPr>
          <a:xfrm>
            <a:off x="6916738" y="4803775"/>
            <a:ext cx="0" cy="1295400"/>
          </a:xfrm>
          <a:prstGeom prst="straightConnector1">
            <a:avLst/>
          </a:prstGeom>
          <a:ln w="9525" cap="flat" cmpd="sng">
            <a:solidFill>
              <a:schemeClr val="tx1"/>
            </a:solidFill>
            <a:prstDash val="solid"/>
            <a:headEnd type="none" w="med" len="med"/>
            <a:tailEnd type="triangle" w="med" len="med"/>
          </a:ln>
        </p:spPr>
      </p:cxnSp>
      <p:sp>
        <p:nvSpPr>
          <p:cNvPr id="32" name="Text Box 31">
            <a:extLst>
              <a:ext uri="{FF2B5EF4-FFF2-40B4-BE49-F238E27FC236}">
                <a16:creationId xmlns:a16="http://schemas.microsoft.com/office/drawing/2014/main" id="{69C4619C-1EAA-B446-8292-A34B2C21DCFF}"/>
              </a:ext>
            </a:extLst>
          </p:cNvPr>
          <p:cNvSpPr txBox="1"/>
          <p:nvPr/>
        </p:nvSpPr>
        <p:spPr>
          <a:xfrm>
            <a:off x="6022975" y="46513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33" name="Text Box 32">
            <a:extLst>
              <a:ext uri="{FF2B5EF4-FFF2-40B4-BE49-F238E27FC236}">
                <a16:creationId xmlns:a16="http://schemas.microsoft.com/office/drawing/2014/main" id="{A2D4F09E-E958-4C4E-8723-560C8F21D57F}"/>
              </a:ext>
            </a:extLst>
          </p:cNvPr>
          <p:cNvSpPr txBox="1"/>
          <p:nvPr/>
        </p:nvSpPr>
        <p:spPr>
          <a:xfrm>
            <a:off x="8096250" y="5184775"/>
            <a:ext cx="268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34" name="Text Box 33">
            <a:extLst>
              <a:ext uri="{FF2B5EF4-FFF2-40B4-BE49-F238E27FC236}">
                <a16:creationId xmlns:a16="http://schemas.microsoft.com/office/drawing/2014/main" id="{076A5EEB-A355-B94A-B5DD-5F8F94ABBD98}"/>
              </a:ext>
            </a:extLst>
          </p:cNvPr>
          <p:cNvSpPr txBox="1"/>
          <p:nvPr/>
        </p:nvSpPr>
        <p:spPr>
          <a:xfrm>
            <a:off x="5581650" y="5260975"/>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35" name="Text Box 34">
            <a:extLst>
              <a:ext uri="{FF2B5EF4-FFF2-40B4-BE49-F238E27FC236}">
                <a16:creationId xmlns:a16="http://schemas.microsoft.com/office/drawing/2014/main" id="{9FAF6C05-5519-154F-AC66-E66BD0B40C82}"/>
              </a:ext>
            </a:extLst>
          </p:cNvPr>
          <p:cNvSpPr txBox="1"/>
          <p:nvPr/>
        </p:nvSpPr>
        <p:spPr>
          <a:xfrm>
            <a:off x="5859463" y="57181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36" name="Text Box 35">
            <a:extLst>
              <a:ext uri="{FF2B5EF4-FFF2-40B4-BE49-F238E27FC236}">
                <a16:creationId xmlns:a16="http://schemas.microsoft.com/office/drawing/2014/main" id="{73E95A07-3C26-CE43-AA89-116EEAF6C83F}"/>
              </a:ext>
            </a:extLst>
          </p:cNvPr>
          <p:cNvSpPr txBox="1"/>
          <p:nvPr/>
        </p:nvSpPr>
        <p:spPr>
          <a:xfrm>
            <a:off x="6756400" y="4194175"/>
            <a:ext cx="3540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37" name="Text Box 36">
            <a:extLst>
              <a:ext uri="{FF2B5EF4-FFF2-40B4-BE49-F238E27FC236}">
                <a16:creationId xmlns:a16="http://schemas.microsoft.com/office/drawing/2014/main" id="{DE052AE8-F4F2-9C45-8CE6-C75B96C9147A}"/>
              </a:ext>
            </a:extLst>
          </p:cNvPr>
          <p:cNvSpPr txBox="1"/>
          <p:nvPr/>
        </p:nvSpPr>
        <p:spPr>
          <a:xfrm>
            <a:off x="6858000" y="62484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38" name="Text Box 37">
            <a:extLst>
              <a:ext uri="{FF2B5EF4-FFF2-40B4-BE49-F238E27FC236}">
                <a16:creationId xmlns:a16="http://schemas.microsoft.com/office/drawing/2014/main" id="{A30F8523-6C71-1B4C-BB5D-C7AD3CD6901B}"/>
              </a:ext>
            </a:extLst>
          </p:cNvPr>
          <p:cNvSpPr txBox="1"/>
          <p:nvPr/>
        </p:nvSpPr>
        <p:spPr>
          <a:xfrm>
            <a:off x="7375525" y="57181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endParaRPr lang="en-US" altLang="zh-CN" sz="2400" dirty="0">
              <a:latin typeface="Arial" panose="020B0604020202020204" pitchFamily="34" charset="0"/>
              <a:ea typeface="MS PGothic" panose="020B0600070205080204" pitchFamily="34" charset="-128"/>
            </a:endParaRPr>
          </a:p>
        </p:txBody>
      </p:sp>
      <p:sp>
        <p:nvSpPr>
          <p:cNvPr id="39" name="Text Box 38">
            <a:extLst>
              <a:ext uri="{FF2B5EF4-FFF2-40B4-BE49-F238E27FC236}">
                <a16:creationId xmlns:a16="http://schemas.microsoft.com/office/drawing/2014/main" id="{CCA27D1A-34AF-DC49-87DF-BE31B6C48A2C}"/>
              </a:ext>
            </a:extLst>
          </p:cNvPr>
          <p:cNvSpPr txBox="1"/>
          <p:nvPr/>
        </p:nvSpPr>
        <p:spPr>
          <a:xfrm>
            <a:off x="7308850" y="46513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40" name="Text Box 39">
            <a:extLst>
              <a:ext uri="{FF2B5EF4-FFF2-40B4-BE49-F238E27FC236}">
                <a16:creationId xmlns:a16="http://schemas.microsoft.com/office/drawing/2014/main" id="{18CD8E12-2867-5F46-B907-783CF5ADA107}"/>
              </a:ext>
            </a:extLst>
          </p:cNvPr>
          <p:cNvSpPr txBox="1"/>
          <p:nvPr/>
        </p:nvSpPr>
        <p:spPr>
          <a:xfrm>
            <a:off x="6843713" y="5184775"/>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rgbClr val="FF0000"/>
                </a:solidFill>
                <a:latin typeface="Arial" panose="020B0604020202020204" pitchFamily="34" charset="0"/>
                <a:ea typeface="MS PGothic" panose="020B0600070205080204" pitchFamily="34" charset="-128"/>
              </a:rPr>
              <a:t>10</a:t>
            </a:r>
            <a:endParaRPr lang="en-US" altLang="zh-CN" sz="2400" dirty="0">
              <a:latin typeface="Arial" panose="020B0604020202020204" pitchFamily="34" charset="0"/>
              <a:ea typeface="MS PGothic" panose="020B0600070205080204" pitchFamily="34" charset="-128"/>
            </a:endParaRPr>
          </a:p>
        </p:txBody>
      </p:sp>
      <p:sp>
        <p:nvSpPr>
          <p:cNvPr id="41" name="Text Box 40">
            <a:extLst>
              <a:ext uri="{FF2B5EF4-FFF2-40B4-BE49-F238E27FC236}">
                <a16:creationId xmlns:a16="http://schemas.microsoft.com/office/drawing/2014/main" id="{44A6690C-7853-F64D-B3D9-7641855DBF49}"/>
              </a:ext>
            </a:extLst>
          </p:cNvPr>
          <p:cNvSpPr txBox="1"/>
          <p:nvPr/>
        </p:nvSpPr>
        <p:spPr>
          <a:xfrm>
            <a:off x="5257800" y="4575175"/>
            <a:ext cx="573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流</a:t>
            </a:r>
            <a:r>
              <a:rPr lang="en-GB" altLang="zh-CN" sz="2400" dirty="0">
                <a:latin typeface="Arial" panose="020B0604020202020204" pitchFamily="34" charset="0"/>
                <a:ea typeface="MS PGothic" panose="020B0600070205080204" pitchFamily="34" charset="-128"/>
              </a:rPr>
              <a:t>:</a:t>
            </a:r>
          </a:p>
        </p:txBody>
      </p:sp>
      <p:sp>
        <p:nvSpPr>
          <p:cNvPr id="42" name="Text Box 41">
            <a:extLst>
              <a:ext uri="{FF2B5EF4-FFF2-40B4-BE49-F238E27FC236}">
                <a16:creationId xmlns:a16="http://schemas.microsoft.com/office/drawing/2014/main" id="{BFDAF157-D325-D44D-90E9-1559393113FD}"/>
              </a:ext>
            </a:extLst>
          </p:cNvPr>
          <p:cNvSpPr txBox="1"/>
          <p:nvPr/>
        </p:nvSpPr>
        <p:spPr>
          <a:xfrm>
            <a:off x="533400" y="4343400"/>
            <a:ext cx="8778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网络</a:t>
            </a:r>
            <a:r>
              <a:rPr lang="en-GB" altLang="zh-CN" sz="2400" dirty="0">
                <a:latin typeface="Arial" panose="020B0604020202020204" pitchFamily="34" charset="0"/>
                <a:ea typeface="MS PGothic" panose="020B0600070205080204" pitchFamily="34" charset="-128"/>
              </a:rPr>
              <a:t>:</a:t>
            </a:r>
          </a:p>
        </p:txBody>
      </p:sp>
      <p:sp>
        <p:nvSpPr>
          <p:cNvPr id="43" name="TextBox 42">
            <a:extLst>
              <a:ext uri="{FF2B5EF4-FFF2-40B4-BE49-F238E27FC236}">
                <a16:creationId xmlns:a16="http://schemas.microsoft.com/office/drawing/2014/main" id="{269E8025-647C-1144-BA1F-433A3CB15D19}"/>
              </a:ext>
            </a:extLst>
          </p:cNvPr>
          <p:cNvSpPr txBox="1"/>
          <p:nvPr/>
        </p:nvSpPr>
        <p:spPr>
          <a:xfrm>
            <a:off x="4113212" y="2586732"/>
            <a:ext cx="4344988" cy="584775"/>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latin typeface="SimSun" panose="02010600030101010101" pitchFamily="2" charset="-122"/>
                <a:ea typeface="SimSun" panose="02010600030101010101" pitchFamily="2" charset="-122"/>
              </a:rPr>
              <a:t>注意</a:t>
            </a:r>
            <a:r>
              <a:rPr lang="zh-CN" altLang="en-US" sz="1600" b="1" dirty="0">
                <a:solidFill>
                  <a:srgbClr val="FF0000"/>
                </a:solidFill>
                <a:latin typeface="SimSun" panose="02010600030101010101" pitchFamily="2" charset="-122"/>
                <a:ea typeface="SimSun" panose="02010600030101010101" pitchFamily="2" charset="-122"/>
              </a:rPr>
              <a:t>：</a:t>
            </a:r>
            <a:r>
              <a:rPr lang="zh-CN" altLang="en-CN" sz="1600" b="1" dirty="0">
                <a:solidFill>
                  <a:srgbClr val="FF0000"/>
                </a:solidFill>
                <a:latin typeface="SimSun" panose="02010600030101010101" pitchFamily="2" charset="-122"/>
                <a:ea typeface="SimSun" panose="02010600030101010101" pitchFamily="2" charset="-122"/>
              </a:rPr>
              <a:t>满足</a:t>
            </a:r>
            <a:r>
              <a:rPr lang="zh-CN" altLang="en-US" sz="1600" b="1" dirty="0">
                <a:solidFill>
                  <a:srgbClr val="FF0000"/>
                </a:solidFill>
                <a:latin typeface="SimSun" panose="02010600030101010101" pitchFamily="2" charset="-122"/>
                <a:ea typeface="SimSun" panose="02010600030101010101" pitchFamily="2" charset="-122"/>
              </a:rPr>
              <a:t>“容量限制”和“流量守恒”两个条件的前提下。</a:t>
            </a:r>
          </a:p>
        </p:txBody>
      </p:sp>
    </p:spTree>
    <p:extLst>
      <p:ext uri="{BB962C8B-B14F-4D97-AF65-F5344CB8AC3E}">
        <p14:creationId xmlns:p14="http://schemas.microsoft.com/office/powerpoint/2010/main" val="15211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blinds(horizontal)">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blinds(horizontal)">
                                      <p:cBhvr>
                                        <p:cTn id="1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FE3A-5498-EB42-A1E2-FE496E861A16}"/>
              </a:ext>
            </a:extLst>
          </p:cNvPr>
          <p:cNvSpPr>
            <a:spLocks noGrp="1"/>
          </p:cNvSpPr>
          <p:nvPr>
            <p:ph type="title"/>
          </p:nvPr>
        </p:nvSpPr>
        <p:spPr>
          <a:xfrm>
            <a:off x="381000" y="44626"/>
            <a:ext cx="8229600" cy="1039977"/>
          </a:xfrm>
        </p:spPr>
        <p:txBody>
          <a:bodyPr/>
          <a:lstStyle/>
          <a:p>
            <a:r>
              <a:rPr lang="en-CN" dirty="0"/>
              <a:t>Ford</a:t>
            </a:r>
            <a:r>
              <a:rPr lang="en-US" altLang="zh-CN" dirty="0"/>
              <a:t>-Fulkerson</a:t>
            </a:r>
            <a:r>
              <a:rPr lang="zh-CN" altLang="en-US" dirty="0"/>
              <a:t>方法</a:t>
            </a:r>
            <a:endParaRPr lang="en-CN" dirty="0"/>
          </a:p>
        </p:txBody>
      </p:sp>
      <p:sp>
        <p:nvSpPr>
          <p:cNvPr id="3" name="Content Placeholder 2">
            <a:extLst>
              <a:ext uri="{FF2B5EF4-FFF2-40B4-BE49-F238E27FC236}">
                <a16:creationId xmlns:a16="http://schemas.microsoft.com/office/drawing/2014/main" id="{E01A076F-EC9A-3042-8F9C-4761BC0BAEFD}"/>
              </a:ext>
            </a:extLst>
          </p:cNvPr>
          <p:cNvSpPr>
            <a:spLocks noGrp="1"/>
          </p:cNvSpPr>
          <p:nvPr>
            <p:ph idx="1"/>
          </p:nvPr>
        </p:nvSpPr>
        <p:spPr/>
        <p:txBody>
          <a:bodyPr/>
          <a:lstStyle/>
          <a:p>
            <a:r>
              <a:rPr lang="en-CN" dirty="0"/>
              <a:t>基本思想</a:t>
            </a:r>
            <a:r>
              <a:rPr lang="zh-CN" altLang="en-US" dirty="0"/>
              <a:t>：循环增加流的值</a:t>
            </a:r>
            <a:endParaRPr lang="en-US" altLang="zh-CN" dirty="0"/>
          </a:p>
          <a:p>
            <a:pPr lvl="1"/>
            <a:r>
              <a:rPr lang="zh-CN" altLang="en-US" dirty="0"/>
              <a:t>初始，对于所有的边</a:t>
            </a:r>
            <a:r>
              <a:rPr lang="en-US" altLang="zh-CN" dirty="0"/>
              <a:t>e</a:t>
            </a:r>
            <a:r>
              <a:rPr lang="zh-CN" altLang="en-US" dirty="0"/>
              <a:t>，初始化流</a:t>
            </a:r>
            <a:r>
              <a:rPr lang="en-US" altLang="zh-CN" dirty="0"/>
              <a:t>f(e)=0</a:t>
            </a:r>
          </a:p>
          <a:p>
            <a:pPr lvl="1" algn="just"/>
            <a:r>
              <a:rPr lang="en-US" dirty="0" err="1"/>
              <a:t>每一次迭代中</a:t>
            </a:r>
            <a:r>
              <a:rPr lang="zh-CN" altLang="en-US" dirty="0"/>
              <a:t>，增加图中的流值，方法：在当前的余图（残存网络）中寻找一条增广路径，即符合条件的新流路径，从而增加流值</a:t>
            </a:r>
            <a:endParaRPr lang="en-US" altLang="zh-CN" dirty="0"/>
          </a:p>
          <a:p>
            <a:pPr lvl="1" algn="just"/>
            <a:r>
              <a:rPr lang="zh-CN" altLang="en-US" dirty="0"/>
              <a:t>不断迭代，直到不存在增广路径为止，即流值已经最大化</a:t>
            </a:r>
            <a:endParaRPr lang="en-CN" dirty="0"/>
          </a:p>
        </p:txBody>
      </p:sp>
    </p:spTree>
    <p:extLst>
      <p:ext uri="{BB962C8B-B14F-4D97-AF65-F5344CB8AC3E}">
        <p14:creationId xmlns:p14="http://schemas.microsoft.com/office/powerpoint/2010/main" val="14819293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EED6-B69C-DE44-B3C7-3700FD27DA07}"/>
              </a:ext>
            </a:extLst>
          </p:cNvPr>
          <p:cNvSpPr>
            <a:spLocks noGrp="1"/>
          </p:cNvSpPr>
          <p:nvPr>
            <p:ph type="title"/>
          </p:nvPr>
        </p:nvSpPr>
        <p:spPr>
          <a:xfrm>
            <a:off x="381000" y="44626"/>
            <a:ext cx="8229600" cy="1039977"/>
          </a:xfrm>
        </p:spPr>
        <p:txBody>
          <a:bodyPr/>
          <a:lstStyle/>
          <a:p>
            <a:r>
              <a:rPr lang="en-CN" dirty="0"/>
              <a:t>余图</a:t>
            </a:r>
            <a:r>
              <a:rPr lang="zh-CN" altLang="en-US" dirty="0"/>
              <a:t>（残存网络）</a:t>
            </a:r>
            <a:endParaRPr lang="en-CN" dirty="0"/>
          </a:p>
        </p:txBody>
      </p:sp>
      <p:sp>
        <p:nvSpPr>
          <p:cNvPr id="4" name="Rectangle 3">
            <a:extLst>
              <a:ext uri="{FF2B5EF4-FFF2-40B4-BE49-F238E27FC236}">
                <a16:creationId xmlns:a16="http://schemas.microsoft.com/office/drawing/2014/main" id="{AAAA407D-B658-BA4D-A97E-70D7A4DE113A}"/>
              </a:ext>
            </a:extLst>
          </p:cNvPr>
          <p:cNvSpPr txBox="1">
            <a:spLocks/>
          </p:cNvSpPr>
          <p:nvPr/>
        </p:nvSpPr>
        <p:spPr>
          <a:xfrm>
            <a:off x="294839" y="1262856"/>
            <a:ext cx="8610600" cy="2767013"/>
          </a:xfrm>
          <a:prstGeom prst="rect">
            <a:avLst/>
          </a:prstGeom>
          <a:noFill/>
          <a:ln w="9525">
            <a:noFill/>
          </a:ln>
        </p:spPr>
        <p:txBody>
          <a:bodyPr vert="horz" wrap="square" lIns="91440" tIns="45720" rIns="91440" bIns="45720" anchor="t"/>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algn="just" defTabSz="914400" eaLnBrk="1" hangingPunct="1">
              <a:lnSpc>
                <a:spcPct val="90000"/>
              </a:lnSpc>
            </a:pPr>
            <a:r>
              <a:rPr lang="zh-CN" altLang="en-US" sz="2400" dirty="0">
                <a:solidFill>
                  <a:srgbClr val="0000FF"/>
                </a:solidFill>
                <a:ea typeface="宋体" panose="02010600030101010101" pitchFamily="2" charset="-122"/>
              </a:rPr>
              <a:t>余图由那些仍有空间对流量进行调整的边构成</a:t>
            </a:r>
            <a:endParaRPr lang="en-US" altLang="zh-CN" sz="2400" dirty="0">
              <a:solidFill>
                <a:srgbClr val="0000FF"/>
              </a:solidFill>
              <a:ea typeface="宋体" panose="02010600030101010101" pitchFamily="2" charset="-122"/>
            </a:endParaRPr>
          </a:p>
          <a:p>
            <a:pPr marL="609600" indent="-609600" algn="just" defTabSz="914400" eaLnBrk="1" hangingPunct="1">
              <a:lnSpc>
                <a:spcPct val="90000"/>
              </a:lnSpc>
              <a:buFont typeface="Arial" panose="020B0604020202020204" pitchFamily="34" charset="0"/>
              <a:buNone/>
            </a:pPr>
            <a:r>
              <a:rPr lang="zh-CN" altLang="en-US" sz="1600" b="1" dirty="0">
                <a:ea typeface="宋体" panose="02010600030101010101" pitchFamily="2" charset="-122"/>
              </a:rPr>
              <a:t>给定图</a:t>
            </a:r>
            <a:r>
              <a:rPr lang="en-US" altLang="zh-CN" sz="1600" b="1" dirty="0">
                <a:solidFill>
                  <a:schemeClr val="accent2"/>
                </a:solidFill>
                <a:ea typeface="宋体" panose="02010600030101010101" pitchFamily="2" charset="-122"/>
              </a:rPr>
              <a:t>G</a:t>
            </a:r>
            <a:r>
              <a:rPr lang="zh-CN" altLang="en-US" sz="1600" b="1" dirty="0">
                <a:ea typeface="宋体" panose="02010600030101010101" pitchFamily="2" charset="-122"/>
              </a:rPr>
              <a:t>中的流</a:t>
            </a:r>
            <a:r>
              <a:rPr lang="en-US" altLang="zh-CN" sz="1600" b="1" i="1" dirty="0">
                <a:solidFill>
                  <a:schemeClr val="accent2"/>
                </a:solidFill>
                <a:ea typeface="宋体" panose="02010600030101010101" pitchFamily="2" charset="-122"/>
              </a:rPr>
              <a:t>f</a:t>
            </a:r>
            <a:r>
              <a:rPr lang="zh-CN" altLang="en-US" sz="1600" b="1" i="1" dirty="0">
                <a:solidFill>
                  <a:schemeClr val="accent2"/>
                </a:solidFill>
                <a:ea typeface="宋体" panose="02010600030101010101" pitchFamily="2" charset="-122"/>
              </a:rPr>
              <a:t>，</a:t>
            </a:r>
            <a:r>
              <a:rPr lang="zh-CN" altLang="en-US" sz="1600" b="1" dirty="0">
                <a:ea typeface="宋体" panose="02010600030101010101" pitchFamily="2" charset="-122"/>
              </a:rPr>
              <a:t>余图 </a:t>
            </a:r>
            <a:r>
              <a:rPr lang="en-US" altLang="zh-CN" sz="1600" b="1" dirty="0">
                <a:solidFill>
                  <a:schemeClr val="accent2"/>
                </a:solidFill>
                <a:ea typeface="宋体" panose="02010600030101010101" pitchFamily="2" charset="-122"/>
              </a:rPr>
              <a:t>G</a:t>
            </a:r>
            <a:r>
              <a:rPr lang="en-US" altLang="zh-CN" sz="1600" b="1" i="1" baseline="-25000" dirty="0">
                <a:solidFill>
                  <a:schemeClr val="accent2"/>
                </a:solidFill>
                <a:ea typeface="宋体" panose="02010600030101010101" pitchFamily="2" charset="-122"/>
              </a:rPr>
              <a:t>f</a:t>
            </a:r>
            <a:r>
              <a:rPr lang="en-US" altLang="zh-CN" sz="1600" b="1" dirty="0">
                <a:ea typeface="宋体" panose="02010600030101010101" pitchFamily="2" charset="-122"/>
              </a:rPr>
              <a:t> </a:t>
            </a:r>
            <a:r>
              <a:rPr lang="zh-CN" altLang="en-US" sz="1600" b="1" dirty="0">
                <a:ea typeface="宋体" panose="02010600030101010101" pitchFamily="2" charset="-122"/>
              </a:rPr>
              <a:t>定义如下：</a:t>
            </a:r>
            <a:endParaRPr lang="en-US" altLang="zh-CN" sz="1600" b="1" dirty="0">
              <a:ea typeface="宋体" panose="02010600030101010101" pitchFamily="2" charset="-122"/>
            </a:endParaRPr>
          </a:p>
          <a:p>
            <a:pPr marL="609600" indent="-609600" algn="just" defTabSz="914400" eaLnBrk="1" hangingPunct="1">
              <a:lnSpc>
                <a:spcPct val="90000"/>
              </a:lnSpc>
            </a:pPr>
            <a:r>
              <a:rPr lang="zh-CN" altLang="en-US" sz="1600" b="1" dirty="0">
                <a:ea typeface="宋体" panose="02010600030101010101" pitchFamily="2" charset="-122"/>
              </a:rPr>
              <a:t>同样的结点：同样的中间结点和</a:t>
            </a:r>
            <a:r>
              <a:rPr lang="en-US" altLang="zh-CN" sz="1600" b="1" i="1" dirty="0">
                <a:solidFill>
                  <a:schemeClr val="accent2"/>
                </a:solidFill>
                <a:ea typeface="宋体" panose="02010600030101010101" pitchFamily="2" charset="-122"/>
              </a:rPr>
              <a:t>s,</a:t>
            </a:r>
            <a:r>
              <a:rPr lang="zh-CN" altLang="en-US" sz="1600" b="1" i="1" dirty="0">
                <a:solidFill>
                  <a:schemeClr val="accent2"/>
                </a:solidFill>
                <a:ea typeface="宋体" panose="02010600030101010101" pitchFamily="2" charset="-122"/>
              </a:rPr>
              <a:t> </a:t>
            </a:r>
            <a:r>
              <a:rPr lang="en-US" altLang="zh-CN" sz="1600" b="1" i="1" dirty="0">
                <a:solidFill>
                  <a:schemeClr val="accent2"/>
                </a:solidFill>
                <a:ea typeface="宋体" panose="02010600030101010101" pitchFamily="2" charset="-122"/>
              </a:rPr>
              <a:t>t</a:t>
            </a:r>
            <a:endParaRPr lang="en-US" altLang="zh-CN" sz="1600" b="1" dirty="0">
              <a:ea typeface="宋体" panose="02010600030101010101" pitchFamily="2" charset="-122"/>
            </a:endParaRPr>
          </a:p>
          <a:p>
            <a:pPr marL="609600" indent="-609600" algn="just" defTabSz="914400" eaLnBrk="1" hangingPunct="1">
              <a:lnSpc>
                <a:spcPct val="90000"/>
              </a:lnSpc>
            </a:pPr>
            <a:r>
              <a:rPr lang="zh-CN" altLang="en-US" sz="1600" b="1" dirty="0">
                <a:ea typeface="宋体" panose="02010600030101010101" pitchFamily="2" charset="-122"/>
              </a:rPr>
              <a:t>对于每条边 </a:t>
            </a:r>
            <a:r>
              <a:rPr lang="en-US" altLang="zh-CN" sz="1600" b="1" i="1" dirty="0">
                <a:solidFill>
                  <a:schemeClr val="accent2"/>
                </a:solidFill>
                <a:ea typeface="宋体" panose="02010600030101010101" pitchFamily="2" charset="-122"/>
              </a:rPr>
              <a:t>e</a:t>
            </a:r>
            <a:r>
              <a:rPr lang="en-US" altLang="zh-CN" sz="1600" b="1" dirty="0">
                <a:ea typeface="宋体" panose="02010600030101010101" pitchFamily="2" charset="-122"/>
              </a:rPr>
              <a:t> </a:t>
            </a:r>
            <a:r>
              <a:rPr lang="zh-CN" altLang="en-US" sz="1600" b="1" dirty="0">
                <a:ea typeface="宋体" panose="02010600030101010101" pitchFamily="2" charset="-122"/>
              </a:rPr>
              <a:t>满足 </a:t>
            </a:r>
            <a:r>
              <a:rPr lang="en-US" altLang="zh-CN" sz="1600" b="1" i="1" dirty="0" err="1">
                <a:solidFill>
                  <a:schemeClr val="accent2"/>
                </a:solidFill>
                <a:ea typeface="宋体" panose="02010600030101010101" pitchFamily="2" charset="-122"/>
              </a:rPr>
              <a:t>c</a:t>
            </a:r>
            <a:r>
              <a:rPr lang="en-US" altLang="zh-CN" sz="1600" b="1" i="1" baseline="-25000" dirty="0" err="1">
                <a:solidFill>
                  <a:schemeClr val="accent2"/>
                </a:solidFill>
                <a:ea typeface="宋体" panose="02010600030101010101" pitchFamily="2" charset="-122"/>
              </a:rPr>
              <a:t>e</a:t>
            </a:r>
            <a:r>
              <a:rPr lang="en-US" altLang="zh-CN" sz="1600" b="1" i="1" baseline="-25000" dirty="0">
                <a:solidFill>
                  <a:schemeClr val="accent2"/>
                </a:solidFill>
                <a:ea typeface="宋体" panose="02010600030101010101" pitchFamily="2" charset="-122"/>
              </a:rPr>
              <a:t> </a:t>
            </a:r>
            <a:r>
              <a:rPr lang="en-US" altLang="zh-CN" sz="1600" b="1" dirty="0">
                <a:solidFill>
                  <a:schemeClr val="accent2"/>
                </a:solidFill>
                <a:ea typeface="宋体" panose="02010600030101010101" pitchFamily="2" charset="-122"/>
              </a:rPr>
              <a:t>&gt; </a:t>
            </a:r>
            <a:r>
              <a:rPr lang="en-US" altLang="zh-CN" sz="1600" b="1" i="1" dirty="0">
                <a:solidFill>
                  <a:schemeClr val="accent2"/>
                </a:solidFill>
                <a:ea typeface="宋体" panose="02010600030101010101" pitchFamily="2" charset="-122"/>
              </a:rPr>
              <a:t>f</a:t>
            </a:r>
            <a:r>
              <a:rPr lang="en-US" altLang="zh-CN" sz="1600" b="1" dirty="0">
                <a:solidFill>
                  <a:schemeClr val="accent2"/>
                </a:solidFill>
                <a:ea typeface="宋体" panose="02010600030101010101" pitchFamily="2" charset="-122"/>
              </a:rPr>
              <a:t>(</a:t>
            </a:r>
            <a:r>
              <a:rPr lang="en-US" altLang="zh-CN" sz="1600" b="1" i="1" dirty="0">
                <a:solidFill>
                  <a:schemeClr val="accent2"/>
                </a:solidFill>
                <a:ea typeface="宋体" panose="02010600030101010101" pitchFamily="2" charset="-122"/>
              </a:rPr>
              <a:t>e</a:t>
            </a:r>
            <a:r>
              <a:rPr lang="en-US" altLang="zh-CN" sz="1600" b="1" dirty="0">
                <a:solidFill>
                  <a:schemeClr val="accent2"/>
                </a:solidFill>
                <a:ea typeface="宋体" panose="02010600030101010101" pitchFamily="2" charset="-122"/>
              </a:rPr>
              <a:t>)</a:t>
            </a:r>
            <a:r>
              <a:rPr lang="en-US" altLang="zh-CN" sz="1600" b="1" dirty="0">
                <a:ea typeface="宋体" panose="02010600030101010101" pitchFamily="2" charset="-122"/>
              </a:rPr>
              <a:t> </a:t>
            </a:r>
            <a:r>
              <a:rPr lang="zh-CN" altLang="en-US" sz="1600" b="1" dirty="0">
                <a:ea typeface="宋体" panose="02010600030101010101" pitchFamily="2" charset="-122"/>
              </a:rPr>
              <a:t>赋给权重 </a:t>
            </a:r>
            <a:r>
              <a:rPr lang="en-US" altLang="zh-CN" sz="1600" b="1" i="1" dirty="0" err="1">
                <a:solidFill>
                  <a:schemeClr val="accent2"/>
                </a:solidFill>
                <a:ea typeface="宋体" panose="02010600030101010101" pitchFamily="2" charset="-122"/>
              </a:rPr>
              <a:t>c</a:t>
            </a:r>
            <a:r>
              <a:rPr lang="en-US" altLang="zh-CN" sz="1600" b="1" i="1" baseline="-25000" dirty="0" err="1">
                <a:solidFill>
                  <a:schemeClr val="accent2"/>
                </a:solidFill>
                <a:ea typeface="宋体" panose="02010600030101010101" pitchFamily="2" charset="-122"/>
              </a:rPr>
              <a:t>e</a:t>
            </a:r>
            <a:r>
              <a:rPr lang="en-US" altLang="zh-CN" sz="1600" b="1" i="1" baseline="-25000" dirty="0">
                <a:solidFill>
                  <a:schemeClr val="accent2"/>
                </a:solidFill>
                <a:ea typeface="宋体" panose="02010600030101010101" pitchFamily="2" charset="-122"/>
              </a:rPr>
              <a:t> </a:t>
            </a:r>
            <a:r>
              <a:rPr lang="en-US" altLang="zh-CN" sz="1600" b="1" dirty="0">
                <a:solidFill>
                  <a:schemeClr val="accent2"/>
                </a:solidFill>
                <a:ea typeface="宋体" panose="02010600030101010101" pitchFamily="2" charset="-122"/>
              </a:rPr>
              <a:t>- </a:t>
            </a:r>
            <a:r>
              <a:rPr lang="en-US" altLang="zh-CN" sz="1600" b="1" i="1" dirty="0">
                <a:solidFill>
                  <a:schemeClr val="accent2"/>
                </a:solidFill>
                <a:ea typeface="宋体" panose="02010600030101010101" pitchFamily="2" charset="-122"/>
              </a:rPr>
              <a:t>f</a:t>
            </a:r>
            <a:r>
              <a:rPr lang="en-US" altLang="zh-CN" sz="1600" b="1" dirty="0">
                <a:solidFill>
                  <a:schemeClr val="accent2"/>
                </a:solidFill>
                <a:ea typeface="宋体" panose="02010600030101010101" pitchFamily="2" charset="-122"/>
              </a:rPr>
              <a:t>(</a:t>
            </a:r>
            <a:r>
              <a:rPr lang="en-US" altLang="zh-CN" sz="1600" b="1" i="1" dirty="0">
                <a:solidFill>
                  <a:schemeClr val="accent2"/>
                </a:solidFill>
                <a:ea typeface="宋体" panose="02010600030101010101" pitchFamily="2" charset="-122"/>
              </a:rPr>
              <a:t>e</a:t>
            </a:r>
            <a:r>
              <a:rPr lang="en-US" altLang="zh-CN" sz="1600" b="1" dirty="0">
                <a:solidFill>
                  <a:schemeClr val="accent2"/>
                </a:solidFill>
                <a:ea typeface="宋体" panose="02010600030101010101" pitchFamily="2" charset="-122"/>
              </a:rPr>
              <a:t>)</a:t>
            </a:r>
            <a:r>
              <a:rPr lang="en-US" altLang="zh-CN" sz="1600" b="1" dirty="0">
                <a:ea typeface="宋体" panose="02010600030101010101" pitchFamily="2" charset="-122"/>
              </a:rPr>
              <a:t> (</a:t>
            </a:r>
            <a:r>
              <a:rPr lang="zh-CN" altLang="en-US" sz="1600" b="1" dirty="0">
                <a:ea typeface="宋体" panose="02010600030101010101" pitchFamily="2" charset="-122"/>
              </a:rPr>
              <a:t>仍有剩余容量</a:t>
            </a:r>
            <a:r>
              <a:rPr lang="en-US" altLang="zh-CN" sz="1600" b="1" dirty="0">
                <a:ea typeface="宋体" panose="02010600030101010101" pitchFamily="2" charset="-122"/>
              </a:rPr>
              <a:t>)</a:t>
            </a:r>
          </a:p>
          <a:p>
            <a:pPr marL="609600" indent="-609600" algn="just" defTabSz="914400" eaLnBrk="1" hangingPunct="1">
              <a:lnSpc>
                <a:spcPct val="90000"/>
              </a:lnSpc>
            </a:pPr>
            <a:r>
              <a:rPr lang="zh-CN" altLang="en-US" sz="1600" b="1" dirty="0">
                <a:ea typeface="宋体" panose="02010600030101010101" pitchFamily="2" charset="-122"/>
              </a:rPr>
              <a:t>对于每条边 </a:t>
            </a:r>
            <a:r>
              <a:rPr lang="en-US" altLang="zh-CN" sz="1600" b="1" i="1" dirty="0">
                <a:solidFill>
                  <a:schemeClr val="accent2"/>
                </a:solidFill>
                <a:ea typeface="宋体" panose="02010600030101010101" pitchFamily="2" charset="-122"/>
              </a:rPr>
              <a:t>e </a:t>
            </a:r>
            <a:r>
              <a:rPr lang="en-US" altLang="zh-CN" sz="1600" b="1" dirty="0">
                <a:solidFill>
                  <a:schemeClr val="accent2"/>
                </a:solidFill>
                <a:ea typeface="宋体" panose="02010600030101010101" pitchFamily="2" charset="-122"/>
              </a:rPr>
              <a:t>= (</a:t>
            </a:r>
            <a:r>
              <a:rPr lang="en-US" altLang="zh-CN" sz="1600" b="1" i="1" dirty="0" err="1">
                <a:solidFill>
                  <a:schemeClr val="accent2"/>
                </a:solidFill>
                <a:ea typeface="宋体" panose="02010600030101010101" pitchFamily="2" charset="-122"/>
              </a:rPr>
              <a:t>u,v</a:t>
            </a:r>
            <a:r>
              <a:rPr lang="en-US" altLang="zh-CN" sz="1600" b="1" dirty="0">
                <a:solidFill>
                  <a:schemeClr val="accent2"/>
                </a:solidFill>
                <a:ea typeface="宋体" panose="02010600030101010101" pitchFamily="2" charset="-122"/>
              </a:rPr>
              <a:t>)</a:t>
            </a:r>
            <a:r>
              <a:rPr lang="en-US" altLang="zh-CN" sz="1600" b="1" dirty="0">
                <a:ea typeface="宋体" panose="02010600030101010101" pitchFamily="2" charset="-122"/>
              </a:rPr>
              <a:t> </a:t>
            </a:r>
            <a:r>
              <a:rPr lang="zh-CN" altLang="en-US" sz="1600" b="1" dirty="0">
                <a:ea typeface="宋体" panose="02010600030101010101" pitchFamily="2" charset="-122"/>
              </a:rPr>
              <a:t>给其逆向边</a:t>
            </a:r>
            <a:r>
              <a:rPr lang="en-US" altLang="zh-CN" sz="1600" b="1" dirty="0">
                <a:solidFill>
                  <a:schemeClr val="accent2"/>
                </a:solidFill>
                <a:ea typeface="宋体" panose="02010600030101010101" pitchFamily="2" charset="-122"/>
              </a:rPr>
              <a:t>(</a:t>
            </a:r>
            <a:r>
              <a:rPr lang="en-US" altLang="zh-CN" sz="1600" b="1" i="1" dirty="0" err="1">
                <a:solidFill>
                  <a:schemeClr val="accent2"/>
                </a:solidFill>
                <a:ea typeface="宋体" panose="02010600030101010101" pitchFamily="2" charset="-122"/>
              </a:rPr>
              <a:t>v,u</a:t>
            </a:r>
            <a:r>
              <a:rPr lang="en-US" altLang="zh-CN" sz="1600" b="1" dirty="0">
                <a:solidFill>
                  <a:schemeClr val="accent2"/>
                </a:solidFill>
                <a:ea typeface="宋体" panose="02010600030101010101" pitchFamily="2" charset="-122"/>
              </a:rPr>
              <a:t>)</a:t>
            </a:r>
            <a:r>
              <a:rPr lang="zh-CN" altLang="en-US" sz="1600" b="1" dirty="0">
                <a:ea typeface="宋体" panose="02010600030101010101" pitchFamily="2" charset="-122"/>
              </a:rPr>
              <a:t>赋给权重 </a:t>
            </a:r>
            <a:r>
              <a:rPr lang="en-US" altLang="zh-CN" sz="1600" b="1" i="1" dirty="0">
                <a:solidFill>
                  <a:schemeClr val="accent2"/>
                </a:solidFill>
                <a:ea typeface="宋体" panose="02010600030101010101" pitchFamily="2" charset="-122"/>
              </a:rPr>
              <a:t>f</a:t>
            </a:r>
            <a:r>
              <a:rPr lang="en-US" altLang="zh-CN" sz="1600" b="1" dirty="0">
                <a:solidFill>
                  <a:schemeClr val="accent2"/>
                </a:solidFill>
                <a:ea typeface="宋体" panose="02010600030101010101" pitchFamily="2" charset="-122"/>
              </a:rPr>
              <a:t>(</a:t>
            </a:r>
            <a:r>
              <a:rPr lang="en-US" altLang="zh-CN" sz="1600" b="1" i="1" dirty="0">
                <a:solidFill>
                  <a:schemeClr val="accent2"/>
                </a:solidFill>
                <a:ea typeface="宋体" panose="02010600030101010101" pitchFamily="2" charset="-122"/>
              </a:rPr>
              <a:t>e</a:t>
            </a:r>
            <a:r>
              <a:rPr lang="en-US" altLang="zh-CN" sz="1600" b="1" dirty="0">
                <a:solidFill>
                  <a:schemeClr val="accent2"/>
                </a:solidFill>
                <a:ea typeface="宋体" panose="02010600030101010101" pitchFamily="2" charset="-122"/>
              </a:rPr>
              <a:t>)</a:t>
            </a:r>
            <a:r>
              <a:rPr lang="en-US" altLang="zh-CN" sz="1600" b="1" dirty="0">
                <a:ea typeface="宋体" panose="02010600030101010101" pitchFamily="2" charset="-122"/>
              </a:rPr>
              <a:t> (</a:t>
            </a:r>
            <a:r>
              <a:rPr lang="zh-CN" altLang="en-US" sz="1600" b="1" dirty="0">
                <a:ea typeface="宋体" panose="02010600030101010101" pitchFamily="2" charset="-122"/>
              </a:rPr>
              <a:t>容许的最大反向容量</a:t>
            </a:r>
            <a:r>
              <a:rPr lang="en-US" altLang="zh-CN" sz="1600" b="1" dirty="0">
                <a:ea typeface="宋体" panose="02010600030101010101" pitchFamily="2" charset="-122"/>
              </a:rPr>
              <a:t>)</a:t>
            </a:r>
          </a:p>
          <a:p>
            <a:pPr marL="965204" lvl="1" indent="-609600" algn="just" defTabSz="914400" eaLnBrk="1" hangingPunct="1">
              <a:lnSpc>
                <a:spcPct val="90000"/>
              </a:lnSpc>
            </a:pPr>
            <a:r>
              <a:rPr lang="zh-CN" altLang="en-US" sz="1600" b="1" dirty="0">
                <a:ea typeface="宋体" panose="02010600030101010101" pitchFamily="2" charset="-122"/>
              </a:rPr>
              <a:t>算法对流量进行操作调整的目标是增加总流量，因此算法可能对某些特定边的流量进行缩减，以便于宏观调整，增加总的流量。为了表示边</a:t>
            </a:r>
            <a:r>
              <a:rPr lang="en-US" altLang="zh-CN" sz="1600" b="1" i="1" dirty="0">
                <a:solidFill>
                  <a:schemeClr val="accent2"/>
                </a:solidFill>
              </a:rPr>
              <a:t>e=(</a:t>
            </a:r>
            <a:r>
              <a:rPr lang="en-US" altLang="zh-CN" sz="1600" b="1" i="1" dirty="0" err="1">
                <a:solidFill>
                  <a:schemeClr val="accent2"/>
                </a:solidFill>
              </a:rPr>
              <a:t>u,v</a:t>
            </a:r>
            <a:r>
              <a:rPr lang="en-US" altLang="zh-CN" sz="1600" b="1" i="1" dirty="0">
                <a:solidFill>
                  <a:schemeClr val="accent2"/>
                </a:solidFill>
              </a:rPr>
              <a:t>)</a:t>
            </a:r>
            <a:r>
              <a:rPr lang="zh-CN" altLang="en-US" sz="1600" b="1" dirty="0">
                <a:ea typeface="宋体" panose="02010600030101010101" pitchFamily="2" charset="-122"/>
              </a:rPr>
              <a:t>上正流量</a:t>
            </a:r>
            <a:r>
              <a:rPr lang="en-US" altLang="zh-CN" sz="1600" b="1" i="1" dirty="0">
                <a:solidFill>
                  <a:schemeClr val="accent2"/>
                </a:solidFill>
                <a:ea typeface="宋体" panose="02010600030101010101" pitchFamily="2" charset="-122"/>
              </a:rPr>
              <a:t>f(e)</a:t>
            </a:r>
            <a:r>
              <a:rPr lang="zh-CN" altLang="en-US" sz="1600" b="1" dirty="0">
                <a:ea typeface="宋体" panose="02010600030101010101" pitchFamily="2" charset="-122"/>
              </a:rPr>
              <a:t>的缩减，我们将其逆向边</a:t>
            </a:r>
            <a:r>
              <a:rPr lang="en-US" altLang="zh-CN" sz="1600" b="1" dirty="0">
                <a:ea typeface="宋体" panose="02010600030101010101" pitchFamily="2" charset="-122"/>
              </a:rPr>
              <a:t>(</a:t>
            </a:r>
            <a:r>
              <a:rPr lang="en-US" altLang="zh-CN" sz="1600" b="1" dirty="0" err="1">
                <a:ea typeface="宋体" panose="02010600030101010101" pitchFamily="2" charset="-122"/>
              </a:rPr>
              <a:t>v,u</a:t>
            </a:r>
            <a:r>
              <a:rPr lang="en-US" altLang="zh-CN" sz="1600" b="1" dirty="0">
                <a:ea typeface="宋体" panose="02010600030101010101" pitchFamily="2" charset="-122"/>
              </a:rPr>
              <a:t>)</a:t>
            </a:r>
            <a:r>
              <a:rPr lang="zh-CN" altLang="en-US" sz="1600" b="1" dirty="0">
                <a:ea typeface="宋体" panose="02010600030101010101" pitchFamily="2" charset="-122"/>
              </a:rPr>
              <a:t>加入到余图</a:t>
            </a:r>
            <a:r>
              <a:rPr lang="en-US" altLang="zh-CN" sz="1600" b="1" dirty="0">
                <a:solidFill>
                  <a:schemeClr val="accent2"/>
                </a:solidFill>
              </a:rPr>
              <a:t>G</a:t>
            </a:r>
            <a:r>
              <a:rPr lang="en-US" altLang="zh-CN" sz="1600" b="1" i="1" baseline="-25000" dirty="0">
                <a:solidFill>
                  <a:schemeClr val="accent2"/>
                </a:solidFill>
              </a:rPr>
              <a:t>f</a:t>
            </a:r>
            <a:r>
              <a:rPr lang="zh-CN" altLang="en-US" sz="1600" b="1" dirty="0">
                <a:ea typeface="宋体" panose="02010600030101010101" pitchFamily="2" charset="-122"/>
              </a:rPr>
              <a:t>中，并将剩余容量设置为</a:t>
            </a:r>
            <a:r>
              <a:rPr lang="en-US" altLang="zh-CN" sz="1600" b="1" i="1" dirty="0">
                <a:solidFill>
                  <a:schemeClr val="accent2"/>
                </a:solidFill>
              </a:rPr>
              <a:t>f(e) </a:t>
            </a:r>
            <a:r>
              <a:rPr lang="zh-CN" altLang="en-US" sz="1600" b="1" dirty="0">
                <a:ea typeface="宋体" panose="02010600030101010101" pitchFamily="2" charset="-122"/>
              </a:rPr>
              <a:t>，也就是说，</a:t>
            </a:r>
            <a:r>
              <a:rPr lang="zh-CN" altLang="en-US" sz="1600" b="1" dirty="0">
                <a:solidFill>
                  <a:srgbClr val="FF0000"/>
                </a:solidFill>
                <a:ea typeface="宋体" panose="02010600030101010101" pitchFamily="2" charset="-122"/>
              </a:rPr>
              <a:t>一条边所能允许的反向流量最多将其正向流量抵消</a:t>
            </a:r>
            <a:r>
              <a:rPr lang="zh-CN" altLang="en-US" sz="1600" b="1" dirty="0">
                <a:ea typeface="宋体" panose="02010600030101010101" pitchFamily="2" charset="-122"/>
              </a:rPr>
              <a:t>。</a:t>
            </a:r>
            <a:endParaRPr lang="en-US" altLang="zh-CN" sz="1600" b="1" dirty="0">
              <a:ea typeface="宋体" panose="02010600030101010101" pitchFamily="2" charset="-122"/>
            </a:endParaRPr>
          </a:p>
          <a:p>
            <a:pPr marL="965204" lvl="1" indent="-609600" algn="just" defTabSz="914400" eaLnBrk="1" hangingPunct="1">
              <a:lnSpc>
                <a:spcPct val="90000"/>
              </a:lnSpc>
            </a:pPr>
            <a:r>
              <a:rPr lang="zh-CN" altLang="en-US" sz="1600" b="1" dirty="0">
                <a:ea typeface="宋体" panose="02010600030101010101" pitchFamily="2" charset="-122"/>
              </a:rPr>
              <a:t>余图中的这些反向边允许算法将已经发送出去的流量发送回去。</a:t>
            </a:r>
            <a:endParaRPr lang="en-US" altLang="zh-CN" sz="1600" b="1" dirty="0">
              <a:ea typeface="宋体" panose="02010600030101010101" pitchFamily="2" charset="-122"/>
            </a:endParaRPr>
          </a:p>
        </p:txBody>
      </p:sp>
      <p:sp>
        <p:nvSpPr>
          <p:cNvPr id="19" name="Text Box 18">
            <a:extLst>
              <a:ext uri="{FF2B5EF4-FFF2-40B4-BE49-F238E27FC236}">
                <a16:creationId xmlns:a16="http://schemas.microsoft.com/office/drawing/2014/main" id="{31ECC5E8-DE93-564D-8B10-FE810CDBF3F3}"/>
              </a:ext>
            </a:extLst>
          </p:cNvPr>
          <p:cNvSpPr txBox="1"/>
          <p:nvPr/>
        </p:nvSpPr>
        <p:spPr>
          <a:xfrm>
            <a:off x="1344612" y="6469063"/>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grpSp>
        <p:nvGrpSpPr>
          <p:cNvPr id="69" name="Group 68">
            <a:extLst>
              <a:ext uri="{FF2B5EF4-FFF2-40B4-BE49-F238E27FC236}">
                <a16:creationId xmlns:a16="http://schemas.microsoft.com/office/drawing/2014/main" id="{3F3DA34F-2AD3-3D4E-8629-A38CE961FD98}"/>
              </a:ext>
            </a:extLst>
          </p:cNvPr>
          <p:cNvGrpSpPr/>
          <p:nvPr/>
        </p:nvGrpSpPr>
        <p:grpSpPr>
          <a:xfrm>
            <a:off x="3236912" y="4564063"/>
            <a:ext cx="2782888" cy="2293937"/>
            <a:chOff x="3236912" y="4564063"/>
            <a:chExt cx="2782888" cy="2293937"/>
          </a:xfrm>
        </p:grpSpPr>
        <p:sp>
          <p:nvSpPr>
            <p:cNvPr id="23" name="Oval 22">
              <a:extLst>
                <a:ext uri="{FF2B5EF4-FFF2-40B4-BE49-F238E27FC236}">
                  <a16:creationId xmlns:a16="http://schemas.microsoft.com/office/drawing/2014/main" id="{7F0D8C63-E1B2-A340-BB5A-AE083FC537AE}"/>
                </a:ext>
              </a:extLst>
            </p:cNvPr>
            <p:cNvSpPr/>
            <p:nvPr/>
          </p:nvSpPr>
          <p:spPr>
            <a:xfrm>
              <a:off x="3556000" y="5715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24" name="Oval 23">
              <a:extLst>
                <a:ext uri="{FF2B5EF4-FFF2-40B4-BE49-F238E27FC236}">
                  <a16:creationId xmlns:a16="http://schemas.microsoft.com/office/drawing/2014/main" id="{688D8E8E-C3C2-3C4B-92D4-B06E95C4A7C6}"/>
                </a:ext>
              </a:extLst>
            </p:cNvPr>
            <p:cNvSpPr/>
            <p:nvPr/>
          </p:nvSpPr>
          <p:spPr>
            <a:xfrm>
              <a:off x="4495800" y="4953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5" name="Oval 24">
              <a:extLst>
                <a:ext uri="{FF2B5EF4-FFF2-40B4-BE49-F238E27FC236}">
                  <a16:creationId xmlns:a16="http://schemas.microsoft.com/office/drawing/2014/main" id="{BD9AAB5F-9B0C-1E47-A73B-B6EDE7E731ED}"/>
                </a:ext>
              </a:extLst>
            </p:cNvPr>
            <p:cNvSpPr/>
            <p:nvPr/>
          </p:nvSpPr>
          <p:spPr>
            <a:xfrm>
              <a:off x="5562600" y="56388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26" name="Oval 25">
              <a:extLst>
                <a:ext uri="{FF2B5EF4-FFF2-40B4-BE49-F238E27FC236}">
                  <a16:creationId xmlns:a16="http://schemas.microsoft.com/office/drawing/2014/main" id="{BF1C259D-842D-4940-883B-8763B806093F}"/>
                </a:ext>
              </a:extLst>
            </p:cNvPr>
            <p:cNvSpPr/>
            <p:nvPr/>
          </p:nvSpPr>
          <p:spPr>
            <a:xfrm>
              <a:off x="4495800" y="6400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27" name="AutoShape 26">
              <a:extLst>
                <a:ext uri="{FF2B5EF4-FFF2-40B4-BE49-F238E27FC236}">
                  <a16:creationId xmlns:a16="http://schemas.microsoft.com/office/drawing/2014/main" id="{B80FE9BD-636E-EA47-BDC9-CEED1A1D791E}"/>
                </a:ext>
              </a:extLst>
            </p:cNvPr>
            <p:cNvCxnSpPr>
              <a:stCxn id="24" idx="5"/>
              <a:endCxn id="25" idx="1"/>
            </p:cNvCxnSpPr>
            <p:nvPr/>
          </p:nvCxnSpPr>
          <p:spPr>
            <a:xfrm>
              <a:off x="4625975" y="5083175"/>
              <a:ext cx="958850" cy="577850"/>
            </a:xfrm>
            <a:prstGeom prst="straightConnector1">
              <a:avLst/>
            </a:prstGeom>
            <a:ln w="9525" cap="flat" cmpd="sng">
              <a:solidFill>
                <a:schemeClr val="tx1"/>
              </a:solidFill>
              <a:prstDash val="solid"/>
              <a:headEnd type="none" w="med" len="med"/>
              <a:tailEnd type="triangle" w="med" len="med"/>
            </a:ln>
          </p:spPr>
        </p:cxnSp>
        <p:cxnSp>
          <p:nvCxnSpPr>
            <p:cNvPr id="28" name="AutoShape 27">
              <a:extLst>
                <a:ext uri="{FF2B5EF4-FFF2-40B4-BE49-F238E27FC236}">
                  <a16:creationId xmlns:a16="http://schemas.microsoft.com/office/drawing/2014/main" id="{9B55C869-96BD-0440-ABF9-769ABC30F86E}"/>
                </a:ext>
              </a:extLst>
            </p:cNvPr>
            <p:cNvCxnSpPr>
              <a:stCxn id="24" idx="3"/>
              <a:endCxn id="23" idx="0"/>
            </p:cNvCxnSpPr>
            <p:nvPr/>
          </p:nvCxnSpPr>
          <p:spPr>
            <a:xfrm flipH="1">
              <a:off x="3632200" y="5083175"/>
              <a:ext cx="885825" cy="631825"/>
            </a:xfrm>
            <a:prstGeom prst="straightConnector1">
              <a:avLst/>
            </a:prstGeom>
            <a:ln w="9525" cap="flat" cmpd="sng">
              <a:solidFill>
                <a:schemeClr val="tx1"/>
              </a:solidFill>
              <a:prstDash val="solid"/>
              <a:headEnd type="triangle" w="med" len="med"/>
              <a:tailEnd type="none" w="med" len="med"/>
            </a:ln>
          </p:spPr>
        </p:cxnSp>
        <p:cxnSp>
          <p:nvCxnSpPr>
            <p:cNvPr id="29" name="AutoShape 28">
              <a:extLst>
                <a:ext uri="{FF2B5EF4-FFF2-40B4-BE49-F238E27FC236}">
                  <a16:creationId xmlns:a16="http://schemas.microsoft.com/office/drawing/2014/main" id="{03FE1AE7-E1B3-5544-A519-FAE1A2BFE8E1}"/>
                </a:ext>
              </a:extLst>
            </p:cNvPr>
            <p:cNvCxnSpPr>
              <a:stCxn id="23" idx="5"/>
              <a:endCxn id="26" idx="1"/>
            </p:cNvCxnSpPr>
            <p:nvPr/>
          </p:nvCxnSpPr>
          <p:spPr>
            <a:xfrm>
              <a:off x="3686175" y="5845175"/>
              <a:ext cx="831850" cy="577850"/>
            </a:xfrm>
            <a:prstGeom prst="straightConnector1">
              <a:avLst/>
            </a:prstGeom>
            <a:ln w="9525" cap="flat" cmpd="sng">
              <a:solidFill>
                <a:schemeClr val="tx1"/>
              </a:solidFill>
              <a:prstDash val="solid"/>
              <a:headEnd type="none" w="med" len="med"/>
              <a:tailEnd type="triangle" w="med" len="med"/>
            </a:ln>
          </p:spPr>
        </p:cxnSp>
        <p:cxnSp>
          <p:nvCxnSpPr>
            <p:cNvPr id="30" name="AutoShape 29">
              <a:extLst>
                <a:ext uri="{FF2B5EF4-FFF2-40B4-BE49-F238E27FC236}">
                  <a16:creationId xmlns:a16="http://schemas.microsoft.com/office/drawing/2014/main" id="{0EA0340A-186A-8D49-B646-603F87DE4FEB}"/>
                </a:ext>
              </a:extLst>
            </p:cNvPr>
            <p:cNvCxnSpPr>
              <a:stCxn id="26" idx="7"/>
              <a:endCxn id="25" idx="3"/>
            </p:cNvCxnSpPr>
            <p:nvPr/>
          </p:nvCxnSpPr>
          <p:spPr>
            <a:xfrm flipV="1">
              <a:off x="4625975" y="5768975"/>
              <a:ext cx="958850" cy="654050"/>
            </a:xfrm>
            <a:prstGeom prst="straightConnector1">
              <a:avLst/>
            </a:prstGeom>
            <a:ln w="9525" cap="flat" cmpd="sng">
              <a:solidFill>
                <a:schemeClr val="tx1"/>
              </a:solidFill>
              <a:prstDash val="solid"/>
              <a:headEnd type="none" w="med" len="med"/>
              <a:tailEnd type="triangle" w="med" len="med"/>
            </a:ln>
          </p:spPr>
        </p:cxnSp>
        <p:cxnSp>
          <p:nvCxnSpPr>
            <p:cNvPr id="31" name="AutoShape 30">
              <a:extLst>
                <a:ext uri="{FF2B5EF4-FFF2-40B4-BE49-F238E27FC236}">
                  <a16:creationId xmlns:a16="http://schemas.microsoft.com/office/drawing/2014/main" id="{19EC895F-BFC6-DA43-AA90-074AC4A5709C}"/>
                </a:ext>
              </a:extLst>
            </p:cNvPr>
            <p:cNvCxnSpPr>
              <a:stCxn id="24" idx="4"/>
              <a:endCxn id="26" idx="0"/>
            </p:cNvCxnSpPr>
            <p:nvPr/>
          </p:nvCxnSpPr>
          <p:spPr>
            <a:xfrm>
              <a:off x="4572000" y="5105400"/>
              <a:ext cx="0" cy="1295400"/>
            </a:xfrm>
            <a:prstGeom prst="straightConnector1">
              <a:avLst/>
            </a:prstGeom>
            <a:ln w="9525" cap="flat" cmpd="sng">
              <a:solidFill>
                <a:schemeClr val="tx1"/>
              </a:solidFill>
              <a:prstDash val="solid"/>
              <a:headEnd type="none" w="med" len="med"/>
              <a:tailEnd type="triangle" w="med" len="med"/>
            </a:ln>
          </p:spPr>
        </p:cxnSp>
        <p:sp>
          <p:nvSpPr>
            <p:cNvPr id="32" name="Text Box 31">
              <a:extLst>
                <a:ext uri="{FF2B5EF4-FFF2-40B4-BE49-F238E27FC236}">
                  <a16:creationId xmlns:a16="http://schemas.microsoft.com/office/drawing/2014/main" id="{AD2013EB-68E7-CD40-B8B5-56C70FEFFF1E}"/>
                </a:ext>
              </a:extLst>
            </p:cNvPr>
            <p:cNvSpPr txBox="1"/>
            <p:nvPr/>
          </p:nvSpPr>
          <p:spPr>
            <a:xfrm>
              <a:off x="3743325" y="49530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33" name="Text Box 32">
              <a:extLst>
                <a:ext uri="{FF2B5EF4-FFF2-40B4-BE49-F238E27FC236}">
                  <a16:creationId xmlns:a16="http://schemas.microsoft.com/office/drawing/2014/main" id="{8DDD375B-740D-7C4B-835A-9066AFB8619F}"/>
                </a:ext>
              </a:extLst>
            </p:cNvPr>
            <p:cNvSpPr txBox="1"/>
            <p:nvPr/>
          </p:nvSpPr>
          <p:spPr>
            <a:xfrm>
              <a:off x="5751512" y="5486400"/>
              <a:ext cx="2682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34" name="Text Box 33">
              <a:extLst>
                <a:ext uri="{FF2B5EF4-FFF2-40B4-BE49-F238E27FC236}">
                  <a16:creationId xmlns:a16="http://schemas.microsoft.com/office/drawing/2014/main" id="{7E75067B-645A-FA47-8F11-C6A359C5FA6B}"/>
                </a:ext>
              </a:extLst>
            </p:cNvPr>
            <p:cNvSpPr txBox="1"/>
            <p:nvPr/>
          </p:nvSpPr>
          <p:spPr>
            <a:xfrm>
              <a:off x="3236912" y="55626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35" name="Text Box 34">
              <a:extLst>
                <a:ext uri="{FF2B5EF4-FFF2-40B4-BE49-F238E27FC236}">
                  <a16:creationId xmlns:a16="http://schemas.microsoft.com/office/drawing/2014/main" id="{EFB0B942-9A3D-C848-86F0-AB37C67F292A}"/>
                </a:ext>
              </a:extLst>
            </p:cNvPr>
            <p:cNvSpPr txBox="1"/>
            <p:nvPr/>
          </p:nvSpPr>
          <p:spPr>
            <a:xfrm>
              <a:off x="3600450" y="6019800"/>
              <a:ext cx="3540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0</a:t>
              </a:r>
            </a:p>
          </p:txBody>
        </p:sp>
        <p:sp>
          <p:nvSpPr>
            <p:cNvPr id="36" name="Text Box 35">
              <a:extLst>
                <a:ext uri="{FF2B5EF4-FFF2-40B4-BE49-F238E27FC236}">
                  <a16:creationId xmlns:a16="http://schemas.microsoft.com/office/drawing/2014/main" id="{231CE113-B04C-7A4F-8850-8E038F9ED268}"/>
                </a:ext>
              </a:extLst>
            </p:cNvPr>
            <p:cNvSpPr txBox="1"/>
            <p:nvPr/>
          </p:nvSpPr>
          <p:spPr>
            <a:xfrm>
              <a:off x="4446587" y="4564063"/>
              <a:ext cx="3540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37" name="Text Box 36">
              <a:extLst>
                <a:ext uri="{FF2B5EF4-FFF2-40B4-BE49-F238E27FC236}">
                  <a16:creationId xmlns:a16="http://schemas.microsoft.com/office/drawing/2014/main" id="{A18FBB2B-7422-1743-8263-09D65AF3883F}"/>
                </a:ext>
              </a:extLst>
            </p:cNvPr>
            <p:cNvSpPr txBox="1"/>
            <p:nvPr/>
          </p:nvSpPr>
          <p:spPr>
            <a:xfrm>
              <a:off x="4429125" y="64008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38" name="Text Box 37">
              <a:extLst>
                <a:ext uri="{FF2B5EF4-FFF2-40B4-BE49-F238E27FC236}">
                  <a16:creationId xmlns:a16="http://schemas.microsoft.com/office/drawing/2014/main" id="{F626B051-7612-E348-A8B7-6FB54C1792FB}"/>
                </a:ext>
              </a:extLst>
            </p:cNvPr>
            <p:cNvSpPr txBox="1"/>
            <p:nvPr/>
          </p:nvSpPr>
          <p:spPr>
            <a:xfrm>
              <a:off x="5030787" y="60198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endParaRPr lang="en-US" altLang="zh-CN" sz="2400" dirty="0">
                <a:latin typeface="Arial" panose="020B0604020202020204" pitchFamily="34" charset="0"/>
                <a:ea typeface="MS PGothic" panose="020B0600070205080204" pitchFamily="34" charset="-128"/>
              </a:endParaRPr>
            </a:p>
          </p:txBody>
        </p:sp>
        <p:sp>
          <p:nvSpPr>
            <p:cNvPr id="39" name="Text Box 38">
              <a:extLst>
                <a:ext uri="{FF2B5EF4-FFF2-40B4-BE49-F238E27FC236}">
                  <a16:creationId xmlns:a16="http://schemas.microsoft.com/office/drawing/2014/main" id="{1A0247BF-2E2A-4645-AAE5-1517065242BC}"/>
                </a:ext>
              </a:extLst>
            </p:cNvPr>
            <p:cNvSpPr txBox="1"/>
            <p:nvPr/>
          </p:nvSpPr>
          <p:spPr>
            <a:xfrm>
              <a:off x="5049837" y="4953000"/>
              <a:ext cx="3540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0</a:t>
              </a:r>
            </a:p>
          </p:txBody>
        </p:sp>
        <p:sp>
          <p:nvSpPr>
            <p:cNvPr id="40" name="Text Box 39">
              <a:extLst>
                <a:ext uri="{FF2B5EF4-FFF2-40B4-BE49-F238E27FC236}">
                  <a16:creationId xmlns:a16="http://schemas.microsoft.com/office/drawing/2014/main" id="{3DDD676C-0DA6-CB49-BF1B-8DF07DE16E26}"/>
                </a:ext>
              </a:extLst>
            </p:cNvPr>
            <p:cNvSpPr txBox="1"/>
            <p:nvPr/>
          </p:nvSpPr>
          <p:spPr>
            <a:xfrm>
              <a:off x="4500562" y="54864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rgbClr val="FF0000"/>
                  </a:solidFill>
                  <a:latin typeface="Arial" panose="020B0604020202020204" pitchFamily="34" charset="0"/>
                  <a:ea typeface="MS PGothic" panose="020B0600070205080204" pitchFamily="34" charset="-128"/>
                </a:rPr>
                <a:t>20</a:t>
              </a:r>
              <a:endParaRPr lang="en-US" altLang="zh-CN" sz="2400" dirty="0">
                <a:latin typeface="Arial" panose="020B0604020202020204" pitchFamily="34" charset="0"/>
                <a:ea typeface="MS PGothic" panose="020B0600070205080204" pitchFamily="34" charset="-128"/>
              </a:endParaRPr>
            </a:p>
          </p:txBody>
        </p:sp>
      </p:grpSp>
      <p:sp>
        <p:nvSpPr>
          <p:cNvPr id="41" name="Text Box 40">
            <a:extLst>
              <a:ext uri="{FF2B5EF4-FFF2-40B4-BE49-F238E27FC236}">
                <a16:creationId xmlns:a16="http://schemas.microsoft.com/office/drawing/2014/main" id="{0483B054-0A3D-A243-AB7D-6B59278764BB}"/>
              </a:ext>
            </a:extLst>
          </p:cNvPr>
          <p:cNvSpPr txBox="1"/>
          <p:nvPr/>
        </p:nvSpPr>
        <p:spPr>
          <a:xfrm>
            <a:off x="3065462" y="5021263"/>
            <a:ext cx="5730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流</a:t>
            </a:r>
            <a:r>
              <a:rPr lang="en-GB" altLang="zh-CN" sz="2400" dirty="0">
                <a:latin typeface="Arial" panose="020B0604020202020204" pitchFamily="34" charset="0"/>
                <a:ea typeface="MS PGothic" panose="020B0600070205080204" pitchFamily="34" charset="-128"/>
              </a:rPr>
              <a:t>:</a:t>
            </a:r>
          </a:p>
        </p:txBody>
      </p:sp>
      <p:sp>
        <p:nvSpPr>
          <p:cNvPr id="54" name="Text Box 54">
            <a:extLst>
              <a:ext uri="{FF2B5EF4-FFF2-40B4-BE49-F238E27FC236}">
                <a16:creationId xmlns:a16="http://schemas.microsoft.com/office/drawing/2014/main" id="{7C18F9E4-63B2-714C-9264-DC0C5E62CB7D}"/>
              </a:ext>
            </a:extLst>
          </p:cNvPr>
          <p:cNvSpPr txBox="1"/>
          <p:nvPr/>
        </p:nvSpPr>
        <p:spPr>
          <a:xfrm>
            <a:off x="7551737" y="64770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v</a:t>
            </a:r>
            <a:endParaRPr lang="en-US" altLang="zh-CN" sz="2400" dirty="0">
              <a:latin typeface="Arial" panose="020B0604020202020204" pitchFamily="34" charset="0"/>
              <a:ea typeface="MS PGothic" panose="020B0600070205080204" pitchFamily="34" charset="-128"/>
            </a:endParaRPr>
          </a:p>
        </p:txBody>
      </p:sp>
      <p:sp>
        <p:nvSpPr>
          <p:cNvPr id="56" name="Text Box 58">
            <a:extLst>
              <a:ext uri="{FF2B5EF4-FFF2-40B4-BE49-F238E27FC236}">
                <a16:creationId xmlns:a16="http://schemas.microsoft.com/office/drawing/2014/main" id="{F1BD3351-3864-8642-8190-AC3C9BC5A63D}"/>
              </a:ext>
            </a:extLst>
          </p:cNvPr>
          <p:cNvSpPr txBox="1"/>
          <p:nvPr/>
        </p:nvSpPr>
        <p:spPr>
          <a:xfrm>
            <a:off x="5886450" y="4746625"/>
            <a:ext cx="8778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余图</a:t>
            </a:r>
            <a:r>
              <a:rPr lang="en-GB" altLang="zh-CN" sz="2400" dirty="0">
                <a:latin typeface="Arial" panose="020B0604020202020204" pitchFamily="34" charset="0"/>
                <a:ea typeface="MS PGothic" panose="020B0600070205080204" pitchFamily="34" charset="-128"/>
              </a:rPr>
              <a:t>:</a:t>
            </a:r>
          </a:p>
        </p:txBody>
      </p:sp>
      <p:grpSp>
        <p:nvGrpSpPr>
          <p:cNvPr id="68" name="Group 67">
            <a:extLst>
              <a:ext uri="{FF2B5EF4-FFF2-40B4-BE49-F238E27FC236}">
                <a16:creationId xmlns:a16="http://schemas.microsoft.com/office/drawing/2014/main" id="{0EF677F5-2AED-0742-9F15-798B15D59BE5}"/>
              </a:ext>
            </a:extLst>
          </p:cNvPr>
          <p:cNvGrpSpPr/>
          <p:nvPr/>
        </p:nvGrpSpPr>
        <p:grpSpPr>
          <a:xfrm>
            <a:off x="152400" y="4564063"/>
            <a:ext cx="2782887" cy="2057400"/>
            <a:chOff x="152400" y="4564063"/>
            <a:chExt cx="2782887" cy="2057400"/>
          </a:xfrm>
        </p:grpSpPr>
        <p:sp>
          <p:nvSpPr>
            <p:cNvPr id="5" name="Oval 4">
              <a:extLst>
                <a:ext uri="{FF2B5EF4-FFF2-40B4-BE49-F238E27FC236}">
                  <a16:creationId xmlns:a16="http://schemas.microsoft.com/office/drawing/2014/main" id="{700B0411-982B-8347-93D8-4322C9B67A99}"/>
                </a:ext>
              </a:extLst>
            </p:cNvPr>
            <p:cNvSpPr/>
            <p:nvPr/>
          </p:nvSpPr>
          <p:spPr>
            <a:xfrm>
              <a:off x="471487" y="578326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6" name="Oval 5">
              <a:extLst>
                <a:ext uri="{FF2B5EF4-FFF2-40B4-BE49-F238E27FC236}">
                  <a16:creationId xmlns:a16="http://schemas.microsoft.com/office/drawing/2014/main" id="{13679734-B357-9247-A031-D22DBE716BCA}"/>
                </a:ext>
              </a:extLst>
            </p:cNvPr>
            <p:cNvSpPr/>
            <p:nvPr/>
          </p:nvSpPr>
          <p:spPr>
            <a:xfrm>
              <a:off x="1411287" y="5021263"/>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7" name="Oval 6">
              <a:extLst>
                <a:ext uri="{FF2B5EF4-FFF2-40B4-BE49-F238E27FC236}">
                  <a16:creationId xmlns:a16="http://schemas.microsoft.com/office/drawing/2014/main" id="{21A3D8B2-BE31-CE40-B37F-0A9704EACC94}"/>
                </a:ext>
              </a:extLst>
            </p:cNvPr>
            <p:cNvSpPr/>
            <p:nvPr/>
          </p:nvSpPr>
          <p:spPr>
            <a:xfrm>
              <a:off x="2478087" y="570706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8" name="Oval 7">
              <a:extLst>
                <a:ext uri="{FF2B5EF4-FFF2-40B4-BE49-F238E27FC236}">
                  <a16:creationId xmlns:a16="http://schemas.microsoft.com/office/drawing/2014/main" id="{9F77D464-14E3-2248-8C42-8FC13E2C9024}"/>
                </a:ext>
              </a:extLst>
            </p:cNvPr>
            <p:cNvSpPr/>
            <p:nvPr/>
          </p:nvSpPr>
          <p:spPr>
            <a:xfrm>
              <a:off x="1411287" y="6469063"/>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9" name="AutoShape 8">
              <a:extLst>
                <a:ext uri="{FF2B5EF4-FFF2-40B4-BE49-F238E27FC236}">
                  <a16:creationId xmlns:a16="http://schemas.microsoft.com/office/drawing/2014/main" id="{51CA025E-E56E-484B-AB35-961CF97F9A35}"/>
                </a:ext>
              </a:extLst>
            </p:cNvPr>
            <p:cNvCxnSpPr>
              <a:stCxn id="6" idx="5"/>
              <a:endCxn id="7" idx="1"/>
            </p:cNvCxnSpPr>
            <p:nvPr/>
          </p:nvCxnSpPr>
          <p:spPr>
            <a:xfrm>
              <a:off x="1541462" y="5151438"/>
              <a:ext cx="958850" cy="577850"/>
            </a:xfrm>
            <a:prstGeom prst="straightConnector1">
              <a:avLst/>
            </a:prstGeom>
            <a:ln w="9525" cap="flat" cmpd="sng">
              <a:solidFill>
                <a:schemeClr val="tx1"/>
              </a:solidFill>
              <a:prstDash val="solid"/>
              <a:headEnd type="none" w="med" len="med"/>
              <a:tailEnd type="triangle" w="med" len="med"/>
            </a:ln>
          </p:spPr>
        </p:cxnSp>
        <p:cxnSp>
          <p:nvCxnSpPr>
            <p:cNvPr id="10" name="AutoShape 9">
              <a:extLst>
                <a:ext uri="{FF2B5EF4-FFF2-40B4-BE49-F238E27FC236}">
                  <a16:creationId xmlns:a16="http://schemas.microsoft.com/office/drawing/2014/main" id="{92A4BBD6-65BC-F44E-8FAA-4F78F7DF8BBF}"/>
                </a:ext>
              </a:extLst>
            </p:cNvPr>
            <p:cNvCxnSpPr>
              <a:stCxn id="6" idx="3"/>
              <a:endCxn id="5" idx="0"/>
            </p:cNvCxnSpPr>
            <p:nvPr/>
          </p:nvCxnSpPr>
          <p:spPr>
            <a:xfrm flipH="1">
              <a:off x="547687" y="5151438"/>
              <a:ext cx="885825" cy="631825"/>
            </a:xfrm>
            <a:prstGeom prst="straightConnector1">
              <a:avLst/>
            </a:prstGeom>
            <a:ln w="9525" cap="flat" cmpd="sng">
              <a:solidFill>
                <a:schemeClr val="tx1"/>
              </a:solidFill>
              <a:prstDash val="solid"/>
              <a:headEnd type="triangle" w="med" len="med"/>
              <a:tailEnd type="none" w="med" len="med"/>
            </a:ln>
          </p:spPr>
        </p:cxnSp>
        <p:cxnSp>
          <p:nvCxnSpPr>
            <p:cNvPr id="11" name="AutoShape 10">
              <a:extLst>
                <a:ext uri="{FF2B5EF4-FFF2-40B4-BE49-F238E27FC236}">
                  <a16:creationId xmlns:a16="http://schemas.microsoft.com/office/drawing/2014/main" id="{09DD085E-7ACC-874E-A065-D51BD1E3556A}"/>
                </a:ext>
              </a:extLst>
            </p:cNvPr>
            <p:cNvCxnSpPr>
              <a:stCxn id="5" idx="5"/>
              <a:endCxn id="8" idx="1"/>
            </p:cNvCxnSpPr>
            <p:nvPr/>
          </p:nvCxnSpPr>
          <p:spPr>
            <a:xfrm>
              <a:off x="601662" y="5913438"/>
              <a:ext cx="831850" cy="577850"/>
            </a:xfrm>
            <a:prstGeom prst="straightConnector1">
              <a:avLst/>
            </a:prstGeom>
            <a:ln w="9525" cap="flat" cmpd="sng">
              <a:solidFill>
                <a:schemeClr val="tx1"/>
              </a:solidFill>
              <a:prstDash val="solid"/>
              <a:headEnd type="none" w="med" len="med"/>
              <a:tailEnd type="triangle" w="med" len="med"/>
            </a:ln>
          </p:spPr>
        </p:cxnSp>
        <p:cxnSp>
          <p:nvCxnSpPr>
            <p:cNvPr id="12" name="AutoShape 11">
              <a:extLst>
                <a:ext uri="{FF2B5EF4-FFF2-40B4-BE49-F238E27FC236}">
                  <a16:creationId xmlns:a16="http://schemas.microsoft.com/office/drawing/2014/main" id="{ACD2ABC1-D90F-9A4C-AF6D-6AC8D642D467}"/>
                </a:ext>
              </a:extLst>
            </p:cNvPr>
            <p:cNvCxnSpPr>
              <a:stCxn id="8" idx="7"/>
              <a:endCxn id="7" idx="3"/>
            </p:cNvCxnSpPr>
            <p:nvPr/>
          </p:nvCxnSpPr>
          <p:spPr>
            <a:xfrm flipV="1">
              <a:off x="1541462" y="5837238"/>
              <a:ext cx="958850" cy="654050"/>
            </a:xfrm>
            <a:prstGeom prst="straightConnector1">
              <a:avLst/>
            </a:prstGeom>
            <a:ln w="9525" cap="flat" cmpd="sng">
              <a:solidFill>
                <a:schemeClr val="tx1"/>
              </a:solidFill>
              <a:prstDash val="solid"/>
              <a:headEnd type="none" w="med" len="med"/>
              <a:tailEnd type="triangle" w="med" len="med"/>
            </a:ln>
          </p:spPr>
        </p:cxnSp>
        <p:cxnSp>
          <p:nvCxnSpPr>
            <p:cNvPr id="13" name="AutoShape 12">
              <a:extLst>
                <a:ext uri="{FF2B5EF4-FFF2-40B4-BE49-F238E27FC236}">
                  <a16:creationId xmlns:a16="http://schemas.microsoft.com/office/drawing/2014/main" id="{C7ED31A3-F726-3348-93BB-0B930AFC0AD6}"/>
                </a:ext>
              </a:extLst>
            </p:cNvPr>
            <p:cNvCxnSpPr>
              <a:stCxn id="6" idx="4"/>
              <a:endCxn id="8" idx="0"/>
            </p:cNvCxnSpPr>
            <p:nvPr/>
          </p:nvCxnSpPr>
          <p:spPr>
            <a:xfrm>
              <a:off x="1487487" y="5173663"/>
              <a:ext cx="0" cy="1295400"/>
            </a:xfrm>
            <a:prstGeom prst="straightConnector1">
              <a:avLst/>
            </a:prstGeom>
            <a:ln w="9525" cap="flat" cmpd="sng">
              <a:solidFill>
                <a:schemeClr val="tx1"/>
              </a:solidFill>
              <a:prstDash val="solid"/>
              <a:headEnd type="none" w="med" len="med"/>
              <a:tailEnd type="triangle" w="med" len="med"/>
            </a:ln>
          </p:spPr>
        </p:cxnSp>
        <p:sp>
          <p:nvSpPr>
            <p:cNvPr id="14" name="Text Box 13">
              <a:extLst>
                <a:ext uri="{FF2B5EF4-FFF2-40B4-BE49-F238E27FC236}">
                  <a16:creationId xmlns:a16="http://schemas.microsoft.com/office/drawing/2014/main" id="{2DD39F91-7F1E-CE4A-A4B1-069732A8C52D}"/>
                </a:ext>
              </a:extLst>
            </p:cNvPr>
            <p:cNvSpPr txBox="1"/>
            <p:nvPr/>
          </p:nvSpPr>
          <p:spPr>
            <a:xfrm>
              <a:off x="593725" y="50212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15" name="Text Box 14">
              <a:extLst>
                <a:ext uri="{FF2B5EF4-FFF2-40B4-BE49-F238E27FC236}">
                  <a16:creationId xmlns:a16="http://schemas.microsoft.com/office/drawing/2014/main" id="{551A3DA0-921D-4440-B1A6-C1C5CC0B1CDA}"/>
                </a:ext>
              </a:extLst>
            </p:cNvPr>
            <p:cNvSpPr txBox="1"/>
            <p:nvPr/>
          </p:nvSpPr>
          <p:spPr>
            <a:xfrm>
              <a:off x="2667000" y="5554663"/>
              <a:ext cx="2682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16" name="Text Box 15">
              <a:extLst>
                <a:ext uri="{FF2B5EF4-FFF2-40B4-BE49-F238E27FC236}">
                  <a16:creationId xmlns:a16="http://schemas.microsoft.com/office/drawing/2014/main" id="{D6D23F5D-CEDD-FF4E-BA9C-D83C79FE3FCC}"/>
                </a:ext>
              </a:extLst>
            </p:cNvPr>
            <p:cNvSpPr txBox="1"/>
            <p:nvPr/>
          </p:nvSpPr>
          <p:spPr>
            <a:xfrm>
              <a:off x="152400" y="5630863"/>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17" name="Text Box 16">
              <a:extLst>
                <a:ext uri="{FF2B5EF4-FFF2-40B4-BE49-F238E27FC236}">
                  <a16:creationId xmlns:a16="http://schemas.microsoft.com/office/drawing/2014/main" id="{1D71B4BE-B392-3E49-814D-9806FFDEA439}"/>
                </a:ext>
              </a:extLst>
            </p:cNvPr>
            <p:cNvSpPr txBox="1"/>
            <p:nvPr/>
          </p:nvSpPr>
          <p:spPr>
            <a:xfrm>
              <a:off x="430212" y="60880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18" name="Text Box 17">
              <a:extLst>
                <a:ext uri="{FF2B5EF4-FFF2-40B4-BE49-F238E27FC236}">
                  <a16:creationId xmlns:a16="http://schemas.microsoft.com/office/drawing/2014/main" id="{4D527B6D-8F65-EE4E-9159-B3C219B423D0}"/>
                </a:ext>
              </a:extLst>
            </p:cNvPr>
            <p:cNvSpPr txBox="1"/>
            <p:nvPr/>
          </p:nvSpPr>
          <p:spPr>
            <a:xfrm>
              <a:off x="1327150" y="4564063"/>
              <a:ext cx="35401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20" name="Text Box 19">
              <a:extLst>
                <a:ext uri="{FF2B5EF4-FFF2-40B4-BE49-F238E27FC236}">
                  <a16:creationId xmlns:a16="http://schemas.microsoft.com/office/drawing/2014/main" id="{C5A17012-04B6-AB4E-976F-71798CDC70DA}"/>
                </a:ext>
              </a:extLst>
            </p:cNvPr>
            <p:cNvSpPr txBox="1"/>
            <p:nvPr/>
          </p:nvSpPr>
          <p:spPr>
            <a:xfrm>
              <a:off x="1946275" y="60880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20</a:t>
              </a:r>
            </a:p>
          </p:txBody>
        </p:sp>
        <p:sp>
          <p:nvSpPr>
            <p:cNvPr id="21" name="Text Box 20">
              <a:extLst>
                <a:ext uri="{FF2B5EF4-FFF2-40B4-BE49-F238E27FC236}">
                  <a16:creationId xmlns:a16="http://schemas.microsoft.com/office/drawing/2014/main" id="{593FE80A-C3C9-5B44-A988-7B6476442F4C}"/>
                </a:ext>
              </a:extLst>
            </p:cNvPr>
            <p:cNvSpPr txBox="1"/>
            <p:nvPr/>
          </p:nvSpPr>
          <p:spPr>
            <a:xfrm>
              <a:off x="1879600" y="50212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10</a:t>
              </a:r>
            </a:p>
          </p:txBody>
        </p:sp>
        <p:sp>
          <p:nvSpPr>
            <p:cNvPr id="22" name="Text Box 21">
              <a:extLst>
                <a:ext uri="{FF2B5EF4-FFF2-40B4-BE49-F238E27FC236}">
                  <a16:creationId xmlns:a16="http://schemas.microsoft.com/office/drawing/2014/main" id="{45B69788-5236-D043-9334-C8B08A463FE4}"/>
                </a:ext>
              </a:extLst>
            </p:cNvPr>
            <p:cNvSpPr txBox="1"/>
            <p:nvPr/>
          </p:nvSpPr>
          <p:spPr>
            <a:xfrm>
              <a:off x="1412875" y="55546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latin typeface="Arial" panose="020B0604020202020204" pitchFamily="34" charset="0"/>
                  <a:ea typeface="MS PGothic" panose="020B0600070205080204" pitchFamily="34" charset="-128"/>
                </a:rPr>
                <a:t>30</a:t>
              </a:r>
            </a:p>
          </p:txBody>
        </p:sp>
        <p:sp>
          <p:nvSpPr>
            <p:cNvPr id="62" name="Text Box 72">
              <a:extLst>
                <a:ext uri="{FF2B5EF4-FFF2-40B4-BE49-F238E27FC236}">
                  <a16:creationId xmlns:a16="http://schemas.microsoft.com/office/drawing/2014/main" id="{8AA5A0A7-B1DB-8A48-B667-8B06F5098566}"/>
                </a:ext>
              </a:extLst>
            </p:cNvPr>
            <p:cNvSpPr txBox="1"/>
            <p:nvPr/>
          </p:nvSpPr>
          <p:spPr>
            <a:xfrm>
              <a:off x="211137" y="4570413"/>
              <a:ext cx="877888"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2400" dirty="0">
                  <a:latin typeface="Arial" panose="020B0604020202020204" pitchFamily="34" charset="0"/>
                  <a:ea typeface="MS PGothic" panose="020B0600070205080204" pitchFamily="34" charset="-128"/>
                </a:rPr>
                <a:t>网络</a:t>
              </a:r>
              <a:r>
                <a:rPr lang="en-GB" altLang="zh-CN" sz="2400" dirty="0">
                  <a:latin typeface="Arial" panose="020B0604020202020204" pitchFamily="34" charset="0"/>
                  <a:ea typeface="MS PGothic" panose="020B0600070205080204" pitchFamily="34" charset="-128"/>
                </a:rPr>
                <a:t>:</a:t>
              </a:r>
            </a:p>
          </p:txBody>
        </p:sp>
      </p:grpSp>
      <p:grpSp>
        <p:nvGrpSpPr>
          <p:cNvPr id="67" name="Group 66">
            <a:extLst>
              <a:ext uri="{FF2B5EF4-FFF2-40B4-BE49-F238E27FC236}">
                <a16:creationId xmlns:a16="http://schemas.microsoft.com/office/drawing/2014/main" id="{E661E32C-8FD8-5E49-B75D-6D0543CF2D72}"/>
              </a:ext>
            </a:extLst>
          </p:cNvPr>
          <p:cNvGrpSpPr/>
          <p:nvPr/>
        </p:nvGrpSpPr>
        <p:grpSpPr>
          <a:xfrm>
            <a:off x="6359525" y="4640263"/>
            <a:ext cx="2652712" cy="1989137"/>
            <a:chOff x="6359525" y="4640263"/>
            <a:chExt cx="2652712" cy="1989137"/>
          </a:xfrm>
        </p:grpSpPr>
        <p:sp>
          <p:nvSpPr>
            <p:cNvPr id="42" name="Oval 41">
              <a:extLst>
                <a:ext uri="{FF2B5EF4-FFF2-40B4-BE49-F238E27FC236}">
                  <a16:creationId xmlns:a16="http://schemas.microsoft.com/office/drawing/2014/main" id="{61EFC18E-4812-6046-B0DD-4D48667B8F45}"/>
                </a:ext>
              </a:extLst>
            </p:cNvPr>
            <p:cNvSpPr/>
            <p:nvPr/>
          </p:nvSpPr>
          <p:spPr>
            <a:xfrm>
              <a:off x="6678612" y="57912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solidFill>
                  <a:schemeClr val="accent2"/>
                </a:solidFill>
                <a:latin typeface="Arial" panose="020B0604020202020204" pitchFamily="34" charset="0"/>
                <a:ea typeface="MS PGothic" panose="020B0600070205080204" pitchFamily="34" charset="-128"/>
              </a:endParaRPr>
            </a:p>
          </p:txBody>
        </p:sp>
        <p:sp>
          <p:nvSpPr>
            <p:cNvPr id="43" name="Oval 42">
              <a:extLst>
                <a:ext uri="{FF2B5EF4-FFF2-40B4-BE49-F238E27FC236}">
                  <a16:creationId xmlns:a16="http://schemas.microsoft.com/office/drawing/2014/main" id="{558E4344-46F0-1649-8A7B-26EE22C9E3CD}"/>
                </a:ext>
              </a:extLst>
            </p:cNvPr>
            <p:cNvSpPr/>
            <p:nvPr/>
          </p:nvSpPr>
          <p:spPr>
            <a:xfrm>
              <a:off x="7618412" y="5029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44" name="Oval 43">
              <a:extLst>
                <a:ext uri="{FF2B5EF4-FFF2-40B4-BE49-F238E27FC236}">
                  <a16:creationId xmlns:a16="http://schemas.microsoft.com/office/drawing/2014/main" id="{5CA5740D-3760-A640-A5D1-17E5F899AAE4}"/>
                </a:ext>
              </a:extLst>
            </p:cNvPr>
            <p:cNvSpPr/>
            <p:nvPr/>
          </p:nvSpPr>
          <p:spPr>
            <a:xfrm>
              <a:off x="8685212" y="5715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sp>
          <p:nvSpPr>
            <p:cNvPr id="45" name="Oval 44">
              <a:extLst>
                <a:ext uri="{FF2B5EF4-FFF2-40B4-BE49-F238E27FC236}">
                  <a16:creationId xmlns:a16="http://schemas.microsoft.com/office/drawing/2014/main" id="{2AA5816E-D02F-814B-86FE-74F26ACB91F9}"/>
                </a:ext>
              </a:extLst>
            </p:cNvPr>
            <p:cNvSpPr/>
            <p:nvPr/>
          </p:nvSpPr>
          <p:spPr>
            <a:xfrm>
              <a:off x="7618412" y="6477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2400" dirty="0">
                <a:latin typeface="Arial" panose="020B0604020202020204" pitchFamily="34" charset="0"/>
                <a:ea typeface="MS PGothic" panose="020B0600070205080204" pitchFamily="34" charset="-128"/>
              </a:endParaRPr>
            </a:p>
          </p:txBody>
        </p:sp>
        <p:cxnSp>
          <p:nvCxnSpPr>
            <p:cNvPr id="46" name="AutoShape 45">
              <a:extLst>
                <a:ext uri="{FF2B5EF4-FFF2-40B4-BE49-F238E27FC236}">
                  <a16:creationId xmlns:a16="http://schemas.microsoft.com/office/drawing/2014/main" id="{DF0C810B-0E4A-CC4F-A316-D180BABB6915}"/>
                </a:ext>
              </a:extLst>
            </p:cNvPr>
            <p:cNvCxnSpPr>
              <a:stCxn id="43" idx="5"/>
              <a:endCxn id="44" idx="1"/>
            </p:cNvCxnSpPr>
            <p:nvPr/>
          </p:nvCxnSpPr>
          <p:spPr>
            <a:xfrm>
              <a:off x="7748587" y="5159375"/>
              <a:ext cx="958850" cy="577850"/>
            </a:xfrm>
            <a:prstGeom prst="straightConnector1">
              <a:avLst/>
            </a:prstGeom>
            <a:ln w="9525" cap="flat" cmpd="sng">
              <a:solidFill>
                <a:schemeClr val="tx1"/>
              </a:solidFill>
              <a:prstDash val="solid"/>
              <a:headEnd type="none" w="med" len="med"/>
              <a:tailEnd type="triangle" w="med" len="med"/>
            </a:ln>
          </p:spPr>
        </p:cxnSp>
        <p:cxnSp>
          <p:nvCxnSpPr>
            <p:cNvPr id="47" name="AutoShape 46">
              <a:extLst>
                <a:ext uri="{FF2B5EF4-FFF2-40B4-BE49-F238E27FC236}">
                  <a16:creationId xmlns:a16="http://schemas.microsoft.com/office/drawing/2014/main" id="{61E4E24D-0B05-B24F-8D0A-7AC6CEF2367C}"/>
                </a:ext>
              </a:extLst>
            </p:cNvPr>
            <p:cNvCxnSpPr>
              <a:stCxn id="43" idx="3"/>
              <a:endCxn id="42" idx="0"/>
            </p:cNvCxnSpPr>
            <p:nvPr/>
          </p:nvCxnSpPr>
          <p:spPr>
            <a:xfrm flipH="1">
              <a:off x="6754812" y="5159375"/>
              <a:ext cx="885825" cy="631825"/>
            </a:xfrm>
            <a:prstGeom prst="straightConnector1">
              <a:avLst/>
            </a:prstGeom>
            <a:ln w="9525" cap="flat" cmpd="sng">
              <a:solidFill>
                <a:srgbClr val="FF0000"/>
              </a:solidFill>
              <a:prstDash val="solid"/>
              <a:headEnd type="none" w="med" len="med"/>
              <a:tailEnd type="triangle" w="med" len="med"/>
            </a:ln>
          </p:spPr>
        </p:cxnSp>
        <p:cxnSp>
          <p:nvCxnSpPr>
            <p:cNvPr id="48" name="AutoShape 47">
              <a:extLst>
                <a:ext uri="{FF2B5EF4-FFF2-40B4-BE49-F238E27FC236}">
                  <a16:creationId xmlns:a16="http://schemas.microsoft.com/office/drawing/2014/main" id="{FF9A793A-BC90-0946-80D1-442D1A2934D4}"/>
                </a:ext>
              </a:extLst>
            </p:cNvPr>
            <p:cNvCxnSpPr>
              <a:stCxn id="42" idx="5"/>
              <a:endCxn id="45" idx="1"/>
            </p:cNvCxnSpPr>
            <p:nvPr/>
          </p:nvCxnSpPr>
          <p:spPr>
            <a:xfrm>
              <a:off x="6808787" y="5921375"/>
              <a:ext cx="831850" cy="577850"/>
            </a:xfrm>
            <a:prstGeom prst="straightConnector1">
              <a:avLst/>
            </a:prstGeom>
            <a:ln w="9525" cap="flat" cmpd="sng">
              <a:solidFill>
                <a:schemeClr val="tx1"/>
              </a:solidFill>
              <a:prstDash val="solid"/>
              <a:headEnd type="none" w="med" len="med"/>
              <a:tailEnd type="triangle" w="med" len="med"/>
            </a:ln>
          </p:spPr>
        </p:cxnSp>
        <p:cxnSp>
          <p:nvCxnSpPr>
            <p:cNvPr id="49" name="AutoShape 48">
              <a:extLst>
                <a:ext uri="{FF2B5EF4-FFF2-40B4-BE49-F238E27FC236}">
                  <a16:creationId xmlns:a16="http://schemas.microsoft.com/office/drawing/2014/main" id="{EB73FFC7-37B5-EF4B-B6AC-D17838D55A0B}"/>
                </a:ext>
              </a:extLst>
            </p:cNvPr>
            <p:cNvCxnSpPr>
              <a:stCxn id="45" idx="7"/>
              <a:endCxn id="44" idx="3"/>
            </p:cNvCxnSpPr>
            <p:nvPr/>
          </p:nvCxnSpPr>
          <p:spPr>
            <a:xfrm flipV="1">
              <a:off x="7748587" y="5845175"/>
              <a:ext cx="958850" cy="654050"/>
            </a:xfrm>
            <a:prstGeom prst="straightConnector1">
              <a:avLst/>
            </a:prstGeom>
            <a:ln w="9525" cap="flat" cmpd="sng">
              <a:solidFill>
                <a:srgbClr val="FF0000"/>
              </a:solidFill>
              <a:prstDash val="solid"/>
              <a:headEnd type="triangle" w="med" len="med"/>
              <a:tailEnd type="none" w="med" len="med"/>
            </a:ln>
          </p:spPr>
        </p:cxnSp>
        <p:sp>
          <p:nvSpPr>
            <p:cNvPr id="50" name="Text Box 50">
              <a:extLst>
                <a:ext uri="{FF2B5EF4-FFF2-40B4-BE49-F238E27FC236}">
                  <a16:creationId xmlns:a16="http://schemas.microsoft.com/office/drawing/2014/main" id="{E526DA81-13AD-3040-AF50-95EB64242BB7}"/>
                </a:ext>
              </a:extLst>
            </p:cNvPr>
            <p:cNvSpPr txBox="1"/>
            <p:nvPr/>
          </p:nvSpPr>
          <p:spPr>
            <a:xfrm>
              <a:off x="6867525" y="50292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51" name="Text Box 51">
              <a:extLst>
                <a:ext uri="{FF2B5EF4-FFF2-40B4-BE49-F238E27FC236}">
                  <a16:creationId xmlns:a16="http://schemas.microsoft.com/office/drawing/2014/main" id="{AA280CE0-0307-864F-9E0D-C4C2A806C555}"/>
                </a:ext>
              </a:extLst>
            </p:cNvPr>
            <p:cNvSpPr txBox="1"/>
            <p:nvPr/>
          </p:nvSpPr>
          <p:spPr>
            <a:xfrm>
              <a:off x="8743950" y="5867400"/>
              <a:ext cx="268287"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t</a:t>
              </a:r>
              <a:endParaRPr lang="en-US" altLang="zh-CN" sz="2400" dirty="0">
                <a:latin typeface="Arial" panose="020B0604020202020204" pitchFamily="34" charset="0"/>
                <a:ea typeface="MS PGothic" panose="020B0600070205080204" pitchFamily="34" charset="-128"/>
              </a:endParaRPr>
            </a:p>
          </p:txBody>
        </p:sp>
        <p:sp>
          <p:nvSpPr>
            <p:cNvPr id="52" name="Text Box 52">
              <a:extLst>
                <a:ext uri="{FF2B5EF4-FFF2-40B4-BE49-F238E27FC236}">
                  <a16:creationId xmlns:a16="http://schemas.microsoft.com/office/drawing/2014/main" id="{279C94BA-CB08-A442-9B3E-99B62F2DC809}"/>
                </a:ext>
              </a:extLst>
            </p:cNvPr>
            <p:cNvSpPr txBox="1"/>
            <p:nvPr/>
          </p:nvSpPr>
          <p:spPr>
            <a:xfrm>
              <a:off x="6359525" y="5638800"/>
              <a:ext cx="3365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s</a:t>
              </a:r>
              <a:endParaRPr lang="en-US" altLang="zh-CN" sz="2400" dirty="0">
                <a:latin typeface="Arial" panose="020B0604020202020204" pitchFamily="34" charset="0"/>
                <a:ea typeface="MS PGothic" panose="020B0600070205080204" pitchFamily="34" charset="-128"/>
              </a:endParaRPr>
            </a:p>
          </p:txBody>
        </p:sp>
        <p:sp>
          <p:nvSpPr>
            <p:cNvPr id="53" name="Text Box 53">
              <a:extLst>
                <a:ext uri="{FF2B5EF4-FFF2-40B4-BE49-F238E27FC236}">
                  <a16:creationId xmlns:a16="http://schemas.microsoft.com/office/drawing/2014/main" id="{7FA74615-D068-5E48-8D7E-4C42FF14CCF2}"/>
                </a:ext>
              </a:extLst>
            </p:cNvPr>
            <p:cNvSpPr txBox="1"/>
            <p:nvPr/>
          </p:nvSpPr>
          <p:spPr>
            <a:xfrm>
              <a:off x="6715125" y="60118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55" name="Text Box 56">
              <a:extLst>
                <a:ext uri="{FF2B5EF4-FFF2-40B4-BE49-F238E27FC236}">
                  <a16:creationId xmlns:a16="http://schemas.microsoft.com/office/drawing/2014/main" id="{BC238B31-4676-644D-B071-9A37C85E904C}"/>
                </a:ext>
              </a:extLst>
            </p:cNvPr>
            <p:cNvSpPr txBox="1"/>
            <p:nvPr/>
          </p:nvSpPr>
          <p:spPr>
            <a:xfrm>
              <a:off x="8086725" y="5029200"/>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p>
          </p:txBody>
        </p:sp>
        <p:sp>
          <p:nvSpPr>
            <p:cNvPr id="57" name="Text Box 59">
              <a:extLst>
                <a:ext uri="{FF2B5EF4-FFF2-40B4-BE49-F238E27FC236}">
                  <a16:creationId xmlns:a16="http://schemas.microsoft.com/office/drawing/2014/main" id="{DE6CEC7E-09BD-1348-A27F-4657F800B9A9}"/>
                </a:ext>
              </a:extLst>
            </p:cNvPr>
            <p:cNvSpPr txBox="1"/>
            <p:nvPr/>
          </p:nvSpPr>
          <p:spPr>
            <a:xfrm>
              <a:off x="7570787" y="4640263"/>
              <a:ext cx="354013"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i="1" dirty="0">
                  <a:latin typeface="Arial" panose="020B0604020202020204" pitchFamily="34" charset="0"/>
                  <a:ea typeface="MS PGothic" panose="020B0600070205080204" pitchFamily="34" charset="-128"/>
                </a:rPr>
                <a:t>u</a:t>
              </a:r>
              <a:endParaRPr lang="en-US" altLang="zh-CN" sz="2400" dirty="0">
                <a:latin typeface="Arial" panose="020B0604020202020204" pitchFamily="34" charset="0"/>
                <a:ea typeface="MS PGothic" panose="020B0600070205080204" pitchFamily="34" charset="-128"/>
              </a:endParaRPr>
            </a:p>
          </p:txBody>
        </p:sp>
        <p:sp>
          <p:nvSpPr>
            <p:cNvPr id="58" name="Freeform 68">
              <a:extLst>
                <a:ext uri="{FF2B5EF4-FFF2-40B4-BE49-F238E27FC236}">
                  <a16:creationId xmlns:a16="http://schemas.microsoft.com/office/drawing/2014/main" id="{B4862B3F-58BC-7047-8D44-C9A4850389FD}"/>
                </a:ext>
              </a:extLst>
            </p:cNvPr>
            <p:cNvSpPr/>
            <p:nvPr/>
          </p:nvSpPr>
          <p:spPr>
            <a:xfrm>
              <a:off x="7467600" y="5173663"/>
              <a:ext cx="228600" cy="1295400"/>
            </a:xfrm>
            <a:custGeom>
              <a:avLst/>
              <a:gdLst>
                <a:gd name="txL" fmla="*/ 0 w 144"/>
                <a:gd name="txT" fmla="*/ 0 h 816"/>
                <a:gd name="txR" fmla="*/ 144 w 144"/>
                <a:gd name="txB" fmla="*/ 816 h 816"/>
              </a:gdLst>
              <a:ahLst/>
              <a:cxnLst>
                <a:cxn ang="0">
                  <a:pos x="2147483647" y="2147483647"/>
                </a:cxn>
                <a:cxn ang="0">
                  <a:pos x="0" y="2147483647"/>
                </a:cxn>
                <a:cxn ang="0">
                  <a:pos x="2147483647" y="0"/>
                </a:cxn>
              </a:cxnLst>
              <a:rect l="txL" t="txT" r="txR" b="txB"/>
              <a:pathLst>
                <a:path w="144" h="816">
                  <a:moveTo>
                    <a:pt x="144" y="816"/>
                  </a:moveTo>
                  <a:cubicBezTo>
                    <a:pt x="72" y="668"/>
                    <a:pt x="0" y="520"/>
                    <a:pt x="0" y="384"/>
                  </a:cubicBezTo>
                  <a:cubicBezTo>
                    <a:pt x="0" y="248"/>
                    <a:pt x="72" y="124"/>
                    <a:pt x="144" y="0"/>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59" name="Freeform 69">
              <a:extLst>
                <a:ext uri="{FF2B5EF4-FFF2-40B4-BE49-F238E27FC236}">
                  <a16:creationId xmlns:a16="http://schemas.microsoft.com/office/drawing/2014/main" id="{6B11B363-B2F2-DE4A-96AA-CF0C5F3F8324}"/>
                </a:ext>
              </a:extLst>
            </p:cNvPr>
            <p:cNvSpPr/>
            <p:nvPr/>
          </p:nvSpPr>
          <p:spPr>
            <a:xfrm>
              <a:off x="7696200" y="5173663"/>
              <a:ext cx="228600" cy="1295400"/>
            </a:xfrm>
            <a:custGeom>
              <a:avLst/>
              <a:gdLst>
                <a:gd name="txL" fmla="*/ 0 w 144"/>
                <a:gd name="txT" fmla="*/ 0 h 816"/>
                <a:gd name="txR" fmla="*/ 144 w 144"/>
                <a:gd name="txB" fmla="*/ 816 h 816"/>
              </a:gdLst>
              <a:ahLst/>
              <a:cxnLst>
                <a:cxn ang="0">
                  <a:pos x="0" y="0"/>
                </a:cxn>
                <a:cxn ang="0">
                  <a:pos x="2147483647" y="2147483647"/>
                </a:cxn>
                <a:cxn ang="0">
                  <a:pos x="0" y="2147483647"/>
                </a:cxn>
              </a:cxnLst>
              <a:rect l="txL" t="txT" r="txR" b="txB"/>
              <a:pathLst>
                <a:path w="144" h="816">
                  <a:moveTo>
                    <a:pt x="0" y="0"/>
                  </a:moveTo>
                  <a:cubicBezTo>
                    <a:pt x="72" y="148"/>
                    <a:pt x="144" y="296"/>
                    <a:pt x="144" y="432"/>
                  </a:cubicBezTo>
                  <a:cubicBezTo>
                    <a:pt x="144" y="568"/>
                    <a:pt x="72" y="692"/>
                    <a:pt x="0" y="816"/>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60" name="Text Box 70">
              <a:extLst>
                <a:ext uri="{FF2B5EF4-FFF2-40B4-BE49-F238E27FC236}">
                  <a16:creationId xmlns:a16="http://schemas.microsoft.com/office/drawing/2014/main" id="{66877208-858B-D247-89B3-C26978A93217}"/>
                </a:ext>
              </a:extLst>
            </p:cNvPr>
            <p:cNvSpPr txBox="1"/>
            <p:nvPr/>
          </p:nvSpPr>
          <p:spPr>
            <a:xfrm>
              <a:off x="7850187" y="55546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10</a:t>
              </a:r>
              <a:endParaRPr lang="en-US" altLang="zh-CN" sz="2400" dirty="0">
                <a:latin typeface="Arial" panose="020B0604020202020204" pitchFamily="34" charset="0"/>
                <a:ea typeface="MS PGothic" panose="020B0600070205080204" pitchFamily="34" charset="-128"/>
              </a:endParaRPr>
            </a:p>
          </p:txBody>
        </p:sp>
        <p:sp>
          <p:nvSpPr>
            <p:cNvPr id="61" name="Text Box 71">
              <a:extLst>
                <a:ext uri="{FF2B5EF4-FFF2-40B4-BE49-F238E27FC236}">
                  <a16:creationId xmlns:a16="http://schemas.microsoft.com/office/drawing/2014/main" id="{46BF470D-7F5C-2C4B-B054-5FDEC4489C5E}"/>
                </a:ext>
              </a:extLst>
            </p:cNvPr>
            <p:cNvSpPr txBox="1"/>
            <p:nvPr/>
          </p:nvSpPr>
          <p:spPr>
            <a:xfrm>
              <a:off x="7021512" y="55546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63" name="Text Box 71">
              <a:extLst>
                <a:ext uri="{FF2B5EF4-FFF2-40B4-BE49-F238E27FC236}">
                  <a16:creationId xmlns:a16="http://schemas.microsoft.com/office/drawing/2014/main" id="{B5930EE3-3745-FA43-8DE4-44F7159BA1E1}"/>
                </a:ext>
              </a:extLst>
            </p:cNvPr>
            <p:cNvSpPr txBox="1"/>
            <p:nvPr/>
          </p:nvSpPr>
          <p:spPr>
            <a:xfrm>
              <a:off x="8087042" y="6164263"/>
              <a:ext cx="523875"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400" dirty="0">
                  <a:solidFill>
                    <a:schemeClr val="accent2"/>
                  </a:solidFill>
                  <a:latin typeface="Arial" panose="020B0604020202020204" pitchFamily="34" charset="0"/>
                  <a:ea typeface="MS PGothic" panose="020B0600070205080204" pitchFamily="34" charset="-128"/>
                </a:rPr>
                <a:t>20</a:t>
              </a:r>
            </a:p>
          </p:txBody>
        </p:sp>
        <p:sp>
          <p:nvSpPr>
            <p:cNvPr id="64" name="TextBox 63">
              <a:extLst>
                <a:ext uri="{FF2B5EF4-FFF2-40B4-BE49-F238E27FC236}">
                  <a16:creationId xmlns:a16="http://schemas.microsoft.com/office/drawing/2014/main" id="{2F254AE5-4140-7841-A3F3-0D22946CDCBB}"/>
                </a:ext>
              </a:extLst>
            </p:cNvPr>
            <p:cNvSpPr txBox="1"/>
            <p:nvPr/>
          </p:nvSpPr>
          <p:spPr>
            <a:xfrm>
              <a:off x="6584232" y="5340148"/>
              <a:ext cx="607859" cy="261610"/>
            </a:xfrm>
            <a:prstGeom prst="rect">
              <a:avLst/>
            </a:prstGeom>
            <a:noFill/>
          </p:spPr>
          <p:txBody>
            <a:bodyPr wrap="none" rtlCol="0">
              <a:spAutoFit/>
            </a:bodyPr>
            <a:lstStyle/>
            <a:p>
              <a:r>
                <a:rPr lang="en-CN" sz="1100" dirty="0">
                  <a:solidFill>
                    <a:srgbClr val="0000FF"/>
                  </a:solidFill>
                </a:rPr>
                <a:t>反向边</a:t>
              </a:r>
            </a:p>
          </p:txBody>
        </p:sp>
        <p:sp>
          <p:nvSpPr>
            <p:cNvPr id="65" name="TextBox 64">
              <a:extLst>
                <a:ext uri="{FF2B5EF4-FFF2-40B4-BE49-F238E27FC236}">
                  <a16:creationId xmlns:a16="http://schemas.microsoft.com/office/drawing/2014/main" id="{6E4A5024-38FB-7740-809B-7714BF6C13EE}"/>
                </a:ext>
              </a:extLst>
            </p:cNvPr>
            <p:cNvSpPr txBox="1"/>
            <p:nvPr/>
          </p:nvSpPr>
          <p:spPr>
            <a:xfrm>
              <a:off x="7167634" y="5911220"/>
              <a:ext cx="607859" cy="261610"/>
            </a:xfrm>
            <a:prstGeom prst="rect">
              <a:avLst/>
            </a:prstGeom>
            <a:noFill/>
          </p:spPr>
          <p:txBody>
            <a:bodyPr wrap="none" rtlCol="0">
              <a:spAutoFit/>
            </a:bodyPr>
            <a:lstStyle/>
            <a:p>
              <a:r>
                <a:rPr lang="en-CN" sz="1100" dirty="0">
                  <a:solidFill>
                    <a:srgbClr val="0000FF"/>
                  </a:solidFill>
                </a:rPr>
                <a:t>反向边</a:t>
              </a:r>
            </a:p>
          </p:txBody>
        </p:sp>
        <p:sp>
          <p:nvSpPr>
            <p:cNvPr id="66" name="TextBox 65">
              <a:extLst>
                <a:ext uri="{FF2B5EF4-FFF2-40B4-BE49-F238E27FC236}">
                  <a16:creationId xmlns:a16="http://schemas.microsoft.com/office/drawing/2014/main" id="{E05C4EC4-79C0-494D-A614-15A1922EBDAE}"/>
                </a:ext>
              </a:extLst>
            </p:cNvPr>
            <p:cNvSpPr txBox="1"/>
            <p:nvPr/>
          </p:nvSpPr>
          <p:spPr>
            <a:xfrm>
              <a:off x="8198200" y="6096000"/>
              <a:ext cx="607859" cy="261610"/>
            </a:xfrm>
            <a:prstGeom prst="rect">
              <a:avLst/>
            </a:prstGeom>
            <a:noFill/>
          </p:spPr>
          <p:txBody>
            <a:bodyPr wrap="none" rtlCol="0">
              <a:spAutoFit/>
            </a:bodyPr>
            <a:lstStyle/>
            <a:p>
              <a:r>
                <a:rPr lang="en-CN" sz="1100" dirty="0">
                  <a:solidFill>
                    <a:srgbClr val="0000FF"/>
                  </a:solidFill>
                </a:rPr>
                <a:t>反向边</a:t>
              </a:r>
            </a:p>
          </p:txBody>
        </p:sp>
      </p:gr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0A541135-9559-1840-ACB9-93F6BF3044EC}"/>
                  </a:ext>
                </a:extLst>
              </p:cNvPr>
              <p:cNvSpPr txBox="1"/>
              <p:nvPr/>
            </p:nvSpPr>
            <p:spPr>
              <a:xfrm>
                <a:off x="1681162" y="3801761"/>
                <a:ext cx="4572000" cy="976614"/>
              </a:xfrm>
              <a:prstGeom prst="rect">
                <a:avLst/>
              </a:prstGeom>
              <a:noFill/>
            </p:spPr>
            <p:txBody>
              <a:bodyPr wrap="square">
                <a:spAutoFit/>
              </a:bodyPr>
              <a:lstStyle/>
              <a:p>
                <a:r>
                  <a:rPr lang="zh-CN" altLang="en-US" dirty="0">
                    <a:solidFill>
                      <a:srgbClr val="0000FF"/>
                    </a:solidFill>
                    <a:ea typeface="楷体" panose="02010609060101010101" pitchFamily="49" charset="-122"/>
                    <a:cs typeface="Times New Roman" panose="02020603050405020304" pitchFamily="18" charset="0"/>
                    <a:sym typeface="+mn-ea"/>
                  </a:rPr>
                  <a:t>残存容量</a:t>
                </a:r>
                <a14:m>
                  <m:oMath xmlns:m="http://schemas.openxmlformats.org/officeDocument/2006/math">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𝑐</m:t>
                    </m:r>
                    <m:r>
                      <a:rPr lang="en-US" altLang="zh-CN" i="1" baseline="-25000"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𝑓</m:t>
                    </m:r>
                    <m:d>
                      <m:dPr>
                        <m:ctrlP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ctrlPr>
                      </m:dPr>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𝑢</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𝑣</m:t>
                        </m:r>
                      </m:e>
                    </m:d>
                    <m:r>
                      <a:rPr lang="en-US" altLang="zh-CN" i="1">
                        <a:solidFill>
                          <a:srgbClr val="2F12DE"/>
                        </a:solidFill>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i="1">
                            <a:solidFill>
                              <a:srgbClr val="2F12DE"/>
                            </a:solidFill>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altLang="zh-CN" i="1">
                                <a:solidFill>
                                  <a:srgbClr val="2F12DE"/>
                                </a:solidFill>
                                <a:latin typeface="Cambria Math" panose="02040503050406030204" pitchFamily="18" charset="0"/>
                                <a:ea typeface="Cambria Math" panose="02040503050406030204" pitchFamily="18" charset="0"/>
                                <a:cs typeface="Times New Roman" panose="02020603050405020304" pitchFamily="18" charset="0"/>
                              </a:rPr>
                            </m:ctrlPr>
                          </m:eqArrPr>
                          <m:e>
                            <m:sSub>
                              <m:sSubPr>
                                <m:ctrlP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ctrlPr>
                              </m:sSubPr>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𝑐</m:t>
                                </m:r>
                              </m:e>
                              <m:sub>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𝑒</m:t>
                                </m:r>
                              </m:sub>
                            </m:sSub>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𝑒</m:t>
                                </m:r>
                              </m:e>
                            </m:d>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𝑖𝑓</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d>
                              <m:dPr>
                                <m:ctrlP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ctrlPr>
                              </m:dPr>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𝑢</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𝑣</m:t>
                                </m:r>
                              </m:e>
                            </m:d>
                            <m:r>
                              <a:rPr lang="en-US" altLang="zh-CN"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mn-ea"/>
                              </a:rPr>
                              <m:t>∈</m:t>
                            </m:r>
                            <m:r>
                              <a:rPr lang="en-US" altLang="zh-CN"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mn-ea"/>
                              </a:rPr>
                              <m:t>𝐸</m:t>
                            </m:r>
                          </m:e>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𝑓</m:t>
                            </m:r>
                            <m:d>
                              <m:dPr>
                                <m:ctrlP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ctrlPr>
                              </m:dPr>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𝑒</m:t>
                                </m:r>
                              </m:e>
                            </m:d>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𝑖𝑓</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 </m:t>
                            </m:r>
                            <m:d>
                              <m:dPr>
                                <m:ctrlP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ctrlPr>
                              </m:dPr>
                              <m:e>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𝑣</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m:t>
                                </m:r>
                                <m:r>
                                  <a:rPr lang="en-US" altLang="zh-CN"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sym typeface="+mn-ea"/>
                                  </a:rPr>
                                  <m:t>𝑢</m:t>
                                </m:r>
                              </m:e>
                            </m:d>
                            <m:r>
                              <a:rPr lang="en-US" altLang="zh-CN"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mn-ea"/>
                              </a:rPr>
                              <m:t>∈</m:t>
                            </m:r>
                            <m:r>
                              <a:rPr lang="en-US" altLang="zh-CN" i="1" dirty="0">
                                <a:solidFill>
                                  <a:srgbClr val="0000FF"/>
                                </a:solidFill>
                                <a:latin typeface="Cambria Math" panose="02040503050406030204" pitchFamily="18" charset="0"/>
                                <a:ea typeface="Cambria Math" panose="02040503050406030204" pitchFamily="18" charset="0"/>
                                <a:cs typeface="Times New Roman" panose="02020603050405020304" pitchFamily="18" charset="0"/>
                                <a:sym typeface="+mn-ea"/>
                              </a:rPr>
                              <m:t>𝐸</m:t>
                            </m:r>
                          </m:e>
                          <m:e>
                            <m:r>
                              <a:rPr lang="en-US" altLang="zh-CN" i="1">
                                <a:solidFill>
                                  <a:srgbClr val="2F12DE"/>
                                </a:solidFill>
                                <a:latin typeface="Cambria Math" panose="02040503050406030204" pitchFamily="18" charset="0"/>
                                <a:ea typeface="Cambria Math" panose="02040503050406030204" pitchFamily="18" charset="0"/>
                                <a:cs typeface="Times New Roman" panose="02020603050405020304" pitchFamily="18" charset="0"/>
                              </a:rPr>
                              <m:t>0            </m:t>
                            </m:r>
                            <m:r>
                              <m:rPr>
                                <m:sty m:val="p"/>
                              </m:rPr>
                              <a:rPr lang="en-US" altLang="zh-CN" i="1">
                                <a:solidFill>
                                  <a:srgbClr val="2F12DE"/>
                                </a:solidFill>
                                <a:latin typeface="Cambria Math" panose="02040503050406030204" pitchFamily="18" charset="0"/>
                                <a:ea typeface="Cambria Math" panose="02040503050406030204" pitchFamily="18" charset="0"/>
                                <a:cs typeface="Times New Roman" panose="02020603050405020304" pitchFamily="18" charset="0"/>
                              </a:rPr>
                              <m:t>otherwise</m:t>
                            </m:r>
                          </m:e>
                        </m:eqArr>
                      </m:e>
                    </m:d>
                  </m:oMath>
                </a14:m>
                <a:endParaRPr lang="en-CN" dirty="0"/>
              </a:p>
            </p:txBody>
          </p:sp>
        </mc:Choice>
        <mc:Fallback>
          <p:sp>
            <p:nvSpPr>
              <p:cNvPr id="70" name="TextBox 69">
                <a:extLst>
                  <a:ext uri="{FF2B5EF4-FFF2-40B4-BE49-F238E27FC236}">
                    <a16:creationId xmlns:a16="http://schemas.microsoft.com/office/drawing/2014/main" id="{0A541135-9559-1840-ACB9-93F6BF3044EC}"/>
                  </a:ext>
                </a:extLst>
              </p:cNvPr>
              <p:cNvSpPr txBox="1">
                <a:spLocks noRot="1" noChangeAspect="1" noMove="1" noResize="1" noEditPoints="1" noAdjustHandles="1" noChangeArrowheads="1" noChangeShapeType="1" noTextEdit="1"/>
              </p:cNvSpPr>
              <p:nvPr/>
            </p:nvSpPr>
            <p:spPr>
              <a:xfrm>
                <a:off x="1681162" y="3801761"/>
                <a:ext cx="4572000" cy="976614"/>
              </a:xfrm>
              <a:prstGeom prst="rect">
                <a:avLst/>
              </a:prstGeom>
              <a:blipFill>
                <a:blip r:embed="rId2"/>
                <a:stretch>
                  <a:fillRect l="-1108" t="-203846" b="-291026"/>
                </a:stretch>
              </a:blipFill>
            </p:spPr>
            <p:txBody>
              <a:bodyPr/>
              <a:lstStyle/>
              <a:p>
                <a:r>
                  <a:rPr lang="en-CN">
                    <a:noFill/>
                  </a:rPr>
                  <a:t> </a:t>
                </a:r>
              </a:p>
            </p:txBody>
          </p:sp>
        </mc:Fallback>
      </mc:AlternateContent>
    </p:spTree>
    <p:extLst>
      <p:ext uri="{BB962C8B-B14F-4D97-AF65-F5344CB8AC3E}">
        <p14:creationId xmlns:p14="http://schemas.microsoft.com/office/powerpoint/2010/main" val="13238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blinds(horizontal)">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linds(horizontal)">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linds(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blinds(horizontal)">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A4B5-4E31-434F-8A6D-0B3481DD9831}"/>
              </a:ext>
            </a:extLst>
          </p:cNvPr>
          <p:cNvSpPr>
            <a:spLocks noGrp="1"/>
          </p:cNvSpPr>
          <p:nvPr>
            <p:ph type="title"/>
          </p:nvPr>
        </p:nvSpPr>
        <p:spPr>
          <a:xfrm>
            <a:off x="381000" y="44626"/>
            <a:ext cx="8229600" cy="1039977"/>
          </a:xfrm>
        </p:spPr>
        <p:txBody>
          <a:bodyPr/>
          <a:lstStyle/>
          <a:p>
            <a:r>
              <a:rPr lang="en-CN" dirty="0"/>
              <a:t>增广路径</a:t>
            </a:r>
          </a:p>
        </p:txBody>
      </p:sp>
      <p:sp>
        <p:nvSpPr>
          <p:cNvPr id="4" name="Rectangle 3">
            <a:extLst>
              <a:ext uri="{FF2B5EF4-FFF2-40B4-BE49-F238E27FC236}">
                <a16:creationId xmlns:a16="http://schemas.microsoft.com/office/drawing/2014/main" id="{C87523F1-19B3-F143-8E91-E89C21709C46}"/>
              </a:ext>
            </a:extLst>
          </p:cNvPr>
          <p:cNvSpPr txBox="1">
            <a:spLocks/>
          </p:cNvSpPr>
          <p:nvPr/>
        </p:nvSpPr>
        <p:spPr>
          <a:xfrm>
            <a:off x="304801" y="1295400"/>
            <a:ext cx="8610600" cy="2229811"/>
          </a:xfrm>
          <a:prstGeom prst="rect">
            <a:avLst/>
          </a:prstGeom>
          <a:noFill/>
          <a:ln w="9525">
            <a:noFill/>
          </a:ln>
        </p:spPr>
        <p:txBody>
          <a:bodyPr vert="horz" wrap="square" lIns="91440" tIns="45720" rIns="91440" bIns="45720" anchor="t"/>
          <a:lstStyle>
            <a:lvl1pPr marL="304804" indent="-304804" algn="l" rtl="0" eaLnBrk="0" fontAlgn="base" hangingPunct="0">
              <a:spcBef>
                <a:spcPct val="20000"/>
              </a:spcBef>
              <a:spcAft>
                <a:spcPct val="0"/>
              </a:spcAft>
              <a:buFont typeface="Arial" panose="020B0604020202020204" pitchFamily="34" charset="0"/>
              <a:buChar char="•"/>
              <a:defRPr sz="2844" kern="1200">
                <a:solidFill>
                  <a:schemeClr val="tx1"/>
                </a:solidFill>
                <a:latin typeface="+mn-lt"/>
                <a:ea typeface="+mn-ea"/>
                <a:cs typeface="+mn-cs"/>
              </a:defRPr>
            </a:lvl1pPr>
            <a:lvl2pPr marL="660408" indent="-254003" algn="l" rtl="0" eaLnBrk="0" fontAlgn="base" hangingPunct="0">
              <a:spcBef>
                <a:spcPct val="20000"/>
              </a:spcBef>
              <a:spcAft>
                <a:spcPct val="0"/>
              </a:spcAft>
              <a:buFont typeface="Arial" panose="020B0604020202020204" pitchFamily="34" charset="0"/>
              <a:buChar char="–"/>
              <a:defRPr sz="2489" kern="1200">
                <a:solidFill>
                  <a:schemeClr val="tx1"/>
                </a:solidFill>
                <a:latin typeface="+mn-lt"/>
                <a:ea typeface="+mn-ea"/>
                <a:cs typeface="+mn-cs"/>
              </a:defRPr>
            </a:lvl2pPr>
            <a:lvl3pPr marL="1016013" indent="-203203" algn="l" rtl="0" eaLnBrk="0" fontAlgn="base" hangingPunct="0">
              <a:spcBef>
                <a:spcPct val="20000"/>
              </a:spcBef>
              <a:spcAft>
                <a:spcPct val="0"/>
              </a:spcAft>
              <a:buFont typeface="Arial" panose="020B0604020202020204" pitchFamily="34" charset="0"/>
              <a:buChar char="•"/>
              <a:defRPr sz="2133" kern="1200">
                <a:solidFill>
                  <a:schemeClr val="tx1"/>
                </a:solidFill>
                <a:latin typeface="+mn-lt"/>
                <a:ea typeface="+mn-ea"/>
                <a:cs typeface="+mn-cs"/>
              </a:defRPr>
            </a:lvl3pPr>
            <a:lvl4pPr marL="1422418"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4pPr>
            <a:lvl5pPr marL="1828823" indent="-203203" algn="l" rtl="0" eaLnBrk="0" fontAlgn="base" hangingPunct="0">
              <a:spcBef>
                <a:spcPct val="20000"/>
              </a:spcBef>
              <a:spcAft>
                <a:spcPct val="0"/>
              </a:spcAft>
              <a:buFont typeface="Arial" panose="020B0604020202020204" pitchFamily="34" charset="0"/>
              <a:buChar char="»"/>
              <a:defRPr sz="1778" kern="1200">
                <a:solidFill>
                  <a:schemeClr val="tx1"/>
                </a:solidFill>
                <a:latin typeface="+mn-lt"/>
                <a:ea typeface="+mn-ea"/>
                <a:cs typeface="+mn-cs"/>
              </a:defRPr>
            </a:lvl5pPr>
            <a:lvl6pPr marL="223522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6pPr>
            <a:lvl7pPr marL="264163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7pPr>
            <a:lvl8pPr marL="3048038"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8pPr>
            <a:lvl9pPr marL="3454443" indent="-203203" algn="l" defTabSz="812810" rtl="0" eaLnBrk="1" latinLnBrk="0" hangingPunct="1">
              <a:spcBef>
                <a:spcPct val="20000"/>
              </a:spcBef>
              <a:buFont typeface="Arial" panose="020B0604020202020204" pitchFamily="34" charset="0"/>
              <a:buChar char="•"/>
              <a:defRPr sz="1778" kern="1200">
                <a:solidFill>
                  <a:schemeClr val="tx1"/>
                </a:solidFill>
                <a:latin typeface="+mn-lt"/>
                <a:ea typeface="+mn-ea"/>
                <a:cs typeface="+mn-cs"/>
              </a:defRPr>
            </a:lvl9pPr>
          </a:lstStyle>
          <a:p>
            <a:pPr marL="609600" indent="-609600" defTabSz="914400" eaLnBrk="1" hangingPunct="1">
              <a:buFont typeface="Arial" panose="020B0604020202020204" pitchFamily="34" charset="0"/>
              <a:buNone/>
            </a:pPr>
            <a:r>
              <a:rPr lang="zh-CN" altLang="en-US" sz="2000" dirty="0">
                <a:ea typeface="宋体" panose="02010600030101010101" pitchFamily="2" charset="-122"/>
              </a:rPr>
              <a:t>给定图</a:t>
            </a:r>
            <a:r>
              <a:rPr lang="en-US" altLang="zh-CN" sz="2000" dirty="0">
                <a:solidFill>
                  <a:schemeClr val="accent2"/>
                </a:solidFill>
                <a:ea typeface="宋体" panose="02010600030101010101" pitchFamily="2" charset="-122"/>
              </a:rPr>
              <a:t>G</a:t>
            </a:r>
            <a:r>
              <a:rPr lang="zh-CN" altLang="en-US" sz="2000" dirty="0">
                <a:ea typeface="宋体" panose="02010600030101010101" pitchFamily="2" charset="-122"/>
              </a:rPr>
              <a:t>中的流</a:t>
            </a:r>
            <a:r>
              <a:rPr lang="en-US" altLang="zh-CN" sz="2000" i="1" dirty="0">
                <a:solidFill>
                  <a:schemeClr val="accent2"/>
                </a:solidFill>
                <a:ea typeface="宋体" panose="02010600030101010101" pitchFamily="2" charset="-122"/>
              </a:rPr>
              <a:t>f</a:t>
            </a:r>
            <a:r>
              <a:rPr lang="en-US" altLang="zh-CN" sz="2000" dirty="0">
                <a:ea typeface="宋体" panose="02010600030101010101" pitchFamily="2" charset="-122"/>
              </a:rPr>
              <a:t>, </a:t>
            </a:r>
            <a:r>
              <a:rPr lang="zh-CN" altLang="en-US" sz="2000" dirty="0">
                <a:ea typeface="宋体" panose="02010600030101010101" pitchFamily="2" charset="-122"/>
              </a:rPr>
              <a:t>及其对应的余图</a:t>
            </a:r>
            <a:r>
              <a:rPr lang="en-US" altLang="zh-CN" sz="2000" dirty="0">
                <a:solidFill>
                  <a:schemeClr val="accent2"/>
                </a:solidFill>
                <a:ea typeface="宋体" panose="02010600030101010101" pitchFamily="2" charset="-122"/>
              </a:rPr>
              <a:t>G</a:t>
            </a:r>
            <a:r>
              <a:rPr lang="en-US" altLang="zh-CN" sz="2000" i="1" baseline="-25000" dirty="0">
                <a:solidFill>
                  <a:schemeClr val="accent2"/>
                </a:solidFill>
                <a:ea typeface="宋体" panose="02010600030101010101" pitchFamily="2" charset="-122"/>
              </a:rPr>
              <a:t>f</a:t>
            </a:r>
            <a:r>
              <a:rPr lang="en-US" altLang="zh-CN" sz="2000" dirty="0">
                <a:ea typeface="宋体" panose="02010600030101010101" pitchFamily="2" charset="-122"/>
              </a:rPr>
              <a:t> </a:t>
            </a:r>
          </a:p>
          <a:p>
            <a:pPr marL="609600" indent="-609600" algn="just" defTabSz="914400" eaLnBrk="1" hangingPunct="1">
              <a:buFont typeface="Times New Roman" panose="02020603050405020304" pitchFamily="18" charset="0"/>
              <a:buAutoNum type="arabicPeriod"/>
            </a:pPr>
            <a:r>
              <a:rPr lang="zh-CN" altLang="en-US" sz="2000" dirty="0">
                <a:ea typeface="宋体" panose="02010600030101010101" pitchFamily="2" charset="-122"/>
              </a:rPr>
              <a:t>找到余图中的一条新流，该流通过一条没有重复结点的路径，并且值和该路径上的</a:t>
            </a:r>
            <a:r>
              <a:rPr lang="zh-CN" altLang="en-US" sz="2000" b="1" dirty="0">
                <a:solidFill>
                  <a:srgbClr val="FF0000"/>
                </a:solidFill>
                <a:ea typeface="宋体" panose="02010600030101010101" pitchFamily="2" charset="-122"/>
              </a:rPr>
              <a:t>最小</a:t>
            </a:r>
            <a:r>
              <a:rPr lang="zh-CN" altLang="en-US" sz="2000" dirty="0">
                <a:ea typeface="宋体" panose="02010600030101010101" pitchFamily="2" charset="-122"/>
              </a:rPr>
              <a:t>容量相等</a:t>
            </a:r>
            <a:r>
              <a:rPr lang="en-US" altLang="zh-CN" sz="2000" dirty="0">
                <a:ea typeface="宋体" panose="02010600030101010101" pitchFamily="2" charset="-122"/>
              </a:rPr>
              <a:t>(</a:t>
            </a:r>
            <a:r>
              <a:rPr lang="zh-CN" altLang="en-US" sz="2000" dirty="0">
                <a:ea typeface="宋体" panose="02010600030101010101" pitchFamily="2" charset="-122"/>
              </a:rPr>
              <a:t>增广路径</a:t>
            </a:r>
            <a:r>
              <a:rPr lang="en-US" altLang="zh-CN" sz="2000" dirty="0">
                <a:ea typeface="宋体" panose="02010600030101010101" pitchFamily="2" charset="-122"/>
              </a:rPr>
              <a:t>) </a:t>
            </a:r>
            <a:r>
              <a:rPr lang="zh-CN" altLang="en-US" sz="2000" dirty="0">
                <a:ea typeface="宋体" panose="02010600030101010101" pitchFamily="2" charset="-122"/>
              </a:rPr>
              <a:t>，该值为沿着增广路径能够为每条边增加的流量的最大值</a:t>
            </a:r>
            <a:endParaRPr lang="en-US" altLang="zh-CN" sz="2000" dirty="0">
              <a:ea typeface="宋体" panose="02010600030101010101" pitchFamily="2" charset="-122"/>
            </a:endParaRPr>
          </a:p>
          <a:p>
            <a:pPr marL="609600" indent="-609600" defTabSz="914400" eaLnBrk="1" hangingPunct="1">
              <a:buFont typeface="Times New Roman" panose="02020603050405020304" pitchFamily="18" charset="0"/>
              <a:buAutoNum type="arabicPeriod"/>
            </a:pPr>
            <a:r>
              <a:rPr lang="zh-CN" altLang="en-US" sz="2000" dirty="0">
                <a:ea typeface="宋体" panose="02010600030101010101" pitchFamily="2" charset="-122"/>
              </a:rPr>
              <a:t>沿着路径更新余图</a:t>
            </a:r>
            <a:endParaRPr lang="en-US" altLang="zh-CN" sz="2000" dirty="0">
              <a:ea typeface="宋体" panose="02010600030101010101" pitchFamily="2" charset="-122"/>
            </a:endParaRPr>
          </a:p>
        </p:txBody>
      </p:sp>
      <p:sp>
        <p:nvSpPr>
          <p:cNvPr id="23" name="Text Box 40">
            <a:extLst>
              <a:ext uri="{FF2B5EF4-FFF2-40B4-BE49-F238E27FC236}">
                <a16:creationId xmlns:a16="http://schemas.microsoft.com/office/drawing/2014/main" id="{7B57A5E0-F152-0E41-84C5-8B4EBDA22BC1}"/>
              </a:ext>
            </a:extLst>
          </p:cNvPr>
          <p:cNvSpPr txBox="1"/>
          <p:nvPr/>
        </p:nvSpPr>
        <p:spPr>
          <a:xfrm>
            <a:off x="102290" y="4926214"/>
            <a:ext cx="117211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1800" dirty="0">
                <a:latin typeface="Arial" panose="020B0604020202020204" pitchFamily="34" charset="0"/>
                <a:ea typeface="MS PGothic" panose="020B0600070205080204" pitchFamily="34" charset="-128"/>
              </a:rPr>
              <a:t>增广</a:t>
            </a:r>
            <a:r>
              <a:rPr lang="zh-CN" altLang="en-GB" sz="1800" dirty="0">
                <a:latin typeface="Arial" panose="020B0604020202020204" pitchFamily="34" charset="0"/>
                <a:ea typeface="MS PGothic" panose="020B0600070205080204" pitchFamily="34" charset="-128"/>
              </a:rPr>
              <a:t>的流</a:t>
            </a:r>
            <a:r>
              <a:rPr lang="en-GB" altLang="zh-CN" sz="1800" dirty="0">
                <a:latin typeface="Arial" panose="020B0604020202020204" pitchFamily="34" charset="0"/>
                <a:ea typeface="MS PGothic" panose="020B0600070205080204" pitchFamily="34" charset="-128"/>
              </a:rPr>
              <a:t>:</a:t>
            </a:r>
          </a:p>
        </p:txBody>
      </p:sp>
      <p:sp>
        <p:nvSpPr>
          <p:cNvPr id="38" name="Text Box 56">
            <a:extLst>
              <a:ext uri="{FF2B5EF4-FFF2-40B4-BE49-F238E27FC236}">
                <a16:creationId xmlns:a16="http://schemas.microsoft.com/office/drawing/2014/main" id="{FD3D4FF2-D0EE-C244-A9EF-1DB66ABCA0AD}"/>
              </a:ext>
            </a:extLst>
          </p:cNvPr>
          <p:cNvSpPr txBox="1"/>
          <p:nvPr/>
        </p:nvSpPr>
        <p:spPr>
          <a:xfrm>
            <a:off x="5372295" y="4940288"/>
            <a:ext cx="117211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1800" dirty="0">
                <a:latin typeface="Arial" panose="020B0604020202020204" pitchFamily="34" charset="0"/>
                <a:ea typeface="MS PGothic" panose="020B0600070205080204" pitchFamily="34" charset="-128"/>
              </a:rPr>
              <a:t>新的余图</a:t>
            </a:r>
            <a:r>
              <a:rPr lang="en-GB" altLang="zh-CN" sz="1800" dirty="0">
                <a:latin typeface="Arial" panose="020B0604020202020204" pitchFamily="34" charset="0"/>
                <a:ea typeface="MS PGothic" panose="020B0600070205080204" pitchFamily="34" charset="-128"/>
              </a:rPr>
              <a:t>:</a:t>
            </a:r>
          </a:p>
        </p:txBody>
      </p:sp>
      <p:grpSp>
        <p:nvGrpSpPr>
          <p:cNvPr id="92" name="Group 91">
            <a:extLst>
              <a:ext uri="{FF2B5EF4-FFF2-40B4-BE49-F238E27FC236}">
                <a16:creationId xmlns:a16="http://schemas.microsoft.com/office/drawing/2014/main" id="{B0D26BA8-0399-8849-B288-057CB73D51FF}"/>
              </a:ext>
            </a:extLst>
          </p:cNvPr>
          <p:cNvGrpSpPr/>
          <p:nvPr/>
        </p:nvGrpSpPr>
        <p:grpSpPr>
          <a:xfrm>
            <a:off x="6221410" y="5032623"/>
            <a:ext cx="2080441" cy="1632466"/>
            <a:chOff x="6377759" y="4311134"/>
            <a:chExt cx="2754903" cy="1945204"/>
          </a:xfrm>
        </p:grpSpPr>
        <p:sp>
          <p:nvSpPr>
            <p:cNvPr id="24" name="Oval 41">
              <a:extLst>
                <a:ext uri="{FF2B5EF4-FFF2-40B4-BE49-F238E27FC236}">
                  <a16:creationId xmlns:a16="http://schemas.microsoft.com/office/drawing/2014/main" id="{528C1F1A-0FA2-5E45-88F7-635962C37248}"/>
                </a:ext>
              </a:extLst>
            </p:cNvPr>
            <p:cNvSpPr/>
            <p:nvPr/>
          </p:nvSpPr>
          <p:spPr>
            <a:xfrm>
              <a:off x="6678613" y="5418138"/>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solidFill>
                  <a:schemeClr val="accent2"/>
                </a:solidFill>
                <a:latin typeface="Arial" panose="020B0604020202020204" pitchFamily="34" charset="0"/>
                <a:ea typeface="MS PGothic" panose="020B0600070205080204" pitchFamily="34" charset="-128"/>
              </a:endParaRPr>
            </a:p>
          </p:txBody>
        </p:sp>
        <p:sp>
          <p:nvSpPr>
            <p:cNvPr id="25" name="Oval 42">
              <a:extLst>
                <a:ext uri="{FF2B5EF4-FFF2-40B4-BE49-F238E27FC236}">
                  <a16:creationId xmlns:a16="http://schemas.microsoft.com/office/drawing/2014/main" id="{8584BF1E-73E8-EB4E-831F-CD189EA2A06A}"/>
                </a:ext>
              </a:extLst>
            </p:cNvPr>
            <p:cNvSpPr/>
            <p:nvPr/>
          </p:nvSpPr>
          <p:spPr>
            <a:xfrm>
              <a:off x="7618413" y="4656138"/>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26" name="Oval 43">
              <a:extLst>
                <a:ext uri="{FF2B5EF4-FFF2-40B4-BE49-F238E27FC236}">
                  <a16:creationId xmlns:a16="http://schemas.microsoft.com/office/drawing/2014/main" id="{18409340-CFE7-8B4E-BAEE-B718443F53DD}"/>
                </a:ext>
              </a:extLst>
            </p:cNvPr>
            <p:cNvSpPr/>
            <p:nvPr/>
          </p:nvSpPr>
          <p:spPr>
            <a:xfrm>
              <a:off x="8685213" y="5341938"/>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27" name="Oval 44">
              <a:extLst>
                <a:ext uri="{FF2B5EF4-FFF2-40B4-BE49-F238E27FC236}">
                  <a16:creationId xmlns:a16="http://schemas.microsoft.com/office/drawing/2014/main" id="{D96B10C0-B098-3043-BFA7-2BA70DF6A4C3}"/>
                </a:ext>
              </a:extLst>
            </p:cNvPr>
            <p:cNvSpPr/>
            <p:nvPr/>
          </p:nvSpPr>
          <p:spPr>
            <a:xfrm>
              <a:off x="7618413" y="6103938"/>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cxnSp>
          <p:nvCxnSpPr>
            <p:cNvPr id="28" name="AutoShape 45">
              <a:extLst>
                <a:ext uri="{FF2B5EF4-FFF2-40B4-BE49-F238E27FC236}">
                  <a16:creationId xmlns:a16="http://schemas.microsoft.com/office/drawing/2014/main" id="{BDC8611E-FA8E-1740-843B-FD0F5D86EE49}"/>
                </a:ext>
              </a:extLst>
            </p:cNvPr>
            <p:cNvCxnSpPr>
              <a:stCxn id="25" idx="5"/>
              <a:endCxn id="26" idx="1"/>
            </p:cNvCxnSpPr>
            <p:nvPr/>
          </p:nvCxnSpPr>
          <p:spPr>
            <a:xfrm>
              <a:off x="7748588" y="4786313"/>
              <a:ext cx="958850" cy="577850"/>
            </a:xfrm>
            <a:prstGeom prst="straightConnector1">
              <a:avLst/>
            </a:prstGeom>
            <a:ln w="9525" cap="flat" cmpd="sng">
              <a:solidFill>
                <a:srgbClr val="FF0000"/>
              </a:solidFill>
              <a:prstDash val="solid"/>
              <a:headEnd type="triangle" w="med" len="med"/>
              <a:tailEnd type="none" w="med" len="med"/>
            </a:ln>
          </p:spPr>
        </p:cxnSp>
        <p:cxnSp>
          <p:nvCxnSpPr>
            <p:cNvPr id="29" name="AutoShape 46">
              <a:extLst>
                <a:ext uri="{FF2B5EF4-FFF2-40B4-BE49-F238E27FC236}">
                  <a16:creationId xmlns:a16="http://schemas.microsoft.com/office/drawing/2014/main" id="{2D9AE2F9-26BE-CD47-8DF0-B5BEFBE1B67E}"/>
                </a:ext>
              </a:extLst>
            </p:cNvPr>
            <p:cNvCxnSpPr>
              <a:stCxn id="25" idx="3"/>
              <a:endCxn id="24" idx="0"/>
            </p:cNvCxnSpPr>
            <p:nvPr/>
          </p:nvCxnSpPr>
          <p:spPr>
            <a:xfrm flipH="1">
              <a:off x="6754813" y="4786313"/>
              <a:ext cx="885825" cy="631825"/>
            </a:xfrm>
            <a:prstGeom prst="straightConnector1">
              <a:avLst/>
            </a:prstGeom>
            <a:ln w="9525" cap="flat" cmpd="sng">
              <a:solidFill>
                <a:srgbClr val="FF0000"/>
              </a:solidFill>
              <a:prstDash val="solid"/>
              <a:headEnd type="none" w="med" len="med"/>
              <a:tailEnd type="triangle" w="med" len="med"/>
            </a:ln>
          </p:spPr>
        </p:cxnSp>
        <p:cxnSp>
          <p:nvCxnSpPr>
            <p:cNvPr id="30" name="AutoShape 47">
              <a:extLst>
                <a:ext uri="{FF2B5EF4-FFF2-40B4-BE49-F238E27FC236}">
                  <a16:creationId xmlns:a16="http://schemas.microsoft.com/office/drawing/2014/main" id="{A500454B-26D9-D443-9C75-E36CF5ECB6EC}"/>
                </a:ext>
              </a:extLst>
            </p:cNvPr>
            <p:cNvCxnSpPr>
              <a:stCxn id="24" idx="5"/>
              <a:endCxn id="27" idx="1"/>
            </p:cNvCxnSpPr>
            <p:nvPr/>
          </p:nvCxnSpPr>
          <p:spPr>
            <a:xfrm>
              <a:off x="6808788" y="5548313"/>
              <a:ext cx="831850" cy="577850"/>
            </a:xfrm>
            <a:prstGeom prst="straightConnector1">
              <a:avLst/>
            </a:prstGeom>
            <a:ln w="9525" cap="flat" cmpd="sng">
              <a:solidFill>
                <a:srgbClr val="FF0000"/>
              </a:solidFill>
              <a:prstDash val="solid"/>
              <a:headEnd type="triangle" w="med" len="med"/>
              <a:tailEnd type="none" w="med" len="med"/>
            </a:ln>
          </p:spPr>
        </p:cxnSp>
        <p:cxnSp>
          <p:nvCxnSpPr>
            <p:cNvPr id="31" name="AutoShape 48">
              <a:extLst>
                <a:ext uri="{FF2B5EF4-FFF2-40B4-BE49-F238E27FC236}">
                  <a16:creationId xmlns:a16="http://schemas.microsoft.com/office/drawing/2014/main" id="{663FC012-2D72-9945-BAC8-CD263C9D60A6}"/>
                </a:ext>
              </a:extLst>
            </p:cNvPr>
            <p:cNvCxnSpPr>
              <a:stCxn id="27" idx="7"/>
              <a:endCxn id="26" idx="3"/>
            </p:cNvCxnSpPr>
            <p:nvPr/>
          </p:nvCxnSpPr>
          <p:spPr>
            <a:xfrm flipV="1">
              <a:off x="7748588" y="5472113"/>
              <a:ext cx="958850" cy="654050"/>
            </a:xfrm>
            <a:prstGeom prst="straightConnector1">
              <a:avLst/>
            </a:prstGeom>
            <a:ln w="9525" cap="flat" cmpd="sng">
              <a:solidFill>
                <a:srgbClr val="FF0000"/>
              </a:solidFill>
              <a:prstDash val="solid"/>
              <a:headEnd type="triangle" w="med" len="med"/>
              <a:tailEnd type="none" w="med" len="med"/>
            </a:ln>
          </p:spPr>
        </p:cxnSp>
        <p:sp>
          <p:nvSpPr>
            <p:cNvPr id="32" name="Text Box 49">
              <a:extLst>
                <a:ext uri="{FF2B5EF4-FFF2-40B4-BE49-F238E27FC236}">
                  <a16:creationId xmlns:a16="http://schemas.microsoft.com/office/drawing/2014/main" id="{9DAEB9CE-6C6D-ED47-A4C7-D0E98D4A4EF9}"/>
                </a:ext>
              </a:extLst>
            </p:cNvPr>
            <p:cNvSpPr txBox="1"/>
            <p:nvPr/>
          </p:nvSpPr>
          <p:spPr>
            <a:xfrm>
              <a:off x="6908889" y="47683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33" name="Text Box 50">
              <a:extLst>
                <a:ext uri="{FF2B5EF4-FFF2-40B4-BE49-F238E27FC236}">
                  <a16:creationId xmlns:a16="http://schemas.microsoft.com/office/drawing/2014/main" id="{6C2BA9DD-2E09-3441-B554-082DC1D5DD88}"/>
                </a:ext>
              </a:extLst>
            </p:cNvPr>
            <p:cNvSpPr txBox="1"/>
            <p:nvPr/>
          </p:nvSpPr>
          <p:spPr>
            <a:xfrm>
              <a:off x="8883876" y="5233472"/>
              <a:ext cx="24878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t</a:t>
              </a:r>
              <a:endParaRPr lang="en-US" altLang="zh-CN" sz="1800" dirty="0">
                <a:latin typeface="Arial" panose="020B0604020202020204" pitchFamily="34" charset="0"/>
                <a:ea typeface="MS PGothic" panose="020B0600070205080204" pitchFamily="34" charset="-128"/>
              </a:endParaRPr>
            </a:p>
          </p:txBody>
        </p:sp>
        <p:sp>
          <p:nvSpPr>
            <p:cNvPr id="34" name="Text Box 51">
              <a:extLst>
                <a:ext uri="{FF2B5EF4-FFF2-40B4-BE49-F238E27FC236}">
                  <a16:creationId xmlns:a16="http://schemas.microsoft.com/office/drawing/2014/main" id="{CAEA06F0-F856-684C-8D68-F64318F07F00}"/>
                </a:ext>
              </a:extLst>
            </p:cNvPr>
            <p:cNvSpPr txBox="1"/>
            <p:nvPr/>
          </p:nvSpPr>
          <p:spPr>
            <a:xfrm>
              <a:off x="6377759" y="5309672"/>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s</a:t>
              </a:r>
              <a:endParaRPr lang="en-US" altLang="zh-CN" sz="1800" dirty="0">
                <a:latin typeface="Arial" panose="020B0604020202020204" pitchFamily="34" charset="0"/>
                <a:ea typeface="MS PGothic" panose="020B0600070205080204" pitchFamily="34" charset="-128"/>
              </a:endParaRPr>
            </a:p>
          </p:txBody>
        </p:sp>
        <p:sp>
          <p:nvSpPr>
            <p:cNvPr id="35" name="Text Box 52">
              <a:extLst>
                <a:ext uri="{FF2B5EF4-FFF2-40B4-BE49-F238E27FC236}">
                  <a16:creationId xmlns:a16="http://schemas.microsoft.com/office/drawing/2014/main" id="{BE7CDD6A-E573-7149-BC9B-A039CF7EE87D}"/>
                </a:ext>
              </a:extLst>
            </p:cNvPr>
            <p:cNvSpPr txBox="1"/>
            <p:nvPr/>
          </p:nvSpPr>
          <p:spPr>
            <a:xfrm>
              <a:off x="6756489" y="56827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sp>
          <p:nvSpPr>
            <p:cNvPr id="36" name="Text Box 54">
              <a:extLst>
                <a:ext uri="{FF2B5EF4-FFF2-40B4-BE49-F238E27FC236}">
                  <a16:creationId xmlns:a16="http://schemas.microsoft.com/office/drawing/2014/main" id="{E00C2081-D86D-784D-887C-1E0F82B7BFE7}"/>
                </a:ext>
              </a:extLst>
            </p:cNvPr>
            <p:cNvSpPr txBox="1"/>
            <p:nvPr/>
          </p:nvSpPr>
          <p:spPr>
            <a:xfrm>
              <a:off x="8194764" y="57589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sp>
          <p:nvSpPr>
            <p:cNvPr id="37" name="Text Box 55">
              <a:extLst>
                <a:ext uri="{FF2B5EF4-FFF2-40B4-BE49-F238E27FC236}">
                  <a16:creationId xmlns:a16="http://schemas.microsoft.com/office/drawing/2014/main" id="{77804CDD-C7B4-854B-BD4C-834021108A34}"/>
                </a:ext>
              </a:extLst>
            </p:cNvPr>
            <p:cNvSpPr txBox="1"/>
            <p:nvPr/>
          </p:nvSpPr>
          <p:spPr>
            <a:xfrm>
              <a:off x="8128089" y="4700072"/>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sp>
          <p:nvSpPr>
            <p:cNvPr id="39" name="Text Box 57">
              <a:extLst>
                <a:ext uri="{FF2B5EF4-FFF2-40B4-BE49-F238E27FC236}">
                  <a16:creationId xmlns:a16="http://schemas.microsoft.com/office/drawing/2014/main" id="{952D1FB0-05A7-6249-B88E-8BF677B8366E}"/>
                </a:ext>
              </a:extLst>
            </p:cNvPr>
            <p:cNvSpPr txBox="1"/>
            <p:nvPr/>
          </p:nvSpPr>
          <p:spPr>
            <a:xfrm>
              <a:off x="7591341" y="4311134"/>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u</a:t>
              </a:r>
              <a:endParaRPr lang="en-US" altLang="zh-CN" sz="1800" dirty="0">
                <a:latin typeface="Arial" panose="020B0604020202020204" pitchFamily="34" charset="0"/>
                <a:ea typeface="MS PGothic" panose="020B0600070205080204" pitchFamily="34" charset="-128"/>
              </a:endParaRPr>
            </a:p>
          </p:txBody>
        </p:sp>
        <p:sp>
          <p:nvSpPr>
            <p:cNvPr id="40" name="Freeform 58">
              <a:extLst>
                <a:ext uri="{FF2B5EF4-FFF2-40B4-BE49-F238E27FC236}">
                  <a16:creationId xmlns:a16="http://schemas.microsoft.com/office/drawing/2014/main" id="{070A6384-2BA3-2B42-9011-375CBC876A04}"/>
                </a:ext>
              </a:extLst>
            </p:cNvPr>
            <p:cNvSpPr/>
            <p:nvPr/>
          </p:nvSpPr>
          <p:spPr>
            <a:xfrm>
              <a:off x="7467600" y="4800600"/>
              <a:ext cx="228600" cy="1295400"/>
            </a:xfrm>
            <a:custGeom>
              <a:avLst/>
              <a:gdLst>
                <a:gd name="txL" fmla="*/ 0 w 144"/>
                <a:gd name="txT" fmla="*/ 0 h 816"/>
                <a:gd name="txR" fmla="*/ 144 w 144"/>
                <a:gd name="txB" fmla="*/ 816 h 816"/>
              </a:gdLst>
              <a:ahLst/>
              <a:cxnLst>
                <a:cxn ang="0">
                  <a:pos x="2147483647" y="2147483647"/>
                </a:cxn>
                <a:cxn ang="0">
                  <a:pos x="0" y="2147483647"/>
                </a:cxn>
                <a:cxn ang="0">
                  <a:pos x="2147483647" y="0"/>
                </a:cxn>
              </a:cxnLst>
              <a:rect l="txL" t="txT" r="txR" b="txB"/>
              <a:pathLst>
                <a:path w="144" h="816">
                  <a:moveTo>
                    <a:pt x="144" y="816"/>
                  </a:moveTo>
                  <a:cubicBezTo>
                    <a:pt x="72" y="668"/>
                    <a:pt x="0" y="520"/>
                    <a:pt x="0" y="384"/>
                  </a:cubicBezTo>
                  <a:cubicBezTo>
                    <a:pt x="0" y="248"/>
                    <a:pt x="72" y="124"/>
                    <a:pt x="144" y="0"/>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41" name="Freeform 59">
              <a:extLst>
                <a:ext uri="{FF2B5EF4-FFF2-40B4-BE49-F238E27FC236}">
                  <a16:creationId xmlns:a16="http://schemas.microsoft.com/office/drawing/2014/main" id="{77CDBAFD-657F-5249-9CE8-E6C501931FBD}"/>
                </a:ext>
              </a:extLst>
            </p:cNvPr>
            <p:cNvSpPr/>
            <p:nvPr/>
          </p:nvSpPr>
          <p:spPr>
            <a:xfrm>
              <a:off x="7696200" y="4800600"/>
              <a:ext cx="228600" cy="1295400"/>
            </a:xfrm>
            <a:custGeom>
              <a:avLst/>
              <a:gdLst>
                <a:gd name="txL" fmla="*/ 0 w 144"/>
                <a:gd name="txT" fmla="*/ 0 h 816"/>
                <a:gd name="txR" fmla="*/ 144 w 144"/>
                <a:gd name="txB" fmla="*/ 816 h 816"/>
              </a:gdLst>
              <a:ahLst/>
              <a:cxnLst>
                <a:cxn ang="0">
                  <a:pos x="0" y="0"/>
                </a:cxn>
                <a:cxn ang="0">
                  <a:pos x="2147483647" y="2147483647"/>
                </a:cxn>
                <a:cxn ang="0">
                  <a:pos x="0" y="2147483647"/>
                </a:cxn>
              </a:cxnLst>
              <a:rect l="txL" t="txT" r="txR" b="txB"/>
              <a:pathLst>
                <a:path w="144" h="816">
                  <a:moveTo>
                    <a:pt x="0" y="0"/>
                  </a:moveTo>
                  <a:cubicBezTo>
                    <a:pt x="72" y="148"/>
                    <a:pt x="144" y="296"/>
                    <a:pt x="144" y="432"/>
                  </a:cubicBezTo>
                  <a:cubicBezTo>
                    <a:pt x="144" y="568"/>
                    <a:pt x="72" y="692"/>
                    <a:pt x="0" y="816"/>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42" name="Text Box 60">
              <a:extLst>
                <a:ext uri="{FF2B5EF4-FFF2-40B4-BE49-F238E27FC236}">
                  <a16:creationId xmlns:a16="http://schemas.microsoft.com/office/drawing/2014/main" id="{3F9B0CA0-6326-0B40-ADA4-03E21788EB16}"/>
                </a:ext>
              </a:extLst>
            </p:cNvPr>
            <p:cNvSpPr txBox="1"/>
            <p:nvPr/>
          </p:nvSpPr>
          <p:spPr>
            <a:xfrm>
              <a:off x="7889964" y="52255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sp>
          <p:nvSpPr>
            <p:cNvPr id="43" name="Text Box 61">
              <a:extLst>
                <a:ext uri="{FF2B5EF4-FFF2-40B4-BE49-F238E27FC236}">
                  <a16:creationId xmlns:a16="http://schemas.microsoft.com/office/drawing/2014/main" id="{AEBFEE9A-16E2-A048-B1D7-D1DD6353015D}"/>
                </a:ext>
              </a:extLst>
            </p:cNvPr>
            <p:cNvSpPr txBox="1"/>
            <p:nvPr/>
          </p:nvSpPr>
          <p:spPr>
            <a:xfrm>
              <a:off x="7061289" y="52255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grpSp>
      <p:grpSp>
        <p:nvGrpSpPr>
          <p:cNvPr id="3" name="Group 2">
            <a:extLst>
              <a:ext uri="{FF2B5EF4-FFF2-40B4-BE49-F238E27FC236}">
                <a16:creationId xmlns:a16="http://schemas.microsoft.com/office/drawing/2014/main" id="{E8691DE4-2AD6-284E-A7B6-FB26E13A04CA}"/>
              </a:ext>
            </a:extLst>
          </p:cNvPr>
          <p:cNvGrpSpPr/>
          <p:nvPr/>
        </p:nvGrpSpPr>
        <p:grpSpPr>
          <a:xfrm>
            <a:off x="224336" y="5026295"/>
            <a:ext cx="2337648" cy="1840229"/>
            <a:chOff x="224336" y="5026295"/>
            <a:chExt cx="2337648" cy="1840229"/>
          </a:xfrm>
        </p:grpSpPr>
        <p:sp>
          <p:nvSpPr>
            <p:cNvPr id="54" name="Text Box 72">
              <a:extLst>
                <a:ext uri="{FF2B5EF4-FFF2-40B4-BE49-F238E27FC236}">
                  <a16:creationId xmlns:a16="http://schemas.microsoft.com/office/drawing/2014/main" id="{B3C78525-49E6-F94C-BFCC-BB724D005A8F}"/>
                </a:ext>
              </a:extLst>
            </p:cNvPr>
            <p:cNvSpPr txBox="1"/>
            <p:nvPr/>
          </p:nvSpPr>
          <p:spPr>
            <a:xfrm>
              <a:off x="224336" y="5803889"/>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s</a:t>
              </a:r>
              <a:endParaRPr lang="en-US" altLang="zh-CN" sz="1800" dirty="0">
                <a:latin typeface="Arial" panose="020B0604020202020204" pitchFamily="34" charset="0"/>
                <a:ea typeface="MS PGothic" panose="020B0600070205080204" pitchFamily="34" charset="-128"/>
              </a:endParaRPr>
            </a:p>
          </p:txBody>
        </p:sp>
        <p:grpSp>
          <p:nvGrpSpPr>
            <p:cNvPr id="91" name="Group 90">
              <a:extLst>
                <a:ext uri="{FF2B5EF4-FFF2-40B4-BE49-F238E27FC236}">
                  <a16:creationId xmlns:a16="http://schemas.microsoft.com/office/drawing/2014/main" id="{3FFE603A-CA95-FB4A-BD32-D9121E1EA43F}"/>
                </a:ext>
              </a:extLst>
            </p:cNvPr>
            <p:cNvGrpSpPr/>
            <p:nvPr/>
          </p:nvGrpSpPr>
          <p:grpSpPr>
            <a:xfrm>
              <a:off x="524418" y="5026295"/>
              <a:ext cx="2037566" cy="1840229"/>
              <a:chOff x="3595688" y="4303196"/>
              <a:chExt cx="2454049" cy="2206070"/>
            </a:xfrm>
          </p:grpSpPr>
          <p:sp>
            <p:nvSpPr>
              <p:cNvPr id="44" name="Oval 62">
                <a:extLst>
                  <a:ext uri="{FF2B5EF4-FFF2-40B4-BE49-F238E27FC236}">
                    <a16:creationId xmlns:a16="http://schemas.microsoft.com/office/drawing/2014/main" id="{24809435-662F-0E47-9C2E-A3AF13D0AE1A}"/>
                  </a:ext>
                </a:extLst>
              </p:cNvPr>
              <p:cNvSpPr/>
              <p:nvPr/>
            </p:nvSpPr>
            <p:spPr>
              <a:xfrm>
                <a:off x="3595688" y="54102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solidFill>
                    <a:schemeClr val="accent2"/>
                  </a:solidFill>
                  <a:latin typeface="Arial" panose="020B0604020202020204" pitchFamily="34" charset="0"/>
                  <a:ea typeface="MS PGothic" panose="020B0600070205080204" pitchFamily="34" charset="-128"/>
                </a:endParaRPr>
              </a:p>
            </p:txBody>
          </p:sp>
          <p:sp>
            <p:nvSpPr>
              <p:cNvPr id="45" name="Oval 63">
                <a:extLst>
                  <a:ext uri="{FF2B5EF4-FFF2-40B4-BE49-F238E27FC236}">
                    <a16:creationId xmlns:a16="http://schemas.microsoft.com/office/drawing/2014/main" id="{7007B5AF-C098-E54E-A2B2-7BBD1281A197}"/>
                  </a:ext>
                </a:extLst>
              </p:cNvPr>
              <p:cNvSpPr/>
              <p:nvPr/>
            </p:nvSpPr>
            <p:spPr>
              <a:xfrm>
                <a:off x="4535488" y="4648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46" name="Oval 64">
                <a:extLst>
                  <a:ext uri="{FF2B5EF4-FFF2-40B4-BE49-F238E27FC236}">
                    <a16:creationId xmlns:a16="http://schemas.microsoft.com/office/drawing/2014/main" id="{7BE6DB0E-9025-EF46-9F1A-4230514DD30C}"/>
                  </a:ext>
                </a:extLst>
              </p:cNvPr>
              <p:cNvSpPr/>
              <p:nvPr/>
            </p:nvSpPr>
            <p:spPr>
              <a:xfrm>
                <a:off x="5602288" y="5334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47" name="Oval 65">
                <a:extLst>
                  <a:ext uri="{FF2B5EF4-FFF2-40B4-BE49-F238E27FC236}">
                    <a16:creationId xmlns:a16="http://schemas.microsoft.com/office/drawing/2014/main" id="{B34CB301-F25E-CD4B-8BC1-328D75220574}"/>
                  </a:ext>
                </a:extLst>
              </p:cNvPr>
              <p:cNvSpPr/>
              <p:nvPr/>
            </p:nvSpPr>
            <p:spPr>
              <a:xfrm>
                <a:off x="4535488" y="6096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cxnSp>
            <p:nvCxnSpPr>
              <p:cNvPr id="48" name="AutoShape 66">
                <a:extLst>
                  <a:ext uri="{FF2B5EF4-FFF2-40B4-BE49-F238E27FC236}">
                    <a16:creationId xmlns:a16="http://schemas.microsoft.com/office/drawing/2014/main" id="{E3268300-6228-2241-8070-05889A382910}"/>
                  </a:ext>
                </a:extLst>
              </p:cNvPr>
              <p:cNvCxnSpPr>
                <a:stCxn id="45" idx="5"/>
                <a:endCxn id="46" idx="1"/>
              </p:cNvCxnSpPr>
              <p:nvPr/>
            </p:nvCxnSpPr>
            <p:spPr>
              <a:xfrm>
                <a:off x="4665663" y="4778375"/>
                <a:ext cx="958850" cy="577850"/>
              </a:xfrm>
              <a:prstGeom prst="straightConnector1">
                <a:avLst/>
              </a:prstGeom>
              <a:ln w="38100" cap="flat" cmpd="sng">
                <a:solidFill>
                  <a:schemeClr val="hlink"/>
                </a:solidFill>
                <a:prstDash val="solid"/>
                <a:headEnd type="none" w="med" len="med"/>
                <a:tailEnd type="triangle" w="med" len="med"/>
              </a:ln>
            </p:spPr>
          </p:cxnSp>
          <p:cxnSp>
            <p:nvCxnSpPr>
              <p:cNvPr id="49" name="AutoShape 67">
                <a:extLst>
                  <a:ext uri="{FF2B5EF4-FFF2-40B4-BE49-F238E27FC236}">
                    <a16:creationId xmlns:a16="http://schemas.microsoft.com/office/drawing/2014/main" id="{0B90C1F6-24C3-6342-B768-E3FF8D2AAEAD}"/>
                  </a:ext>
                </a:extLst>
              </p:cNvPr>
              <p:cNvCxnSpPr>
                <a:stCxn id="45" idx="3"/>
                <a:endCxn id="44" idx="0"/>
              </p:cNvCxnSpPr>
              <p:nvPr/>
            </p:nvCxnSpPr>
            <p:spPr>
              <a:xfrm flipH="1">
                <a:off x="3671888" y="4778375"/>
                <a:ext cx="885825" cy="631825"/>
              </a:xfrm>
              <a:prstGeom prst="straightConnector1">
                <a:avLst/>
              </a:prstGeom>
              <a:ln w="9525" cap="flat" cmpd="sng">
                <a:solidFill>
                  <a:srgbClr val="FF0000"/>
                </a:solidFill>
                <a:prstDash val="solid"/>
                <a:headEnd type="none" w="med" len="med"/>
                <a:tailEnd type="triangle" w="med" len="med"/>
              </a:ln>
            </p:spPr>
          </p:cxnSp>
          <p:cxnSp>
            <p:nvCxnSpPr>
              <p:cNvPr id="50" name="AutoShape 68">
                <a:extLst>
                  <a:ext uri="{FF2B5EF4-FFF2-40B4-BE49-F238E27FC236}">
                    <a16:creationId xmlns:a16="http://schemas.microsoft.com/office/drawing/2014/main" id="{89AFFC56-105A-C540-BF50-B4AD42BF78C4}"/>
                  </a:ext>
                </a:extLst>
              </p:cNvPr>
              <p:cNvCxnSpPr>
                <a:stCxn id="44" idx="5"/>
                <a:endCxn id="47" idx="1"/>
              </p:cNvCxnSpPr>
              <p:nvPr/>
            </p:nvCxnSpPr>
            <p:spPr>
              <a:xfrm>
                <a:off x="3725863" y="5540375"/>
                <a:ext cx="831850" cy="577850"/>
              </a:xfrm>
              <a:prstGeom prst="straightConnector1">
                <a:avLst/>
              </a:prstGeom>
              <a:ln w="38100" cap="flat" cmpd="sng">
                <a:solidFill>
                  <a:schemeClr val="hlink"/>
                </a:solidFill>
                <a:prstDash val="solid"/>
                <a:headEnd type="none" w="med" len="med"/>
                <a:tailEnd type="triangle" w="med" len="med"/>
              </a:ln>
            </p:spPr>
          </p:cxnSp>
          <p:cxnSp>
            <p:nvCxnSpPr>
              <p:cNvPr id="51" name="AutoShape 69">
                <a:extLst>
                  <a:ext uri="{FF2B5EF4-FFF2-40B4-BE49-F238E27FC236}">
                    <a16:creationId xmlns:a16="http://schemas.microsoft.com/office/drawing/2014/main" id="{4A138DBB-5F79-4C4E-86C8-FC01B6FD3737}"/>
                  </a:ext>
                </a:extLst>
              </p:cNvPr>
              <p:cNvCxnSpPr>
                <a:stCxn id="47" idx="7"/>
                <a:endCxn id="46" idx="3"/>
              </p:cNvCxnSpPr>
              <p:nvPr/>
            </p:nvCxnSpPr>
            <p:spPr>
              <a:xfrm flipV="1">
                <a:off x="4665663" y="5464175"/>
                <a:ext cx="958850" cy="654050"/>
              </a:xfrm>
              <a:prstGeom prst="straightConnector1">
                <a:avLst/>
              </a:prstGeom>
              <a:ln w="9525" cap="flat" cmpd="sng">
                <a:solidFill>
                  <a:srgbClr val="FF0000"/>
                </a:solidFill>
                <a:prstDash val="solid"/>
                <a:headEnd type="triangle" w="med" len="med"/>
                <a:tailEnd type="none" w="med" len="med"/>
              </a:ln>
            </p:spPr>
          </p:cxnSp>
          <p:sp>
            <p:nvSpPr>
              <p:cNvPr id="52" name="Text Box 70">
                <a:extLst>
                  <a:ext uri="{FF2B5EF4-FFF2-40B4-BE49-F238E27FC236}">
                    <a16:creationId xmlns:a16="http://schemas.microsoft.com/office/drawing/2014/main" id="{1979D9A6-8888-0D4A-A373-4FAB4FA4A7B0}"/>
                  </a:ext>
                </a:extLst>
              </p:cNvPr>
              <p:cNvSpPr txBox="1"/>
              <p:nvPr/>
            </p:nvSpPr>
            <p:spPr>
              <a:xfrm>
                <a:off x="3784689" y="4760396"/>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53" name="Text Box 71">
                <a:extLst>
                  <a:ext uri="{FF2B5EF4-FFF2-40B4-BE49-F238E27FC236}">
                    <a16:creationId xmlns:a16="http://schemas.microsoft.com/office/drawing/2014/main" id="{5757FC44-F933-EE46-85C1-7BAC59909C86}"/>
                  </a:ext>
                </a:extLst>
              </p:cNvPr>
              <p:cNvSpPr txBox="1"/>
              <p:nvPr/>
            </p:nvSpPr>
            <p:spPr>
              <a:xfrm>
                <a:off x="5800951" y="5225534"/>
                <a:ext cx="24878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t</a:t>
                </a:r>
                <a:endParaRPr lang="en-US" altLang="zh-CN" sz="1800" dirty="0">
                  <a:latin typeface="Arial" panose="020B0604020202020204" pitchFamily="34" charset="0"/>
                  <a:ea typeface="MS PGothic" panose="020B0600070205080204" pitchFamily="34" charset="-128"/>
                </a:endParaRPr>
              </a:p>
            </p:txBody>
          </p:sp>
          <p:sp>
            <p:nvSpPr>
              <p:cNvPr id="55" name="Text Box 73">
                <a:extLst>
                  <a:ext uri="{FF2B5EF4-FFF2-40B4-BE49-F238E27FC236}">
                    <a16:creationId xmlns:a16="http://schemas.microsoft.com/office/drawing/2014/main" id="{099FD7FB-448B-5948-92B6-25120DEBD537}"/>
                  </a:ext>
                </a:extLst>
              </p:cNvPr>
              <p:cNvSpPr txBox="1"/>
              <p:nvPr/>
            </p:nvSpPr>
            <p:spPr>
              <a:xfrm>
                <a:off x="3673564" y="5674796"/>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b="1" dirty="0">
                    <a:solidFill>
                      <a:schemeClr val="hlink"/>
                    </a:solidFill>
                    <a:latin typeface="Arial" panose="020B0604020202020204" pitchFamily="34" charset="0"/>
                    <a:ea typeface="MS PGothic" panose="020B0600070205080204" pitchFamily="34" charset="-128"/>
                  </a:rPr>
                  <a:t>10</a:t>
                </a:r>
              </a:p>
            </p:txBody>
          </p:sp>
          <p:sp>
            <p:nvSpPr>
              <p:cNvPr id="56" name="Text Box 74">
                <a:extLst>
                  <a:ext uri="{FF2B5EF4-FFF2-40B4-BE49-F238E27FC236}">
                    <a16:creationId xmlns:a16="http://schemas.microsoft.com/office/drawing/2014/main" id="{181702EA-4341-FA44-9206-CEC4EF3554DB}"/>
                  </a:ext>
                </a:extLst>
              </p:cNvPr>
              <p:cNvSpPr txBox="1"/>
              <p:nvPr/>
            </p:nvSpPr>
            <p:spPr>
              <a:xfrm>
                <a:off x="4487047" y="6139934"/>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v</a:t>
                </a:r>
                <a:endParaRPr lang="en-US" altLang="zh-CN" sz="1800" dirty="0">
                  <a:latin typeface="Arial" panose="020B0604020202020204" pitchFamily="34" charset="0"/>
                  <a:ea typeface="MS PGothic" panose="020B0600070205080204" pitchFamily="34" charset="-128"/>
                </a:endParaRPr>
              </a:p>
            </p:txBody>
          </p:sp>
          <p:sp>
            <p:nvSpPr>
              <p:cNvPr id="57" name="Text Box 75">
                <a:extLst>
                  <a:ext uri="{FF2B5EF4-FFF2-40B4-BE49-F238E27FC236}">
                    <a16:creationId xmlns:a16="http://schemas.microsoft.com/office/drawing/2014/main" id="{24F43339-2940-BA4D-836E-F2A5ACA61F2E}"/>
                  </a:ext>
                </a:extLst>
              </p:cNvPr>
              <p:cNvSpPr txBox="1"/>
              <p:nvPr/>
            </p:nvSpPr>
            <p:spPr>
              <a:xfrm>
                <a:off x="5111839" y="57589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sp>
            <p:nvSpPr>
              <p:cNvPr id="58" name="Text Box 76">
                <a:extLst>
                  <a:ext uri="{FF2B5EF4-FFF2-40B4-BE49-F238E27FC236}">
                    <a16:creationId xmlns:a16="http://schemas.microsoft.com/office/drawing/2014/main" id="{2C472E1A-F7AB-4C48-B01F-C10ADDD34A6F}"/>
                  </a:ext>
                </a:extLst>
              </p:cNvPr>
              <p:cNvSpPr txBox="1"/>
              <p:nvPr/>
            </p:nvSpPr>
            <p:spPr>
              <a:xfrm>
                <a:off x="5045164" y="46921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b="1" dirty="0">
                    <a:solidFill>
                      <a:schemeClr val="hlink"/>
                    </a:solidFill>
                    <a:latin typeface="Arial" panose="020B0604020202020204" pitchFamily="34" charset="0"/>
                    <a:ea typeface="MS PGothic" panose="020B0600070205080204" pitchFamily="34" charset="-128"/>
                  </a:rPr>
                  <a:t>10</a:t>
                </a:r>
              </a:p>
            </p:txBody>
          </p:sp>
          <p:sp>
            <p:nvSpPr>
              <p:cNvPr id="59" name="Freeform 77">
                <a:extLst>
                  <a:ext uri="{FF2B5EF4-FFF2-40B4-BE49-F238E27FC236}">
                    <a16:creationId xmlns:a16="http://schemas.microsoft.com/office/drawing/2014/main" id="{CDB1DE97-0255-DC41-BF9E-DF15F4C2F7BF}"/>
                  </a:ext>
                </a:extLst>
              </p:cNvPr>
              <p:cNvSpPr/>
              <p:nvPr/>
            </p:nvSpPr>
            <p:spPr>
              <a:xfrm>
                <a:off x="4384675" y="4792662"/>
                <a:ext cx="228600" cy="1295400"/>
              </a:xfrm>
              <a:custGeom>
                <a:avLst/>
                <a:gdLst>
                  <a:gd name="txL" fmla="*/ 0 w 144"/>
                  <a:gd name="txT" fmla="*/ 0 h 816"/>
                  <a:gd name="txR" fmla="*/ 144 w 144"/>
                  <a:gd name="txB" fmla="*/ 816 h 816"/>
                </a:gdLst>
                <a:ahLst/>
                <a:cxnLst>
                  <a:cxn ang="0">
                    <a:pos x="2147483647" y="2147483647"/>
                  </a:cxn>
                  <a:cxn ang="0">
                    <a:pos x="0" y="2147483647"/>
                  </a:cxn>
                  <a:cxn ang="0">
                    <a:pos x="2147483647" y="0"/>
                  </a:cxn>
                </a:cxnLst>
                <a:rect l="txL" t="txT" r="txR" b="txB"/>
                <a:pathLst>
                  <a:path w="144" h="816">
                    <a:moveTo>
                      <a:pt x="144" y="816"/>
                    </a:moveTo>
                    <a:cubicBezTo>
                      <a:pt x="72" y="668"/>
                      <a:pt x="0" y="520"/>
                      <a:pt x="0" y="384"/>
                    </a:cubicBezTo>
                    <a:cubicBezTo>
                      <a:pt x="0" y="248"/>
                      <a:pt x="72" y="124"/>
                      <a:pt x="144" y="0"/>
                    </a:cubicBezTo>
                  </a:path>
                </a:pathLst>
              </a:custGeom>
              <a:noFill/>
              <a:ln w="38100" cap="flat" cmpd="sng">
                <a:solidFill>
                  <a:schemeClr val="hlink">
                    <a:alpha val="100000"/>
                  </a:schemeClr>
                </a:solidFill>
                <a:prstDash val="solid"/>
                <a:round/>
                <a:headEnd type="none" w="med" len="med"/>
                <a:tailEnd type="triangle" w="med" len="med"/>
              </a:ln>
            </p:spPr>
            <p:txBody>
              <a:bodyPr/>
              <a:lstStyle/>
              <a:p>
                <a:endParaRPr lang="zh-CN" altLang="en-US"/>
              </a:p>
            </p:txBody>
          </p:sp>
          <p:sp>
            <p:nvSpPr>
              <p:cNvPr id="60" name="Freeform 78">
                <a:extLst>
                  <a:ext uri="{FF2B5EF4-FFF2-40B4-BE49-F238E27FC236}">
                    <a16:creationId xmlns:a16="http://schemas.microsoft.com/office/drawing/2014/main" id="{14406B8A-E817-4441-A43A-A60A9D187730}"/>
                  </a:ext>
                </a:extLst>
              </p:cNvPr>
              <p:cNvSpPr/>
              <p:nvPr/>
            </p:nvSpPr>
            <p:spPr>
              <a:xfrm>
                <a:off x="4613275" y="4792662"/>
                <a:ext cx="228600" cy="1295400"/>
              </a:xfrm>
              <a:custGeom>
                <a:avLst/>
                <a:gdLst>
                  <a:gd name="txL" fmla="*/ 0 w 144"/>
                  <a:gd name="txT" fmla="*/ 0 h 816"/>
                  <a:gd name="txR" fmla="*/ 144 w 144"/>
                  <a:gd name="txB" fmla="*/ 816 h 816"/>
                </a:gdLst>
                <a:ahLst/>
                <a:cxnLst>
                  <a:cxn ang="0">
                    <a:pos x="0" y="0"/>
                  </a:cxn>
                  <a:cxn ang="0">
                    <a:pos x="2147483647" y="2147483647"/>
                  </a:cxn>
                  <a:cxn ang="0">
                    <a:pos x="0" y="2147483647"/>
                  </a:cxn>
                </a:cxnLst>
                <a:rect l="txL" t="txT" r="txR" b="txB"/>
                <a:pathLst>
                  <a:path w="144" h="816">
                    <a:moveTo>
                      <a:pt x="0" y="0"/>
                    </a:moveTo>
                    <a:cubicBezTo>
                      <a:pt x="72" y="148"/>
                      <a:pt x="144" y="296"/>
                      <a:pt x="144" y="432"/>
                    </a:cubicBezTo>
                    <a:cubicBezTo>
                      <a:pt x="144" y="568"/>
                      <a:pt x="72" y="692"/>
                      <a:pt x="0" y="816"/>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61" name="Text Box 79">
                <a:extLst>
                  <a:ext uri="{FF2B5EF4-FFF2-40B4-BE49-F238E27FC236}">
                    <a16:creationId xmlns:a16="http://schemas.microsoft.com/office/drawing/2014/main" id="{0EC1A762-E8AA-3742-AE5F-ADF85E90E8DA}"/>
                  </a:ext>
                </a:extLst>
              </p:cNvPr>
              <p:cNvSpPr txBox="1"/>
              <p:nvPr/>
            </p:nvSpPr>
            <p:spPr>
              <a:xfrm>
                <a:off x="4808627" y="5217596"/>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endParaRPr lang="en-US" altLang="zh-CN" sz="1800" dirty="0">
                  <a:latin typeface="Arial" panose="020B0604020202020204" pitchFamily="34" charset="0"/>
                  <a:ea typeface="MS PGothic" panose="020B0600070205080204" pitchFamily="34" charset="-128"/>
                </a:endParaRPr>
              </a:p>
            </p:txBody>
          </p:sp>
          <p:sp>
            <p:nvSpPr>
              <p:cNvPr id="62" name="Text Box 80">
                <a:extLst>
                  <a:ext uri="{FF2B5EF4-FFF2-40B4-BE49-F238E27FC236}">
                    <a16:creationId xmlns:a16="http://schemas.microsoft.com/office/drawing/2014/main" id="{C49E0361-39EC-8A48-83D4-E1E48D71DC73}"/>
                  </a:ext>
                </a:extLst>
              </p:cNvPr>
              <p:cNvSpPr txBox="1"/>
              <p:nvPr/>
            </p:nvSpPr>
            <p:spPr>
              <a:xfrm>
                <a:off x="3978364" y="5217596"/>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b="1" dirty="0">
                    <a:solidFill>
                      <a:schemeClr val="hlink"/>
                    </a:solidFill>
                    <a:latin typeface="Arial" panose="020B0604020202020204" pitchFamily="34" charset="0"/>
                    <a:ea typeface="MS PGothic" panose="020B0600070205080204" pitchFamily="34" charset="-128"/>
                  </a:rPr>
                  <a:t>10</a:t>
                </a:r>
              </a:p>
            </p:txBody>
          </p:sp>
          <p:sp>
            <p:nvSpPr>
              <p:cNvPr id="63" name="Text Box 81">
                <a:extLst>
                  <a:ext uri="{FF2B5EF4-FFF2-40B4-BE49-F238E27FC236}">
                    <a16:creationId xmlns:a16="http://schemas.microsoft.com/office/drawing/2014/main" id="{DCDB0535-C353-7443-B231-D4765BBE44FD}"/>
                  </a:ext>
                </a:extLst>
              </p:cNvPr>
              <p:cNvSpPr txBox="1"/>
              <p:nvPr/>
            </p:nvSpPr>
            <p:spPr>
              <a:xfrm>
                <a:off x="4467141" y="4303196"/>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u</a:t>
                </a:r>
                <a:endParaRPr lang="en-US" altLang="zh-CN" sz="1800" dirty="0">
                  <a:latin typeface="Arial" panose="020B0604020202020204" pitchFamily="34" charset="0"/>
                  <a:ea typeface="MS PGothic" panose="020B0600070205080204" pitchFamily="34" charset="-128"/>
                </a:endParaRPr>
              </a:p>
            </p:txBody>
          </p:sp>
          <p:sp>
            <p:nvSpPr>
              <p:cNvPr id="64" name="Text Box 82">
                <a:extLst>
                  <a:ext uri="{FF2B5EF4-FFF2-40B4-BE49-F238E27FC236}">
                    <a16:creationId xmlns:a16="http://schemas.microsoft.com/office/drawing/2014/main" id="{19D9299E-91BF-C24E-A692-B295B7691674}"/>
                  </a:ext>
                </a:extLst>
              </p:cNvPr>
              <p:cNvSpPr txBox="1"/>
              <p:nvPr/>
            </p:nvSpPr>
            <p:spPr>
              <a:xfrm>
                <a:off x="4318089" y="5217596"/>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grpSp>
      </p:grpSp>
      <p:sp>
        <p:nvSpPr>
          <p:cNvPr id="67" name="Text Box 58">
            <a:extLst>
              <a:ext uri="{FF2B5EF4-FFF2-40B4-BE49-F238E27FC236}">
                <a16:creationId xmlns:a16="http://schemas.microsoft.com/office/drawing/2014/main" id="{FB14125C-647E-6E45-A5AE-94C363D986DC}"/>
              </a:ext>
            </a:extLst>
          </p:cNvPr>
          <p:cNvSpPr txBox="1"/>
          <p:nvPr/>
        </p:nvSpPr>
        <p:spPr>
          <a:xfrm>
            <a:off x="5314429" y="2954586"/>
            <a:ext cx="710451"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1800" dirty="0">
                <a:latin typeface="Arial" panose="020B0604020202020204" pitchFamily="34" charset="0"/>
                <a:ea typeface="MS PGothic" panose="020B0600070205080204" pitchFamily="34" charset="-128"/>
              </a:rPr>
              <a:t>余图</a:t>
            </a:r>
            <a:r>
              <a:rPr lang="en-GB" altLang="zh-CN" sz="1800" dirty="0">
                <a:latin typeface="Arial" panose="020B0604020202020204" pitchFamily="34" charset="0"/>
                <a:ea typeface="MS PGothic" panose="020B0600070205080204" pitchFamily="34" charset="-128"/>
              </a:rPr>
              <a:t>:</a:t>
            </a:r>
          </a:p>
        </p:txBody>
      </p:sp>
      <p:grpSp>
        <p:nvGrpSpPr>
          <p:cNvPr id="68" name="Group 67">
            <a:extLst>
              <a:ext uri="{FF2B5EF4-FFF2-40B4-BE49-F238E27FC236}">
                <a16:creationId xmlns:a16="http://schemas.microsoft.com/office/drawing/2014/main" id="{6165E41B-A85C-D440-A793-D254B273B284}"/>
              </a:ext>
            </a:extLst>
          </p:cNvPr>
          <p:cNvGrpSpPr/>
          <p:nvPr/>
        </p:nvGrpSpPr>
        <p:grpSpPr>
          <a:xfrm>
            <a:off x="6029563" y="2928772"/>
            <a:ext cx="2126905" cy="1522060"/>
            <a:chOff x="6337438" y="4624719"/>
            <a:chExt cx="2698478" cy="2012287"/>
          </a:xfrm>
        </p:grpSpPr>
        <p:sp>
          <p:nvSpPr>
            <p:cNvPr id="69" name="Oval 68">
              <a:extLst>
                <a:ext uri="{FF2B5EF4-FFF2-40B4-BE49-F238E27FC236}">
                  <a16:creationId xmlns:a16="http://schemas.microsoft.com/office/drawing/2014/main" id="{3431BBA0-E713-B341-A720-63BE45403AFD}"/>
                </a:ext>
              </a:extLst>
            </p:cNvPr>
            <p:cNvSpPr/>
            <p:nvPr/>
          </p:nvSpPr>
          <p:spPr>
            <a:xfrm>
              <a:off x="6678612" y="57912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solidFill>
                  <a:schemeClr val="accent2"/>
                </a:solidFill>
                <a:latin typeface="Arial" panose="020B0604020202020204" pitchFamily="34" charset="0"/>
                <a:ea typeface="MS PGothic" panose="020B0600070205080204" pitchFamily="34" charset="-128"/>
              </a:endParaRPr>
            </a:p>
          </p:txBody>
        </p:sp>
        <p:sp>
          <p:nvSpPr>
            <p:cNvPr id="70" name="Oval 69">
              <a:extLst>
                <a:ext uri="{FF2B5EF4-FFF2-40B4-BE49-F238E27FC236}">
                  <a16:creationId xmlns:a16="http://schemas.microsoft.com/office/drawing/2014/main" id="{B3FB6AD0-21AA-3F4E-B6C8-168A32B016FC}"/>
                </a:ext>
              </a:extLst>
            </p:cNvPr>
            <p:cNvSpPr/>
            <p:nvPr/>
          </p:nvSpPr>
          <p:spPr>
            <a:xfrm>
              <a:off x="7618412" y="50292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71" name="Oval 70">
              <a:extLst>
                <a:ext uri="{FF2B5EF4-FFF2-40B4-BE49-F238E27FC236}">
                  <a16:creationId xmlns:a16="http://schemas.microsoft.com/office/drawing/2014/main" id="{58BB65F9-279F-7443-A04E-91A96F01C6E4}"/>
                </a:ext>
              </a:extLst>
            </p:cNvPr>
            <p:cNvSpPr/>
            <p:nvPr/>
          </p:nvSpPr>
          <p:spPr>
            <a:xfrm>
              <a:off x="8685212" y="5715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72" name="Oval 71">
              <a:extLst>
                <a:ext uri="{FF2B5EF4-FFF2-40B4-BE49-F238E27FC236}">
                  <a16:creationId xmlns:a16="http://schemas.microsoft.com/office/drawing/2014/main" id="{4C29637B-7155-9A4A-AE1D-3020538BF83C}"/>
                </a:ext>
              </a:extLst>
            </p:cNvPr>
            <p:cNvSpPr/>
            <p:nvPr/>
          </p:nvSpPr>
          <p:spPr>
            <a:xfrm>
              <a:off x="7618412" y="6477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cxnSp>
          <p:nvCxnSpPr>
            <p:cNvPr id="73" name="AutoShape 45">
              <a:extLst>
                <a:ext uri="{FF2B5EF4-FFF2-40B4-BE49-F238E27FC236}">
                  <a16:creationId xmlns:a16="http://schemas.microsoft.com/office/drawing/2014/main" id="{6A24A08C-B20E-B541-8548-009680841989}"/>
                </a:ext>
              </a:extLst>
            </p:cNvPr>
            <p:cNvCxnSpPr>
              <a:stCxn id="70" idx="5"/>
              <a:endCxn id="71" idx="1"/>
            </p:cNvCxnSpPr>
            <p:nvPr/>
          </p:nvCxnSpPr>
          <p:spPr>
            <a:xfrm>
              <a:off x="7748587" y="5159375"/>
              <a:ext cx="958850" cy="577850"/>
            </a:xfrm>
            <a:prstGeom prst="straightConnector1">
              <a:avLst/>
            </a:prstGeom>
            <a:ln w="9525" cap="flat" cmpd="sng">
              <a:solidFill>
                <a:schemeClr val="tx1"/>
              </a:solidFill>
              <a:prstDash val="solid"/>
              <a:headEnd type="none" w="med" len="med"/>
              <a:tailEnd type="triangle" w="med" len="med"/>
            </a:ln>
          </p:spPr>
        </p:cxnSp>
        <p:cxnSp>
          <p:nvCxnSpPr>
            <p:cNvPr id="74" name="AutoShape 46">
              <a:extLst>
                <a:ext uri="{FF2B5EF4-FFF2-40B4-BE49-F238E27FC236}">
                  <a16:creationId xmlns:a16="http://schemas.microsoft.com/office/drawing/2014/main" id="{027F0B6B-4C36-FF4A-99BD-A1A08337EF97}"/>
                </a:ext>
              </a:extLst>
            </p:cNvPr>
            <p:cNvCxnSpPr>
              <a:stCxn id="70" idx="3"/>
              <a:endCxn id="69" idx="0"/>
            </p:cNvCxnSpPr>
            <p:nvPr/>
          </p:nvCxnSpPr>
          <p:spPr>
            <a:xfrm flipH="1">
              <a:off x="6754812" y="5159375"/>
              <a:ext cx="885825" cy="631825"/>
            </a:xfrm>
            <a:prstGeom prst="straightConnector1">
              <a:avLst/>
            </a:prstGeom>
            <a:ln w="9525" cap="flat" cmpd="sng">
              <a:solidFill>
                <a:srgbClr val="FF0000"/>
              </a:solidFill>
              <a:prstDash val="solid"/>
              <a:headEnd type="none" w="med" len="med"/>
              <a:tailEnd type="triangle" w="med" len="med"/>
            </a:ln>
          </p:spPr>
        </p:cxnSp>
        <p:cxnSp>
          <p:nvCxnSpPr>
            <p:cNvPr id="75" name="AutoShape 47">
              <a:extLst>
                <a:ext uri="{FF2B5EF4-FFF2-40B4-BE49-F238E27FC236}">
                  <a16:creationId xmlns:a16="http://schemas.microsoft.com/office/drawing/2014/main" id="{BF286AC2-1726-114A-A451-2C232CEC0490}"/>
                </a:ext>
              </a:extLst>
            </p:cNvPr>
            <p:cNvCxnSpPr>
              <a:stCxn id="69" idx="5"/>
              <a:endCxn id="72" idx="1"/>
            </p:cNvCxnSpPr>
            <p:nvPr/>
          </p:nvCxnSpPr>
          <p:spPr>
            <a:xfrm>
              <a:off x="6808787" y="5921375"/>
              <a:ext cx="831850" cy="577850"/>
            </a:xfrm>
            <a:prstGeom prst="straightConnector1">
              <a:avLst/>
            </a:prstGeom>
            <a:ln w="9525" cap="flat" cmpd="sng">
              <a:solidFill>
                <a:schemeClr val="tx1"/>
              </a:solidFill>
              <a:prstDash val="solid"/>
              <a:headEnd type="none" w="med" len="med"/>
              <a:tailEnd type="triangle" w="med" len="med"/>
            </a:ln>
          </p:spPr>
        </p:cxnSp>
        <p:cxnSp>
          <p:nvCxnSpPr>
            <p:cNvPr id="76" name="AutoShape 48">
              <a:extLst>
                <a:ext uri="{FF2B5EF4-FFF2-40B4-BE49-F238E27FC236}">
                  <a16:creationId xmlns:a16="http://schemas.microsoft.com/office/drawing/2014/main" id="{B77CCF87-3B13-4B46-869F-5A8663F15E20}"/>
                </a:ext>
              </a:extLst>
            </p:cNvPr>
            <p:cNvCxnSpPr>
              <a:stCxn id="72" idx="7"/>
              <a:endCxn id="71" idx="3"/>
            </p:cNvCxnSpPr>
            <p:nvPr/>
          </p:nvCxnSpPr>
          <p:spPr>
            <a:xfrm flipV="1">
              <a:off x="7748587" y="5845175"/>
              <a:ext cx="958850" cy="654050"/>
            </a:xfrm>
            <a:prstGeom prst="straightConnector1">
              <a:avLst/>
            </a:prstGeom>
            <a:ln w="9525" cap="flat" cmpd="sng">
              <a:solidFill>
                <a:srgbClr val="FF0000"/>
              </a:solidFill>
              <a:prstDash val="solid"/>
              <a:headEnd type="triangle" w="med" len="med"/>
              <a:tailEnd type="none" w="med" len="med"/>
            </a:ln>
          </p:spPr>
        </p:cxnSp>
        <p:sp>
          <p:nvSpPr>
            <p:cNvPr id="77" name="Text Box 50">
              <a:extLst>
                <a:ext uri="{FF2B5EF4-FFF2-40B4-BE49-F238E27FC236}">
                  <a16:creationId xmlns:a16="http://schemas.microsoft.com/office/drawing/2014/main" id="{95297FCB-FC8B-E940-9A69-980F9D34709A}"/>
                </a:ext>
              </a:extLst>
            </p:cNvPr>
            <p:cNvSpPr txBox="1"/>
            <p:nvPr/>
          </p:nvSpPr>
          <p:spPr>
            <a:xfrm>
              <a:off x="6849615" y="5013655"/>
              <a:ext cx="559697"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78" name="Text Box 51">
              <a:extLst>
                <a:ext uri="{FF2B5EF4-FFF2-40B4-BE49-F238E27FC236}">
                  <a16:creationId xmlns:a16="http://schemas.microsoft.com/office/drawing/2014/main" id="{00072E2F-1B04-EB45-9588-F4C1FDF5C9ED}"/>
                </a:ext>
              </a:extLst>
            </p:cNvPr>
            <p:cNvSpPr txBox="1"/>
            <p:nvPr/>
          </p:nvSpPr>
          <p:spPr>
            <a:xfrm>
              <a:off x="8720273" y="5851856"/>
              <a:ext cx="315643"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t</a:t>
              </a:r>
              <a:endParaRPr lang="en-US" altLang="zh-CN" sz="1800" dirty="0">
                <a:latin typeface="Arial" panose="020B0604020202020204" pitchFamily="34" charset="0"/>
                <a:ea typeface="MS PGothic" panose="020B0600070205080204" pitchFamily="34" charset="-128"/>
              </a:endParaRPr>
            </a:p>
          </p:txBody>
        </p:sp>
        <p:sp>
          <p:nvSpPr>
            <p:cNvPr id="79" name="Text Box 52">
              <a:extLst>
                <a:ext uri="{FF2B5EF4-FFF2-40B4-BE49-F238E27FC236}">
                  <a16:creationId xmlns:a16="http://schemas.microsoft.com/office/drawing/2014/main" id="{60C6073E-E21F-AB4A-BB72-139291AECE1C}"/>
                </a:ext>
              </a:extLst>
            </p:cNvPr>
            <p:cNvSpPr txBox="1"/>
            <p:nvPr/>
          </p:nvSpPr>
          <p:spPr>
            <a:xfrm>
              <a:off x="6337438" y="5623256"/>
              <a:ext cx="380724"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s</a:t>
              </a:r>
              <a:endParaRPr lang="en-US" altLang="zh-CN" sz="1800" dirty="0">
                <a:latin typeface="Arial" panose="020B0604020202020204" pitchFamily="34" charset="0"/>
                <a:ea typeface="MS PGothic" panose="020B0600070205080204" pitchFamily="34" charset="-128"/>
              </a:endParaRPr>
            </a:p>
          </p:txBody>
        </p:sp>
        <p:sp>
          <p:nvSpPr>
            <p:cNvPr id="80" name="Text Box 53">
              <a:extLst>
                <a:ext uri="{FF2B5EF4-FFF2-40B4-BE49-F238E27FC236}">
                  <a16:creationId xmlns:a16="http://schemas.microsoft.com/office/drawing/2014/main" id="{33131FEA-F56B-C349-AE17-BCCDD3DC03BE}"/>
                </a:ext>
              </a:extLst>
            </p:cNvPr>
            <p:cNvSpPr txBox="1"/>
            <p:nvPr/>
          </p:nvSpPr>
          <p:spPr>
            <a:xfrm>
              <a:off x="6697213" y="5996320"/>
              <a:ext cx="559697"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sp>
          <p:nvSpPr>
            <p:cNvPr id="81" name="Text Box 56">
              <a:extLst>
                <a:ext uri="{FF2B5EF4-FFF2-40B4-BE49-F238E27FC236}">
                  <a16:creationId xmlns:a16="http://schemas.microsoft.com/office/drawing/2014/main" id="{16AD61B2-295C-2E4C-999B-F90364B60A4A}"/>
                </a:ext>
              </a:extLst>
            </p:cNvPr>
            <p:cNvSpPr txBox="1"/>
            <p:nvPr/>
          </p:nvSpPr>
          <p:spPr>
            <a:xfrm>
              <a:off x="8068814" y="5013655"/>
              <a:ext cx="559697"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sp>
          <p:nvSpPr>
            <p:cNvPr id="82" name="Text Box 59">
              <a:extLst>
                <a:ext uri="{FF2B5EF4-FFF2-40B4-BE49-F238E27FC236}">
                  <a16:creationId xmlns:a16="http://schemas.microsoft.com/office/drawing/2014/main" id="{D963D31A-A1BF-964D-9812-DF55BC8A75C5}"/>
                </a:ext>
              </a:extLst>
            </p:cNvPr>
            <p:cNvSpPr txBox="1"/>
            <p:nvPr/>
          </p:nvSpPr>
          <p:spPr>
            <a:xfrm>
              <a:off x="7549297" y="4624719"/>
              <a:ext cx="396995"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u</a:t>
              </a:r>
              <a:endParaRPr lang="en-US" altLang="zh-CN" sz="1800" dirty="0">
                <a:latin typeface="Arial" panose="020B0604020202020204" pitchFamily="34" charset="0"/>
                <a:ea typeface="MS PGothic" panose="020B0600070205080204" pitchFamily="34" charset="-128"/>
              </a:endParaRPr>
            </a:p>
          </p:txBody>
        </p:sp>
        <p:sp>
          <p:nvSpPr>
            <p:cNvPr id="83" name="Freeform 68">
              <a:extLst>
                <a:ext uri="{FF2B5EF4-FFF2-40B4-BE49-F238E27FC236}">
                  <a16:creationId xmlns:a16="http://schemas.microsoft.com/office/drawing/2014/main" id="{EC3FB0A0-8AA7-0C48-9AD0-1FE9FE97E5AF}"/>
                </a:ext>
              </a:extLst>
            </p:cNvPr>
            <p:cNvSpPr/>
            <p:nvPr/>
          </p:nvSpPr>
          <p:spPr>
            <a:xfrm>
              <a:off x="7467600" y="5173663"/>
              <a:ext cx="228600" cy="1295400"/>
            </a:xfrm>
            <a:custGeom>
              <a:avLst/>
              <a:gdLst>
                <a:gd name="txL" fmla="*/ 0 w 144"/>
                <a:gd name="txT" fmla="*/ 0 h 816"/>
                <a:gd name="txR" fmla="*/ 144 w 144"/>
                <a:gd name="txB" fmla="*/ 816 h 816"/>
              </a:gdLst>
              <a:ahLst/>
              <a:cxnLst>
                <a:cxn ang="0">
                  <a:pos x="2147483647" y="2147483647"/>
                </a:cxn>
                <a:cxn ang="0">
                  <a:pos x="0" y="2147483647"/>
                </a:cxn>
                <a:cxn ang="0">
                  <a:pos x="2147483647" y="0"/>
                </a:cxn>
              </a:cxnLst>
              <a:rect l="txL" t="txT" r="txR" b="txB"/>
              <a:pathLst>
                <a:path w="144" h="816">
                  <a:moveTo>
                    <a:pt x="144" y="816"/>
                  </a:moveTo>
                  <a:cubicBezTo>
                    <a:pt x="72" y="668"/>
                    <a:pt x="0" y="520"/>
                    <a:pt x="0" y="384"/>
                  </a:cubicBezTo>
                  <a:cubicBezTo>
                    <a:pt x="0" y="248"/>
                    <a:pt x="72" y="124"/>
                    <a:pt x="144" y="0"/>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84" name="Freeform 69">
              <a:extLst>
                <a:ext uri="{FF2B5EF4-FFF2-40B4-BE49-F238E27FC236}">
                  <a16:creationId xmlns:a16="http://schemas.microsoft.com/office/drawing/2014/main" id="{4CF1A9DB-F98B-7948-ABD3-634688593D08}"/>
                </a:ext>
              </a:extLst>
            </p:cNvPr>
            <p:cNvSpPr/>
            <p:nvPr/>
          </p:nvSpPr>
          <p:spPr>
            <a:xfrm>
              <a:off x="7696200" y="5173663"/>
              <a:ext cx="228600" cy="1295400"/>
            </a:xfrm>
            <a:custGeom>
              <a:avLst/>
              <a:gdLst>
                <a:gd name="txL" fmla="*/ 0 w 144"/>
                <a:gd name="txT" fmla="*/ 0 h 816"/>
                <a:gd name="txR" fmla="*/ 144 w 144"/>
                <a:gd name="txB" fmla="*/ 816 h 816"/>
              </a:gdLst>
              <a:ahLst/>
              <a:cxnLst>
                <a:cxn ang="0">
                  <a:pos x="0" y="0"/>
                </a:cxn>
                <a:cxn ang="0">
                  <a:pos x="2147483647" y="2147483647"/>
                </a:cxn>
                <a:cxn ang="0">
                  <a:pos x="0" y="2147483647"/>
                </a:cxn>
              </a:cxnLst>
              <a:rect l="txL" t="txT" r="txR" b="txB"/>
              <a:pathLst>
                <a:path w="144" h="816">
                  <a:moveTo>
                    <a:pt x="0" y="0"/>
                  </a:moveTo>
                  <a:cubicBezTo>
                    <a:pt x="72" y="148"/>
                    <a:pt x="144" y="296"/>
                    <a:pt x="144" y="432"/>
                  </a:cubicBezTo>
                  <a:cubicBezTo>
                    <a:pt x="144" y="568"/>
                    <a:pt x="72" y="692"/>
                    <a:pt x="0" y="816"/>
                  </a:cubicBezTo>
                </a:path>
              </a:pathLst>
            </a:custGeom>
            <a:noFill/>
            <a:ln w="9525" cap="flat" cmpd="sng">
              <a:solidFill>
                <a:srgbClr val="FF0000">
                  <a:alpha val="100000"/>
                </a:srgbClr>
              </a:solidFill>
              <a:prstDash val="solid"/>
              <a:round/>
              <a:headEnd type="none" w="med" len="med"/>
              <a:tailEnd type="triangle" w="med" len="med"/>
            </a:ln>
          </p:spPr>
          <p:txBody>
            <a:bodyPr/>
            <a:lstStyle/>
            <a:p>
              <a:endParaRPr lang="zh-CN" altLang="en-US"/>
            </a:p>
          </p:txBody>
        </p:sp>
        <p:sp>
          <p:nvSpPr>
            <p:cNvPr id="85" name="Text Box 70">
              <a:extLst>
                <a:ext uri="{FF2B5EF4-FFF2-40B4-BE49-F238E27FC236}">
                  <a16:creationId xmlns:a16="http://schemas.microsoft.com/office/drawing/2014/main" id="{15201C72-FED3-1345-A6EE-6C16707E87FE}"/>
                </a:ext>
              </a:extLst>
            </p:cNvPr>
            <p:cNvSpPr txBox="1"/>
            <p:nvPr/>
          </p:nvSpPr>
          <p:spPr>
            <a:xfrm>
              <a:off x="7832276" y="5539119"/>
              <a:ext cx="559697"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endParaRPr lang="en-US" altLang="zh-CN" sz="1800" dirty="0">
                <a:latin typeface="Arial" panose="020B0604020202020204" pitchFamily="34" charset="0"/>
                <a:ea typeface="MS PGothic" panose="020B0600070205080204" pitchFamily="34" charset="-128"/>
              </a:endParaRPr>
            </a:p>
          </p:txBody>
        </p:sp>
        <p:sp>
          <p:nvSpPr>
            <p:cNvPr id="86" name="Text Box 71">
              <a:extLst>
                <a:ext uri="{FF2B5EF4-FFF2-40B4-BE49-F238E27FC236}">
                  <a16:creationId xmlns:a16="http://schemas.microsoft.com/office/drawing/2014/main" id="{4402E315-A3EE-544F-A852-8C3C6D25D872}"/>
                </a:ext>
              </a:extLst>
            </p:cNvPr>
            <p:cNvSpPr txBox="1"/>
            <p:nvPr/>
          </p:nvSpPr>
          <p:spPr>
            <a:xfrm>
              <a:off x="7003601" y="5539119"/>
              <a:ext cx="559697"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87" name="Text Box 71">
              <a:extLst>
                <a:ext uri="{FF2B5EF4-FFF2-40B4-BE49-F238E27FC236}">
                  <a16:creationId xmlns:a16="http://schemas.microsoft.com/office/drawing/2014/main" id="{A43E6CB1-D849-3341-AD49-5B2CAEDB73E4}"/>
                </a:ext>
              </a:extLst>
            </p:cNvPr>
            <p:cNvSpPr txBox="1"/>
            <p:nvPr/>
          </p:nvSpPr>
          <p:spPr>
            <a:xfrm>
              <a:off x="8069131" y="6148719"/>
              <a:ext cx="559697" cy="488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88" name="TextBox 87">
              <a:extLst>
                <a:ext uri="{FF2B5EF4-FFF2-40B4-BE49-F238E27FC236}">
                  <a16:creationId xmlns:a16="http://schemas.microsoft.com/office/drawing/2014/main" id="{A00CF334-3A0F-914B-ADE7-7984ECAFB1AD}"/>
                </a:ext>
              </a:extLst>
            </p:cNvPr>
            <p:cNvSpPr txBox="1"/>
            <p:nvPr/>
          </p:nvSpPr>
          <p:spPr>
            <a:xfrm>
              <a:off x="6584234" y="5340149"/>
              <a:ext cx="771212" cy="345870"/>
            </a:xfrm>
            <a:prstGeom prst="rect">
              <a:avLst/>
            </a:prstGeom>
            <a:noFill/>
          </p:spPr>
          <p:txBody>
            <a:bodyPr wrap="none" rtlCol="0">
              <a:spAutoFit/>
            </a:bodyPr>
            <a:lstStyle/>
            <a:p>
              <a:r>
                <a:rPr lang="en-CN" sz="1100" dirty="0">
                  <a:solidFill>
                    <a:srgbClr val="0000FF"/>
                  </a:solidFill>
                </a:rPr>
                <a:t>反向边</a:t>
              </a:r>
            </a:p>
          </p:txBody>
        </p:sp>
        <p:sp>
          <p:nvSpPr>
            <p:cNvPr id="89" name="TextBox 88">
              <a:extLst>
                <a:ext uri="{FF2B5EF4-FFF2-40B4-BE49-F238E27FC236}">
                  <a16:creationId xmlns:a16="http://schemas.microsoft.com/office/drawing/2014/main" id="{1C177BEC-54F5-CF43-B41E-75C76C275A5D}"/>
                </a:ext>
              </a:extLst>
            </p:cNvPr>
            <p:cNvSpPr txBox="1"/>
            <p:nvPr/>
          </p:nvSpPr>
          <p:spPr>
            <a:xfrm>
              <a:off x="7167635" y="5911220"/>
              <a:ext cx="771212" cy="345870"/>
            </a:xfrm>
            <a:prstGeom prst="rect">
              <a:avLst/>
            </a:prstGeom>
            <a:noFill/>
          </p:spPr>
          <p:txBody>
            <a:bodyPr wrap="none" rtlCol="0">
              <a:spAutoFit/>
            </a:bodyPr>
            <a:lstStyle/>
            <a:p>
              <a:r>
                <a:rPr lang="en-CN" sz="1100" dirty="0">
                  <a:solidFill>
                    <a:srgbClr val="0000FF"/>
                  </a:solidFill>
                </a:rPr>
                <a:t>反向边</a:t>
              </a:r>
            </a:p>
          </p:txBody>
        </p:sp>
        <p:sp>
          <p:nvSpPr>
            <p:cNvPr id="90" name="TextBox 89">
              <a:extLst>
                <a:ext uri="{FF2B5EF4-FFF2-40B4-BE49-F238E27FC236}">
                  <a16:creationId xmlns:a16="http://schemas.microsoft.com/office/drawing/2014/main" id="{715EE425-D58F-9D4B-A02E-917C75EB417A}"/>
                </a:ext>
              </a:extLst>
            </p:cNvPr>
            <p:cNvSpPr txBox="1"/>
            <p:nvPr/>
          </p:nvSpPr>
          <p:spPr>
            <a:xfrm>
              <a:off x="8198200" y="6096000"/>
              <a:ext cx="771212" cy="345870"/>
            </a:xfrm>
            <a:prstGeom prst="rect">
              <a:avLst/>
            </a:prstGeom>
            <a:noFill/>
          </p:spPr>
          <p:txBody>
            <a:bodyPr wrap="none" rtlCol="0">
              <a:spAutoFit/>
            </a:bodyPr>
            <a:lstStyle/>
            <a:p>
              <a:r>
                <a:rPr lang="en-CN" sz="1100" dirty="0">
                  <a:solidFill>
                    <a:srgbClr val="0000FF"/>
                  </a:solidFill>
                </a:rPr>
                <a:t>反向边</a:t>
              </a:r>
            </a:p>
          </p:txBody>
        </p:sp>
      </p:grpSp>
      <p:grpSp>
        <p:nvGrpSpPr>
          <p:cNvPr id="112" name="Group 111">
            <a:extLst>
              <a:ext uri="{FF2B5EF4-FFF2-40B4-BE49-F238E27FC236}">
                <a16:creationId xmlns:a16="http://schemas.microsoft.com/office/drawing/2014/main" id="{7413BF49-7B67-2D4C-9485-14612C99BE01}"/>
              </a:ext>
            </a:extLst>
          </p:cNvPr>
          <p:cNvGrpSpPr/>
          <p:nvPr/>
        </p:nvGrpSpPr>
        <p:grpSpPr>
          <a:xfrm>
            <a:off x="2283944" y="5055315"/>
            <a:ext cx="3085132" cy="1867487"/>
            <a:chOff x="2293255" y="4402885"/>
            <a:chExt cx="3716794" cy="2411181"/>
          </a:xfrm>
        </p:grpSpPr>
        <p:sp>
          <p:nvSpPr>
            <p:cNvPr id="93" name="Oval 92">
              <a:extLst>
                <a:ext uri="{FF2B5EF4-FFF2-40B4-BE49-F238E27FC236}">
                  <a16:creationId xmlns:a16="http://schemas.microsoft.com/office/drawing/2014/main" id="{228D6152-DEE8-2A4C-BD60-A19631DFB151}"/>
                </a:ext>
              </a:extLst>
            </p:cNvPr>
            <p:cNvSpPr/>
            <p:nvPr/>
          </p:nvSpPr>
          <p:spPr>
            <a:xfrm>
              <a:off x="3556000" y="5715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solidFill>
                  <a:schemeClr val="accent2"/>
                </a:solidFill>
                <a:latin typeface="Arial" panose="020B0604020202020204" pitchFamily="34" charset="0"/>
                <a:ea typeface="MS PGothic" panose="020B0600070205080204" pitchFamily="34" charset="-128"/>
              </a:endParaRPr>
            </a:p>
          </p:txBody>
        </p:sp>
        <p:sp>
          <p:nvSpPr>
            <p:cNvPr id="94" name="Oval 93">
              <a:extLst>
                <a:ext uri="{FF2B5EF4-FFF2-40B4-BE49-F238E27FC236}">
                  <a16:creationId xmlns:a16="http://schemas.microsoft.com/office/drawing/2014/main" id="{C767D555-3832-CA46-AC01-E1E4DA33B190}"/>
                </a:ext>
              </a:extLst>
            </p:cNvPr>
            <p:cNvSpPr/>
            <p:nvPr/>
          </p:nvSpPr>
          <p:spPr>
            <a:xfrm>
              <a:off x="4495800" y="4953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95" name="Oval 94">
              <a:extLst>
                <a:ext uri="{FF2B5EF4-FFF2-40B4-BE49-F238E27FC236}">
                  <a16:creationId xmlns:a16="http://schemas.microsoft.com/office/drawing/2014/main" id="{B0E01199-9954-9445-A35C-F8CCEB86BAAE}"/>
                </a:ext>
              </a:extLst>
            </p:cNvPr>
            <p:cNvSpPr/>
            <p:nvPr/>
          </p:nvSpPr>
          <p:spPr>
            <a:xfrm>
              <a:off x="5562600" y="56388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96" name="Oval 95">
              <a:extLst>
                <a:ext uri="{FF2B5EF4-FFF2-40B4-BE49-F238E27FC236}">
                  <a16:creationId xmlns:a16="http://schemas.microsoft.com/office/drawing/2014/main" id="{55819BDE-8A73-DB42-B1E7-FA866213FA74}"/>
                </a:ext>
              </a:extLst>
            </p:cNvPr>
            <p:cNvSpPr/>
            <p:nvPr/>
          </p:nvSpPr>
          <p:spPr>
            <a:xfrm>
              <a:off x="4495800" y="6400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cxnSp>
          <p:nvCxnSpPr>
            <p:cNvPr id="97" name="AutoShape 26">
              <a:extLst>
                <a:ext uri="{FF2B5EF4-FFF2-40B4-BE49-F238E27FC236}">
                  <a16:creationId xmlns:a16="http://schemas.microsoft.com/office/drawing/2014/main" id="{F118F72A-A5A5-1B4F-B1D2-EB5A993877A5}"/>
                </a:ext>
              </a:extLst>
            </p:cNvPr>
            <p:cNvCxnSpPr>
              <a:stCxn id="94" idx="5"/>
              <a:endCxn id="95" idx="1"/>
            </p:cNvCxnSpPr>
            <p:nvPr/>
          </p:nvCxnSpPr>
          <p:spPr>
            <a:xfrm>
              <a:off x="4625975" y="5083175"/>
              <a:ext cx="958850" cy="577850"/>
            </a:xfrm>
            <a:prstGeom prst="straightConnector1">
              <a:avLst/>
            </a:prstGeom>
            <a:ln w="9525" cap="flat" cmpd="sng">
              <a:solidFill>
                <a:schemeClr val="tx1"/>
              </a:solidFill>
              <a:prstDash val="solid"/>
              <a:headEnd type="none" w="med" len="med"/>
              <a:tailEnd type="triangle" w="med" len="med"/>
            </a:ln>
          </p:spPr>
        </p:cxnSp>
        <p:cxnSp>
          <p:nvCxnSpPr>
            <p:cNvPr id="98" name="AutoShape 27">
              <a:extLst>
                <a:ext uri="{FF2B5EF4-FFF2-40B4-BE49-F238E27FC236}">
                  <a16:creationId xmlns:a16="http://schemas.microsoft.com/office/drawing/2014/main" id="{C014654E-AB61-3241-A5C2-0D9EC3886C5C}"/>
                </a:ext>
              </a:extLst>
            </p:cNvPr>
            <p:cNvCxnSpPr>
              <a:stCxn id="94" idx="3"/>
              <a:endCxn id="93" idx="0"/>
            </p:cNvCxnSpPr>
            <p:nvPr/>
          </p:nvCxnSpPr>
          <p:spPr>
            <a:xfrm flipH="1">
              <a:off x="3632200" y="5083175"/>
              <a:ext cx="885825" cy="631825"/>
            </a:xfrm>
            <a:prstGeom prst="straightConnector1">
              <a:avLst/>
            </a:prstGeom>
            <a:ln w="9525" cap="flat" cmpd="sng">
              <a:solidFill>
                <a:schemeClr val="tx1"/>
              </a:solidFill>
              <a:prstDash val="solid"/>
              <a:headEnd type="triangle" w="med" len="med"/>
              <a:tailEnd type="none" w="med" len="med"/>
            </a:ln>
          </p:spPr>
        </p:cxnSp>
        <p:cxnSp>
          <p:nvCxnSpPr>
            <p:cNvPr id="99" name="AutoShape 28">
              <a:extLst>
                <a:ext uri="{FF2B5EF4-FFF2-40B4-BE49-F238E27FC236}">
                  <a16:creationId xmlns:a16="http://schemas.microsoft.com/office/drawing/2014/main" id="{996F94CD-CFCA-F647-AF4B-073A9AF6A3D8}"/>
                </a:ext>
              </a:extLst>
            </p:cNvPr>
            <p:cNvCxnSpPr>
              <a:stCxn id="93" idx="5"/>
              <a:endCxn id="96" idx="1"/>
            </p:cNvCxnSpPr>
            <p:nvPr/>
          </p:nvCxnSpPr>
          <p:spPr>
            <a:xfrm>
              <a:off x="3686175" y="5845175"/>
              <a:ext cx="831850" cy="577850"/>
            </a:xfrm>
            <a:prstGeom prst="straightConnector1">
              <a:avLst/>
            </a:prstGeom>
            <a:ln w="9525" cap="flat" cmpd="sng">
              <a:solidFill>
                <a:schemeClr val="tx1"/>
              </a:solidFill>
              <a:prstDash val="solid"/>
              <a:headEnd type="none" w="med" len="med"/>
              <a:tailEnd type="triangle" w="med" len="med"/>
            </a:ln>
          </p:spPr>
        </p:cxnSp>
        <p:cxnSp>
          <p:nvCxnSpPr>
            <p:cNvPr id="100" name="AutoShape 29">
              <a:extLst>
                <a:ext uri="{FF2B5EF4-FFF2-40B4-BE49-F238E27FC236}">
                  <a16:creationId xmlns:a16="http://schemas.microsoft.com/office/drawing/2014/main" id="{2413105A-004B-8041-8EE2-06A606BEC0C2}"/>
                </a:ext>
              </a:extLst>
            </p:cNvPr>
            <p:cNvCxnSpPr>
              <a:stCxn id="96" idx="7"/>
              <a:endCxn id="95" idx="3"/>
            </p:cNvCxnSpPr>
            <p:nvPr/>
          </p:nvCxnSpPr>
          <p:spPr>
            <a:xfrm flipV="1">
              <a:off x="4625975" y="5768975"/>
              <a:ext cx="958850" cy="654050"/>
            </a:xfrm>
            <a:prstGeom prst="straightConnector1">
              <a:avLst/>
            </a:prstGeom>
            <a:ln w="9525" cap="flat" cmpd="sng">
              <a:solidFill>
                <a:schemeClr val="tx1"/>
              </a:solidFill>
              <a:prstDash val="solid"/>
              <a:headEnd type="none" w="med" len="med"/>
              <a:tailEnd type="triangle" w="med" len="med"/>
            </a:ln>
          </p:spPr>
        </p:cxnSp>
        <p:cxnSp>
          <p:nvCxnSpPr>
            <p:cNvPr id="101" name="AutoShape 30">
              <a:extLst>
                <a:ext uri="{FF2B5EF4-FFF2-40B4-BE49-F238E27FC236}">
                  <a16:creationId xmlns:a16="http://schemas.microsoft.com/office/drawing/2014/main" id="{592DC5EE-7505-434D-99F1-C209889E9087}"/>
                </a:ext>
              </a:extLst>
            </p:cNvPr>
            <p:cNvCxnSpPr>
              <a:stCxn id="94" idx="4"/>
              <a:endCxn id="96" idx="0"/>
            </p:cNvCxnSpPr>
            <p:nvPr/>
          </p:nvCxnSpPr>
          <p:spPr>
            <a:xfrm>
              <a:off x="4572000" y="5105400"/>
              <a:ext cx="0" cy="1295400"/>
            </a:xfrm>
            <a:prstGeom prst="straightConnector1">
              <a:avLst/>
            </a:prstGeom>
            <a:ln w="9525" cap="flat" cmpd="sng">
              <a:solidFill>
                <a:schemeClr val="tx1"/>
              </a:solidFill>
              <a:prstDash val="solid"/>
              <a:headEnd type="none" w="med" len="med"/>
              <a:tailEnd type="triangle" w="med" len="med"/>
            </a:ln>
          </p:spPr>
        </p:cxnSp>
        <p:sp>
          <p:nvSpPr>
            <p:cNvPr id="102" name="Text Box 31">
              <a:extLst>
                <a:ext uri="{FF2B5EF4-FFF2-40B4-BE49-F238E27FC236}">
                  <a16:creationId xmlns:a16="http://schemas.microsoft.com/office/drawing/2014/main" id="{E72A5EB2-830E-DC4A-BE25-88B29DDFE9A3}"/>
                </a:ext>
              </a:extLst>
            </p:cNvPr>
            <p:cNvSpPr txBox="1"/>
            <p:nvPr/>
          </p:nvSpPr>
          <p:spPr>
            <a:xfrm>
              <a:off x="3784689" y="49969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103" name="Text Box 32">
              <a:extLst>
                <a:ext uri="{FF2B5EF4-FFF2-40B4-BE49-F238E27FC236}">
                  <a16:creationId xmlns:a16="http://schemas.microsoft.com/office/drawing/2014/main" id="{A13E6048-F97B-FA47-A018-7483DF11C506}"/>
                </a:ext>
              </a:extLst>
            </p:cNvPr>
            <p:cNvSpPr txBox="1"/>
            <p:nvPr/>
          </p:nvSpPr>
          <p:spPr>
            <a:xfrm>
              <a:off x="5761263" y="5530334"/>
              <a:ext cx="24878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t</a:t>
              </a:r>
              <a:endParaRPr lang="en-US" altLang="zh-CN" sz="1800" dirty="0">
                <a:latin typeface="Arial" panose="020B0604020202020204" pitchFamily="34" charset="0"/>
                <a:ea typeface="MS PGothic" panose="020B0600070205080204" pitchFamily="34" charset="-128"/>
              </a:endParaRPr>
            </a:p>
          </p:txBody>
        </p:sp>
        <p:sp>
          <p:nvSpPr>
            <p:cNvPr id="104" name="Text Box 33">
              <a:extLst>
                <a:ext uri="{FF2B5EF4-FFF2-40B4-BE49-F238E27FC236}">
                  <a16:creationId xmlns:a16="http://schemas.microsoft.com/office/drawing/2014/main" id="{E46FF075-2794-FD48-BCAB-BFFB422919D0}"/>
                </a:ext>
              </a:extLst>
            </p:cNvPr>
            <p:cNvSpPr txBox="1"/>
            <p:nvPr/>
          </p:nvSpPr>
          <p:spPr>
            <a:xfrm>
              <a:off x="3255146" y="5606534"/>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s</a:t>
              </a:r>
              <a:endParaRPr lang="en-US" altLang="zh-CN" sz="1800" dirty="0">
                <a:latin typeface="Arial" panose="020B0604020202020204" pitchFamily="34" charset="0"/>
                <a:ea typeface="MS PGothic" panose="020B0600070205080204" pitchFamily="34" charset="-128"/>
              </a:endParaRPr>
            </a:p>
          </p:txBody>
        </p:sp>
        <p:sp>
          <p:nvSpPr>
            <p:cNvPr id="105" name="Text Box 34">
              <a:extLst>
                <a:ext uri="{FF2B5EF4-FFF2-40B4-BE49-F238E27FC236}">
                  <a16:creationId xmlns:a16="http://schemas.microsoft.com/office/drawing/2014/main" id="{98028F2A-2259-3D4E-A8DA-52DE2245CCE8}"/>
                </a:ext>
              </a:extLst>
            </p:cNvPr>
            <p:cNvSpPr txBox="1"/>
            <p:nvPr/>
          </p:nvSpPr>
          <p:spPr>
            <a:xfrm>
              <a:off x="3556883" y="60637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sp>
          <p:nvSpPr>
            <p:cNvPr id="106" name="Text Box 35">
              <a:extLst>
                <a:ext uri="{FF2B5EF4-FFF2-40B4-BE49-F238E27FC236}">
                  <a16:creationId xmlns:a16="http://schemas.microsoft.com/office/drawing/2014/main" id="{45971733-B12B-084B-8038-4145DD37618F}"/>
                </a:ext>
              </a:extLst>
            </p:cNvPr>
            <p:cNvSpPr txBox="1"/>
            <p:nvPr/>
          </p:nvSpPr>
          <p:spPr>
            <a:xfrm>
              <a:off x="4467140" y="4607997"/>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u</a:t>
              </a:r>
              <a:endParaRPr lang="en-US" altLang="zh-CN" sz="1800" dirty="0">
                <a:latin typeface="Arial" panose="020B0604020202020204" pitchFamily="34" charset="0"/>
                <a:ea typeface="MS PGothic" panose="020B0600070205080204" pitchFamily="34" charset="-128"/>
              </a:endParaRPr>
            </a:p>
          </p:txBody>
        </p:sp>
        <p:sp>
          <p:nvSpPr>
            <p:cNvPr id="107" name="Text Box 36">
              <a:extLst>
                <a:ext uri="{FF2B5EF4-FFF2-40B4-BE49-F238E27FC236}">
                  <a16:creationId xmlns:a16="http://schemas.microsoft.com/office/drawing/2014/main" id="{6DAA97A7-96F3-384A-A703-B4C940218E3F}"/>
                </a:ext>
              </a:extLst>
            </p:cNvPr>
            <p:cNvSpPr txBox="1"/>
            <p:nvPr/>
          </p:nvSpPr>
          <p:spPr>
            <a:xfrm>
              <a:off x="4447359" y="6444734"/>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v</a:t>
              </a:r>
              <a:endParaRPr lang="en-US" altLang="zh-CN" sz="1800" dirty="0">
                <a:latin typeface="Arial" panose="020B0604020202020204" pitchFamily="34" charset="0"/>
                <a:ea typeface="MS PGothic" panose="020B0600070205080204" pitchFamily="34" charset="-128"/>
              </a:endParaRPr>
            </a:p>
          </p:txBody>
        </p:sp>
        <p:sp>
          <p:nvSpPr>
            <p:cNvPr id="108" name="Text Box 37">
              <a:extLst>
                <a:ext uri="{FF2B5EF4-FFF2-40B4-BE49-F238E27FC236}">
                  <a16:creationId xmlns:a16="http://schemas.microsoft.com/office/drawing/2014/main" id="{A6F2F5A7-54F1-2648-9795-301B174B6FA7}"/>
                </a:ext>
              </a:extLst>
            </p:cNvPr>
            <p:cNvSpPr txBox="1"/>
            <p:nvPr/>
          </p:nvSpPr>
          <p:spPr>
            <a:xfrm>
              <a:off x="5072151" y="60637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sp>
          <p:nvSpPr>
            <p:cNvPr id="109" name="Text Box 38">
              <a:extLst>
                <a:ext uri="{FF2B5EF4-FFF2-40B4-BE49-F238E27FC236}">
                  <a16:creationId xmlns:a16="http://schemas.microsoft.com/office/drawing/2014/main" id="{106BC8CF-7698-8645-9AD3-CD62EC05C116}"/>
                </a:ext>
              </a:extLst>
            </p:cNvPr>
            <p:cNvSpPr txBox="1"/>
            <p:nvPr/>
          </p:nvSpPr>
          <p:spPr>
            <a:xfrm>
              <a:off x="5006271" y="49969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10</a:t>
              </a:r>
            </a:p>
          </p:txBody>
        </p:sp>
        <p:sp>
          <p:nvSpPr>
            <p:cNvPr id="110" name="Text Box 39">
              <a:extLst>
                <a:ext uri="{FF2B5EF4-FFF2-40B4-BE49-F238E27FC236}">
                  <a16:creationId xmlns:a16="http://schemas.microsoft.com/office/drawing/2014/main" id="{1FF531B2-3708-8E47-8A0D-1610D4D79593}"/>
                </a:ext>
              </a:extLst>
            </p:cNvPr>
            <p:cNvSpPr txBox="1"/>
            <p:nvPr/>
          </p:nvSpPr>
          <p:spPr>
            <a:xfrm>
              <a:off x="4541926" y="55303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rgbClr val="FF0000"/>
                  </a:solidFill>
                  <a:latin typeface="Arial" panose="020B0604020202020204" pitchFamily="34" charset="0"/>
                  <a:ea typeface="MS PGothic" panose="020B0600070205080204" pitchFamily="34" charset="-128"/>
                </a:rPr>
                <a:t>10</a:t>
              </a:r>
              <a:endParaRPr lang="en-US" altLang="zh-CN" sz="1800" dirty="0">
                <a:latin typeface="Arial" panose="020B0604020202020204" pitchFamily="34" charset="0"/>
                <a:ea typeface="MS PGothic" panose="020B0600070205080204" pitchFamily="34" charset="-128"/>
              </a:endParaRPr>
            </a:p>
          </p:txBody>
        </p:sp>
        <p:sp>
          <p:nvSpPr>
            <p:cNvPr id="111" name="Text Box 40">
              <a:extLst>
                <a:ext uri="{FF2B5EF4-FFF2-40B4-BE49-F238E27FC236}">
                  <a16:creationId xmlns:a16="http://schemas.microsoft.com/office/drawing/2014/main" id="{C05A8A2C-4760-854A-BAC7-A22B5C1B9B1F}"/>
                </a:ext>
              </a:extLst>
            </p:cNvPr>
            <p:cNvSpPr txBox="1"/>
            <p:nvPr/>
          </p:nvSpPr>
          <p:spPr>
            <a:xfrm>
              <a:off x="2293255" y="4402885"/>
              <a:ext cx="1968288" cy="83450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1800" dirty="0">
                  <a:latin typeface="Arial" panose="020B0604020202020204" pitchFamily="34" charset="0"/>
                  <a:ea typeface="MS PGothic" panose="020B0600070205080204" pitchFamily="34" charset="-128"/>
                </a:rPr>
                <a:t>增广后的新</a:t>
              </a:r>
              <a:r>
                <a:rPr lang="zh-CN" altLang="en-GB" sz="1800" dirty="0">
                  <a:latin typeface="Arial" panose="020B0604020202020204" pitchFamily="34" charset="0"/>
                  <a:ea typeface="MS PGothic" panose="020B0600070205080204" pitchFamily="34" charset="-128"/>
                </a:rPr>
                <a:t>流</a:t>
              </a:r>
              <a:r>
                <a:rPr lang="en-GB" altLang="zh-CN" sz="1800" dirty="0">
                  <a:latin typeface="Arial" panose="020B0604020202020204" pitchFamily="34" charset="0"/>
                  <a:ea typeface="MS PGothic" panose="020B0600070205080204" pitchFamily="34" charset="-128"/>
                </a:rPr>
                <a:t>:</a:t>
              </a:r>
            </a:p>
            <a:p>
              <a:pPr marL="0" lvl="0" indent="0" algn="ctr">
                <a:spcBef>
                  <a:spcPct val="0"/>
                </a:spcBef>
                <a:buClrTx/>
                <a:buSzPct val="100000"/>
                <a:buNone/>
              </a:pPr>
              <a:r>
                <a:rPr lang="en-US" altLang="zh-CN" sz="1800" i="1" dirty="0">
                  <a:solidFill>
                    <a:schemeClr val="accent2"/>
                  </a:solidFill>
                </a:rPr>
                <a:t>f </a:t>
              </a:r>
              <a:r>
                <a:rPr lang="en-US" altLang="zh-CN" sz="1800" baseline="30000" dirty="0">
                  <a:solidFill>
                    <a:schemeClr val="accent2"/>
                  </a:solidFill>
                </a:rPr>
                <a:t>in</a:t>
              </a:r>
              <a:r>
                <a:rPr lang="en-US" altLang="zh-CN" sz="1800" dirty="0">
                  <a:solidFill>
                    <a:schemeClr val="accent2"/>
                  </a:solidFill>
                </a:rPr>
                <a:t>(</a:t>
              </a:r>
              <a:r>
                <a:rPr lang="en-US" altLang="zh-CN" sz="1800" i="1" dirty="0">
                  <a:solidFill>
                    <a:schemeClr val="accent2"/>
                  </a:solidFill>
                </a:rPr>
                <a:t>t</a:t>
              </a:r>
              <a:r>
                <a:rPr lang="en-US" altLang="zh-CN" sz="1800" dirty="0">
                  <a:solidFill>
                    <a:schemeClr val="accent2"/>
                  </a:solidFill>
                </a:rPr>
                <a:t>)=30</a:t>
              </a:r>
              <a:endParaRPr lang="en-GB" altLang="zh-CN" sz="1800" dirty="0">
                <a:latin typeface="Arial" panose="020B0604020202020204" pitchFamily="34" charset="0"/>
                <a:ea typeface="MS PGothic" panose="020B0600070205080204" pitchFamily="34" charset="-128"/>
              </a:endParaRPr>
            </a:p>
          </p:txBody>
        </p:sp>
      </p:grpSp>
      <p:grpSp>
        <p:nvGrpSpPr>
          <p:cNvPr id="113" name="Group 112">
            <a:extLst>
              <a:ext uri="{FF2B5EF4-FFF2-40B4-BE49-F238E27FC236}">
                <a16:creationId xmlns:a16="http://schemas.microsoft.com/office/drawing/2014/main" id="{2865ADB7-4CAC-0B40-9BCB-450B0BB80D23}"/>
              </a:ext>
            </a:extLst>
          </p:cNvPr>
          <p:cNvGrpSpPr/>
          <p:nvPr/>
        </p:nvGrpSpPr>
        <p:grpSpPr>
          <a:xfrm>
            <a:off x="447110" y="2996966"/>
            <a:ext cx="2132177" cy="1502887"/>
            <a:chOff x="170634" y="4543711"/>
            <a:chExt cx="2754902" cy="2077752"/>
          </a:xfrm>
        </p:grpSpPr>
        <p:sp>
          <p:nvSpPr>
            <p:cNvPr id="114" name="Oval 113">
              <a:extLst>
                <a:ext uri="{FF2B5EF4-FFF2-40B4-BE49-F238E27FC236}">
                  <a16:creationId xmlns:a16="http://schemas.microsoft.com/office/drawing/2014/main" id="{3FFF45A2-A44E-7B43-B9A6-8DD724EE5C50}"/>
                </a:ext>
              </a:extLst>
            </p:cNvPr>
            <p:cNvSpPr/>
            <p:nvPr/>
          </p:nvSpPr>
          <p:spPr>
            <a:xfrm>
              <a:off x="471487" y="578326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solidFill>
                  <a:schemeClr val="accent2"/>
                </a:solidFill>
                <a:latin typeface="Arial" panose="020B0604020202020204" pitchFamily="34" charset="0"/>
                <a:ea typeface="MS PGothic" panose="020B0600070205080204" pitchFamily="34" charset="-128"/>
              </a:endParaRPr>
            </a:p>
          </p:txBody>
        </p:sp>
        <p:sp>
          <p:nvSpPr>
            <p:cNvPr id="115" name="Oval 114">
              <a:extLst>
                <a:ext uri="{FF2B5EF4-FFF2-40B4-BE49-F238E27FC236}">
                  <a16:creationId xmlns:a16="http://schemas.microsoft.com/office/drawing/2014/main" id="{AF390325-C738-3346-96B2-044649B95C53}"/>
                </a:ext>
              </a:extLst>
            </p:cNvPr>
            <p:cNvSpPr/>
            <p:nvPr/>
          </p:nvSpPr>
          <p:spPr>
            <a:xfrm>
              <a:off x="1411287" y="5021263"/>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116" name="Oval 115">
              <a:extLst>
                <a:ext uri="{FF2B5EF4-FFF2-40B4-BE49-F238E27FC236}">
                  <a16:creationId xmlns:a16="http://schemas.microsoft.com/office/drawing/2014/main" id="{8EE99EC1-EC81-E140-AFF0-156E581ECA1B}"/>
                </a:ext>
              </a:extLst>
            </p:cNvPr>
            <p:cNvSpPr/>
            <p:nvPr/>
          </p:nvSpPr>
          <p:spPr>
            <a:xfrm>
              <a:off x="2478087" y="5707063"/>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117" name="Oval 116">
              <a:extLst>
                <a:ext uri="{FF2B5EF4-FFF2-40B4-BE49-F238E27FC236}">
                  <a16:creationId xmlns:a16="http://schemas.microsoft.com/office/drawing/2014/main" id="{C59D5FE8-4096-D043-B2E2-86E9AD328CBC}"/>
                </a:ext>
              </a:extLst>
            </p:cNvPr>
            <p:cNvSpPr/>
            <p:nvPr/>
          </p:nvSpPr>
          <p:spPr>
            <a:xfrm>
              <a:off x="1411287" y="6469063"/>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cxnSp>
          <p:nvCxnSpPr>
            <p:cNvPr id="118" name="AutoShape 8">
              <a:extLst>
                <a:ext uri="{FF2B5EF4-FFF2-40B4-BE49-F238E27FC236}">
                  <a16:creationId xmlns:a16="http://schemas.microsoft.com/office/drawing/2014/main" id="{DF8490B3-D887-6E46-95AC-5B6603661B23}"/>
                </a:ext>
              </a:extLst>
            </p:cNvPr>
            <p:cNvCxnSpPr>
              <a:stCxn id="115" idx="5"/>
              <a:endCxn id="116" idx="1"/>
            </p:cNvCxnSpPr>
            <p:nvPr/>
          </p:nvCxnSpPr>
          <p:spPr>
            <a:xfrm>
              <a:off x="1541462" y="5151438"/>
              <a:ext cx="958850" cy="577850"/>
            </a:xfrm>
            <a:prstGeom prst="straightConnector1">
              <a:avLst/>
            </a:prstGeom>
            <a:ln w="9525" cap="flat" cmpd="sng">
              <a:solidFill>
                <a:schemeClr val="tx1"/>
              </a:solidFill>
              <a:prstDash val="solid"/>
              <a:headEnd type="none" w="med" len="med"/>
              <a:tailEnd type="triangle" w="med" len="med"/>
            </a:ln>
          </p:spPr>
        </p:cxnSp>
        <p:cxnSp>
          <p:nvCxnSpPr>
            <p:cNvPr id="119" name="AutoShape 9">
              <a:extLst>
                <a:ext uri="{FF2B5EF4-FFF2-40B4-BE49-F238E27FC236}">
                  <a16:creationId xmlns:a16="http://schemas.microsoft.com/office/drawing/2014/main" id="{73578536-FD0B-5341-9073-96DACCBAF796}"/>
                </a:ext>
              </a:extLst>
            </p:cNvPr>
            <p:cNvCxnSpPr>
              <a:stCxn id="115" idx="3"/>
              <a:endCxn id="114" idx="0"/>
            </p:cNvCxnSpPr>
            <p:nvPr/>
          </p:nvCxnSpPr>
          <p:spPr>
            <a:xfrm flipH="1">
              <a:off x="547687" y="5151438"/>
              <a:ext cx="885825" cy="631825"/>
            </a:xfrm>
            <a:prstGeom prst="straightConnector1">
              <a:avLst/>
            </a:prstGeom>
            <a:ln w="9525" cap="flat" cmpd="sng">
              <a:solidFill>
                <a:schemeClr val="tx1"/>
              </a:solidFill>
              <a:prstDash val="solid"/>
              <a:headEnd type="triangle" w="med" len="med"/>
              <a:tailEnd type="none" w="med" len="med"/>
            </a:ln>
          </p:spPr>
        </p:cxnSp>
        <p:cxnSp>
          <p:nvCxnSpPr>
            <p:cNvPr id="120" name="AutoShape 10">
              <a:extLst>
                <a:ext uri="{FF2B5EF4-FFF2-40B4-BE49-F238E27FC236}">
                  <a16:creationId xmlns:a16="http://schemas.microsoft.com/office/drawing/2014/main" id="{DD3EEEAB-1E0D-1A40-83B5-9C0BD7E9955A}"/>
                </a:ext>
              </a:extLst>
            </p:cNvPr>
            <p:cNvCxnSpPr>
              <a:stCxn id="114" idx="5"/>
              <a:endCxn id="117" idx="1"/>
            </p:cNvCxnSpPr>
            <p:nvPr/>
          </p:nvCxnSpPr>
          <p:spPr>
            <a:xfrm>
              <a:off x="601662" y="5913438"/>
              <a:ext cx="831850" cy="577850"/>
            </a:xfrm>
            <a:prstGeom prst="straightConnector1">
              <a:avLst/>
            </a:prstGeom>
            <a:ln w="9525" cap="flat" cmpd="sng">
              <a:solidFill>
                <a:schemeClr val="tx1"/>
              </a:solidFill>
              <a:prstDash val="solid"/>
              <a:headEnd type="none" w="med" len="med"/>
              <a:tailEnd type="triangle" w="med" len="med"/>
            </a:ln>
          </p:spPr>
        </p:cxnSp>
        <p:cxnSp>
          <p:nvCxnSpPr>
            <p:cNvPr id="121" name="AutoShape 11">
              <a:extLst>
                <a:ext uri="{FF2B5EF4-FFF2-40B4-BE49-F238E27FC236}">
                  <a16:creationId xmlns:a16="http://schemas.microsoft.com/office/drawing/2014/main" id="{B98F2D9D-8B6A-864C-8B9D-1B6FC08C811F}"/>
                </a:ext>
              </a:extLst>
            </p:cNvPr>
            <p:cNvCxnSpPr>
              <a:stCxn id="117" idx="7"/>
              <a:endCxn id="116" idx="3"/>
            </p:cNvCxnSpPr>
            <p:nvPr/>
          </p:nvCxnSpPr>
          <p:spPr>
            <a:xfrm flipV="1">
              <a:off x="1541462" y="5837238"/>
              <a:ext cx="958850" cy="654050"/>
            </a:xfrm>
            <a:prstGeom prst="straightConnector1">
              <a:avLst/>
            </a:prstGeom>
            <a:ln w="9525" cap="flat" cmpd="sng">
              <a:solidFill>
                <a:schemeClr val="tx1"/>
              </a:solidFill>
              <a:prstDash val="solid"/>
              <a:headEnd type="none" w="med" len="med"/>
              <a:tailEnd type="triangle" w="med" len="med"/>
            </a:ln>
          </p:spPr>
        </p:cxnSp>
        <p:cxnSp>
          <p:nvCxnSpPr>
            <p:cNvPr id="122" name="AutoShape 12">
              <a:extLst>
                <a:ext uri="{FF2B5EF4-FFF2-40B4-BE49-F238E27FC236}">
                  <a16:creationId xmlns:a16="http://schemas.microsoft.com/office/drawing/2014/main" id="{E3F1CCFB-A78F-C047-9B98-0F9A830B7477}"/>
                </a:ext>
              </a:extLst>
            </p:cNvPr>
            <p:cNvCxnSpPr>
              <a:stCxn id="115" idx="4"/>
              <a:endCxn id="117" idx="0"/>
            </p:cNvCxnSpPr>
            <p:nvPr/>
          </p:nvCxnSpPr>
          <p:spPr>
            <a:xfrm>
              <a:off x="1487487" y="5173663"/>
              <a:ext cx="0" cy="1295400"/>
            </a:xfrm>
            <a:prstGeom prst="straightConnector1">
              <a:avLst/>
            </a:prstGeom>
            <a:ln w="9525" cap="flat" cmpd="sng">
              <a:solidFill>
                <a:schemeClr val="tx1"/>
              </a:solidFill>
              <a:prstDash val="solid"/>
              <a:headEnd type="none" w="med" len="med"/>
              <a:tailEnd type="triangle" w="med" len="med"/>
            </a:ln>
          </p:spPr>
        </p:cxnSp>
        <p:sp>
          <p:nvSpPr>
            <p:cNvPr id="123" name="Text Box 13">
              <a:extLst>
                <a:ext uri="{FF2B5EF4-FFF2-40B4-BE49-F238E27FC236}">
                  <a16:creationId xmlns:a16="http://schemas.microsoft.com/office/drawing/2014/main" id="{AD3177DA-97E7-884D-8450-CA8B3BA8AC7B}"/>
                </a:ext>
              </a:extLst>
            </p:cNvPr>
            <p:cNvSpPr txBox="1"/>
            <p:nvPr/>
          </p:nvSpPr>
          <p:spPr>
            <a:xfrm>
              <a:off x="635089" y="5065197"/>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latin typeface="Arial" panose="020B0604020202020204" pitchFamily="34" charset="0"/>
                  <a:ea typeface="MS PGothic" panose="020B0600070205080204" pitchFamily="34" charset="-128"/>
                </a:rPr>
                <a:t>20</a:t>
              </a:r>
            </a:p>
          </p:txBody>
        </p:sp>
        <p:sp>
          <p:nvSpPr>
            <p:cNvPr id="124" name="Text Box 14">
              <a:extLst>
                <a:ext uri="{FF2B5EF4-FFF2-40B4-BE49-F238E27FC236}">
                  <a16:creationId xmlns:a16="http://schemas.microsoft.com/office/drawing/2014/main" id="{8DF6C960-ED26-974F-AFE0-CEB803ACAD2B}"/>
                </a:ext>
              </a:extLst>
            </p:cNvPr>
            <p:cNvSpPr txBox="1"/>
            <p:nvPr/>
          </p:nvSpPr>
          <p:spPr>
            <a:xfrm>
              <a:off x="2676750" y="5598597"/>
              <a:ext cx="24878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t</a:t>
              </a:r>
              <a:endParaRPr lang="en-US" altLang="zh-CN" sz="1800" dirty="0">
                <a:latin typeface="Arial" panose="020B0604020202020204" pitchFamily="34" charset="0"/>
                <a:ea typeface="MS PGothic" panose="020B0600070205080204" pitchFamily="34" charset="-128"/>
              </a:endParaRPr>
            </a:p>
          </p:txBody>
        </p:sp>
        <p:sp>
          <p:nvSpPr>
            <p:cNvPr id="125" name="Text Box 15">
              <a:extLst>
                <a:ext uri="{FF2B5EF4-FFF2-40B4-BE49-F238E27FC236}">
                  <a16:creationId xmlns:a16="http://schemas.microsoft.com/office/drawing/2014/main" id="{26A0ABF8-85B9-394B-88DE-8BACA2A102EC}"/>
                </a:ext>
              </a:extLst>
            </p:cNvPr>
            <p:cNvSpPr txBox="1"/>
            <p:nvPr/>
          </p:nvSpPr>
          <p:spPr>
            <a:xfrm>
              <a:off x="170634" y="5674797"/>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s</a:t>
              </a:r>
              <a:endParaRPr lang="en-US" altLang="zh-CN" sz="1800" dirty="0">
                <a:latin typeface="Arial" panose="020B0604020202020204" pitchFamily="34" charset="0"/>
                <a:ea typeface="MS PGothic" panose="020B0600070205080204" pitchFamily="34" charset="-128"/>
              </a:endParaRPr>
            </a:p>
          </p:txBody>
        </p:sp>
        <p:sp>
          <p:nvSpPr>
            <p:cNvPr id="126" name="Text Box 16">
              <a:extLst>
                <a:ext uri="{FF2B5EF4-FFF2-40B4-BE49-F238E27FC236}">
                  <a16:creationId xmlns:a16="http://schemas.microsoft.com/office/drawing/2014/main" id="{FCD56468-4BAC-844D-9490-89C8B6825114}"/>
                </a:ext>
              </a:extLst>
            </p:cNvPr>
            <p:cNvSpPr txBox="1"/>
            <p:nvPr/>
          </p:nvSpPr>
          <p:spPr>
            <a:xfrm>
              <a:off x="471576" y="6131997"/>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latin typeface="Arial" panose="020B0604020202020204" pitchFamily="34" charset="0"/>
                  <a:ea typeface="MS PGothic" panose="020B0600070205080204" pitchFamily="34" charset="-128"/>
                </a:rPr>
                <a:t>10</a:t>
              </a:r>
            </a:p>
          </p:txBody>
        </p:sp>
        <p:sp>
          <p:nvSpPr>
            <p:cNvPr id="127" name="Text Box 17">
              <a:extLst>
                <a:ext uri="{FF2B5EF4-FFF2-40B4-BE49-F238E27FC236}">
                  <a16:creationId xmlns:a16="http://schemas.microsoft.com/office/drawing/2014/main" id="{EC97FB8F-A88A-F140-B4C8-106C31CAD7E3}"/>
                </a:ext>
              </a:extLst>
            </p:cNvPr>
            <p:cNvSpPr txBox="1"/>
            <p:nvPr/>
          </p:nvSpPr>
          <p:spPr>
            <a:xfrm>
              <a:off x="1347703" y="4607997"/>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u</a:t>
              </a:r>
              <a:endParaRPr lang="en-US" altLang="zh-CN" sz="1800" dirty="0">
                <a:latin typeface="Arial" panose="020B0604020202020204" pitchFamily="34" charset="0"/>
                <a:ea typeface="MS PGothic" panose="020B0600070205080204" pitchFamily="34" charset="-128"/>
              </a:endParaRPr>
            </a:p>
          </p:txBody>
        </p:sp>
        <p:sp>
          <p:nvSpPr>
            <p:cNvPr id="128" name="Text Box 19">
              <a:extLst>
                <a:ext uri="{FF2B5EF4-FFF2-40B4-BE49-F238E27FC236}">
                  <a16:creationId xmlns:a16="http://schemas.microsoft.com/office/drawing/2014/main" id="{4D91F6D1-0351-7F4B-AFD8-18AC9C9EB8F1}"/>
                </a:ext>
              </a:extLst>
            </p:cNvPr>
            <p:cNvSpPr txBox="1"/>
            <p:nvPr/>
          </p:nvSpPr>
          <p:spPr>
            <a:xfrm>
              <a:off x="1987639" y="6131997"/>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latin typeface="Arial" panose="020B0604020202020204" pitchFamily="34" charset="0"/>
                  <a:ea typeface="MS PGothic" panose="020B0600070205080204" pitchFamily="34" charset="-128"/>
                </a:rPr>
                <a:t>20</a:t>
              </a:r>
            </a:p>
          </p:txBody>
        </p:sp>
        <p:sp>
          <p:nvSpPr>
            <p:cNvPr id="129" name="Text Box 20">
              <a:extLst>
                <a:ext uri="{FF2B5EF4-FFF2-40B4-BE49-F238E27FC236}">
                  <a16:creationId xmlns:a16="http://schemas.microsoft.com/office/drawing/2014/main" id="{E6B22F4A-1372-FF44-B400-64BA5CFDD933}"/>
                </a:ext>
              </a:extLst>
            </p:cNvPr>
            <p:cNvSpPr txBox="1"/>
            <p:nvPr/>
          </p:nvSpPr>
          <p:spPr>
            <a:xfrm>
              <a:off x="1920964" y="5065197"/>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latin typeface="Arial" panose="020B0604020202020204" pitchFamily="34" charset="0"/>
                  <a:ea typeface="MS PGothic" panose="020B0600070205080204" pitchFamily="34" charset="-128"/>
                </a:rPr>
                <a:t>10</a:t>
              </a:r>
            </a:p>
          </p:txBody>
        </p:sp>
        <p:sp>
          <p:nvSpPr>
            <p:cNvPr id="130" name="Text Box 21">
              <a:extLst>
                <a:ext uri="{FF2B5EF4-FFF2-40B4-BE49-F238E27FC236}">
                  <a16:creationId xmlns:a16="http://schemas.microsoft.com/office/drawing/2014/main" id="{5FA5EEA5-43E7-2746-9143-00AEB23DE115}"/>
                </a:ext>
              </a:extLst>
            </p:cNvPr>
            <p:cNvSpPr txBox="1"/>
            <p:nvPr/>
          </p:nvSpPr>
          <p:spPr>
            <a:xfrm>
              <a:off x="1454239" y="5598597"/>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latin typeface="Arial" panose="020B0604020202020204" pitchFamily="34" charset="0"/>
                  <a:ea typeface="MS PGothic" panose="020B0600070205080204" pitchFamily="34" charset="-128"/>
                </a:rPr>
                <a:t>30</a:t>
              </a:r>
            </a:p>
          </p:txBody>
        </p:sp>
        <p:sp>
          <p:nvSpPr>
            <p:cNvPr id="131" name="Text Box 72">
              <a:extLst>
                <a:ext uri="{FF2B5EF4-FFF2-40B4-BE49-F238E27FC236}">
                  <a16:creationId xmlns:a16="http://schemas.microsoft.com/office/drawing/2014/main" id="{7E06607F-3396-9E43-AC18-FF97DA55C65E}"/>
                </a:ext>
              </a:extLst>
            </p:cNvPr>
            <p:cNvSpPr txBox="1"/>
            <p:nvPr/>
          </p:nvSpPr>
          <p:spPr>
            <a:xfrm>
              <a:off x="191108" y="4543711"/>
              <a:ext cx="917946" cy="510604"/>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1800" dirty="0">
                  <a:latin typeface="Arial" panose="020B0604020202020204" pitchFamily="34" charset="0"/>
                  <a:ea typeface="MS PGothic" panose="020B0600070205080204" pitchFamily="34" charset="-128"/>
                </a:rPr>
                <a:t>网络</a:t>
              </a:r>
              <a:r>
                <a:rPr lang="en-GB" altLang="zh-CN" sz="1800" dirty="0">
                  <a:latin typeface="Arial" panose="020B0604020202020204" pitchFamily="34" charset="0"/>
                  <a:ea typeface="MS PGothic" panose="020B0600070205080204" pitchFamily="34" charset="-128"/>
                </a:rPr>
                <a:t>:</a:t>
              </a:r>
            </a:p>
          </p:txBody>
        </p:sp>
      </p:grpSp>
      <p:grpSp>
        <p:nvGrpSpPr>
          <p:cNvPr id="132" name="Group 131">
            <a:extLst>
              <a:ext uri="{FF2B5EF4-FFF2-40B4-BE49-F238E27FC236}">
                <a16:creationId xmlns:a16="http://schemas.microsoft.com/office/drawing/2014/main" id="{F3A2D690-9BC1-EC4C-91D6-0AB282D3B7B9}"/>
              </a:ext>
            </a:extLst>
          </p:cNvPr>
          <p:cNvGrpSpPr/>
          <p:nvPr/>
        </p:nvGrpSpPr>
        <p:grpSpPr>
          <a:xfrm>
            <a:off x="2920379" y="3019483"/>
            <a:ext cx="2079023" cy="1644936"/>
            <a:chOff x="3255146" y="4607997"/>
            <a:chExt cx="2754903" cy="2206069"/>
          </a:xfrm>
        </p:grpSpPr>
        <p:sp>
          <p:nvSpPr>
            <p:cNvPr id="133" name="Oval 132">
              <a:extLst>
                <a:ext uri="{FF2B5EF4-FFF2-40B4-BE49-F238E27FC236}">
                  <a16:creationId xmlns:a16="http://schemas.microsoft.com/office/drawing/2014/main" id="{A11944EE-AFBD-B140-BFDF-52ECED5A380D}"/>
                </a:ext>
              </a:extLst>
            </p:cNvPr>
            <p:cNvSpPr/>
            <p:nvPr/>
          </p:nvSpPr>
          <p:spPr>
            <a:xfrm>
              <a:off x="3556000" y="57150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solidFill>
                  <a:schemeClr val="accent2"/>
                </a:solidFill>
                <a:latin typeface="Arial" panose="020B0604020202020204" pitchFamily="34" charset="0"/>
                <a:ea typeface="MS PGothic" panose="020B0600070205080204" pitchFamily="34" charset="-128"/>
              </a:endParaRPr>
            </a:p>
          </p:txBody>
        </p:sp>
        <p:sp>
          <p:nvSpPr>
            <p:cNvPr id="134" name="Oval 133">
              <a:extLst>
                <a:ext uri="{FF2B5EF4-FFF2-40B4-BE49-F238E27FC236}">
                  <a16:creationId xmlns:a16="http://schemas.microsoft.com/office/drawing/2014/main" id="{87A1EE8E-0485-684D-8CD5-0900DFC9A518}"/>
                </a:ext>
              </a:extLst>
            </p:cNvPr>
            <p:cNvSpPr/>
            <p:nvPr/>
          </p:nvSpPr>
          <p:spPr>
            <a:xfrm>
              <a:off x="4495800" y="49530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135" name="Oval 134">
              <a:extLst>
                <a:ext uri="{FF2B5EF4-FFF2-40B4-BE49-F238E27FC236}">
                  <a16:creationId xmlns:a16="http://schemas.microsoft.com/office/drawing/2014/main" id="{F0050ABE-01CB-0D4D-95F7-72E2E885D9AE}"/>
                </a:ext>
              </a:extLst>
            </p:cNvPr>
            <p:cNvSpPr/>
            <p:nvPr/>
          </p:nvSpPr>
          <p:spPr>
            <a:xfrm>
              <a:off x="5562600" y="5638800"/>
              <a:ext cx="152400" cy="152400"/>
            </a:xfrm>
            <a:prstGeom prst="ellipse">
              <a:avLst/>
            </a:prstGeom>
            <a:solidFill>
              <a:schemeClr val="accent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sp>
          <p:nvSpPr>
            <p:cNvPr id="136" name="Oval 135">
              <a:extLst>
                <a:ext uri="{FF2B5EF4-FFF2-40B4-BE49-F238E27FC236}">
                  <a16:creationId xmlns:a16="http://schemas.microsoft.com/office/drawing/2014/main" id="{4E8229E3-0551-0E40-947F-45268B9ED7B8}"/>
                </a:ext>
              </a:extLst>
            </p:cNvPr>
            <p:cNvSpPr/>
            <p:nvPr/>
          </p:nvSpPr>
          <p:spPr>
            <a:xfrm>
              <a:off x="4495800" y="6400800"/>
              <a:ext cx="152400" cy="1524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en-GB" altLang="zh-CN" sz="1800" dirty="0">
                <a:latin typeface="Arial" panose="020B0604020202020204" pitchFamily="34" charset="0"/>
                <a:ea typeface="MS PGothic" panose="020B0600070205080204" pitchFamily="34" charset="-128"/>
              </a:endParaRPr>
            </a:p>
          </p:txBody>
        </p:sp>
        <p:cxnSp>
          <p:nvCxnSpPr>
            <p:cNvPr id="137" name="AutoShape 26">
              <a:extLst>
                <a:ext uri="{FF2B5EF4-FFF2-40B4-BE49-F238E27FC236}">
                  <a16:creationId xmlns:a16="http://schemas.microsoft.com/office/drawing/2014/main" id="{BA54E64F-E288-0A45-83C9-9475FA15FC86}"/>
                </a:ext>
              </a:extLst>
            </p:cNvPr>
            <p:cNvCxnSpPr>
              <a:stCxn id="134" idx="5"/>
              <a:endCxn id="135" idx="1"/>
            </p:cNvCxnSpPr>
            <p:nvPr/>
          </p:nvCxnSpPr>
          <p:spPr>
            <a:xfrm>
              <a:off x="4625975" y="5083175"/>
              <a:ext cx="958850" cy="577850"/>
            </a:xfrm>
            <a:prstGeom prst="straightConnector1">
              <a:avLst/>
            </a:prstGeom>
            <a:ln w="9525" cap="flat" cmpd="sng">
              <a:solidFill>
                <a:schemeClr val="tx1"/>
              </a:solidFill>
              <a:prstDash val="solid"/>
              <a:headEnd type="none" w="med" len="med"/>
              <a:tailEnd type="triangle" w="med" len="med"/>
            </a:ln>
          </p:spPr>
        </p:cxnSp>
        <p:cxnSp>
          <p:nvCxnSpPr>
            <p:cNvPr id="138" name="AutoShape 27">
              <a:extLst>
                <a:ext uri="{FF2B5EF4-FFF2-40B4-BE49-F238E27FC236}">
                  <a16:creationId xmlns:a16="http://schemas.microsoft.com/office/drawing/2014/main" id="{F86E003F-6B56-5747-8FF4-EBF90F0C3153}"/>
                </a:ext>
              </a:extLst>
            </p:cNvPr>
            <p:cNvCxnSpPr>
              <a:stCxn id="134" idx="3"/>
              <a:endCxn id="133" idx="0"/>
            </p:cNvCxnSpPr>
            <p:nvPr/>
          </p:nvCxnSpPr>
          <p:spPr>
            <a:xfrm flipH="1">
              <a:off x="3632200" y="5083175"/>
              <a:ext cx="885825" cy="631825"/>
            </a:xfrm>
            <a:prstGeom prst="straightConnector1">
              <a:avLst/>
            </a:prstGeom>
            <a:ln w="9525" cap="flat" cmpd="sng">
              <a:solidFill>
                <a:schemeClr val="tx1"/>
              </a:solidFill>
              <a:prstDash val="solid"/>
              <a:headEnd type="triangle" w="med" len="med"/>
              <a:tailEnd type="none" w="med" len="med"/>
            </a:ln>
          </p:spPr>
        </p:cxnSp>
        <p:cxnSp>
          <p:nvCxnSpPr>
            <p:cNvPr id="139" name="AutoShape 28">
              <a:extLst>
                <a:ext uri="{FF2B5EF4-FFF2-40B4-BE49-F238E27FC236}">
                  <a16:creationId xmlns:a16="http://schemas.microsoft.com/office/drawing/2014/main" id="{72CF2548-925D-7845-8D6B-F92BDF48513A}"/>
                </a:ext>
              </a:extLst>
            </p:cNvPr>
            <p:cNvCxnSpPr>
              <a:stCxn id="133" idx="5"/>
              <a:endCxn id="136" idx="1"/>
            </p:cNvCxnSpPr>
            <p:nvPr/>
          </p:nvCxnSpPr>
          <p:spPr>
            <a:xfrm>
              <a:off x="3686175" y="5845175"/>
              <a:ext cx="831850" cy="577850"/>
            </a:xfrm>
            <a:prstGeom prst="straightConnector1">
              <a:avLst/>
            </a:prstGeom>
            <a:ln w="9525" cap="flat" cmpd="sng">
              <a:solidFill>
                <a:schemeClr val="tx1"/>
              </a:solidFill>
              <a:prstDash val="solid"/>
              <a:headEnd type="none" w="med" len="med"/>
              <a:tailEnd type="triangle" w="med" len="med"/>
            </a:ln>
          </p:spPr>
        </p:cxnSp>
        <p:cxnSp>
          <p:nvCxnSpPr>
            <p:cNvPr id="140" name="AutoShape 29">
              <a:extLst>
                <a:ext uri="{FF2B5EF4-FFF2-40B4-BE49-F238E27FC236}">
                  <a16:creationId xmlns:a16="http://schemas.microsoft.com/office/drawing/2014/main" id="{1E1EBF37-99FC-8E47-A91C-225E30607C15}"/>
                </a:ext>
              </a:extLst>
            </p:cNvPr>
            <p:cNvCxnSpPr>
              <a:stCxn id="136" idx="7"/>
              <a:endCxn id="135" idx="3"/>
            </p:cNvCxnSpPr>
            <p:nvPr/>
          </p:nvCxnSpPr>
          <p:spPr>
            <a:xfrm flipV="1">
              <a:off x="4625975" y="5768975"/>
              <a:ext cx="958850" cy="654050"/>
            </a:xfrm>
            <a:prstGeom prst="straightConnector1">
              <a:avLst/>
            </a:prstGeom>
            <a:ln w="9525" cap="flat" cmpd="sng">
              <a:solidFill>
                <a:schemeClr val="tx1"/>
              </a:solidFill>
              <a:prstDash val="solid"/>
              <a:headEnd type="none" w="med" len="med"/>
              <a:tailEnd type="triangle" w="med" len="med"/>
            </a:ln>
          </p:spPr>
        </p:cxnSp>
        <p:cxnSp>
          <p:nvCxnSpPr>
            <p:cNvPr id="141" name="AutoShape 30">
              <a:extLst>
                <a:ext uri="{FF2B5EF4-FFF2-40B4-BE49-F238E27FC236}">
                  <a16:creationId xmlns:a16="http://schemas.microsoft.com/office/drawing/2014/main" id="{AE76B6EF-500A-FE4F-9AEC-D63D67E68815}"/>
                </a:ext>
              </a:extLst>
            </p:cNvPr>
            <p:cNvCxnSpPr>
              <a:stCxn id="134" idx="4"/>
              <a:endCxn id="136" idx="0"/>
            </p:cNvCxnSpPr>
            <p:nvPr/>
          </p:nvCxnSpPr>
          <p:spPr>
            <a:xfrm>
              <a:off x="4572000" y="5105400"/>
              <a:ext cx="0" cy="1295400"/>
            </a:xfrm>
            <a:prstGeom prst="straightConnector1">
              <a:avLst/>
            </a:prstGeom>
            <a:ln w="9525" cap="flat" cmpd="sng">
              <a:solidFill>
                <a:schemeClr val="tx1"/>
              </a:solidFill>
              <a:prstDash val="solid"/>
              <a:headEnd type="none" w="med" len="med"/>
              <a:tailEnd type="triangle" w="med" len="med"/>
            </a:ln>
          </p:spPr>
        </p:cxnSp>
        <p:sp>
          <p:nvSpPr>
            <p:cNvPr id="142" name="Text Box 31">
              <a:extLst>
                <a:ext uri="{FF2B5EF4-FFF2-40B4-BE49-F238E27FC236}">
                  <a16:creationId xmlns:a16="http://schemas.microsoft.com/office/drawing/2014/main" id="{8ABC7CA7-C733-4C4F-BA3F-38F07DBB4AA9}"/>
                </a:ext>
              </a:extLst>
            </p:cNvPr>
            <p:cNvSpPr txBox="1"/>
            <p:nvPr/>
          </p:nvSpPr>
          <p:spPr>
            <a:xfrm>
              <a:off x="3784689" y="49969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p>
          </p:txBody>
        </p:sp>
        <p:sp>
          <p:nvSpPr>
            <p:cNvPr id="143" name="Text Box 32">
              <a:extLst>
                <a:ext uri="{FF2B5EF4-FFF2-40B4-BE49-F238E27FC236}">
                  <a16:creationId xmlns:a16="http://schemas.microsoft.com/office/drawing/2014/main" id="{DC464EB8-6FAA-7144-B5A4-7DEE10610A9B}"/>
                </a:ext>
              </a:extLst>
            </p:cNvPr>
            <p:cNvSpPr txBox="1"/>
            <p:nvPr/>
          </p:nvSpPr>
          <p:spPr>
            <a:xfrm>
              <a:off x="5761263" y="5530334"/>
              <a:ext cx="24878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t</a:t>
              </a:r>
              <a:endParaRPr lang="en-US" altLang="zh-CN" sz="1800" dirty="0">
                <a:latin typeface="Arial" panose="020B0604020202020204" pitchFamily="34" charset="0"/>
                <a:ea typeface="MS PGothic" panose="020B0600070205080204" pitchFamily="34" charset="-128"/>
              </a:endParaRPr>
            </a:p>
          </p:txBody>
        </p:sp>
        <p:sp>
          <p:nvSpPr>
            <p:cNvPr id="144" name="Text Box 33">
              <a:extLst>
                <a:ext uri="{FF2B5EF4-FFF2-40B4-BE49-F238E27FC236}">
                  <a16:creationId xmlns:a16="http://schemas.microsoft.com/office/drawing/2014/main" id="{39F68717-0404-B143-BD8C-6ADAA7151681}"/>
                </a:ext>
              </a:extLst>
            </p:cNvPr>
            <p:cNvSpPr txBox="1"/>
            <p:nvPr/>
          </p:nvSpPr>
          <p:spPr>
            <a:xfrm>
              <a:off x="3255146" y="5606534"/>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s</a:t>
              </a:r>
              <a:endParaRPr lang="en-US" altLang="zh-CN" sz="1800" dirty="0">
                <a:latin typeface="Arial" panose="020B0604020202020204" pitchFamily="34" charset="0"/>
                <a:ea typeface="MS PGothic" panose="020B0600070205080204" pitchFamily="34" charset="-128"/>
              </a:endParaRPr>
            </a:p>
          </p:txBody>
        </p:sp>
        <p:sp>
          <p:nvSpPr>
            <p:cNvPr id="145" name="Text Box 34">
              <a:extLst>
                <a:ext uri="{FF2B5EF4-FFF2-40B4-BE49-F238E27FC236}">
                  <a16:creationId xmlns:a16="http://schemas.microsoft.com/office/drawing/2014/main" id="{2AB6FC5F-B135-9844-915A-169CBB4E31DC}"/>
                </a:ext>
              </a:extLst>
            </p:cNvPr>
            <p:cNvSpPr txBox="1"/>
            <p:nvPr/>
          </p:nvSpPr>
          <p:spPr>
            <a:xfrm>
              <a:off x="3621003" y="6063734"/>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0</a:t>
              </a:r>
            </a:p>
          </p:txBody>
        </p:sp>
        <p:sp>
          <p:nvSpPr>
            <p:cNvPr id="146" name="Text Box 35">
              <a:extLst>
                <a:ext uri="{FF2B5EF4-FFF2-40B4-BE49-F238E27FC236}">
                  <a16:creationId xmlns:a16="http://schemas.microsoft.com/office/drawing/2014/main" id="{2AAD6097-F8A0-454A-ADB4-CAAC6E1B81FD}"/>
                </a:ext>
              </a:extLst>
            </p:cNvPr>
            <p:cNvSpPr txBox="1"/>
            <p:nvPr/>
          </p:nvSpPr>
          <p:spPr>
            <a:xfrm>
              <a:off x="4467140" y="4607997"/>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u</a:t>
              </a:r>
              <a:endParaRPr lang="en-US" altLang="zh-CN" sz="1800" dirty="0">
                <a:latin typeface="Arial" panose="020B0604020202020204" pitchFamily="34" charset="0"/>
                <a:ea typeface="MS PGothic" panose="020B0600070205080204" pitchFamily="34" charset="-128"/>
              </a:endParaRPr>
            </a:p>
          </p:txBody>
        </p:sp>
        <p:sp>
          <p:nvSpPr>
            <p:cNvPr id="147" name="Text Box 36">
              <a:extLst>
                <a:ext uri="{FF2B5EF4-FFF2-40B4-BE49-F238E27FC236}">
                  <a16:creationId xmlns:a16="http://schemas.microsoft.com/office/drawing/2014/main" id="{49DF656F-5F02-B841-B741-11237159E53F}"/>
                </a:ext>
              </a:extLst>
            </p:cNvPr>
            <p:cNvSpPr txBox="1"/>
            <p:nvPr/>
          </p:nvSpPr>
          <p:spPr>
            <a:xfrm>
              <a:off x="4447359" y="6444734"/>
              <a:ext cx="300082"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v</a:t>
              </a:r>
              <a:endParaRPr lang="en-US" altLang="zh-CN" sz="1800" dirty="0">
                <a:latin typeface="Arial" panose="020B0604020202020204" pitchFamily="34" charset="0"/>
                <a:ea typeface="MS PGothic" panose="020B0600070205080204" pitchFamily="34" charset="-128"/>
              </a:endParaRPr>
            </a:p>
          </p:txBody>
        </p:sp>
        <p:sp>
          <p:nvSpPr>
            <p:cNvPr id="148" name="Text Box 37">
              <a:extLst>
                <a:ext uri="{FF2B5EF4-FFF2-40B4-BE49-F238E27FC236}">
                  <a16:creationId xmlns:a16="http://schemas.microsoft.com/office/drawing/2014/main" id="{AD3D85DB-7775-374A-B0B6-0F9016AB8485}"/>
                </a:ext>
              </a:extLst>
            </p:cNvPr>
            <p:cNvSpPr txBox="1"/>
            <p:nvPr/>
          </p:nvSpPr>
          <p:spPr>
            <a:xfrm>
              <a:off x="5072151" y="60637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sp>
          <p:nvSpPr>
            <p:cNvPr id="149" name="Text Box 38">
              <a:extLst>
                <a:ext uri="{FF2B5EF4-FFF2-40B4-BE49-F238E27FC236}">
                  <a16:creationId xmlns:a16="http://schemas.microsoft.com/office/drawing/2014/main" id="{16B29E7F-CC4C-CA47-9930-95936EFE8FB1}"/>
                </a:ext>
              </a:extLst>
            </p:cNvPr>
            <p:cNvSpPr txBox="1"/>
            <p:nvPr/>
          </p:nvSpPr>
          <p:spPr>
            <a:xfrm>
              <a:off x="5070390" y="4996934"/>
              <a:ext cx="31290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chemeClr val="accent2"/>
                  </a:solidFill>
                  <a:latin typeface="Arial" panose="020B0604020202020204" pitchFamily="34" charset="0"/>
                  <a:ea typeface="MS PGothic" panose="020B0600070205080204" pitchFamily="34" charset="-128"/>
                </a:rPr>
                <a:t>0</a:t>
              </a:r>
            </a:p>
          </p:txBody>
        </p:sp>
        <p:sp>
          <p:nvSpPr>
            <p:cNvPr id="150" name="Text Box 39">
              <a:extLst>
                <a:ext uri="{FF2B5EF4-FFF2-40B4-BE49-F238E27FC236}">
                  <a16:creationId xmlns:a16="http://schemas.microsoft.com/office/drawing/2014/main" id="{07A380B5-E992-9E4F-9050-E8A5FCA40CC2}"/>
                </a:ext>
              </a:extLst>
            </p:cNvPr>
            <p:cNvSpPr txBox="1"/>
            <p:nvPr/>
          </p:nvSpPr>
          <p:spPr>
            <a:xfrm>
              <a:off x="4541926" y="5530334"/>
              <a:ext cx="441146" cy="3693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dirty="0">
                  <a:solidFill>
                    <a:srgbClr val="FF0000"/>
                  </a:solidFill>
                  <a:latin typeface="Arial" panose="020B0604020202020204" pitchFamily="34" charset="0"/>
                  <a:ea typeface="MS PGothic" panose="020B0600070205080204" pitchFamily="34" charset="-128"/>
                </a:rPr>
                <a:t>20</a:t>
              </a:r>
              <a:endParaRPr lang="en-US" altLang="zh-CN" sz="1800" dirty="0">
                <a:latin typeface="Arial" panose="020B0604020202020204" pitchFamily="34" charset="0"/>
                <a:ea typeface="MS PGothic" panose="020B0600070205080204" pitchFamily="34" charset="-128"/>
              </a:endParaRPr>
            </a:p>
          </p:txBody>
        </p:sp>
      </p:grpSp>
      <p:sp>
        <p:nvSpPr>
          <p:cNvPr id="151" name="Text Box 40">
            <a:extLst>
              <a:ext uri="{FF2B5EF4-FFF2-40B4-BE49-F238E27FC236}">
                <a16:creationId xmlns:a16="http://schemas.microsoft.com/office/drawing/2014/main" id="{995A1831-6AFF-DE47-A532-17FF4F216D8A}"/>
              </a:ext>
            </a:extLst>
          </p:cNvPr>
          <p:cNvSpPr txBox="1"/>
          <p:nvPr/>
        </p:nvSpPr>
        <p:spPr>
          <a:xfrm>
            <a:off x="2283972" y="2960369"/>
            <a:ext cx="1439818" cy="40011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GB" sz="1800" dirty="0">
                <a:latin typeface="Arial" panose="020B0604020202020204" pitchFamily="34" charset="0"/>
                <a:ea typeface="MS PGothic" panose="020B0600070205080204" pitchFamily="34" charset="-128"/>
              </a:rPr>
              <a:t>流</a:t>
            </a:r>
            <a:r>
              <a:rPr lang="en-US" altLang="zh-CN" sz="2000" i="1" dirty="0">
                <a:solidFill>
                  <a:schemeClr val="accent2"/>
                </a:solidFill>
              </a:rPr>
              <a:t>f </a:t>
            </a:r>
            <a:r>
              <a:rPr lang="en-US" altLang="zh-CN" sz="2000" baseline="30000" dirty="0">
                <a:solidFill>
                  <a:schemeClr val="accent2"/>
                </a:solidFill>
              </a:rPr>
              <a:t>in</a:t>
            </a:r>
            <a:r>
              <a:rPr lang="en-US" altLang="zh-CN" sz="2000" dirty="0">
                <a:solidFill>
                  <a:schemeClr val="accent2"/>
                </a:solidFill>
              </a:rPr>
              <a:t>(</a:t>
            </a:r>
            <a:r>
              <a:rPr lang="en-US" altLang="zh-CN" sz="2000" i="1" dirty="0">
                <a:solidFill>
                  <a:schemeClr val="accent2"/>
                </a:solidFill>
              </a:rPr>
              <a:t>t</a:t>
            </a:r>
            <a:r>
              <a:rPr lang="en-US" altLang="zh-CN" sz="2000" dirty="0">
                <a:solidFill>
                  <a:schemeClr val="accent2"/>
                </a:solidFill>
              </a:rPr>
              <a:t>) =20</a:t>
            </a:r>
            <a:r>
              <a:rPr lang="en-GB" altLang="zh-CN" sz="2000" dirty="0">
                <a:latin typeface="Arial" panose="020B0604020202020204" pitchFamily="34" charset="0"/>
                <a:ea typeface="MS PGothic" panose="020B0600070205080204" pitchFamily="34" charset="-128"/>
              </a:rPr>
              <a:t>:</a:t>
            </a:r>
          </a:p>
        </p:txBody>
      </p:sp>
      <p:sp>
        <p:nvSpPr>
          <p:cNvPr id="152" name="Text Box 36">
            <a:extLst>
              <a:ext uri="{FF2B5EF4-FFF2-40B4-BE49-F238E27FC236}">
                <a16:creationId xmlns:a16="http://schemas.microsoft.com/office/drawing/2014/main" id="{6A5A1262-521B-B446-B661-E8CB3601E5F7}"/>
              </a:ext>
            </a:extLst>
          </p:cNvPr>
          <p:cNvSpPr txBox="1"/>
          <p:nvPr/>
        </p:nvSpPr>
        <p:spPr>
          <a:xfrm>
            <a:off x="1318027" y="4509535"/>
            <a:ext cx="226461" cy="27538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v</a:t>
            </a:r>
            <a:endParaRPr lang="en-US" altLang="zh-CN" sz="1800" dirty="0">
              <a:latin typeface="Arial" panose="020B0604020202020204" pitchFamily="34" charset="0"/>
              <a:ea typeface="MS PGothic" panose="020B0600070205080204" pitchFamily="34" charset="-128"/>
            </a:endParaRPr>
          </a:p>
        </p:txBody>
      </p:sp>
      <p:sp>
        <p:nvSpPr>
          <p:cNvPr id="153" name="Text Box 36">
            <a:extLst>
              <a:ext uri="{FF2B5EF4-FFF2-40B4-BE49-F238E27FC236}">
                <a16:creationId xmlns:a16="http://schemas.microsoft.com/office/drawing/2014/main" id="{49BE370E-13B7-7C4E-9F9C-11A6C90EC2B4}"/>
              </a:ext>
            </a:extLst>
          </p:cNvPr>
          <p:cNvSpPr txBox="1"/>
          <p:nvPr/>
        </p:nvSpPr>
        <p:spPr>
          <a:xfrm>
            <a:off x="6961171" y="4450832"/>
            <a:ext cx="226461" cy="27538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v</a:t>
            </a:r>
            <a:endParaRPr lang="en-US" altLang="zh-CN" sz="1800" dirty="0">
              <a:latin typeface="Arial" panose="020B0604020202020204" pitchFamily="34" charset="0"/>
              <a:ea typeface="MS PGothic" panose="020B0600070205080204" pitchFamily="34" charset="-128"/>
            </a:endParaRPr>
          </a:p>
        </p:txBody>
      </p:sp>
      <p:sp>
        <p:nvSpPr>
          <p:cNvPr id="154" name="Text Box 36">
            <a:extLst>
              <a:ext uri="{FF2B5EF4-FFF2-40B4-BE49-F238E27FC236}">
                <a16:creationId xmlns:a16="http://schemas.microsoft.com/office/drawing/2014/main" id="{1D1F89AB-860F-BA48-BC61-48EF13E8D823}"/>
              </a:ext>
            </a:extLst>
          </p:cNvPr>
          <p:cNvSpPr txBox="1"/>
          <p:nvPr/>
        </p:nvSpPr>
        <p:spPr>
          <a:xfrm>
            <a:off x="7140393" y="6602663"/>
            <a:ext cx="226461" cy="275389"/>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1800" i="1" dirty="0">
                <a:latin typeface="Arial" panose="020B0604020202020204" pitchFamily="34" charset="0"/>
                <a:ea typeface="MS PGothic" panose="020B0600070205080204" pitchFamily="34" charset="-128"/>
              </a:rPr>
              <a:t>v</a:t>
            </a:r>
            <a:endParaRPr lang="en-US" altLang="zh-CN" sz="1800" dirty="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22277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blinds(horizontal)">
                                      <p:cBhvr>
                                        <p:cTn id="15" dur="500"/>
                                        <p:tgtEl>
                                          <p:spTgt spid="11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blinds(horizontal)">
                                      <p:cBhvr>
                                        <p:cTn id="20" dur="500"/>
                                        <p:tgtEl>
                                          <p:spTgt spid="38"/>
                                        </p:tgtEl>
                                      </p:cBhvr>
                                    </p:animEffect>
                                  </p:childTnLst>
                                </p:cTn>
                              </p:par>
                              <p:par>
                                <p:cTn id="21" presetID="3" presetClass="entr" presetSubtype="1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blinds(horizontal)">
                                      <p:cBhvr>
                                        <p:cTn id="2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FE3A-5498-EB42-A1E2-FE496E861A16}"/>
              </a:ext>
            </a:extLst>
          </p:cNvPr>
          <p:cNvSpPr>
            <a:spLocks noGrp="1"/>
          </p:cNvSpPr>
          <p:nvPr>
            <p:ph type="title"/>
          </p:nvPr>
        </p:nvSpPr>
        <p:spPr>
          <a:xfrm>
            <a:off x="381000" y="44626"/>
            <a:ext cx="8229600" cy="1039977"/>
          </a:xfrm>
        </p:spPr>
        <p:txBody>
          <a:bodyPr/>
          <a:lstStyle/>
          <a:p>
            <a:r>
              <a:rPr lang="en-CN" dirty="0"/>
              <a:t>Ford</a:t>
            </a:r>
            <a:r>
              <a:rPr lang="en-US" altLang="zh-CN" dirty="0"/>
              <a:t>-Fulkerson</a:t>
            </a:r>
            <a:r>
              <a:rPr lang="zh-CN" altLang="en-US" dirty="0"/>
              <a:t>方法</a:t>
            </a:r>
            <a:endParaRPr lang="en-CN" dirty="0"/>
          </a:p>
        </p:txBody>
      </p:sp>
      <p:sp>
        <p:nvSpPr>
          <p:cNvPr id="3" name="Content Placeholder 2">
            <a:extLst>
              <a:ext uri="{FF2B5EF4-FFF2-40B4-BE49-F238E27FC236}">
                <a16:creationId xmlns:a16="http://schemas.microsoft.com/office/drawing/2014/main" id="{E01A076F-EC9A-3042-8F9C-4761BC0BAEFD}"/>
              </a:ext>
            </a:extLst>
          </p:cNvPr>
          <p:cNvSpPr>
            <a:spLocks noGrp="1"/>
          </p:cNvSpPr>
          <p:nvPr>
            <p:ph idx="1"/>
          </p:nvPr>
        </p:nvSpPr>
        <p:spPr/>
        <p:txBody>
          <a:bodyPr/>
          <a:lstStyle/>
          <a:p>
            <a:r>
              <a:rPr lang="en-CN" dirty="0"/>
              <a:t>基本思想</a:t>
            </a:r>
            <a:r>
              <a:rPr lang="zh-CN" altLang="en-US" dirty="0"/>
              <a:t>：循环增加流的值</a:t>
            </a:r>
            <a:endParaRPr lang="en-US" altLang="zh-CN" dirty="0"/>
          </a:p>
        </p:txBody>
      </p:sp>
      <p:sp>
        <p:nvSpPr>
          <p:cNvPr id="5" name="TextBox 4">
            <a:extLst>
              <a:ext uri="{FF2B5EF4-FFF2-40B4-BE49-F238E27FC236}">
                <a16:creationId xmlns:a16="http://schemas.microsoft.com/office/drawing/2014/main" id="{943D8608-ED7C-0742-A965-B4E0E1751476}"/>
              </a:ext>
            </a:extLst>
          </p:cNvPr>
          <p:cNvSpPr txBox="1"/>
          <p:nvPr/>
        </p:nvSpPr>
        <p:spPr>
          <a:xfrm>
            <a:off x="6248400" y="4843217"/>
            <a:ext cx="2225340" cy="584775"/>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latin typeface="SimSun" panose="02010600030101010101" pitchFamily="2" charset="-122"/>
                <a:ea typeface="SimSun" panose="02010600030101010101" pitchFamily="2" charset="-122"/>
              </a:rPr>
              <a:t>算法正确性证明参见书</a:t>
            </a:r>
            <a:r>
              <a:rPr lang="en-US" altLang="zh-CN" sz="1600" b="1" dirty="0">
                <a:solidFill>
                  <a:srgbClr val="FF0000"/>
                </a:solidFill>
                <a:latin typeface="SimSun" panose="02010600030101010101" pitchFamily="2" charset="-122"/>
                <a:ea typeface="SimSun" panose="02010600030101010101" pitchFamily="2" charset="-122"/>
              </a:rPr>
              <a:t>26.2</a:t>
            </a:r>
            <a:r>
              <a:rPr lang="zh-CN" altLang="en-US" sz="1600" b="1" dirty="0">
                <a:solidFill>
                  <a:srgbClr val="FF0000"/>
                </a:solidFill>
                <a:latin typeface="SimSun" panose="02010600030101010101" pitchFamily="2" charset="-122"/>
                <a:ea typeface="SimSun" panose="02010600030101010101" pitchFamily="2" charset="-122"/>
              </a:rPr>
              <a:t>节，不做要求</a:t>
            </a:r>
          </a:p>
        </p:txBody>
      </p:sp>
      <mc:AlternateContent xmlns:mc="http://schemas.openxmlformats.org/markup-compatibility/2006">
        <mc:Choice xmlns:a14="http://schemas.microsoft.com/office/drawing/2010/main" Requires="a14">
          <p:sp>
            <p:nvSpPr>
              <p:cNvPr id="6" name="Text Box 3">
                <a:extLst>
                  <a:ext uri="{FF2B5EF4-FFF2-40B4-BE49-F238E27FC236}">
                    <a16:creationId xmlns:a16="http://schemas.microsoft.com/office/drawing/2014/main" id="{E52D0916-6FE6-4A47-A903-E98FE7BADDF7}"/>
                  </a:ext>
                </a:extLst>
              </p:cNvPr>
              <p:cNvSpPr txBox="1">
                <a:spLocks noChangeArrowheads="1"/>
              </p:cNvSpPr>
              <p:nvPr/>
            </p:nvSpPr>
            <p:spPr bwMode="auto">
              <a:xfrm>
                <a:off x="218706" y="1898599"/>
                <a:ext cx="5585924" cy="3060802"/>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pPr>
                  <a:defRPr/>
                </a:pPr>
                <a:r>
                  <a:rPr lang="en-US" altLang="zh-CN" dirty="0">
                    <a:latin typeface="Consolas" panose="020B0609020204030204" pitchFamily="49" charset="0"/>
                    <a:ea typeface="楷体" panose="02010609060101010101" pitchFamily="49" charset="-122"/>
                    <a:cs typeface="Times New Roman" panose="02020603050405020304" pitchFamily="18" charset="0"/>
                    <a:sym typeface="+mn-ea"/>
                  </a:rPr>
                  <a:t>Ford-Fulkerson(</a:t>
                </a:r>
                <a:r>
                  <a:rPr lang="en-US" altLang="zh-CN" dirty="0" err="1">
                    <a:latin typeface="Consolas" panose="020B0609020204030204" pitchFamily="49" charset="0"/>
                    <a:ea typeface="楷体" panose="02010609060101010101" pitchFamily="49" charset="-122"/>
                    <a:cs typeface="Times New Roman" panose="02020603050405020304" pitchFamily="18" charset="0"/>
                    <a:sym typeface="+mn-ea"/>
                  </a:rPr>
                  <a:t>G,s,t</a:t>
                </a:r>
                <a:r>
                  <a:rPr lang="en-US" altLang="zh-CN" dirty="0">
                    <a:latin typeface="Consolas" panose="020B0609020204030204" pitchFamily="49" charset="0"/>
                    <a:ea typeface="楷体" panose="02010609060101010101" pitchFamily="49" charset="-122"/>
                    <a:cs typeface="Times New Roman" panose="02020603050405020304" pitchFamily="18" charset="0"/>
                    <a:sym typeface="+mn-ea"/>
                  </a:rPr>
                  <a:t>)</a:t>
                </a:r>
                <a:endParaRPr lang="en-US" dirty="0">
                  <a:solidFill>
                    <a:srgbClr val="FF0000"/>
                  </a:solidFill>
                  <a:latin typeface="Consolas" pitchFamily="49" charset="0"/>
                  <a:ea typeface="仿宋" pitchFamily="49" charset="-122"/>
                  <a:cs typeface="Times New Roman" panose="02020603050405020304" pitchFamily="18" charset="0"/>
                </a:endParaRPr>
              </a:p>
              <a:p>
                <a:pPr algn="l">
                  <a:buAutoNum type="arabicPeriod"/>
                  <a:defRPr/>
                </a:pPr>
                <a:r>
                  <a:rPr lang="en-US" dirty="0">
                    <a:solidFill>
                      <a:srgbClr val="FF0000"/>
                    </a:solidFill>
                    <a:latin typeface="Consolas" pitchFamily="49" charset="0"/>
                    <a:ea typeface="仿宋" pitchFamily="49" charset="-122"/>
                    <a:cs typeface="Times New Roman" panose="02020603050405020304" pitchFamily="18" charset="0"/>
                  </a:rPr>
                  <a:t> For</a:t>
                </a:r>
                <a:r>
                  <a:rPr lang="en-US" dirty="0">
                    <a:latin typeface="Consolas" pitchFamily="49" charset="0"/>
                    <a:ea typeface="仿宋" pitchFamily="49" charset="-122"/>
                    <a:cs typeface="Times New Roman" panose="02020603050405020304" pitchFamily="18" charset="0"/>
                  </a:rPr>
                  <a:t> each edge(</a:t>
                </a:r>
                <a:r>
                  <a:rPr lang="en-US" dirty="0" err="1">
                    <a:latin typeface="Consolas" pitchFamily="49" charset="0"/>
                    <a:ea typeface="仿宋" pitchFamily="49" charset="-122"/>
                    <a:cs typeface="Times New Roman" panose="02020603050405020304" pitchFamily="18" charset="0"/>
                  </a:rPr>
                  <a:t>u,v</a:t>
                </a:r>
                <a:r>
                  <a:rPr lang="en-US" dirty="0">
                    <a:latin typeface="Consolas" pitchFamily="49" charset="0"/>
                    <a:ea typeface="仿宋" pitchFamily="49" charset="-122"/>
                    <a:cs typeface="Times New Roman" panose="02020603050405020304" pitchFamily="18" charset="0"/>
                  </a:rPr>
                  <a:t>) in G.E </a:t>
                </a:r>
                <a:r>
                  <a:rPr lang="en-US"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pt-BR" dirty="0">
                    <a:latin typeface="Consolas" pitchFamily="49" charset="0"/>
                    <a:ea typeface="仿宋" pitchFamily="49" charset="-122"/>
                    <a:cs typeface="Times New Roman" panose="02020603050405020304" pitchFamily="18" charset="0"/>
                  </a:rPr>
                  <a:t>  f(u,v)=0</a:t>
                </a:r>
              </a:p>
              <a:p>
                <a:pPr>
                  <a:buFontTx/>
                  <a:buAutoNum type="arabicPeriod"/>
                  <a:defRPr/>
                </a:pPr>
                <a:r>
                  <a:rPr lang="en-US" dirty="0">
                    <a:solidFill>
                      <a:srgbClr val="FF0000"/>
                    </a:solidFill>
                    <a:latin typeface="Consolas" pitchFamily="49" charset="0"/>
                    <a:ea typeface="仿宋" pitchFamily="49" charset="-122"/>
                    <a:cs typeface="Times New Roman" panose="02020603050405020304" pitchFamily="18" charset="0"/>
                  </a:rPr>
                  <a:t> While</a:t>
                </a:r>
                <a:r>
                  <a:rPr lang="en-US" dirty="0">
                    <a:latin typeface="Consolas" pitchFamily="49" charset="0"/>
                    <a:ea typeface="仿宋" pitchFamily="49" charset="-122"/>
                    <a:cs typeface="Times New Roman" panose="02020603050405020304" pitchFamily="18" charset="0"/>
                  </a:rPr>
                  <a:t> there exists a path </a:t>
                </a:r>
                <a14:m>
                  <m:oMath xmlns:m="http://schemas.openxmlformats.org/officeDocument/2006/math">
                    <m:r>
                      <a:rPr lang="en-US" i="1" dirty="0" smtClean="0">
                        <a:latin typeface="Cambria Math" panose="02040503050406030204" pitchFamily="18" charset="0"/>
                        <a:ea typeface="仿宋" pitchFamily="49" charset="-122"/>
                        <a:cs typeface="Times New Roman" panose="02020603050405020304" pitchFamily="18" charset="0"/>
                      </a:rPr>
                      <m:t>𝑝</m:t>
                    </m:r>
                  </m:oMath>
                </a14:m>
                <a:r>
                  <a:rPr lang="en-US" dirty="0">
                    <a:latin typeface="Consolas" pitchFamily="49" charset="0"/>
                    <a:ea typeface="仿宋" pitchFamily="49" charset="-122"/>
                    <a:cs typeface="Times New Roman" panose="02020603050405020304" pitchFamily="18" charset="0"/>
                  </a:rPr>
                  <a:t> from </a:t>
                </a:r>
                <a14:m>
                  <m:oMath xmlns:m="http://schemas.openxmlformats.org/officeDocument/2006/math">
                    <m:r>
                      <a:rPr lang="en-US" i="1" dirty="0" smtClean="0">
                        <a:latin typeface="Cambria Math" panose="02040503050406030204" pitchFamily="18" charset="0"/>
                        <a:ea typeface="仿宋" pitchFamily="49" charset="-122"/>
                        <a:cs typeface="Times New Roman" panose="02020603050405020304" pitchFamily="18" charset="0"/>
                      </a:rPr>
                      <m:t>𝑠</m:t>
                    </m:r>
                  </m:oMath>
                </a14:m>
                <a:r>
                  <a:rPr lang="en-US" dirty="0">
                    <a:latin typeface="Consolas" pitchFamily="49" charset="0"/>
                    <a:ea typeface="仿宋" pitchFamily="49" charset="-122"/>
                    <a:cs typeface="Times New Roman" panose="02020603050405020304" pitchFamily="18" charset="0"/>
                  </a:rPr>
                  <a:t> to </a:t>
                </a:r>
                <a14:m>
                  <m:oMath xmlns:m="http://schemas.openxmlformats.org/officeDocument/2006/math">
                    <m:r>
                      <a:rPr lang="en-US" i="1" dirty="0" smtClean="0">
                        <a:latin typeface="Cambria Math" panose="02040503050406030204" pitchFamily="18" charset="0"/>
                        <a:ea typeface="仿宋" pitchFamily="49" charset="-122"/>
                        <a:cs typeface="Times New Roman" panose="02020603050405020304" pitchFamily="18" charset="0"/>
                      </a:rPr>
                      <m:t>𝑡</m:t>
                    </m:r>
                  </m:oMath>
                </a14:m>
                <a:r>
                  <a:rPr lang="en-US" dirty="0">
                    <a:latin typeface="Consolas" pitchFamily="49" charset="0"/>
                    <a:ea typeface="仿宋" pitchFamily="49" charset="-122"/>
                    <a:cs typeface="Times New Roman" panose="02020603050405020304" pitchFamily="18" charset="0"/>
                  </a:rPr>
                  <a:t> in G</a:t>
                </a:r>
                <a:r>
                  <a:rPr lang="en-US" baseline="-25000" dirty="0">
                    <a:latin typeface="Consolas" pitchFamily="49" charset="0"/>
                    <a:ea typeface="仿宋" pitchFamily="49" charset="-122"/>
                    <a:cs typeface="Times New Roman" panose="02020603050405020304" pitchFamily="18" charset="0"/>
                  </a:rPr>
                  <a:t>f</a:t>
                </a:r>
                <a:r>
                  <a:rPr lang="en-US" dirty="0">
                    <a:latin typeface="Consolas" pitchFamily="49" charset="0"/>
                    <a:ea typeface="仿宋" pitchFamily="49" charset="-122"/>
                    <a:cs typeface="Times New Roman" panose="02020603050405020304" pitchFamily="18" charset="0"/>
                  </a:rPr>
                  <a:t> </a:t>
                </a:r>
                <a:r>
                  <a:rPr lang="en-US" dirty="0">
                    <a:solidFill>
                      <a:srgbClr val="FF0000"/>
                    </a:solidFill>
                    <a:latin typeface="Consolas" pitchFamily="49" charset="0"/>
                    <a:ea typeface="仿宋" pitchFamily="49" charset="-122"/>
                    <a:cs typeface="Times New Roman" panose="02020603050405020304" pitchFamily="18" charset="0"/>
                  </a:rPr>
                  <a:t>Do</a:t>
                </a:r>
                <a:r>
                  <a:rPr lang="zh-CN" altLang="en-US" dirty="0">
                    <a:solidFill>
                      <a:srgbClr val="FF0000"/>
                    </a:solidFill>
                    <a:latin typeface="Consolas" pitchFamily="49" charset="0"/>
                    <a:ea typeface="仿宋" pitchFamily="49" charset="-122"/>
                    <a:cs typeface="Times New Roman" panose="02020603050405020304" pitchFamily="18" charset="0"/>
                  </a:rPr>
                  <a:t> </a:t>
                </a:r>
                <a:r>
                  <a:rPr lang="en-US" altLang="zh-CN" dirty="0">
                    <a:solidFill>
                      <a:srgbClr val="FF0000"/>
                    </a:solidFill>
                    <a:latin typeface="Consolas" pitchFamily="49" charset="0"/>
                    <a:ea typeface="仿宋" pitchFamily="49" charset="-122"/>
                    <a:cs typeface="Times New Roman" panose="02020603050405020304" pitchFamily="18" charset="0"/>
                  </a:rPr>
                  <a:t>//</a:t>
                </a:r>
                <a:r>
                  <a:rPr lang="zh-CN" altLang="en-US" dirty="0">
                    <a:solidFill>
                      <a:srgbClr val="0000FF"/>
                    </a:solidFill>
                  </a:rPr>
                  <a:t>如果余图中存在</a:t>
                </a:r>
                <a:r>
                  <a:rPr lang="en-US" altLang="zh-CN" dirty="0">
                    <a:solidFill>
                      <a:srgbClr val="0000FF"/>
                    </a:solidFill>
                  </a:rPr>
                  <a:t>s-t </a:t>
                </a:r>
                <a:r>
                  <a:rPr lang="zh-CN" altLang="en-US" dirty="0">
                    <a:solidFill>
                      <a:srgbClr val="0000FF"/>
                    </a:solidFill>
                  </a:rPr>
                  <a:t>的增广路径</a:t>
                </a:r>
                <a:r>
                  <a:rPr lang="en-US" altLang="zh-CN" dirty="0">
                    <a:solidFill>
                      <a:srgbClr val="0000FF"/>
                    </a:solidFill>
                  </a:rPr>
                  <a:t> P</a:t>
                </a:r>
                <a:endParaRPr lang="en-US" dirty="0">
                  <a:solidFill>
                    <a:srgbClr val="FF0000"/>
                  </a:solidFill>
                  <a:latin typeface="Consolas" pitchFamily="49" charset="0"/>
                  <a:ea typeface="仿宋" pitchFamily="49" charset="-122"/>
                  <a:cs typeface="Times New Roman" panose="02020603050405020304" pitchFamily="18" charset="0"/>
                </a:endParaRPr>
              </a:p>
              <a:p>
                <a:pPr marL="514350" indent="-514350" algn="l">
                  <a:buAutoNum type="arabicPeriod"/>
                  <a:defRPr/>
                </a:pPr>
                <a:r>
                  <a:rPr lang="nl-NL" dirty="0">
                    <a:latin typeface="Consolas" pitchFamily="49" charset="0"/>
                    <a:ea typeface="仿宋" pitchFamily="49" charset="-122"/>
                    <a:cs typeface="Times New Roman" panose="02020603050405020304" pitchFamily="18" charset="0"/>
                  </a:rPr>
                  <a:t>  c</a:t>
                </a:r>
                <a:r>
                  <a:rPr lang="nl-NL" baseline="-25000" dirty="0">
                    <a:latin typeface="Consolas" pitchFamily="49" charset="0"/>
                    <a:ea typeface="仿宋" pitchFamily="49" charset="-122"/>
                    <a:cs typeface="Times New Roman" panose="02020603050405020304" pitchFamily="18" charset="0"/>
                  </a:rPr>
                  <a:t>f</a:t>
                </a:r>
                <a:r>
                  <a:rPr lang="nl-NL" dirty="0">
                    <a:latin typeface="Consolas" pitchFamily="49" charset="0"/>
                    <a:ea typeface="仿宋" pitchFamily="49" charset="-122"/>
                    <a:cs typeface="Times New Roman" panose="02020603050405020304" pitchFamily="18" charset="0"/>
                  </a:rPr>
                  <a:t>(p)</a:t>
                </a:r>
                <a:r>
                  <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nl-NL" dirty="0">
                    <a:latin typeface="Consolas" pitchFamily="49" charset="0"/>
                    <a:ea typeface="仿宋" pitchFamily="49" charset="-122"/>
                    <a:cs typeface="Times New Roman" panose="02020603050405020304" pitchFamily="18" charset="0"/>
                  </a:rPr>
                  <a:t>min{</a:t>
                </a:r>
                <a:r>
                  <a:rPr lang="nl-NL" altLang="zh-CN" dirty="0">
                    <a:latin typeface="Consolas" pitchFamily="49" charset="0"/>
                    <a:ea typeface="仿宋" pitchFamily="49" charset="-122"/>
                    <a:cs typeface="Times New Roman" panose="02020603050405020304" pitchFamily="18" charset="0"/>
                  </a:rPr>
                  <a:t>c</a:t>
                </a:r>
                <a:r>
                  <a:rPr lang="nl-NL" altLang="zh-CN" baseline="-25000" dirty="0">
                    <a:latin typeface="Consolas" pitchFamily="49" charset="0"/>
                    <a:ea typeface="仿宋" pitchFamily="49" charset="-122"/>
                    <a:cs typeface="Times New Roman" panose="02020603050405020304" pitchFamily="18" charset="0"/>
                  </a:rPr>
                  <a:t>f</a:t>
                </a:r>
                <a:r>
                  <a:rPr lang="nl-NL" dirty="0">
                    <a:latin typeface="Consolas" pitchFamily="49" charset="0"/>
                    <a:ea typeface="仿宋" pitchFamily="49" charset="-122"/>
                    <a:cs typeface="Times New Roman" panose="02020603050405020304" pitchFamily="18" charset="0"/>
                  </a:rPr>
                  <a:t>(u,v):(u,v) is in p}</a:t>
                </a:r>
              </a:p>
              <a:p>
                <a:pPr marL="514350" indent="-514350" algn="l">
                  <a:buAutoNum type="arabicPeriod"/>
                  <a:defRPr/>
                </a:pPr>
                <a:r>
                  <a:rPr lang="en-US" dirty="0">
                    <a:solidFill>
                      <a:srgbClr val="FF0000"/>
                    </a:solidFill>
                    <a:latin typeface="Consolas" pitchFamily="49" charset="0"/>
                    <a:ea typeface="仿宋" pitchFamily="49" charset="-122"/>
                    <a:cs typeface="Times New Roman" panose="02020603050405020304" pitchFamily="18" charset="0"/>
                  </a:rPr>
                  <a:t>  For</a:t>
                </a:r>
                <a:r>
                  <a:rPr lang="en-US" dirty="0">
                    <a:latin typeface="Consolas" pitchFamily="49" charset="0"/>
                    <a:ea typeface="仿宋" pitchFamily="49" charset="-122"/>
                    <a:cs typeface="Times New Roman" panose="02020603050405020304" pitchFamily="18" charset="0"/>
                  </a:rPr>
                  <a:t> each edge (</a:t>
                </a:r>
                <a:r>
                  <a:rPr lang="en-US" dirty="0" err="1">
                    <a:latin typeface="Consolas" pitchFamily="49" charset="0"/>
                    <a:ea typeface="仿宋" pitchFamily="49" charset="-122"/>
                    <a:cs typeface="Times New Roman" panose="02020603050405020304" pitchFamily="18" charset="0"/>
                  </a:rPr>
                  <a:t>u,v</a:t>
                </a:r>
                <a:r>
                  <a:rPr lang="en-US" dirty="0">
                    <a:latin typeface="Consolas" pitchFamily="49" charset="0"/>
                    <a:ea typeface="仿宋" pitchFamily="49" charset="-122"/>
                    <a:cs typeface="Times New Roman" panose="02020603050405020304" pitchFamily="18" charset="0"/>
                  </a:rPr>
                  <a:t>) in p </a:t>
                </a:r>
                <a:r>
                  <a:rPr lang="en-US"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en-US" dirty="0">
                    <a:solidFill>
                      <a:srgbClr val="FF0000"/>
                    </a:solidFill>
                    <a:latin typeface="Consolas" pitchFamily="49" charset="0"/>
                    <a:ea typeface="仿宋" pitchFamily="49" charset="-122"/>
                    <a:cs typeface="Times New Roman" panose="02020603050405020304" pitchFamily="18" charset="0"/>
                  </a:rPr>
                  <a:t> </a:t>
                </a:r>
                <a:r>
                  <a:rPr lang="en-US" dirty="0">
                    <a:latin typeface="Consolas" pitchFamily="49" charset="0"/>
                    <a:ea typeface="仿宋" pitchFamily="49" charset="-122"/>
                    <a:cs typeface="Times New Roman" panose="02020603050405020304" pitchFamily="18" charset="0"/>
                  </a:rPr>
                  <a:t>    </a:t>
                </a:r>
                <a:r>
                  <a:rPr lang="en-US" dirty="0">
                    <a:solidFill>
                      <a:srgbClr val="FF0000"/>
                    </a:solidFill>
                    <a:latin typeface="Consolas" pitchFamily="49" charset="0"/>
                    <a:ea typeface="仿宋" pitchFamily="49" charset="-122"/>
                    <a:cs typeface="Times New Roman" panose="02020603050405020304" pitchFamily="18" charset="0"/>
                  </a:rPr>
                  <a:t>If</a:t>
                </a:r>
                <a:r>
                  <a:rPr lang="en-US" dirty="0">
                    <a:latin typeface="Consolas" pitchFamily="49" charset="0"/>
                    <a:ea typeface="仿宋" pitchFamily="49" charset="-122"/>
                    <a:cs typeface="Times New Roman" panose="02020603050405020304" pitchFamily="18" charset="0"/>
                  </a:rPr>
                  <a:t> (</a:t>
                </a:r>
                <a:r>
                  <a:rPr lang="en-US" dirty="0" err="1">
                    <a:latin typeface="Consolas" pitchFamily="49" charset="0"/>
                    <a:ea typeface="仿宋" pitchFamily="49" charset="-122"/>
                    <a:cs typeface="Times New Roman" panose="02020603050405020304" pitchFamily="18" charset="0"/>
                  </a:rPr>
                  <a:t>u,v</a:t>
                </a:r>
                <a:r>
                  <a:rPr lang="en-US" dirty="0">
                    <a:latin typeface="Consolas" pitchFamily="49" charset="0"/>
                    <a:ea typeface="仿宋" pitchFamily="49" charset="-122"/>
                    <a:cs typeface="Times New Roman" panose="02020603050405020304" pitchFamily="18" charset="0"/>
                  </a:rPr>
                  <a:t>) in G.E </a:t>
                </a:r>
                <a:r>
                  <a:rPr lang="en-US"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en-US" dirty="0">
                    <a:solidFill>
                      <a:srgbClr val="FF0000"/>
                    </a:solidFill>
                    <a:latin typeface="Consolas" pitchFamily="49" charset="0"/>
                    <a:ea typeface="仿宋" pitchFamily="49" charset="-122"/>
                    <a:cs typeface="Times New Roman" panose="02020603050405020304" pitchFamily="18" charset="0"/>
                  </a:rPr>
                  <a:t> </a:t>
                </a:r>
                <a:r>
                  <a:rPr lang="en-US" dirty="0">
                    <a:latin typeface="Consolas" pitchFamily="49" charset="0"/>
                    <a:ea typeface="仿宋" pitchFamily="49" charset="-122"/>
                    <a:cs typeface="Times New Roman" panose="02020603050405020304" pitchFamily="18" charset="0"/>
                  </a:rPr>
                  <a:t>       </a:t>
                </a:r>
                <a:r>
                  <a:rPr lang="pl-PL" dirty="0">
                    <a:latin typeface="Consolas" pitchFamily="49" charset="0"/>
                    <a:ea typeface="仿宋" pitchFamily="49" charset="-122"/>
                    <a:cs typeface="Times New Roman" panose="02020603050405020304" pitchFamily="18" charset="0"/>
                  </a:rPr>
                  <a:t>f(u,v)</a:t>
                </a:r>
                <a:r>
                  <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pl-PL" dirty="0">
                    <a:latin typeface="Consolas" pitchFamily="49" charset="0"/>
                    <a:ea typeface="仿宋" pitchFamily="49" charset="-122"/>
                    <a:cs typeface="Times New Roman" panose="02020603050405020304" pitchFamily="18" charset="0"/>
                  </a:rPr>
                  <a:t>f(u,v)+</a:t>
                </a:r>
                <a:r>
                  <a:rPr lang="nl-NL" altLang="zh-CN" dirty="0">
                    <a:latin typeface="Consolas" pitchFamily="49" charset="0"/>
                    <a:ea typeface="仿宋" pitchFamily="49" charset="-122"/>
                    <a:cs typeface="Times New Roman" panose="02020603050405020304" pitchFamily="18" charset="0"/>
                  </a:rPr>
                  <a:t>c</a:t>
                </a:r>
                <a:r>
                  <a:rPr lang="nl-NL" altLang="zh-CN" baseline="-25000" dirty="0">
                    <a:latin typeface="Consolas" pitchFamily="49" charset="0"/>
                    <a:ea typeface="仿宋" pitchFamily="49" charset="-122"/>
                    <a:cs typeface="Times New Roman" panose="02020603050405020304" pitchFamily="18" charset="0"/>
                  </a:rPr>
                  <a:t>f</a:t>
                </a:r>
                <a:r>
                  <a:rPr lang="pl-PL" dirty="0">
                    <a:latin typeface="Consolas" pitchFamily="49" charset="0"/>
                    <a:ea typeface="仿宋" pitchFamily="49" charset="-122"/>
                    <a:cs typeface="Times New Roman" panose="02020603050405020304" pitchFamily="18" charset="0"/>
                  </a:rPr>
                  <a:t>(p)</a:t>
                </a:r>
                <a:endParaRPr lang="en-US" dirty="0">
                  <a:latin typeface="Consolas" pitchFamily="49" charset="0"/>
                  <a:ea typeface="仿宋" pitchFamily="49" charset="-122"/>
                  <a:cs typeface="Times New Roman" panose="02020603050405020304" pitchFamily="18" charset="0"/>
                </a:endParaRPr>
              </a:p>
              <a:p>
                <a:pPr marL="514350" indent="-514350" algn="l">
                  <a:buAutoNum type="arabicPeriod"/>
                  <a:defRPr/>
                </a:pPr>
                <a:r>
                  <a:rPr lang="nl-NL" dirty="0">
                    <a:solidFill>
                      <a:srgbClr val="FF0000"/>
                    </a:solidFill>
                    <a:latin typeface="Consolas" pitchFamily="49" charset="0"/>
                    <a:ea typeface="仿宋" pitchFamily="49" charset="-122"/>
                    <a:cs typeface="Times New Roman" panose="02020603050405020304" pitchFamily="18" charset="0"/>
                  </a:rPr>
                  <a:t> </a:t>
                </a:r>
                <a:r>
                  <a:rPr lang="nl-NL" dirty="0">
                    <a:latin typeface="Consolas" pitchFamily="49" charset="0"/>
                    <a:ea typeface="仿宋" pitchFamily="49" charset="-122"/>
                    <a:cs typeface="Times New Roman" panose="02020603050405020304" pitchFamily="18" charset="0"/>
                  </a:rPr>
                  <a:t>    </a:t>
                </a:r>
                <a:r>
                  <a:rPr lang="nl-NL" dirty="0">
                    <a:solidFill>
                      <a:srgbClr val="FF0000"/>
                    </a:solidFill>
                    <a:latin typeface="Consolas" pitchFamily="49" charset="0"/>
                    <a:ea typeface="仿宋" pitchFamily="49" charset="-122"/>
                    <a:cs typeface="Times New Roman" panose="02020603050405020304" pitchFamily="18" charset="0"/>
                  </a:rPr>
                  <a:t>Else</a:t>
                </a:r>
                <a:r>
                  <a:rPr lang="nl-NL" dirty="0">
                    <a:latin typeface="Consolas" pitchFamily="49" charset="0"/>
                    <a:ea typeface="仿宋" pitchFamily="49" charset="-122"/>
                    <a:cs typeface="Times New Roman" panose="02020603050405020304" pitchFamily="18" charset="0"/>
                  </a:rPr>
                  <a:t> f(v,u)</a:t>
                </a:r>
                <a:r>
                  <a:rPr lang="en-US" altLang="zh-CN"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nl-NL" dirty="0">
                    <a:latin typeface="Consolas" pitchFamily="49" charset="0"/>
                    <a:ea typeface="仿宋" pitchFamily="49" charset="-122"/>
                    <a:cs typeface="Times New Roman" panose="02020603050405020304" pitchFamily="18" charset="0"/>
                  </a:rPr>
                  <a:t>f(v,u)-</a:t>
                </a:r>
                <a:r>
                  <a:rPr lang="nl-NL" altLang="zh-CN" dirty="0">
                    <a:latin typeface="Consolas" pitchFamily="49" charset="0"/>
                    <a:ea typeface="仿宋" pitchFamily="49" charset="-122"/>
                    <a:cs typeface="Times New Roman" panose="02020603050405020304" pitchFamily="18" charset="0"/>
                  </a:rPr>
                  <a:t>c</a:t>
                </a:r>
                <a:r>
                  <a:rPr lang="nl-NL" altLang="zh-CN" baseline="-25000" dirty="0">
                    <a:latin typeface="Consolas" pitchFamily="49" charset="0"/>
                    <a:ea typeface="仿宋" pitchFamily="49" charset="-122"/>
                    <a:cs typeface="Times New Roman" panose="02020603050405020304" pitchFamily="18" charset="0"/>
                  </a:rPr>
                  <a:t>f</a:t>
                </a:r>
                <a:r>
                  <a:rPr lang="nl-NL" dirty="0">
                    <a:latin typeface="Consolas" pitchFamily="49" charset="0"/>
                    <a:ea typeface="仿宋" pitchFamily="49" charset="-122"/>
                    <a:cs typeface="Times New Roman" panose="02020603050405020304" pitchFamily="18" charset="0"/>
                  </a:rPr>
                  <a:t>(p) </a:t>
                </a:r>
                <a:endParaRPr lang="pt-BR" dirty="0">
                  <a:latin typeface="Consolas" pitchFamily="49" charset="0"/>
                  <a:ea typeface="仿宋" pitchFamily="49" charset="-122"/>
                  <a:cs typeface="Times New Roman" panose="02020603050405020304" pitchFamily="18" charset="0"/>
                </a:endParaRPr>
              </a:p>
            </p:txBody>
          </p:sp>
        </mc:Choice>
        <mc:Fallback>
          <p:sp>
            <p:nvSpPr>
              <p:cNvPr id="6" name="Text Box 3">
                <a:extLst>
                  <a:ext uri="{FF2B5EF4-FFF2-40B4-BE49-F238E27FC236}">
                    <a16:creationId xmlns:a16="http://schemas.microsoft.com/office/drawing/2014/main" id="{E52D0916-6FE6-4A47-A903-E98FE7BADDF7}"/>
                  </a:ext>
                </a:extLst>
              </p:cNvPr>
              <p:cNvSpPr txBox="1">
                <a:spLocks noRot="1" noChangeAspect="1" noMove="1" noResize="1" noEditPoints="1" noAdjustHandles="1" noChangeArrowheads="1" noChangeShapeType="1" noTextEdit="1"/>
              </p:cNvSpPr>
              <p:nvPr/>
            </p:nvSpPr>
            <p:spPr bwMode="auto">
              <a:xfrm>
                <a:off x="218706" y="1898599"/>
                <a:ext cx="5585924" cy="3060802"/>
              </a:xfrm>
              <a:prstGeom prst="rect">
                <a:avLst/>
              </a:prstGeom>
              <a:blipFill>
                <a:blip r:embed="rId2"/>
                <a:stretch>
                  <a:fillRect/>
                </a:stretch>
              </a:blipFill>
              <a:ln w="9525">
                <a:noFill/>
                <a:miter lim="800000"/>
                <a:headEnd/>
                <a:tailEnd/>
              </a:ln>
              <a:effectLst>
                <a:outerShdw blurRad="149987" dist="250190" dir="8460000" algn="ctr">
                  <a:srgbClr val="000000">
                    <a:alpha val="28000"/>
                  </a:srgbClr>
                </a:outerShdw>
              </a:effectLst>
            </p:spPr>
            <p:txBody>
              <a:bodyPr/>
              <a:lstStyle/>
              <a:p>
                <a:r>
                  <a:rPr lang="en-CN">
                    <a:noFill/>
                  </a:rPr>
                  <a:t> </a:t>
                </a:r>
              </a:p>
            </p:txBody>
          </p:sp>
        </mc:Fallback>
      </mc:AlternateContent>
      <p:sp>
        <p:nvSpPr>
          <p:cNvPr id="7" name="AutoShape 5">
            <a:extLst>
              <a:ext uri="{FF2B5EF4-FFF2-40B4-BE49-F238E27FC236}">
                <a16:creationId xmlns:a16="http://schemas.microsoft.com/office/drawing/2014/main" id="{BCBADF0A-2674-0A40-AA9A-E6556B5C985D}"/>
              </a:ext>
            </a:extLst>
          </p:cNvPr>
          <p:cNvSpPr/>
          <p:nvPr/>
        </p:nvSpPr>
        <p:spPr>
          <a:xfrm>
            <a:off x="5690330" y="1981200"/>
            <a:ext cx="228600" cy="821223"/>
          </a:xfrm>
          <a:prstGeom prst="rightBrace">
            <a:avLst>
              <a:gd name="adj1" fmla="val 50000"/>
              <a:gd name="adj2" fmla="val 50000"/>
            </a:avLst>
          </a:prstGeom>
          <a:noFill/>
          <a:ln w="28575" cap="flat" cmpd="sng">
            <a:solidFill>
              <a:srgbClr val="0070C0"/>
            </a:solidFill>
            <a:prstDash val="solid"/>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 name="AutoShape 5">
            <a:extLst>
              <a:ext uri="{FF2B5EF4-FFF2-40B4-BE49-F238E27FC236}">
                <a16:creationId xmlns:a16="http://schemas.microsoft.com/office/drawing/2014/main" id="{15E4DA54-CD27-4D4D-B804-0749747F1E0B}"/>
              </a:ext>
            </a:extLst>
          </p:cNvPr>
          <p:cNvSpPr/>
          <p:nvPr/>
        </p:nvSpPr>
        <p:spPr>
          <a:xfrm>
            <a:off x="5737039" y="3746777"/>
            <a:ext cx="228600" cy="1166462"/>
          </a:xfrm>
          <a:prstGeom prst="rightBrace">
            <a:avLst>
              <a:gd name="adj1" fmla="val 50000"/>
              <a:gd name="adj2" fmla="val 50000"/>
            </a:avLst>
          </a:prstGeom>
          <a:noFill/>
          <a:ln w="28575" cap="flat" cmpd="sng">
            <a:solidFill>
              <a:srgbClr val="0070C0"/>
            </a:solidFill>
            <a:prstDash val="solid"/>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9" name="Text Box 6">
                <a:extLst>
                  <a:ext uri="{FF2B5EF4-FFF2-40B4-BE49-F238E27FC236}">
                    <a16:creationId xmlns:a16="http://schemas.microsoft.com/office/drawing/2014/main" id="{C27A772B-652C-6748-BCD4-C701295372A8}"/>
                  </a:ext>
                </a:extLst>
              </p:cNvPr>
              <p:cNvSpPr txBox="1"/>
              <p:nvPr/>
            </p:nvSpPr>
            <p:spPr>
              <a:xfrm>
                <a:off x="5969734" y="2151338"/>
                <a:ext cx="3055218" cy="455253"/>
              </a:xfrm>
              <a:prstGeom prst="rect">
                <a:avLst/>
              </a:prstGeom>
              <a:noFill/>
              <a:ln w="28575">
                <a:noFill/>
              </a:ln>
            </p:spPr>
            <p:txBody>
              <a:bodyPr wrap="squar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indent="0" eaLnBrk="1" hangingPunct="1">
                  <a:lnSpc>
                    <a:spcPct val="150000"/>
                  </a:lnSpc>
                  <a:spcBef>
                    <a:spcPts val="0"/>
                  </a:spcBef>
                  <a:buNone/>
                </a:pPr>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对于所有</a:t>
                </a:r>
                <a14:m>
                  <m:oMath xmlns:m="http://schemas.openxmlformats.org/officeDocument/2006/math">
                    <m:r>
                      <a:rPr lang="en-US" altLang="zh-CN" sz="18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𝑒</m:t>
                    </m:r>
                  </m:oMath>
                </a14:m>
                <a:r>
                  <a:rPr lang="zh-CN" altLang="en-US" sz="1800" dirty="0">
                    <a:latin typeface="Times New Roman" panose="02020603050405020304" pitchFamily="18" charset="0"/>
                    <a:ea typeface="楷体" panose="02010609060101010101" pitchFamily="49" charset="-122"/>
                    <a:cs typeface="Times New Roman" panose="02020603050405020304" pitchFamily="18" charset="0"/>
                  </a:rPr>
                  <a:t>初始化 </a:t>
                </a:r>
                <a14:m>
                  <m:oMath xmlns:m="http://schemas.openxmlformats.org/officeDocument/2006/math">
                    <m:r>
                      <a:rPr lang="en-US" altLang="zh-CN" sz="18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𝑓</m:t>
                    </m:r>
                    <m:r>
                      <a:rPr lang="en-US" altLang="zh-CN" sz="18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m:t>
                    </m:r>
                    <m:r>
                      <a:rPr lang="en-US" altLang="zh-CN" sz="18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𝑒</m:t>
                    </m:r>
                    <m:r>
                      <a:rPr lang="en-US" altLang="zh-CN" sz="1800" i="1" dirty="0">
                        <a:solidFill>
                          <a:srgbClr val="0000FF"/>
                        </a:solidFill>
                        <a:latin typeface="Cambria Math" panose="02040503050406030204" pitchFamily="18" charset="0"/>
                        <a:ea typeface="楷体" panose="02010609060101010101" pitchFamily="49" charset="-122"/>
                        <a:cs typeface="Times New Roman" panose="02020603050405020304" pitchFamily="18" charset="0"/>
                      </a:rPr>
                      <m:t>) = 0</m:t>
                    </m:r>
                  </m:oMath>
                </a14:m>
                <a:endParaRPr lang="en-US" altLang="zh-CN" sz="18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9" name="Text Box 6">
                <a:extLst>
                  <a:ext uri="{FF2B5EF4-FFF2-40B4-BE49-F238E27FC236}">
                    <a16:creationId xmlns:a16="http://schemas.microsoft.com/office/drawing/2014/main" id="{C27A772B-652C-6748-BCD4-C701295372A8}"/>
                  </a:ext>
                </a:extLst>
              </p:cNvPr>
              <p:cNvSpPr txBox="1">
                <a:spLocks noRot="1" noChangeAspect="1" noMove="1" noResize="1" noEditPoints="1" noAdjustHandles="1" noChangeArrowheads="1" noChangeShapeType="1" noTextEdit="1"/>
              </p:cNvSpPr>
              <p:nvPr/>
            </p:nvSpPr>
            <p:spPr>
              <a:xfrm>
                <a:off x="5969734" y="2151338"/>
                <a:ext cx="3055218" cy="455253"/>
              </a:xfrm>
              <a:prstGeom prst="rect">
                <a:avLst/>
              </a:prstGeom>
              <a:blipFill>
                <a:blip r:embed="rId3"/>
                <a:stretch>
                  <a:fillRect l="-1240" b="-18919"/>
                </a:stretch>
              </a:blipFill>
              <a:ln w="28575">
                <a:noFill/>
              </a:ln>
            </p:spPr>
            <p:txBody>
              <a:bodyPr/>
              <a:lstStyle/>
              <a:p>
                <a:r>
                  <a:rPr lang="en-CN">
                    <a:noFill/>
                  </a:rPr>
                  <a:t> </a:t>
                </a:r>
              </a:p>
            </p:txBody>
          </p:sp>
        </mc:Fallback>
      </mc:AlternateContent>
      <p:sp>
        <p:nvSpPr>
          <p:cNvPr id="10" name="AutoShape 5">
            <a:extLst>
              <a:ext uri="{FF2B5EF4-FFF2-40B4-BE49-F238E27FC236}">
                <a16:creationId xmlns:a16="http://schemas.microsoft.com/office/drawing/2014/main" id="{35BC9F17-675F-AC46-A032-859770388379}"/>
              </a:ext>
            </a:extLst>
          </p:cNvPr>
          <p:cNvSpPr/>
          <p:nvPr/>
        </p:nvSpPr>
        <p:spPr>
          <a:xfrm>
            <a:off x="5690330" y="2854647"/>
            <a:ext cx="228600" cy="821223"/>
          </a:xfrm>
          <a:prstGeom prst="rightBrace">
            <a:avLst>
              <a:gd name="adj1" fmla="val 50000"/>
              <a:gd name="adj2" fmla="val 50000"/>
            </a:avLst>
          </a:prstGeom>
          <a:noFill/>
          <a:ln w="28575" cap="flat" cmpd="sng">
            <a:solidFill>
              <a:srgbClr val="0070C0"/>
            </a:solidFill>
            <a:prstDash val="solid"/>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1" name="矩形 4">
                <a:extLst>
                  <a:ext uri="{FF2B5EF4-FFF2-40B4-BE49-F238E27FC236}">
                    <a16:creationId xmlns:a16="http://schemas.microsoft.com/office/drawing/2014/main" id="{BA1C74C7-08AF-2F4A-B879-EBA90A21BE12}"/>
                  </a:ext>
                </a:extLst>
              </p:cNvPr>
              <p:cNvSpPr/>
              <p:nvPr/>
            </p:nvSpPr>
            <p:spPr>
              <a:xfrm>
                <a:off x="5965639" y="3145959"/>
                <a:ext cx="2393219" cy="313932"/>
              </a:xfrm>
              <a:prstGeom prst="rect">
                <a:avLst/>
              </a:prstGeom>
            </p:spPr>
            <p:txBody>
              <a:bodyPr wrap="none">
                <a:spAutoFit/>
              </a:bodyPr>
              <a:lstStyle/>
              <a:p>
                <a:pPr marL="609600" indent="-609600">
                  <a:lnSpc>
                    <a:spcPct val="80000"/>
                  </a:lnSpc>
                </a:pPr>
                <a:r>
                  <a:rPr lang="zh-CN" altLang="en-US" dirty="0">
                    <a:latin typeface="楷体" panose="02010609060101010101" pitchFamily="49" charset="-122"/>
                    <a:ea typeface="楷体" panose="02010609060101010101" pitchFamily="49" charset="-122"/>
                  </a:rPr>
                  <a:t>找到路径</a:t>
                </a:r>
                <a14:m>
                  <m:oMath xmlns:m="http://schemas.openxmlformats.org/officeDocument/2006/math">
                    <m:r>
                      <a:rPr lang="en-US" altLang="zh-CN" b="0" i="1" smtClean="0">
                        <a:solidFill>
                          <a:srgbClr val="0000FF"/>
                        </a:solidFill>
                        <a:latin typeface="Cambria Math" panose="02040503050406030204" pitchFamily="18" charset="0"/>
                        <a:ea typeface="楷体" panose="02010609060101010101" pitchFamily="49" charset="-122"/>
                      </a:rPr>
                      <m:t>𝑝</m:t>
                    </m:r>
                  </m:oMath>
                </a14:m>
                <a:r>
                  <a:rPr lang="zh-CN" altLang="en-US" dirty="0">
                    <a:latin typeface="楷体" panose="02010609060101010101" pitchFamily="49" charset="-122"/>
                    <a:ea typeface="楷体" panose="02010609060101010101" pitchFamily="49" charset="-122"/>
                  </a:rPr>
                  <a:t>的最小容量</a:t>
                </a:r>
                <a:endParaRPr lang="en-US" altLang="zh-CN" dirty="0">
                  <a:latin typeface="楷体" panose="02010609060101010101" pitchFamily="49" charset="-122"/>
                  <a:ea typeface="楷体" panose="02010609060101010101" pitchFamily="49" charset="-122"/>
                </a:endParaRPr>
              </a:p>
            </p:txBody>
          </p:sp>
        </mc:Choice>
        <mc:Fallback>
          <p:sp>
            <p:nvSpPr>
              <p:cNvPr id="11" name="矩形 4">
                <a:extLst>
                  <a:ext uri="{FF2B5EF4-FFF2-40B4-BE49-F238E27FC236}">
                    <a16:creationId xmlns:a16="http://schemas.microsoft.com/office/drawing/2014/main" id="{BA1C74C7-08AF-2F4A-B879-EBA90A21BE12}"/>
                  </a:ext>
                </a:extLst>
              </p:cNvPr>
              <p:cNvSpPr>
                <a:spLocks noRot="1" noChangeAspect="1" noMove="1" noResize="1" noEditPoints="1" noAdjustHandles="1" noChangeArrowheads="1" noChangeShapeType="1" noTextEdit="1"/>
              </p:cNvSpPr>
              <p:nvPr/>
            </p:nvSpPr>
            <p:spPr>
              <a:xfrm>
                <a:off x="5965639" y="3145959"/>
                <a:ext cx="2393219" cy="313932"/>
              </a:xfrm>
              <a:prstGeom prst="rect">
                <a:avLst/>
              </a:prstGeom>
              <a:blipFill>
                <a:blip r:embed="rId4"/>
                <a:stretch>
                  <a:fillRect l="-2105" t="-23077" r="-1053" b="-26923"/>
                </a:stretch>
              </a:blipFill>
            </p:spPr>
            <p:txBody>
              <a:bodyPr/>
              <a:lstStyle/>
              <a:p>
                <a:r>
                  <a:rPr lang="en-CN">
                    <a:noFill/>
                  </a:rPr>
                  <a:t> </a:t>
                </a:r>
              </a:p>
            </p:txBody>
          </p:sp>
        </mc:Fallback>
      </mc:AlternateContent>
      <mc:AlternateContent xmlns:mc="http://schemas.openxmlformats.org/markup-compatibility/2006">
        <mc:Choice xmlns:a14="http://schemas.microsoft.com/office/drawing/2010/main" Requires="a14">
          <p:sp>
            <p:nvSpPr>
              <p:cNvPr id="12" name="矩形 5">
                <a:extLst>
                  <a:ext uri="{FF2B5EF4-FFF2-40B4-BE49-F238E27FC236}">
                    <a16:creationId xmlns:a16="http://schemas.microsoft.com/office/drawing/2014/main" id="{71C2F506-CF62-364C-BE9C-5F2B3F7FE128}"/>
                  </a:ext>
                </a:extLst>
              </p:cNvPr>
              <p:cNvSpPr/>
              <p:nvPr/>
            </p:nvSpPr>
            <p:spPr>
              <a:xfrm>
                <a:off x="5976952" y="4217156"/>
                <a:ext cx="2914196" cy="313932"/>
              </a:xfrm>
              <a:prstGeom prst="rect">
                <a:avLst/>
              </a:prstGeom>
            </p:spPr>
            <p:txBody>
              <a:bodyPr wrap="none">
                <a:spAutoFit/>
              </a:bodyPr>
              <a:lstStyle/>
              <a:p>
                <a:pPr marL="609600" indent="-609600">
                  <a:lnSpc>
                    <a:spcPct val="80000"/>
                  </a:lnSpc>
                </a:pPr>
                <a:r>
                  <a:rPr lang="zh-CN" altLang="en-US" dirty="0">
                    <a:latin typeface="楷体" panose="02010609060101010101" pitchFamily="49" charset="-122"/>
                    <a:ea typeface="楷体" panose="02010609060101010101" pitchFamily="49" charset="-122"/>
                  </a:rPr>
                  <a:t>沿着路径</a:t>
                </a:r>
                <a14:m>
                  <m:oMath xmlns:m="http://schemas.openxmlformats.org/officeDocument/2006/math">
                    <m:r>
                      <a:rPr lang="en-US" altLang="zh-CN" i="1">
                        <a:solidFill>
                          <a:srgbClr val="0000FF"/>
                        </a:solidFill>
                        <a:latin typeface="Cambria Math" panose="02040503050406030204" pitchFamily="18" charset="0"/>
                        <a:ea typeface="楷体" panose="02010609060101010101" pitchFamily="49" charset="-122"/>
                      </a:rPr>
                      <m:t>𝑝</m:t>
                    </m:r>
                  </m:oMath>
                </a14:m>
                <a:r>
                  <a:rPr lang="zh-CN" altLang="en-US" dirty="0">
                    <a:latin typeface="楷体" panose="02010609060101010101" pitchFamily="49" charset="-122"/>
                    <a:ea typeface="楷体" panose="02010609060101010101" pitchFamily="49" charset="-122"/>
                  </a:rPr>
                  <a:t>增广</a:t>
                </a:r>
                <a:r>
                  <a:rPr lang="en-US" altLang="zh-CN" dirty="0">
                    <a:latin typeface="楷体" panose="02010609060101010101" pitchFamily="49" charset="-122"/>
                    <a:ea typeface="楷体" panose="02010609060101010101" pitchFamily="49" charset="-122"/>
                  </a:rPr>
                  <a:t>f(),</a:t>
                </a:r>
                <a:r>
                  <a:rPr lang="zh-CN" altLang="en-US" dirty="0">
                    <a:latin typeface="楷体" panose="02010609060101010101" pitchFamily="49" charset="-122"/>
                    <a:ea typeface="楷体" panose="02010609060101010101" pitchFamily="49" charset="-122"/>
                  </a:rPr>
                  <a:t>即修改流</a:t>
                </a:r>
                <a:endParaRPr lang="en-US" altLang="zh-CN" dirty="0">
                  <a:latin typeface="楷体" panose="02010609060101010101" pitchFamily="49" charset="-122"/>
                  <a:ea typeface="楷体" panose="02010609060101010101" pitchFamily="49" charset="-122"/>
                </a:endParaRPr>
              </a:p>
            </p:txBody>
          </p:sp>
        </mc:Choice>
        <mc:Fallback>
          <p:sp>
            <p:nvSpPr>
              <p:cNvPr id="12" name="矩形 5">
                <a:extLst>
                  <a:ext uri="{FF2B5EF4-FFF2-40B4-BE49-F238E27FC236}">
                    <a16:creationId xmlns:a16="http://schemas.microsoft.com/office/drawing/2014/main" id="{71C2F506-CF62-364C-BE9C-5F2B3F7FE128}"/>
                  </a:ext>
                </a:extLst>
              </p:cNvPr>
              <p:cNvSpPr>
                <a:spLocks noRot="1" noChangeAspect="1" noMove="1" noResize="1" noEditPoints="1" noAdjustHandles="1" noChangeArrowheads="1" noChangeShapeType="1" noTextEdit="1"/>
              </p:cNvSpPr>
              <p:nvPr/>
            </p:nvSpPr>
            <p:spPr>
              <a:xfrm>
                <a:off x="5976952" y="4217156"/>
                <a:ext cx="2914196" cy="313932"/>
              </a:xfrm>
              <a:prstGeom prst="rect">
                <a:avLst/>
              </a:prstGeom>
              <a:blipFill>
                <a:blip r:embed="rId5"/>
                <a:stretch>
                  <a:fillRect l="-1732" t="-28000" r="-433" b="-28000"/>
                </a:stretch>
              </a:blipFill>
            </p:spPr>
            <p:txBody>
              <a:bodyPr/>
              <a:lstStyle/>
              <a:p>
                <a:r>
                  <a:rPr lang="en-CN">
                    <a:noFill/>
                  </a:rPr>
                  <a:t> </a:t>
                </a:r>
              </a:p>
            </p:txBody>
          </p:sp>
        </mc:Fallback>
      </mc:AlternateContent>
    </p:spTree>
    <p:extLst>
      <p:ext uri="{BB962C8B-B14F-4D97-AF65-F5344CB8AC3E}">
        <p14:creationId xmlns:p14="http://schemas.microsoft.com/office/powerpoint/2010/main" val="3661419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9534" y="3210445"/>
            <a:ext cx="1977711"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）输入网络                                  </a:t>
            </a:r>
          </a:p>
        </p:txBody>
      </p:sp>
      <p:sp>
        <p:nvSpPr>
          <p:cNvPr id="41987" name="Rectangle 2"/>
          <p:cNvSpPr>
            <a:spLocks noGrp="1"/>
          </p:cNvSpPr>
          <p:nvPr/>
        </p:nvSpPr>
        <p:spPr>
          <a:xfrm>
            <a:off x="85725" y="0"/>
            <a:ext cx="8943975"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0070C0"/>
                </a:solidFill>
                <a:latin typeface="楷体" panose="02010609060101010101" pitchFamily="49" charset="-122"/>
                <a:ea typeface="楷体" panose="02010609060101010101" pitchFamily="49" charset="-122"/>
              </a:rPr>
              <a:t>示例</a:t>
            </a:r>
          </a:p>
        </p:txBody>
      </p:sp>
      <p:sp>
        <p:nvSpPr>
          <p:cNvPr id="2" name="Rectangle 2"/>
          <p:cNvSpPr>
            <a:spLocks noGrp="1"/>
          </p:cNvSpPr>
          <p:nvPr/>
        </p:nvSpPr>
        <p:spPr>
          <a:xfrm>
            <a:off x="114300" y="530119"/>
            <a:ext cx="4158959"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FF0000"/>
                </a:solidFill>
                <a:latin typeface="楷体" panose="02010609060101010101" pitchFamily="49" charset="-122"/>
                <a:ea typeface="楷体" panose="02010609060101010101" pitchFamily="49" charset="-122"/>
              </a:rPr>
              <a:t>余图</a:t>
            </a:r>
          </a:p>
        </p:txBody>
      </p:sp>
      <p:sp>
        <p:nvSpPr>
          <p:cNvPr id="3" name="Rectangle 2"/>
          <p:cNvSpPr>
            <a:spLocks noGrp="1"/>
          </p:cNvSpPr>
          <p:nvPr/>
        </p:nvSpPr>
        <p:spPr>
          <a:xfrm>
            <a:off x="4114800" y="504825"/>
            <a:ext cx="4943475"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FF0000"/>
                </a:solidFill>
                <a:latin typeface="楷体" panose="02010609060101010101" pitchFamily="49" charset="-122"/>
                <a:ea typeface="楷体" panose="02010609060101010101" pitchFamily="49" charset="-122"/>
              </a:rPr>
              <a:t>流</a:t>
            </a:r>
          </a:p>
        </p:txBody>
      </p:sp>
      <mc:AlternateContent xmlns:mc="http://schemas.openxmlformats.org/markup-compatibility/2006" xmlns:a14="http://schemas.microsoft.com/office/drawing/2010/main">
        <mc:Choice Requires="a14">
          <p:sp>
            <p:nvSpPr>
              <p:cNvPr id="19" name="Oval 3">
                <a:extLst>
                  <a:ext uri="{FF2B5EF4-FFF2-40B4-BE49-F238E27FC236}">
                    <a16:creationId xmlns:a16="http://schemas.microsoft.com/office/drawing/2014/main" id="{F332AFD7-9947-4271-A68C-E482283798ED}"/>
                  </a:ext>
                </a:extLst>
              </p:cNvPr>
              <p:cNvSpPr>
                <a:spLocks noChangeArrowheads="1"/>
              </p:cNvSpPr>
              <p:nvPr/>
            </p:nvSpPr>
            <p:spPr bwMode="auto">
              <a:xfrm>
                <a:off x="259058" y="195021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19" name="Oval 3">
                <a:extLst>
                  <a:ext uri="{FF2B5EF4-FFF2-40B4-BE49-F238E27FC236}">
                    <a16:creationId xmlns:a16="http://schemas.microsoft.com/office/drawing/2014/main" id="{F332AFD7-9947-4271-A68C-E482283798ED}"/>
                  </a:ext>
                </a:extLst>
              </p:cNvPr>
              <p:cNvSpPr>
                <a:spLocks noRot="1" noChangeAspect="1" noMove="1" noResize="1" noEditPoints="1" noAdjustHandles="1" noChangeArrowheads="1" noChangeShapeType="1" noTextEdit="1"/>
              </p:cNvSpPr>
              <p:nvPr/>
            </p:nvSpPr>
            <p:spPr bwMode="auto">
              <a:xfrm>
                <a:off x="259058" y="1950214"/>
                <a:ext cx="447674" cy="414337"/>
              </a:xfrm>
              <a:prstGeom prst="ellipse">
                <a:avLst/>
              </a:prstGeom>
              <a:blipFill>
                <a:blip r:embed="rId3"/>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27" name="Line 8">
            <a:extLst>
              <a:ext uri="{FF2B5EF4-FFF2-40B4-BE49-F238E27FC236}">
                <a16:creationId xmlns:a16="http://schemas.microsoft.com/office/drawing/2014/main" id="{16D8CCCC-5CAD-4025-B2F6-8DADFF4B4657}"/>
              </a:ext>
            </a:extLst>
          </p:cNvPr>
          <p:cNvSpPr>
            <a:spLocks noChangeShapeType="1"/>
          </p:cNvSpPr>
          <p:nvPr/>
        </p:nvSpPr>
        <p:spPr bwMode="auto">
          <a:xfrm flipV="1">
            <a:off x="505122" y="1385858"/>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9">
            <a:extLst>
              <a:ext uri="{FF2B5EF4-FFF2-40B4-BE49-F238E27FC236}">
                <a16:creationId xmlns:a16="http://schemas.microsoft.com/office/drawing/2014/main" id="{B1B0029B-0CBD-4F54-9E20-F9160DD55310}"/>
              </a:ext>
            </a:extLst>
          </p:cNvPr>
          <p:cNvSpPr>
            <a:spLocks noChangeShapeType="1"/>
          </p:cNvSpPr>
          <p:nvPr/>
        </p:nvSpPr>
        <p:spPr bwMode="auto">
          <a:xfrm>
            <a:off x="503533" y="2363758"/>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Text Box 23">
            <a:extLst>
              <a:ext uri="{FF2B5EF4-FFF2-40B4-BE49-F238E27FC236}">
                <a16:creationId xmlns:a16="http://schemas.microsoft.com/office/drawing/2014/main" id="{319C4511-5ACD-4EE6-ADB6-43BE0A379694}"/>
              </a:ext>
            </a:extLst>
          </p:cNvPr>
          <p:cNvSpPr txBox="1">
            <a:spLocks noChangeArrowheads="1"/>
          </p:cNvSpPr>
          <p:nvPr/>
        </p:nvSpPr>
        <p:spPr bwMode="auto">
          <a:xfrm>
            <a:off x="419175" y="1312590"/>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16</a:t>
            </a:r>
          </a:p>
        </p:txBody>
      </p:sp>
      <p:sp>
        <p:nvSpPr>
          <p:cNvPr id="38" name="Text Box 29">
            <a:extLst>
              <a:ext uri="{FF2B5EF4-FFF2-40B4-BE49-F238E27FC236}">
                <a16:creationId xmlns:a16="http://schemas.microsoft.com/office/drawing/2014/main" id="{1151660E-AB39-4A0D-AA21-F6FEC37C28BF}"/>
              </a:ext>
            </a:extLst>
          </p:cNvPr>
          <p:cNvSpPr txBox="1">
            <a:spLocks noChangeArrowheads="1"/>
          </p:cNvSpPr>
          <p:nvPr/>
        </p:nvSpPr>
        <p:spPr bwMode="auto">
          <a:xfrm>
            <a:off x="427080" y="2632601"/>
            <a:ext cx="562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13</a:t>
            </a:r>
          </a:p>
        </p:txBody>
      </p:sp>
      <p:sp>
        <p:nvSpPr>
          <p:cNvPr id="47" name="Oval 3">
            <a:extLst>
              <a:ext uri="{FF2B5EF4-FFF2-40B4-BE49-F238E27FC236}">
                <a16:creationId xmlns:a16="http://schemas.microsoft.com/office/drawing/2014/main" id="{5C74CF2C-4B5F-4DE5-BF73-150F6556AEA2}"/>
              </a:ext>
            </a:extLst>
          </p:cNvPr>
          <p:cNvSpPr>
            <a:spLocks noChangeArrowheads="1"/>
          </p:cNvSpPr>
          <p:nvPr/>
        </p:nvSpPr>
        <p:spPr bwMode="auto">
          <a:xfrm>
            <a:off x="1230434" y="112867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33D19CB6-239A-436C-B268-BDE27FC35E7C}"/>
                  </a:ext>
                </a:extLst>
              </p:cNvPr>
              <p:cNvSpPr/>
              <p:nvPr/>
            </p:nvSpPr>
            <p:spPr>
              <a:xfrm>
                <a:off x="1204158" y="1081347"/>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5" name="矩形 4">
                <a:extLst>
                  <a:ext uri="{FF2B5EF4-FFF2-40B4-BE49-F238E27FC236}">
                    <a16:creationId xmlns:a16="http://schemas.microsoft.com/office/drawing/2014/main" id="{33D19CB6-239A-436C-B268-BDE27FC35E7C}"/>
                  </a:ext>
                </a:extLst>
              </p:cNvPr>
              <p:cNvSpPr>
                <a:spLocks noRot="1" noChangeAspect="1" noMove="1" noResize="1" noEditPoints="1" noAdjustHandles="1" noChangeArrowheads="1" noChangeShapeType="1" noTextEdit="1"/>
              </p:cNvSpPr>
              <p:nvPr/>
            </p:nvSpPr>
            <p:spPr>
              <a:xfrm>
                <a:off x="1204158" y="1081347"/>
                <a:ext cx="552780" cy="461665"/>
              </a:xfrm>
              <a:prstGeom prst="rect">
                <a:avLst/>
              </a:prstGeom>
              <a:blipFill>
                <a:blip r:embed="rId4"/>
                <a:stretch>
                  <a:fillRect b="-1316"/>
                </a:stretch>
              </a:blipFill>
            </p:spPr>
            <p:txBody>
              <a:bodyPr/>
              <a:lstStyle/>
              <a:p>
                <a:r>
                  <a:rPr lang="zh-CN" altLang="en-US">
                    <a:noFill/>
                  </a:rPr>
                  <a:t> </a:t>
                </a:r>
              </a:p>
            </p:txBody>
          </p:sp>
        </mc:Fallback>
      </mc:AlternateContent>
      <p:sp>
        <p:nvSpPr>
          <p:cNvPr id="48" name="Oval 3">
            <a:extLst>
              <a:ext uri="{FF2B5EF4-FFF2-40B4-BE49-F238E27FC236}">
                <a16:creationId xmlns:a16="http://schemas.microsoft.com/office/drawing/2014/main" id="{4D66ACB6-4CA5-425B-84D7-FC4991BC4FFB}"/>
              </a:ext>
            </a:extLst>
          </p:cNvPr>
          <p:cNvSpPr>
            <a:spLocks noChangeArrowheads="1"/>
          </p:cNvSpPr>
          <p:nvPr/>
        </p:nvSpPr>
        <p:spPr bwMode="auto">
          <a:xfrm>
            <a:off x="1227208" y="266954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49" name="矩形 48">
                <a:extLst>
                  <a:ext uri="{FF2B5EF4-FFF2-40B4-BE49-F238E27FC236}">
                    <a16:creationId xmlns:a16="http://schemas.microsoft.com/office/drawing/2014/main" id="{399E124C-ACA4-4770-B339-FABACEC9589B}"/>
                  </a:ext>
                </a:extLst>
              </p:cNvPr>
              <p:cNvSpPr/>
              <p:nvPr/>
            </p:nvSpPr>
            <p:spPr>
              <a:xfrm>
                <a:off x="1200932" y="2622212"/>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49" name="矩形 48">
                <a:extLst>
                  <a:ext uri="{FF2B5EF4-FFF2-40B4-BE49-F238E27FC236}">
                    <a16:creationId xmlns:a16="http://schemas.microsoft.com/office/drawing/2014/main" id="{399E124C-ACA4-4770-B339-FABACEC9589B}"/>
                  </a:ext>
                </a:extLst>
              </p:cNvPr>
              <p:cNvSpPr>
                <a:spLocks noRot="1" noChangeAspect="1" noMove="1" noResize="1" noEditPoints="1" noAdjustHandles="1" noChangeArrowheads="1" noChangeShapeType="1" noTextEdit="1"/>
              </p:cNvSpPr>
              <p:nvPr/>
            </p:nvSpPr>
            <p:spPr>
              <a:xfrm>
                <a:off x="1200932" y="2622212"/>
                <a:ext cx="559897" cy="461665"/>
              </a:xfrm>
              <a:prstGeom prst="rect">
                <a:avLst/>
              </a:prstGeom>
              <a:blipFill>
                <a:blip r:embed="rId5"/>
                <a:stretch>
                  <a:fillRect b="-1316"/>
                </a:stretch>
              </a:blipFill>
            </p:spPr>
            <p:txBody>
              <a:bodyPr/>
              <a:lstStyle/>
              <a:p>
                <a:r>
                  <a:rPr lang="zh-CN" altLang="en-US">
                    <a:noFill/>
                  </a:rPr>
                  <a:t> </a:t>
                </a:r>
              </a:p>
            </p:txBody>
          </p:sp>
        </mc:Fallback>
      </mc:AlternateContent>
      <p:sp>
        <p:nvSpPr>
          <p:cNvPr id="50" name="Oval 3">
            <a:extLst>
              <a:ext uri="{FF2B5EF4-FFF2-40B4-BE49-F238E27FC236}">
                <a16:creationId xmlns:a16="http://schemas.microsoft.com/office/drawing/2014/main" id="{DAD51236-1DB9-451A-B6DF-8908CE87F91E}"/>
              </a:ext>
            </a:extLst>
          </p:cNvPr>
          <p:cNvSpPr>
            <a:spLocks noChangeArrowheads="1"/>
          </p:cNvSpPr>
          <p:nvPr/>
        </p:nvSpPr>
        <p:spPr bwMode="auto">
          <a:xfrm>
            <a:off x="2682632" y="112867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51" name="矩形 50">
                <a:extLst>
                  <a:ext uri="{FF2B5EF4-FFF2-40B4-BE49-F238E27FC236}">
                    <a16:creationId xmlns:a16="http://schemas.microsoft.com/office/drawing/2014/main" id="{6B6B0ABE-65D9-4773-8246-3628AA81DA91}"/>
                  </a:ext>
                </a:extLst>
              </p:cNvPr>
              <p:cNvSpPr/>
              <p:nvPr/>
            </p:nvSpPr>
            <p:spPr>
              <a:xfrm>
                <a:off x="2656356" y="1081347"/>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51" name="矩形 50">
                <a:extLst>
                  <a:ext uri="{FF2B5EF4-FFF2-40B4-BE49-F238E27FC236}">
                    <a16:creationId xmlns:a16="http://schemas.microsoft.com/office/drawing/2014/main" id="{6B6B0ABE-65D9-4773-8246-3628AA81DA91}"/>
                  </a:ext>
                </a:extLst>
              </p:cNvPr>
              <p:cNvSpPr>
                <a:spLocks noRot="1" noChangeAspect="1" noMove="1" noResize="1" noEditPoints="1" noAdjustHandles="1" noChangeArrowheads="1" noChangeShapeType="1" noTextEdit="1"/>
              </p:cNvSpPr>
              <p:nvPr/>
            </p:nvSpPr>
            <p:spPr>
              <a:xfrm>
                <a:off x="2656356" y="1081347"/>
                <a:ext cx="559897" cy="461665"/>
              </a:xfrm>
              <a:prstGeom prst="rect">
                <a:avLst/>
              </a:prstGeom>
              <a:blipFill>
                <a:blip r:embed="rId6"/>
                <a:stretch>
                  <a:fillRect b="-1316"/>
                </a:stretch>
              </a:blipFill>
            </p:spPr>
            <p:txBody>
              <a:bodyPr/>
              <a:lstStyle/>
              <a:p>
                <a:r>
                  <a:rPr lang="zh-CN" altLang="en-US">
                    <a:noFill/>
                  </a:rPr>
                  <a:t> </a:t>
                </a:r>
              </a:p>
            </p:txBody>
          </p:sp>
        </mc:Fallback>
      </mc:AlternateContent>
      <p:sp>
        <p:nvSpPr>
          <p:cNvPr id="52" name="Oval 3">
            <a:extLst>
              <a:ext uri="{FF2B5EF4-FFF2-40B4-BE49-F238E27FC236}">
                <a16:creationId xmlns:a16="http://schemas.microsoft.com/office/drawing/2014/main" id="{2A44C90F-9CB3-47E3-8207-282D93208428}"/>
              </a:ext>
            </a:extLst>
          </p:cNvPr>
          <p:cNvSpPr>
            <a:spLocks noChangeArrowheads="1"/>
          </p:cNvSpPr>
          <p:nvPr/>
        </p:nvSpPr>
        <p:spPr bwMode="auto">
          <a:xfrm>
            <a:off x="2665713" y="266954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DEA960FE-6AF6-4C08-9B30-3A70D7A3FE14}"/>
                  </a:ext>
                </a:extLst>
              </p:cNvPr>
              <p:cNvSpPr/>
              <p:nvPr/>
            </p:nvSpPr>
            <p:spPr>
              <a:xfrm>
                <a:off x="2639437" y="2622213"/>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53" name="矩形 52">
                <a:extLst>
                  <a:ext uri="{FF2B5EF4-FFF2-40B4-BE49-F238E27FC236}">
                    <a16:creationId xmlns:a16="http://schemas.microsoft.com/office/drawing/2014/main" id="{DEA960FE-6AF6-4C08-9B30-3A70D7A3FE14}"/>
                  </a:ext>
                </a:extLst>
              </p:cNvPr>
              <p:cNvSpPr>
                <a:spLocks noRot="1" noChangeAspect="1" noMove="1" noResize="1" noEditPoints="1" noAdjustHandles="1" noChangeArrowheads="1" noChangeShapeType="1" noTextEdit="1"/>
              </p:cNvSpPr>
              <p:nvPr/>
            </p:nvSpPr>
            <p:spPr>
              <a:xfrm>
                <a:off x="2639437" y="2622213"/>
                <a:ext cx="546752" cy="461665"/>
              </a:xfrm>
              <a:prstGeom prst="rect">
                <a:avLst/>
              </a:prstGeom>
              <a:blipFill>
                <a:blip r:embed="rId7"/>
                <a:stretch>
                  <a:fillRect b="-1316"/>
                </a:stretch>
              </a:blipFill>
            </p:spPr>
            <p:txBody>
              <a:bodyPr/>
              <a:lstStyle/>
              <a:p>
                <a:r>
                  <a:rPr lang="zh-CN" altLang="en-US">
                    <a:noFill/>
                  </a:rPr>
                  <a:t> </a:t>
                </a:r>
              </a:p>
            </p:txBody>
          </p:sp>
        </mc:Fallback>
      </mc:AlternateContent>
      <p:sp>
        <p:nvSpPr>
          <p:cNvPr id="54" name="Oval 3">
            <a:extLst>
              <a:ext uri="{FF2B5EF4-FFF2-40B4-BE49-F238E27FC236}">
                <a16:creationId xmlns:a16="http://schemas.microsoft.com/office/drawing/2014/main" id="{C7A459BE-18A6-4011-B692-5CE7D753B64A}"/>
              </a:ext>
            </a:extLst>
          </p:cNvPr>
          <p:cNvSpPr>
            <a:spLocks noChangeArrowheads="1"/>
          </p:cNvSpPr>
          <p:nvPr/>
        </p:nvSpPr>
        <p:spPr bwMode="auto">
          <a:xfrm>
            <a:off x="3909694" y="195805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0ED74308-CC1D-4BA2-8A1E-EEEF512FEB72}"/>
                  </a:ext>
                </a:extLst>
              </p:cNvPr>
              <p:cNvSpPr/>
              <p:nvPr/>
            </p:nvSpPr>
            <p:spPr>
              <a:xfrm>
                <a:off x="3883418" y="1910724"/>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55" name="矩形 54">
                <a:extLst>
                  <a:ext uri="{FF2B5EF4-FFF2-40B4-BE49-F238E27FC236}">
                    <a16:creationId xmlns:a16="http://schemas.microsoft.com/office/drawing/2014/main" id="{0ED74308-CC1D-4BA2-8A1E-EEEF512FEB72}"/>
                  </a:ext>
                </a:extLst>
              </p:cNvPr>
              <p:cNvSpPr>
                <a:spLocks noRot="1" noChangeAspect="1" noMove="1" noResize="1" noEditPoints="1" noAdjustHandles="1" noChangeArrowheads="1" noChangeShapeType="1" noTextEdit="1"/>
              </p:cNvSpPr>
              <p:nvPr/>
            </p:nvSpPr>
            <p:spPr>
              <a:xfrm>
                <a:off x="3883418" y="1910724"/>
                <a:ext cx="552780" cy="461665"/>
              </a:xfrm>
              <a:prstGeom prst="rect">
                <a:avLst/>
              </a:prstGeom>
              <a:blipFill>
                <a:blip r:embed="rId8"/>
                <a:stretch>
                  <a:fillRect/>
                </a:stretch>
              </a:blipFill>
            </p:spPr>
            <p:txBody>
              <a:bodyPr/>
              <a:lstStyle/>
              <a:p>
                <a:r>
                  <a:rPr lang="zh-CN" altLang="en-US">
                    <a:noFill/>
                  </a:rPr>
                  <a:t> </a:t>
                </a:r>
              </a:p>
            </p:txBody>
          </p:sp>
        </mc:Fallback>
      </mc:AlternateContent>
      <p:sp>
        <p:nvSpPr>
          <p:cNvPr id="56" name="Line 15">
            <a:extLst>
              <a:ext uri="{FF2B5EF4-FFF2-40B4-BE49-F238E27FC236}">
                <a16:creationId xmlns:a16="http://schemas.microsoft.com/office/drawing/2014/main" id="{945B0671-6C55-4B73-A8D6-C6F38AA9F944}"/>
              </a:ext>
            </a:extLst>
          </p:cNvPr>
          <p:cNvSpPr>
            <a:spLocks noChangeShapeType="1"/>
          </p:cNvSpPr>
          <p:nvPr/>
        </p:nvSpPr>
        <p:spPr bwMode="auto">
          <a:xfrm flipV="1">
            <a:off x="1715639" y="1349897"/>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15">
            <a:extLst>
              <a:ext uri="{FF2B5EF4-FFF2-40B4-BE49-F238E27FC236}">
                <a16:creationId xmlns:a16="http://schemas.microsoft.com/office/drawing/2014/main" id="{3B8F2B4D-BFCA-42DD-B16F-DF26304639E6}"/>
              </a:ext>
            </a:extLst>
          </p:cNvPr>
          <p:cNvSpPr>
            <a:spLocks noChangeShapeType="1"/>
          </p:cNvSpPr>
          <p:nvPr/>
        </p:nvSpPr>
        <p:spPr bwMode="auto">
          <a:xfrm flipV="1">
            <a:off x="1693207" y="2902595"/>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15">
            <a:extLst>
              <a:ext uri="{FF2B5EF4-FFF2-40B4-BE49-F238E27FC236}">
                <a16:creationId xmlns:a16="http://schemas.microsoft.com/office/drawing/2014/main" id="{746E229A-2FDA-4403-A445-07376A55159A}"/>
              </a:ext>
            </a:extLst>
          </p:cNvPr>
          <p:cNvSpPr>
            <a:spLocks noChangeShapeType="1"/>
          </p:cNvSpPr>
          <p:nvPr/>
        </p:nvSpPr>
        <p:spPr bwMode="auto">
          <a:xfrm>
            <a:off x="3128874" y="1402395"/>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15">
            <a:extLst>
              <a:ext uri="{FF2B5EF4-FFF2-40B4-BE49-F238E27FC236}">
                <a16:creationId xmlns:a16="http://schemas.microsoft.com/office/drawing/2014/main" id="{01F8B529-F2CD-4E10-B88A-F29A61E3C8E5}"/>
              </a:ext>
            </a:extLst>
          </p:cNvPr>
          <p:cNvSpPr>
            <a:spLocks noChangeShapeType="1"/>
          </p:cNvSpPr>
          <p:nvPr/>
        </p:nvSpPr>
        <p:spPr bwMode="auto">
          <a:xfrm flipV="1">
            <a:off x="3126453" y="2370487"/>
            <a:ext cx="867769" cy="538836"/>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15">
            <a:extLst>
              <a:ext uri="{FF2B5EF4-FFF2-40B4-BE49-F238E27FC236}">
                <a16:creationId xmlns:a16="http://schemas.microsoft.com/office/drawing/2014/main" id="{ACF93067-A426-4068-9C1C-24E299291769}"/>
              </a:ext>
            </a:extLst>
          </p:cNvPr>
          <p:cNvSpPr>
            <a:spLocks noChangeShapeType="1"/>
          </p:cNvSpPr>
          <p:nvPr/>
        </p:nvSpPr>
        <p:spPr bwMode="auto">
          <a:xfrm flipV="1">
            <a:off x="2886346" y="1590339"/>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15">
            <a:extLst>
              <a:ext uri="{FF2B5EF4-FFF2-40B4-BE49-F238E27FC236}">
                <a16:creationId xmlns:a16="http://schemas.microsoft.com/office/drawing/2014/main" id="{C217F03C-7082-4D5A-8C5B-3723288C7D6E}"/>
              </a:ext>
            </a:extLst>
          </p:cNvPr>
          <p:cNvSpPr>
            <a:spLocks noChangeShapeType="1"/>
          </p:cNvSpPr>
          <p:nvPr/>
        </p:nvSpPr>
        <p:spPr bwMode="auto">
          <a:xfrm flipV="1">
            <a:off x="1450538" y="1579097"/>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15">
            <a:extLst>
              <a:ext uri="{FF2B5EF4-FFF2-40B4-BE49-F238E27FC236}">
                <a16:creationId xmlns:a16="http://schemas.microsoft.com/office/drawing/2014/main" id="{021D0BA9-9CB9-4DDE-BE08-B6C98863D0C1}"/>
              </a:ext>
            </a:extLst>
          </p:cNvPr>
          <p:cNvSpPr>
            <a:spLocks noChangeShapeType="1"/>
          </p:cNvSpPr>
          <p:nvPr/>
        </p:nvSpPr>
        <p:spPr bwMode="auto">
          <a:xfrm flipH="1">
            <a:off x="1577897" y="1549738"/>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Text Box 23">
            <a:extLst>
              <a:ext uri="{FF2B5EF4-FFF2-40B4-BE49-F238E27FC236}">
                <a16:creationId xmlns:a16="http://schemas.microsoft.com/office/drawing/2014/main" id="{7DE82C2A-43D1-4A70-A06F-468EC921BCA8}"/>
              </a:ext>
            </a:extLst>
          </p:cNvPr>
          <p:cNvSpPr txBox="1">
            <a:spLocks noChangeArrowheads="1"/>
          </p:cNvSpPr>
          <p:nvPr/>
        </p:nvSpPr>
        <p:spPr bwMode="auto">
          <a:xfrm>
            <a:off x="993674" y="196267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65" name="Text Box 23">
            <a:extLst>
              <a:ext uri="{FF2B5EF4-FFF2-40B4-BE49-F238E27FC236}">
                <a16:creationId xmlns:a16="http://schemas.microsoft.com/office/drawing/2014/main" id="{950F2F99-0328-4777-B30E-92EBE8E81028}"/>
              </a:ext>
            </a:extLst>
          </p:cNvPr>
          <p:cNvSpPr txBox="1">
            <a:spLocks noChangeArrowheads="1"/>
          </p:cNvSpPr>
          <p:nvPr/>
        </p:nvSpPr>
        <p:spPr bwMode="auto">
          <a:xfrm>
            <a:off x="1917905" y="99842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12</a:t>
            </a:r>
          </a:p>
        </p:txBody>
      </p:sp>
      <p:sp>
        <p:nvSpPr>
          <p:cNvPr id="66" name="Text Box 23">
            <a:extLst>
              <a:ext uri="{FF2B5EF4-FFF2-40B4-BE49-F238E27FC236}">
                <a16:creationId xmlns:a16="http://schemas.microsoft.com/office/drawing/2014/main" id="{D39D67A3-FD45-4777-8F99-BAB128CC314F}"/>
              </a:ext>
            </a:extLst>
          </p:cNvPr>
          <p:cNvSpPr txBox="1">
            <a:spLocks noChangeArrowheads="1"/>
          </p:cNvSpPr>
          <p:nvPr/>
        </p:nvSpPr>
        <p:spPr bwMode="auto">
          <a:xfrm>
            <a:off x="1852244" y="2885511"/>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14</a:t>
            </a:r>
          </a:p>
        </p:txBody>
      </p:sp>
      <p:sp>
        <p:nvSpPr>
          <p:cNvPr id="67" name="Text Box 23">
            <a:extLst>
              <a:ext uri="{FF2B5EF4-FFF2-40B4-BE49-F238E27FC236}">
                <a16:creationId xmlns:a16="http://schemas.microsoft.com/office/drawing/2014/main" id="{9622E9D1-9CFC-4569-A31B-3BE142C0CA31}"/>
              </a:ext>
            </a:extLst>
          </p:cNvPr>
          <p:cNvSpPr txBox="1">
            <a:spLocks noChangeArrowheads="1"/>
          </p:cNvSpPr>
          <p:nvPr/>
        </p:nvSpPr>
        <p:spPr bwMode="auto">
          <a:xfrm>
            <a:off x="1808027" y="1958052"/>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9</a:t>
            </a:r>
          </a:p>
        </p:txBody>
      </p:sp>
      <p:sp>
        <p:nvSpPr>
          <p:cNvPr id="68" name="Text Box 23">
            <a:extLst>
              <a:ext uri="{FF2B5EF4-FFF2-40B4-BE49-F238E27FC236}">
                <a16:creationId xmlns:a16="http://schemas.microsoft.com/office/drawing/2014/main" id="{3C718085-1DB0-4DB2-BD18-919990425419}"/>
              </a:ext>
            </a:extLst>
          </p:cNvPr>
          <p:cNvSpPr txBox="1">
            <a:spLocks noChangeArrowheads="1"/>
          </p:cNvSpPr>
          <p:nvPr/>
        </p:nvSpPr>
        <p:spPr bwMode="auto">
          <a:xfrm>
            <a:off x="2956165" y="198191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7</a:t>
            </a:r>
          </a:p>
        </p:txBody>
      </p:sp>
      <p:sp>
        <p:nvSpPr>
          <p:cNvPr id="69" name="Text Box 23">
            <a:extLst>
              <a:ext uri="{FF2B5EF4-FFF2-40B4-BE49-F238E27FC236}">
                <a16:creationId xmlns:a16="http://schemas.microsoft.com/office/drawing/2014/main" id="{97B6F1BE-C3B0-4261-BF17-563145367927}"/>
              </a:ext>
            </a:extLst>
          </p:cNvPr>
          <p:cNvSpPr txBox="1">
            <a:spLocks noChangeArrowheads="1"/>
          </p:cNvSpPr>
          <p:nvPr/>
        </p:nvSpPr>
        <p:spPr bwMode="auto">
          <a:xfrm>
            <a:off x="3495264" y="130550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20</a:t>
            </a:r>
          </a:p>
        </p:txBody>
      </p:sp>
      <p:sp>
        <p:nvSpPr>
          <p:cNvPr id="70" name="Text Box 23">
            <a:extLst>
              <a:ext uri="{FF2B5EF4-FFF2-40B4-BE49-F238E27FC236}">
                <a16:creationId xmlns:a16="http://schemas.microsoft.com/office/drawing/2014/main" id="{BE2330B3-36A5-4A8C-B62F-B353F0F1447F}"/>
              </a:ext>
            </a:extLst>
          </p:cNvPr>
          <p:cNvSpPr txBox="1">
            <a:spLocks noChangeArrowheads="1"/>
          </p:cNvSpPr>
          <p:nvPr/>
        </p:nvSpPr>
        <p:spPr bwMode="auto">
          <a:xfrm>
            <a:off x="3418297" y="2591391"/>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102" name="Line 8">
            <a:extLst>
              <a:ext uri="{FF2B5EF4-FFF2-40B4-BE49-F238E27FC236}">
                <a16:creationId xmlns:a16="http://schemas.microsoft.com/office/drawing/2014/main" id="{9567E695-8927-4DAE-A55A-65C25A474C12}"/>
              </a:ext>
            </a:extLst>
          </p:cNvPr>
          <p:cNvSpPr>
            <a:spLocks noChangeShapeType="1"/>
          </p:cNvSpPr>
          <p:nvPr/>
        </p:nvSpPr>
        <p:spPr bwMode="auto">
          <a:xfrm flipV="1">
            <a:off x="479132" y="1389434"/>
            <a:ext cx="742974" cy="589601"/>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8">
            <a:extLst>
              <a:ext uri="{FF2B5EF4-FFF2-40B4-BE49-F238E27FC236}">
                <a16:creationId xmlns:a16="http://schemas.microsoft.com/office/drawing/2014/main" id="{5EE425DB-F9ED-4B7A-89E3-4422FBD29713}"/>
              </a:ext>
            </a:extLst>
          </p:cNvPr>
          <p:cNvSpPr>
            <a:spLocks noChangeShapeType="1"/>
          </p:cNvSpPr>
          <p:nvPr/>
        </p:nvSpPr>
        <p:spPr bwMode="auto">
          <a:xfrm>
            <a:off x="1693207" y="1356623"/>
            <a:ext cx="1005902" cy="2"/>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8">
            <a:extLst>
              <a:ext uri="{FF2B5EF4-FFF2-40B4-BE49-F238E27FC236}">
                <a16:creationId xmlns:a16="http://schemas.microsoft.com/office/drawing/2014/main" id="{A9499F5E-9797-4447-8BB5-0499C826C03E}"/>
              </a:ext>
            </a:extLst>
          </p:cNvPr>
          <p:cNvSpPr>
            <a:spLocks noChangeShapeType="1"/>
          </p:cNvSpPr>
          <p:nvPr/>
        </p:nvSpPr>
        <p:spPr bwMode="auto">
          <a:xfrm flipH="1">
            <a:off x="1566214" y="1526659"/>
            <a:ext cx="1165853" cy="1177248"/>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8">
            <a:extLst>
              <a:ext uri="{FF2B5EF4-FFF2-40B4-BE49-F238E27FC236}">
                <a16:creationId xmlns:a16="http://schemas.microsoft.com/office/drawing/2014/main" id="{C11653FF-8D77-4D75-B80C-1A4B3EEAB52D}"/>
              </a:ext>
            </a:extLst>
          </p:cNvPr>
          <p:cNvSpPr>
            <a:spLocks noChangeShapeType="1"/>
          </p:cNvSpPr>
          <p:nvPr/>
        </p:nvSpPr>
        <p:spPr bwMode="auto">
          <a:xfrm>
            <a:off x="1679823" y="2902272"/>
            <a:ext cx="1005902" cy="2"/>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8">
            <a:extLst>
              <a:ext uri="{FF2B5EF4-FFF2-40B4-BE49-F238E27FC236}">
                <a16:creationId xmlns:a16="http://schemas.microsoft.com/office/drawing/2014/main" id="{682C0F3A-2D54-475C-9BA5-8DD1A946A52D}"/>
              </a:ext>
            </a:extLst>
          </p:cNvPr>
          <p:cNvSpPr>
            <a:spLocks noChangeShapeType="1"/>
          </p:cNvSpPr>
          <p:nvPr/>
        </p:nvSpPr>
        <p:spPr bwMode="auto">
          <a:xfrm flipV="1">
            <a:off x="3111054" y="2363758"/>
            <a:ext cx="894303" cy="542201"/>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文本框 106">
            <a:extLst>
              <a:ext uri="{FF2B5EF4-FFF2-40B4-BE49-F238E27FC236}">
                <a16:creationId xmlns:a16="http://schemas.microsoft.com/office/drawing/2014/main" id="{557DA4FA-882F-493D-BE81-421AABAAB8B5}"/>
              </a:ext>
            </a:extLst>
          </p:cNvPr>
          <p:cNvSpPr txBox="1"/>
          <p:nvPr/>
        </p:nvSpPr>
        <p:spPr>
          <a:xfrm>
            <a:off x="3879647" y="5785253"/>
            <a:ext cx="728666"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b</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8" name="Oval 3">
                <a:extLst>
                  <a:ext uri="{FF2B5EF4-FFF2-40B4-BE49-F238E27FC236}">
                    <a16:creationId xmlns:a16="http://schemas.microsoft.com/office/drawing/2014/main" id="{5D461C3A-9D3E-44A9-AD94-9BD8E98B9AEB}"/>
                  </a:ext>
                </a:extLst>
              </p:cNvPr>
              <p:cNvSpPr>
                <a:spLocks noChangeArrowheads="1"/>
              </p:cNvSpPr>
              <p:nvPr/>
            </p:nvSpPr>
            <p:spPr bwMode="auto">
              <a:xfrm>
                <a:off x="4581191" y="188653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108" name="Oval 3">
                <a:extLst>
                  <a:ext uri="{FF2B5EF4-FFF2-40B4-BE49-F238E27FC236}">
                    <a16:creationId xmlns:a16="http://schemas.microsoft.com/office/drawing/2014/main" id="{5D461C3A-9D3E-44A9-AD94-9BD8E98B9AEB}"/>
                  </a:ext>
                </a:extLst>
              </p:cNvPr>
              <p:cNvSpPr>
                <a:spLocks noRot="1" noChangeAspect="1" noMove="1" noResize="1" noEditPoints="1" noAdjustHandles="1" noChangeArrowheads="1" noChangeShapeType="1" noTextEdit="1"/>
              </p:cNvSpPr>
              <p:nvPr/>
            </p:nvSpPr>
            <p:spPr bwMode="auto">
              <a:xfrm>
                <a:off x="4581191" y="1886534"/>
                <a:ext cx="447674" cy="414337"/>
              </a:xfrm>
              <a:prstGeom prst="ellipse">
                <a:avLst/>
              </a:prstGeom>
              <a:blipFill>
                <a:blip r:embed="rId9"/>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109" name="Line 8">
            <a:extLst>
              <a:ext uri="{FF2B5EF4-FFF2-40B4-BE49-F238E27FC236}">
                <a16:creationId xmlns:a16="http://schemas.microsoft.com/office/drawing/2014/main" id="{08E5BF60-845E-4E76-AD77-49B60F83FAA6}"/>
              </a:ext>
            </a:extLst>
          </p:cNvPr>
          <p:cNvSpPr>
            <a:spLocks noChangeShapeType="1"/>
          </p:cNvSpPr>
          <p:nvPr/>
        </p:nvSpPr>
        <p:spPr bwMode="auto">
          <a:xfrm flipV="1">
            <a:off x="4827255" y="1322178"/>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9">
            <a:extLst>
              <a:ext uri="{FF2B5EF4-FFF2-40B4-BE49-F238E27FC236}">
                <a16:creationId xmlns:a16="http://schemas.microsoft.com/office/drawing/2014/main" id="{BD40459A-3DFB-47F5-8808-089AF8F9391E}"/>
              </a:ext>
            </a:extLst>
          </p:cNvPr>
          <p:cNvSpPr>
            <a:spLocks noChangeShapeType="1"/>
          </p:cNvSpPr>
          <p:nvPr/>
        </p:nvSpPr>
        <p:spPr bwMode="auto">
          <a:xfrm>
            <a:off x="4825666" y="2300078"/>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Text Box 23">
            <a:extLst>
              <a:ext uri="{FF2B5EF4-FFF2-40B4-BE49-F238E27FC236}">
                <a16:creationId xmlns:a16="http://schemas.microsoft.com/office/drawing/2014/main" id="{06A85B02-6FAA-4519-8EA3-BD62C0CD708F}"/>
              </a:ext>
            </a:extLst>
          </p:cNvPr>
          <p:cNvSpPr txBox="1">
            <a:spLocks noChangeArrowheads="1"/>
          </p:cNvSpPr>
          <p:nvPr/>
        </p:nvSpPr>
        <p:spPr bwMode="auto">
          <a:xfrm>
            <a:off x="4621326" y="1248910"/>
            <a:ext cx="672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16</a:t>
            </a:r>
          </a:p>
        </p:txBody>
      </p:sp>
      <p:sp>
        <p:nvSpPr>
          <p:cNvPr id="112" name="Text Box 29">
            <a:extLst>
              <a:ext uri="{FF2B5EF4-FFF2-40B4-BE49-F238E27FC236}">
                <a16:creationId xmlns:a16="http://schemas.microsoft.com/office/drawing/2014/main" id="{F17E72EB-3461-4BB7-B892-013BE1CCA058}"/>
              </a:ext>
            </a:extLst>
          </p:cNvPr>
          <p:cNvSpPr txBox="1">
            <a:spLocks noChangeArrowheads="1"/>
          </p:cNvSpPr>
          <p:nvPr/>
        </p:nvSpPr>
        <p:spPr bwMode="auto">
          <a:xfrm>
            <a:off x="4691621" y="2568921"/>
            <a:ext cx="6197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13</a:t>
            </a:r>
          </a:p>
        </p:txBody>
      </p:sp>
      <p:sp>
        <p:nvSpPr>
          <p:cNvPr id="113" name="Oval 3">
            <a:extLst>
              <a:ext uri="{FF2B5EF4-FFF2-40B4-BE49-F238E27FC236}">
                <a16:creationId xmlns:a16="http://schemas.microsoft.com/office/drawing/2014/main" id="{6C45381E-62FC-432D-804F-076BF796CE17}"/>
              </a:ext>
            </a:extLst>
          </p:cNvPr>
          <p:cNvSpPr>
            <a:spLocks noChangeArrowheads="1"/>
          </p:cNvSpPr>
          <p:nvPr/>
        </p:nvSpPr>
        <p:spPr bwMode="auto">
          <a:xfrm>
            <a:off x="5552567" y="106499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14" name="矩形 113">
                <a:extLst>
                  <a:ext uri="{FF2B5EF4-FFF2-40B4-BE49-F238E27FC236}">
                    <a16:creationId xmlns:a16="http://schemas.microsoft.com/office/drawing/2014/main" id="{0898761F-1283-424A-93D9-A966B6F7DB6E}"/>
                  </a:ext>
                </a:extLst>
              </p:cNvPr>
              <p:cNvSpPr/>
              <p:nvPr/>
            </p:nvSpPr>
            <p:spPr>
              <a:xfrm>
                <a:off x="5526291" y="1017667"/>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114" name="矩形 113">
                <a:extLst>
                  <a:ext uri="{FF2B5EF4-FFF2-40B4-BE49-F238E27FC236}">
                    <a16:creationId xmlns:a16="http://schemas.microsoft.com/office/drawing/2014/main" id="{0898761F-1283-424A-93D9-A966B6F7DB6E}"/>
                  </a:ext>
                </a:extLst>
              </p:cNvPr>
              <p:cNvSpPr>
                <a:spLocks noRot="1" noChangeAspect="1" noMove="1" noResize="1" noEditPoints="1" noAdjustHandles="1" noChangeArrowheads="1" noChangeShapeType="1" noTextEdit="1"/>
              </p:cNvSpPr>
              <p:nvPr/>
            </p:nvSpPr>
            <p:spPr>
              <a:xfrm>
                <a:off x="5526291" y="1017667"/>
                <a:ext cx="552780" cy="461665"/>
              </a:xfrm>
              <a:prstGeom prst="rect">
                <a:avLst/>
              </a:prstGeom>
              <a:blipFill>
                <a:blip r:embed="rId10"/>
                <a:stretch>
                  <a:fillRect/>
                </a:stretch>
              </a:blipFill>
            </p:spPr>
            <p:txBody>
              <a:bodyPr/>
              <a:lstStyle/>
              <a:p>
                <a:r>
                  <a:rPr lang="zh-CN" altLang="en-US">
                    <a:noFill/>
                  </a:rPr>
                  <a:t> </a:t>
                </a:r>
              </a:p>
            </p:txBody>
          </p:sp>
        </mc:Fallback>
      </mc:AlternateContent>
      <p:sp>
        <p:nvSpPr>
          <p:cNvPr id="115" name="Oval 3">
            <a:extLst>
              <a:ext uri="{FF2B5EF4-FFF2-40B4-BE49-F238E27FC236}">
                <a16:creationId xmlns:a16="http://schemas.microsoft.com/office/drawing/2014/main" id="{0B2ECB8A-163F-4691-A635-99C2A8119FAF}"/>
              </a:ext>
            </a:extLst>
          </p:cNvPr>
          <p:cNvSpPr>
            <a:spLocks noChangeArrowheads="1"/>
          </p:cNvSpPr>
          <p:nvPr/>
        </p:nvSpPr>
        <p:spPr bwMode="auto">
          <a:xfrm>
            <a:off x="5549341" y="260586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16" name="矩形 115">
                <a:extLst>
                  <a:ext uri="{FF2B5EF4-FFF2-40B4-BE49-F238E27FC236}">
                    <a16:creationId xmlns:a16="http://schemas.microsoft.com/office/drawing/2014/main" id="{8974DB97-1B8C-49A6-BE90-9D0F795E08D8}"/>
                  </a:ext>
                </a:extLst>
              </p:cNvPr>
              <p:cNvSpPr/>
              <p:nvPr/>
            </p:nvSpPr>
            <p:spPr>
              <a:xfrm>
                <a:off x="5523065" y="2558532"/>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116" name="矩形 115">
                <a:extLst>
                  <a:ext uri="{FF2B5EF4-FFF2-40B4-BE49-F238E27FC236}">
                    <a16:creationId xmlns:a16="http://schemas.microsoft.com/office/drawing/2014/main" id="{8974DB97-1B8C-49A6-BE90-9D0F795E08D8}"/>
                  </a:ext>
                </a:extLst>
              </p:cNvPr>
              <p:cNvSpPr>
                <a:spLocks noRot="1" noChangeAspect="1" noMove="1" noResize="1" noEditPoints="1" noAdjustHandles="1" noChangeArrowheads="1" noChangeShapeType="1" noTextEdit="1"/>
              </p:cNvSpPr>
              <p:nvPr/>
            </p:nvSpPr>
            <p:spPr>
              <a:xfrm>
                <a:off x="5523065" y="2558532"/>
                <a:ext cx="559897" cy="461665"/>
              </a:xfrm>
              <a:prstGeom prst="rect">
                <a:avLst/>
              </a:prstGeom>
              <a:blipFill>
                <a:blip r:embed="rId11"/>
                <a:stretch>
                  <a:fillRect b="-1333"/>
                </a:stretch>
              </a:blipFill>
            </p:spPr>
            <p:txBody>
              <a:bodyPr/>
              <a:lstStyle/>
              <a:p>
                <a:r>
                  <a:rPr lang="zh-CN" altLang="en-US">
                    <a:noFill/>
                  </a:rPr>
                  <a:t> </a:t>
                </a:r>
              </a:p>
            </p:txBody>
          </p:sp>
        </mc:Fallback>
      </mc:AlternateContent>
      <p:sp>
        <p:nvSpPr>
          <p:cNvPr id="117" name="Oval 3">
            <a:extLst>
              <a:ext uri="{FF2B5EF4-FFF2-40B4-BE49-F238E27FC236}">
                <a16:creationId xmlns:a16="http://schemas.microsoft.com/office/drawing/2014/main" id="{05035F1C-8AF1-4F6D-A3BF-456D3CCFEDC7}"/>
              </a:ext>
            </a:extLst>
          </p:cNvPr>
          <p:cNvSpPr>
            <a:spLocks noChangeArrowheads="1"/>
          </p:cNvSpPr>
          <p:nvPr/>
        </p:nvSpPr>
        <p:spPr bwMode="auto">
          <a:xfrm>
            <a:off x="7004765" y="106499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18" name="矩形 117">
                <a:extLst>
                  <a:ext uri="{FF2B5EF4-FFF2-40B4-BE49-F238E27FC236}">
                    <a16:creationId xmlns:a16="http://schemas.microsoft.com/office/drawing/2014/main" id="{0B457B8B-F753-427D-A674-B4210BC9DDC8}"/>
                  </a:ext>
                </a:extLst>
              </p:cNvPr>
              <p:cNvSpPr/>
              <p:nvPr/>
            </p:nvSpPr>
            <p:spPr>
              <a:xfrm>
                <a:off x="6978489" y="1017667"/>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118" name="矩形 117">
                <a:extLst>
                  <a:ext uri="{FF2B5EF4-FFF2-40B4-BE49-F238E27FC236}">
                    <a16:creationId xmlns:a16="http://schemas.microsoft.com/office/drawing/2014/main" id="{0B457B8B-F753-427D-A674-B4210BC9DDC8}"/>
                  </a:ext>
                </a:extLst>
              </p:cNvPr>
              <p:cNvSpPr>
                <a:spLocks noRot="1" noChangeAspect="1" noMove="1" noResize="1" noEditPoints="1" noAdjustHandles="1" noChangeArrowheads="1" noChangeShapeType="1" noTextEdit="1"/>
              </p:cNvSpPr>
              <p:nvPr/>
            </p:nvSpPr>
            <p:spPr>
              <a:xfrm>
                <a:off x="6978489" y="1017667"/>
                <a:ext cx="559897" cy="461665"/>
              </a:xfrm>
              <a:prstGeom prst="rect">
                <a:avLst/>
              </a:prstGeom>
              <a:blipFill>
                <a:blip r:embed="rId12"/>
                <a:stretch>
                  <a:fillRect/>
                </a:stretch>
              </a:blipFill>
            </p:spPr>
            <p:txBody>
              <a:bodyPr/>
              <a:lstStyle/>
              <a:p>
                <a:r>
                  <a:rPr lang="zh-CN" altLang="en-US">
                    <a:noFill/>
                  </a:rPr>
                  <a:t> </a:t>
                </a:r>
              </a:p>
            </p:txBody>
          </p:sp>
        </mc:Fallback>
      </mc:AlternateContent>
      <p:sp>
        <p:nvSpPr>
          <p:cNvPr id="119" name="Oval 3">
            <a:extLst>
              <a:ext uri="{FF2B5EF4-FFF2-40B4-BE49-F238E27FC236}">
                <a16:creationId xmlns:a16="http://schemas.microsoft.com/office/drawing/2014/main" id="{0B3617A8-44AE-4309-9B85-8662EB3EBF70}"/>
              </a:ext>
            </a:extLst>
          </p:cNvPr>
          <p:cNvSpPr>
            <a:spLocks noChangeArrowheads="1"/>
          </p:cNvSpPr>
          <p:nvPr/>
        </p:nvSpPr>
        <p:spPr bwMode="auto">
          <a:xfrm>
            <a:off x="6987846" y="260586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20" name="矩形 119">
                <a:extLst>
                  <a:ext uri="{FF2B5EF4-FFF2-40B4-BE49-F238E27FC236}">
                    <a16:creationId xmlns:a16="http://schemas.microsoft.com/office/drawing/2014/main" id="{E07ED1F2-14B3-4514-BB12-AD29ACC18800}"/>
                  </a:ext>
                </a:extLst>
              </p:cNvPr>
              <p:cNvSpPr/>
              <p:nvPr/>
            </p:nvSpPr>
            <p:spPr>
              <a:xfrm>
                <a:off x="6961570" y="2558533"/>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120" name="矩形 119">
                <a:extLst>
                  <a:ext uri="{FF2B5EF4-FFF2-40B4-BE49-F238E27FC236}">
                    <a16:creationId xmlns:a16="http://schemas.microsoft.com/office/drawing/2014/main" id="{E07ED1F2-14B3-4514-BB12-AD29ACC18800}"/>
                  </a:ext>
                </a:extLst>
              </p:cNvPr>
              <p:cNvSpPr>
                <a:spLocks noRot="1" noChangeAspect="1" noMove="1" noResize="1" noEditPoints="1" noAdjustHandles="1" noChangeArrowheads="1" noChangeShapeType="1" noTextEdit="1"/>
              </p:cNvSpPr>
              <p:nvPr/>
            </p:nvSpPr>
            <p:spPr>
              <a:xfrm>
                <a:off x="6961570" y="2558533"/>
                <a:ext cx="546752" cy="461665"/>
              </a:xfrm>
              <a:prstGeom prst="rect">
                <a:avLst/>
              </a:prstGeom>
              <a:blipFill>
                <a:blip r:embed="rId13"/>
                <a:stretch>
                  <a:fillRect b="-1333"/>
                </a:stretch>
              </a:blipFill>
            </p:spPr>
            <p:txBody>
              <a:bodyPr/>
              <a:lstStyle/>
              <a:p>
                <a:r>
                  <a:rPr lang="zh-CN" altLang="en-US">
                    <a:noFill/>
                  </a:rPr>
                  <a:t> </a:t>
                </a:r>
              </a:p>
            </p:txBody>
          </p:sp>
        </mc:Fallback>
      </mc:AlternateContent>
      <p:sp>
        <p:nvSpPr>
          <p:cNvPr id="121" name="Oval 3">
            <a:extLst>
              <a:ext uri="{FF2B5EF4-FFF2-40B4-BE49-F238E27FC236}">
                <a16:creationId xmlns:a16="http://schemas.microsoft.com/office/drawing/2014/main" id="{7054E0C9-71C0-4A0C-8597-EC9FABBD9729}"/>
              </a:ext>
            </a:extLst>
          </p:cNvPr>
          <p:cNvSpPr>
            <a:spLocks noChangeArrowheads="1"/>
          </p:cNvSpPr>
          <p:nvPr/>
        </p:nvSpPr>
        <p:spPr bwMode="auto">
          <a:xfrm>
            <a:off x="8231827" y="189437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22" name="矩形 121">
                <a:extLst>
                  <a:ext uri="{FF2B5EF4-FFF2-40B4-BE49-F238E27FC236}">
                    <a16:creationId xmlns:a16="http://schemas.microsoft.com/office/drawing/2014/main" id="{76A1528B-D9B4-4142-BC5E-BABD71EBF573}"/>
                  </a:ext>
                </a:extLst>
              </p:cNvPr>
              <p:cNvSpPr/>
              <p:nvPr/>
            </p:nvSpPr>
            <p:spPr>
              <a:xfrm>
                <a:off x="8205551" y="1847044"/>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122" name="矩形 121">
                <a:extLst>
                  <a:ext uri="{FF2B5EF4-FFF2-40B4-BE49-F238E27FC236}">
                    <a16:creationId xmlns:a16="http://schemas.microsoft.com/office/drawing/2014/main" id="{76A1528B-D9B4-4142-BC5E-BABD71EBF573}"/>
                  </a:ext>
                </a:extLst>
              </p:cNvPr>
              <p:cNvSpPr>
                <a:spLocks noRot="1" noChangeAspect="1" noMove="1" noResize="1" noEditPoints="1" noAdjustHandles="1" noChangeArrowheads="1" noChangeShapeType="1" noTextEdit="1"/>
              </p:cNvSpPr>
              <p:nvPr/>
            </p:nvSpPr>
            <p:spPr>
              <a:xfrm>
                <a:off x="8205551" y="1847044"/>
                <a:ext cx="552780" cy="461665"/>
              </a:xfrm>
              <a:prstGeom prst="rect">
                <a:avLst/>
              </a:prstGeom>
              <a:blipFill>
                <a:blip r:embed="rId14"/>
                <a:stretch>
                  <a:fillRect/>
                </a:stretch>
              </a:blipFill>
            </p:spPr>
            <p:txBody>
              <a:bodyPr/>
              <a:lstStyle/>
              <a:p>
                <a:r>
                  <a:rPr lang="zh-CN" altLang="en-US">
                    <a:noFill/>
                  </a:rPr>
                  <a:t> </a:t>
                </a:r>
              </a:p>
            </p:txBody>
          </p:sp>
        </mc:Fallback>
      </mc:AlternateContent>
      <p:sp>
        <p:nvSpPr>
          <p:cNvPr id="123" name="Line 15">
            <a:extLst>
              <a:ext uri="{FF2B5EF4-FFF2-40B4-BE49-F238E27FC236}">
                <a16:creationId xmlns:a16="http://schemas.microsoft.com/office/drawing/2014/main" id="{D25CA689-7113-4C34-89F0-E1C9799E7A08}"/>
              </a:ext>
            </a:extLst>
          </p:cNvPr>
          <p:cNvSpPr>
            <a:spLocks noChangeShapeType="1"/>
          </p:cNvSpPr>
          <p:nvPr/>
        </p:nvSpPr>
        <p:spPr bwMode="auto">
          <a:xfrm flipV="1">
            <a:off x="6037772" y="1286217"/>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15">
            <a:extLst>
              <a:ext uri="{FF2B5EF4-FFF2-40B4-BE49-F238E27FC236}">
                <a16:creationId xmlns:a16="http://schemas.microsoft.com/office/drawing/2014/main" id="{AE3D516B-5270-4505-9EBA-340FDD2DFDF4}"/>
              </a:ext>
            </a:extLst>
          </p:cNvPr>
          <p:cNvSpPr>
            <a:spLocks noChangeShapeType="1"/>
          </p:cNvSpPr>
          <p:nvPr/>
        </p:nvSpPr>
        <p:spPr bwMode="auto">
          <a:xfrm flipV="1">
            <a:off x="6015340" y="2838915"/>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15">
            <a:extLst>
              <a:ext uri="{FF2B5EF4-FFF2-40B4-BE49-F238E27FC236}">
                <a16:creationId xmlns:a16="http://schemas.microsoft.com/office/drawing/2014/main" id="{0DCD9ABF-34A4-431D-9CD7-DB70248F10EA}"/>
              </a:ext>
            </a:extLst>
          </p:cNvPr>
          <p:cNvSpPr>
            <a:spLocks noChangeShapeType="1"/>
          </p:cNvSpPr>
          <p:nvPr/>
        </p:nvSpPr>
        <p:spPr bwMode="auto">
          <a:xfrm>
            <a:off x="7451007" y="1338715"/>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15">
            <a:extLst>
              <a:ext uri="{FF2B5EF4-FFF2-40B4-BE49-F238E27FC236}">
                <a16:creationId xmlns:a16="http://schemas.microsoft.com/office/drawing/2014/main" id="{27F0FFD0-FF92-447C-B6AF-C87F5B4794F4}"/>
              </a:ext>
            </a:extLst>
          </p:cNvPr>
          <p:cNvSpPr>
            <a:spLocks noChangeShapeType="1"/>
          </p:cNvSpPr>
          <p:nvPr/>
        </p:nvSpPr>
        <p:spPr bwMode="auto">
          <a:xfrm flipV="1">
            <a:off x="7448586" y="2306807"/>
            <a:ext cx="867769" cy="538836"/>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15">
            <a:extLst>
              <a:ext uri="{FF2B5EF4-FFF2-40B4-BE49-F238E27FC236}">
                <a16:creationId xmlns:a16="http://schemas.microsoft.com/office/drawing/2014/main" id="{5C702359-4FD9-49E4-AE6F-46CCD0EAC45D}"/>
              </a:ext>
            </a:extLst>
          </p:cNvPr>
          <p:cNvSpPr>
            <a:spLocks noChangeShapeType="1"/>
          </p:cNvSpPr>
          <p:nvPr/>
        </p:nvSpPr>
        <p:spPr bwMode="auto">
          <a:xfrm flipV="1">
            <a:off x="7208479" y="1526659"/>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15">
            <a:extLst>
              <a:ext uri="{FF2B5EF4-FFF2-40B4-BE49-F238E27FC236}">
                <a16:creationId xmlns:a16="http://schemas.microsoft.com/office/drawing/2014/main" id="{6C01373A-34E1-49A7-BEA1-BF561750268F}"/>
              </a:ext>
            </a:extLst>
          </p:cNvPr>
          <p:cNvSpPr>
            <a:spLocks noChangeShapeType="1"/>
          </p:cNvSpPr>
          <p:nvPr/>
        </p:nvSpPr>
        <p:spPr bwMode="auto">
          <a:xfrm flipV="1">
            <a:off x="5772671" y="1515417"/>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15">
            <a:extLst>
              <a:ext uri="{FF2B5EF4-FFF2-40B4-BE49-F238E27FC236}">
                <a16:creationId xmlns:a16="http://schemas.microsoft.com/office/drawing/2014/main" id="{8D4AE5E5-DB43-4560-B702-41BE4C28AC48}"/>
              </a:ext>
            </a:extLst>
          </p:cNvPr>
          <p:cNvSpPr>
            <a:spLocks noChangeShapeType="1"/>
          </p:cNvSpPr>
          <p:nvPr/>
        </p:nvSpPr>
        <p:spPr bwMode="auto">
          <a:xfrm flipH="1">
            <a:off x="5900030" y="1486058"/>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Text Box 23">
            <a:extLst>
              <a:ext uri="{FF2B5EF4-FFF2-40B4-BE49-F238E27FC236}">
                <a16:creationId xmlns:a16="http://schemas.microsoft.com/office/drawing/2014/main" id="{B681D501-D695-4342-A393-081F7736D5F6}"/>
              </a:ext>
            </a:extLst>
          </p:cNvPr>
          <p:cNvSpPr txBox="1">
            <a:spLocks noChangeArrowheads="1"/>
          </p:cNvSpPr>
          <p:nvPr/>
        </p:nvSpPr>
        <p:spPr bwMode="auto">
          <a:xfrm>
            <a:off x="5315807" y="189899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4</a:t>
            </a:r>
          </a:p>
        </p:txBody>
      </p:sp>
      <p:sp>
        <p:nvSpPr>
          <p:cNvPr id="131" name="Text Box 23">
            <a:extLst>
              <a:ext uri="{FF2B5EF4-FFF2-40B4-BE49-F238E27FC236}">
                <a16:creationId xmlns:a16="http://schemas.microsoft.com/office/drawing/2014/main" id="{527E0CA1-B3D0-4201-863C-372BA16089FE}"/>
              </a:ext>
            </a:extLst>
          </p:cNvPr>
          <p:cNvSpPr txBox="1">
            <a:spLocks noChangeArrowheads="1"/>
          </p:cNvSpPr>
          <p:nvPr/>
        </p:nvSpPr>
        <p:spPr bwMode="auto">
          <a:xfrm>
            <a:off x="6174377" y="2821831"/>
            <a:ext cx="78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14</a:t>
            </a:r>
          </a:p>
        </p:txBody>
      </p:sp>
      <p:sp>
        <p:nvSpPr>
          <p:cNvPr id="132" name="Text Box 23">
            <a:extLst>
              <a:ext uri="{FF2B5EF4-FFF2-40B4-BE49-F238E27FC236}">
                <a16:creationId xmlns:a16="http://schemas.microsoft.com/office/drawing/2014/main" id="{6FC3CD34-CD0A-42B9-A3A7-7C6BD2390285}"/>
              </a:ext>
            </a:extLst>
          </p:cNvPr>
          <p:cNvSpPr txBox="1">
            <a:spLocks noChangeArrowheads="1"/>
          </p:cNvSpPr>
          <p:nvPr/>
        </p:nvSpPr>
        <p:spPr bwMode="auto">
          <a:xfrm>
            <a:off x="6037772" y="1811350"/>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9</a:t>
            </a:r>
          </a:p>
        </p:txBody>
      </p:sp>
      <p:sp>
        <p:nvSpPr>
          <p:cNvPr id="133" name="Text Box 23">
            <a:extLst>
              <a:ext uri="{FF2B5EF4-FFF2-40B4-BE49-F238E27FC236}">
                <a16:creationId xmlns:a16="http://schemas.microsoft.com/office/drawing/2014/main" id="{0986A40E-AE2F-49A6-80CB-0A497F998251}"/>
              </a:ext>
            </a:extLst>
          </p:cNvPr>
          <p:cNvSpPr txBox="1">
            <a:spLocks noChangeArrowheads="1"/>
          </p:cNvSpPr>
          <p:nvPr/>
        </p:nvSpPr>
        <p:spPr bwMode="auto">
          <a:xfrm>
            <a:off x="7278298" y="191823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7</a:t>
            </a:r>
          </a:p>
        </p:txBody>
      </p:sp>
      <p:sp>
        <p:nvSpPr>
          <p:cNvPr id="134" name="Text Box 23">
            <a:extLst>
              <a:ext uri="{FF2B5EF4-FFF2-40B4-BE49-F238E27FC236}">
                <a16:creationId xmlns:a16="http://schemas.microsoft.com/office/drawing/2014/main" id="{3102FC4E-1152-4F1C-8EEC-75A9EC4835FF}"/>
              </a:ext>
            </a:extLst>
          </p:cNvPr>
          <p:cNvSpPr txBox="1">
            <a:spLocks noChangeArrowheads="1"/>
          </p:cNvSpPr>
          <p:nvPr/>
        </p:nvSpPr>
        <p:spPr bwMode="auto">
          <a:xfrm>
            <a:off x="7817397" y="1241825"/>
            <a:ext cx="6929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20</a:t>
            </a:r>
          </a:p>
        </p:txBody>
      </p:sp>
      <p:sp>
        <p:nvSpPr>
          <p:cNvPr id="135" name="Text Box 23">
            <a:extLst>
              <a:ext uri="{FF2B5EF4-FFF2-40B4-BE49-F238E27FC236}">
                <a16:creationId xmlns:a16="http://schemas.microsoft.com/office/drawing/2014/main" id="{86450177-9FE1-4FF8-B451-238121651ABB}"/>
              </a:ext>
            </a:extLst>
          </p:cNvPr>
          <p:cNvSpPr txBox="1">
            <a:spLocks noChangeArrowheads="1"/>
          </p:cNvSpPr>
          <p:nvPr/>
        </p:nvSpPr>
        <p:spPr bwMode="auto">
          <a:xfrm>
            <a:off x="7740430" y="2527711"/>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4</a:t>
            </a:r>
          </a:p>
        </p:txBody>
      </p:sp>
      <mc:AlternateContent xmlns:mc="http://schemas.openxmlformats.org/markup-compatibility/2006" xmlns:a14="http://schemas.microsoft.com/office/drawing/2010/main">
        <mc:Choice Requires="a14">
          <p:sp>
            <p:nvSpPr>
              <p:cNvPr id="142" name="Oval 3">
                <a:extLst>
                  <a:ext uri="{FF2B5EF4-FFF2-40B4-BE49-F238E27FC236}">
                    <a16:creationId xmlns:a16="http://schemas.microsoft.com/office/drawing/2014/main" id="{1E0EFF5F-14F3-4FE1-B26A-670A8E197D20}"/>
                  </a:ext>
                </a:extLst>
              </p:cNvPr>
              <p:cNvSpPr>
                <a:spLocks noChangeArrowheads="1"/>
              </p:cNvSpPr>
              <p:nvPr/>
            </p:nvSpPr>
            <p:spPr bwMode="auto">
              <a:xfrm>
                <a:off x="184492" y="487869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142" name="Oval 3">
                <a:extLst>
                  <a:ext uri="{FF2B5EF4-FFF2-40B4-BE49-F238E27FC236}">
                    <a16:creationId xmlns:a16="http://schemas.microsoft.com/office/drawing/2014/main" id="{1E0EFF5F-14F3-4FE1-B26A-670A8E197D20}"/>
                  </a:ext>
                </a:extLst>
              </p:cNvPr>
              <p:cNvSpPr>
                <a:spLocks noRot="1" noChangeAspect="1" noMove="1" noResize="1" noEditPoints="1" noAdjustHandles="1" noChangeArrowheads="1" noChangeShapeType="1" noTextEdit="1"/>
              </p:cNvSpPr>
              <p:nvPr/>
            </p:nvSpPr>
            <p:spPr bwMode="auto">
              <a:xfrm>
                <a:off x="184492" y="4878694"/>
                <a:ext cx="447674" cy="414337"/>
              </a:xfrm>
              <a:prstGeom prst="ellipse">
                <a:avLst/>
              </a:prstGeom>
              <a:blipFill>
                <a:blip r:embed="rId15"/>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143" name="Line 8">
            <a:extLst>
              <a:ext uri="{FF2B5EF4-FFF2-40B4-BE49-F238E27FC236}">
                <a16:creationId xmlns:a16="http://schemas.microsoft.com/office/drawing/2014/main" id="{471A97CC-59EC-4564-B85A-950ACABD6311}"/>
              </a:ext>
            </a:extLst>
          </p:cNvPr>
          <p:cNvSpPr>
            <a:spLocks noChangeShapeType="1"/>
          </p:cNvSpPr>
          <p:nvPr/>
        </p:nvSpPr>
        <p:spPr bwMode="auto">
          <a:xfrm flipV="1">
            <a:off x="432131" y="4314354"/>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Line 9">
            <a:extLst>
              <a:ext uri="{FF2B5EF4-FFF2-40B4-BE49-F238E27FC236}">
                <a16:creationId xmlns:a16="http://schemas.microsoft.com/office/drawing/2014/main" id="{84667D89-7064-41D5-9F2F-CD2BC068DD1A}"/>
              </a:ext>
            </a:extLst>
          </p:cNvPr>
          <p:cNvSpPr>
            <a:spLocks noChangeShapeType="1"/>
          </p:cNvSpPr>
          <p:nvPr/>
        </p:nvSpPr>
        <p:spPr bwMode="auto">
          <a:xfrm>
            <a:off x="428967" y="5292238"/>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Text Box 23">
            <a:extLst>
              <a:ext uri="{FF2B5EF4-FFF2-40B4-BE49-F238E27FC236}">
                <a16:creationId xmlns:a16="http://schemas.microsoft.com/office/drawing/2014/main" id="{6B4877D0-A492-4DA7-892A-53E2B5546111}"/>
              </a:ext>
            </a:extLst>
          </p:cNvPr>
          <p:cNvSpPr txBox="1">
            <a:spLocks noChangeArrowheads="1"/>
          </p:cNvSpPr>
          <p:nvPr/>
        </p:nvSpPr>
        <p:spPr bwMode="auto">
          <a:xfrm>
            <a:off x="475800" y="428752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12</a:t>
            </a:r>
          </a:p>
        </p:txBody>
      </p:sp>
      <p:sp>
        <p:nvSpPr>
          <p:cNvPr id="146" name="Text Box 29">
            <a:extLst>
              <a:ext uri="{FF2B5EF4-FFF2-40B4-BE49-F238E27FC236}">
                <a16:creationId xmlns:a16="http://schemas.microsoft.com/office/drawing/2014/main" id="{59439ABB-5A82-4A24-930E-E32272E31B6A}"/>
              </a:ext>
            </a:extLst>
          </p:cNvPr>
          <p:cNvSpPr txBox="1">
            <a:spLocks noChangeArrowheads="1"/>
          </p:cNvSpPr>
          <p:nvPr/>
        </p:nvSpPr>
        <p:spPr bwMode="auto">
          <a:xfrm>
            <a:off x="352514" y="5561081"/>
            <a:ext cx="562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13</a:t>
            </a:r>
          </a:p>
        </p:txBody>
      </p:sp>
      <p:sp>
        <p:nvSpPr>
          <p:cNvPr id="147" name="Oval 3">
            <a:extLst>
              <a:ext uri="{FF2B5EF4-FFF2-40B4-BE49-F238E27FC236}">
                <a16:creationId xmlns:a16="http://schemas.microsoft.com/office/drawing/2014/main" id="{0EE098E8-5933-4A79-9161-0AB1C994D22D}"/>
              </a:ext>
            </a:extLst>
          </p:cNvPr>
          <p:cNvSpPr>
            <a:spLocks noChangeArrowheads="1"/>
          </p:cNvSpPr>
          <p:nvPr/>
        </p:nvSpPr>
        <p:spPr bwMode="auto">
          <a:xfrm>
            <a:off x="1155868" y="405715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148" name="Oval 3">
            <a:extLst>
              <a:ext uri="{FF2B5EF4-FFF2-40B4-BE49-F238E27FC236}">
                <a16:creationId xmlns:a16="http://schemas.microsoft.com/office/drawing/2014/main" id="{D4BD4BBD-4656-4F28-9AEC-5750EF664B14}"/>
              </a:ext>
            </a:extLst>
          </p:cNvPr>
          <p:cNvSpPr>
            <a:spLocks noChangeArrowheads="1"/>
          </p:cNvSpPr>
          <p:nvPr/>
        </p:nvSpPr>
        <p:spPr bwMode="auto">
          <a:xfrm>
            <a:off x="1152642" y="559802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49" name="矩形 148">
                <a:extLst>
                  <a:ext uri="{FF2B5EF4-FFF2-40B4-BE49-F238E27FC236}">
                    <a16:creationId xmlns:a16="http://schemas.microsoft.com/office/drawing/2014/main" id="{2BE37B57-62BB-4F64-AB50-6762408CE6B5}"/>
                  </a:ext>
                </a:extLst>
              </p:cNvPr>
              <p:cNvSpPr/>
              <p:nvPr/>
            </p:nvSpPr>
            <p:spPr>
              <a:xfrm>
                <a:off x="1126366" y="5550692"/>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149" name="矩形 148">
                <a:extLst>
                  <a:ext uri="{FF2B5EF4-FFF2-40B4-BE49-F238E27FC236}">
                    <a16:creationId xmlns:a16="http://schemas.microsoft.com/office/drawing/2014/main" id="{2BE37B57-62BB-4F64-AB50-6762408CE6B5}"/>
                  </a:ext>
                </a:extLst>
              </p:cNvPr>
              <p:cNvSpPr>
                <a:spLocks noRot="1" noChangeAspect="1" noMove="1" noResize="1" noEditPoints="1" noAdjustHandles="1" noChangeArrowheads="1" noChangeShapeType="1" noTextEdit="1"/>
              </p:cNvSpPr>
              <p:nvPr/>
            </p:nvSpPr>
            <p:spPr>
              <a:xfrm>
                <a:off x="1126366" y="5550692"/>
                <a:ext cx="559897" cy="461665"/>
              </a:xfrm>
              <a:prstGeom prst="rect">
                <a:avLst/>
              </a:prstGeom>
              <a:blipFill>
                <a:blip r:embed="rId16"/>
                <a:stretch>
                  <a:fillRect b="-1333"/>
                </a:stretch>
              </a:blipFill>
            </p:spPr>
            <p:txBody>
              <a:bodyPr/>
              <a:lstStyle/>
              <a:p>
                <a:r>
                  <a:rPr lang="zh-CN" altLang="en-US">
                    <a:noFill/>
                  </a:rPr>
                  <a:t> </a:t>
                </a:r>
              </a:p>
            </p:txBody>
          </p:sp>
        </mc:Fallback>
      </mc:AlternateContent>
      <p:sp>
        <p:nvSpPr>
          <p:cNvPr id="150" name="Oval 3">
            <a:extLst>
              <a:ext uri="{FF2B5EF4-FFF2-40B4-BE49-F238E27FC236}">
                <a16:creationId xmlns:a16="http://schemas.microsoft.com/office/drawing/2014/main" id="{6F3E4282-7899-4FFA-B214-C5FE07C1766E}"/>
              </a:ext>
            </a:extLst>
          </p:cNvPr>
          <p:cNvSpPr>
            <a:spLocks noChangeArrowheads="1"/>
          </p:cNvSpPr>
          <p:nvPr/>
        </p:nvSpPr>
        <p:spPr bwMode="auto">
          <a:xfrm>
            <a:off x="2608066" y="405715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151" name="Oval 3">
            <a:extLst>
              <a:ext uri="{FF2B5EF4-FFF2-40B4-BE49-F238E27FC236}">
                <a16:creationId xmlns:a16="http://schemas.microsoft.com/office/drawing/2014/main" id="{CB93D4A7-E34C-4A5B-A8D2-6AFD29A344C9}"/>
              </a:ext>
            </a:extLst>
          </p:cNvPr>
          <p:cNvSpPr>
            <a:spLocks noChangeArrowheads="1"/>
          </p:cNvSpPr>
          <p:nvPr/>
        </p:nvSpPr>
        <p:spPr bwMode="auto">
          <a:xfrm>
            <a:off x="2591147" y="559802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52" name="矩形 151">
                <a:extLst>
                  <a:ext uri="{FF2B5EF4-FFF2-40B4-BE49-F238E27FC236}">
                    <a16:creationId xmlns:a16="http://schemas.microsoft.com/office/drawing/2014/main" id="{3E43B8E1-09C3-403A-A1AD-6F3D7E20CCAC}"/>
                  </a:ext>
                </a:extLst>
              </p:cNvPr>
              <p:cNvSpPr/>
              <p:nvPr/>
            </p:nvSpPr>
            <p:spPr>
              <a:xfrm>
                <a:off x="2564871" y="5550693"/>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152" name="矩形 151">
                <a:extLst>
                  <a:ext uri="{FF2B5EF4-FFF2-40B4-BE49-F238E27FC236}">
                    <a16:creationId xmlns:a16="http://schemas.microsoft.com/office/drawing/2014/main" id="{3E43B8E1-09C3-403A-A1AD-6F3D7E20CCAC}"/>
                  </a:ext>
                </a:extLst>
              </p:cNvPr>
              <p:cNvSpPr>
                <a:spLocks noRot="1" noChangeAspect="1" noMove="1" noResize="1" noEditPoints="1" noAdjustHandles="1" noChangeArrowheads="1" noChangeShapeType="1" noTextEdit="1"/>
              </p:cNvSpPr>
              <p:nvPr/>
            </p:nvSpPr>
            <p:spPr>
              <a:xfrm>
                <a:off x="2564871" y="5550693"/>
                <a:ext cx="546752" cy="461665"/>
              </a:xfrm>
              <a:prstGeom prst="rect">
                <a:avLst/>
              </a:prstGeom>
              <a:blipFill>
                <a:blip r:embed="rId17"/>
                <a:stretch>
                  <a:fillRect b="-1333"/>
                </a:stretch>
              </a:blipFill>
            </p:spPr>
            <p:txBody>
              <a:bodyPr/>
              <a:lstStyle/>
              <a:p>
                <a:r>
                  <a:rPr lang="zh-CN" altLang="en-US">
                    <a:noFill/>
                  </a:rPr>
                  <a:t> </a:t>
                </a:r>
              </a:p>
            </p:txBody>
          </p:sp>
        </mc:Fallback>
      </mc:AlternateContent>
      <p:sp>
        <p:nvSpPr>
          <p:cNvPr id="153" name="Oval 3">
            <a:extLst>
              <a:ext uri="{FF2B5EF4-FFF2-40B4-BE49-F238E27FC236}">
                <a16:creationId xmlns:a16="http://schemas.microsoft.com/office/drawing/2014/main" id="{AA33F40C-AF8B-4AA0-A158-9E665D2462D7}"/>
              </a:ext>
            </a:extLst>
          </p:cNvPr>
          <p:cNvSpPr>
            <a:spLocks noChangeArrowheads="1"/>
          </p:cNvSpPr>
          <p:nvPr/>
        </p:nvSpPr>
        <p:spPr bwMode="auto">
          <a:xfrm>
            <a:off x="3825585" y="489232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154" name="矩形 153">
                <a:extLst>
                  <a:ext uri="{FF2B5EF4-FFF2-40B4-BE49-F238E27FC236}">
                    <a16:creationId xmlns:a16="http://schemas.microsoft.com/office/drawing/2014/main" id="{C1E4F08D-CDEF-4053-9EAD-367901B57252}"/>
                  </a:ext>
                </a:extLst>
              </p:cNvPr>
              <p:cNvSpPr/>
              <p:nvPr/>
            </p:nvSpPr>
            <p:spPr>
              <a:xfrm>
                <a:off x="3808852" y="4839204"/>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154" name="矩形 153">
                <a:extLst>
                  <a:ext uri="{FF2B5EF4-FFF2-40B4-BE49-F238E27FC236}">
                    <a16:creationId xmlns:a16="http://schemas.microsoft.com/office/drawing/2014/main" id="{C1E4F08D-CDEF-4053-9EAD-367901B57252}"/>
                  </a:ext>
                </a:extLst>
              </p:cNvPr>
              <p:cNvSpPr>
                <a:spLocks noRot="1" noChangeAspect="1" noMove="1" noResize="1" noEditPoints="1" noAdjustHandles="1" noChangeArrowheads="1" noChangeShapeType="1" noTextEdit="1"/>
              </p:cNvSpPr>
              <p:nvPr/>
            </p:nvSpPr>
            <p:spPr>
              <a:xfrm>
                <a:off x="3808852" y="4839204"/>
                <a:ext cx="552780" cy="461665"/>
              </a:xfrm>
              <a:prstGeom prst="rect">
                <a:avLst/>
              </a:prstGeom>
              <a:blipFill>
                <a:blip r:embed="rId18"/>
                <a:stretch>
                  <a:fillRect/>
                </a:stretch>
              </a:blipFill>
            </p:spPr>
            <p:txBody>
              <a:bodyPr/>
              <a:lstStyle/>
              <a:p>
                <a:r>
                  <a:rPr lang="zh-CN" altLang="en-US">
                    <a:noFill/>
                  </a:rPr>
                  <a:t> </a:t>
                </a:r>
              </a:p>
            </p:txBody>
          </p:sp>
        </mc:Fallback>
      </mc:AlternateContent>
      <p:sp>
        <p:nvSpPr>
          <p:cNvPr id="155" name="Line 15">
            <a:extLst>
              <a:ext uri="{FF2B5EF4-FFF2-40B4-BE49-F238E27FC236}">
                <a16:creationId xmlns:a16="http://schemas.microsoft.com/office/drawing/2014/main" id="{5C80F9AA-7285-481E-B384-0C3256CA4A7B}"/>
              </a:ext>
            </a:extLst>
          </p:cNvPr>
          <p:cNvSpPr>
            <a:spLocks noChangeShapeType="1"/>
          </p:cNvSpPr>
          <p:nvPr/>
        </p:nvSpPr>
        <p:spPr bwMode="auto">
          <a:xfrm flipV="1">
            <a:off x="1633835" y="4340203"/>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15">
            <a:extLst>
              <a:ext uri="{FF2B5EF4-FFF2-40B4-BE49-F238E27FC236}">
                <a16:creationId xmlns:a16="http://schemas.microsoft.com/office/drawing/2014/main" id="{20C31E9C-77D9-4E23-BF38-7553E2184484}"/>
              </a:ext>
            </a:extLst>
          </p:cNvPr>
          <p:cNvSpPr>
            <a:spLocks noChangeShapeType="1"/>
          </p:cNvSpPr>
          <p:nvPr/>
        </p:nvSpPr>
        <p:spPr bwMode="auto">
          <a:xfrm flipV="1">
            <a:off x="1618641" y="5831075"/>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Line 15">
            <a:extLst>
              <a:ext uri="{FF2B5EF4-FFF2-40B4-BE49-F238E27FC236}">
                <a16:creationId xmlns:a16="http://schemas.microsoft.com/office/drawing/2014/main" id="{1E757D1F-7662-4B6B-AAEB-288474E9A4F8}"/>
              </a:ext>
            </a:extLst>
          </p:cNvPr>
          <p:cNvSpPr>
            <a:spLocks noChangeShapeType="1"/>
          </p:cNvSpPr>
          <p:nvPr/>
        </p:nvSpPr>
        <p:spPr bwMode="auto">
          <a:xfrm>
            <a:off x="3054308" y="4330875"/>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15">
            <a:extLst>
              <a:ext uri="{FF2B5EF4-FFF2-40B4-BE49-F238E27FC236}">
                <a16:creationId xmlns:a16="http://schemas.microsoft.com/office/drawing/2014/main" id="{F1D0DAB2-9777-4BF8-8E36-ACC6380DF1F2}"/>
              </a:ext>
            </a:extLst>
          </p:cNvPr>
          <p:cNvSpPr>
            <a:spLocks noChangeShapeType="1"/>
          </p:cNvSpPr>
          <p:nvPr/>
        </p:nvSpPr>
        <p:spPr bwMode="auto">
          <a:xfrm flipV="1">
            <a:off x="2811780" y="4518819"/>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15">
            <a:extLst>
              <a:ext uri="{FF2B5EF4-FFF2-40B4-BE49-F238E27FC236}">
                <a16:creationId xmlns:a16="http://schemas.microsoft.com/office/drawing/2014/main" id="{2B7FF221-F6C3-4462-8FF1-29E57C8D53BD}"/>
              </a:ext>
            </a:extLst>
          </p:cNvPr>
          <p:cNvSpPr>
            <a:spLocks noChangeShapeType="1"/>
          </p:cNvSpPr>
          <p:nvPr/>
        </p:nvSpPr>
        <p:spPr bwMode="auto">
          <a:xfrm flipV="1">
            <a:off x="1375972" y="4507577"/>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 name="Line 15">
            <a:extLst>
              <a:ext uri="{FF2B5EF4-FFF2-40B4-BE49-F238E27FC236}">
                <a16:creationId xmlns:a16="http://schemas.microsoft.com/office/drawing/2014/main" id="{7FCC8549-80EB-43E3-BE6C-F040AC62BB9E}"/>
              </a:ext>
            </a:extLst>
          </p:cNvPr>
          <p:cNvSpPr>
            <a:spLocks noChangeShapeType="1"/>
          </p:cNvSpPr>
          <p:nvPr/>
        </p:nvSpPr>
        <p:spPr bwMode="auto">
          <a:xfrm flipH="1">
            <a:off x="1515808" y="4478550"/>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Text Box 23">
            <a:extLst>
              <a:ext uri="{FF2B5EF4-FFF2-40B4-BE49-F238E27FC236}">
                <a16:creationId xmlns:a16="http://schemas.microsoft.com/office/drawing/2014/main" id="{F8E44EB5-B7BC-41D9-90E0-EF2C17DE88EB}"/>
              </a:ext>
            </a:extLst>
          </p:cNvPr>
          <p:cNvSpPr txBox="1">
            <a:spLocks noChangeArrowheads="1"/>
          </p:cNvSpPr>
          <p:nvPr/>
        </p:nvSpPr>
        <p:spPr bwMode="auto">
          <a:xfrm>
            <a:off x="1050600" y="490013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163" name="Text Box 23">
            <a:extLst>
              <a:ext uri="{FF2B5EF4-FFF2-40B4-BE49-F238E27FC236}">
                <a16:creationId xmlns:a16="http://schemas.microsoft.com/office/drawing/2014/main" id="{D6E10E64-3F79-4F72-97FD-F0AA03A5428A}"/>
              </a:ext>
            </a:extLst>
          </p:cNvPr>
          <p:cNvSpPr txBox="1">
            <a:spLocks noChangeArrowheads="1"/>
          </p:cNvSpPr>
          <p:nvPr/>
        </p:nvSpPr>
        <p:spPr bwMode="auto">
          <a:xfrm>
            <a:off x="1826578" y="549578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10</a:t>
            </a:r>
          </a:p>
        </p:txBody>
      </p:sp>
      <p:sp>
        <p:nvSpPr>
          <p:cNvPr id="164" name="Text Box 23">
            <a:extLst>
              <a:ext uri="{FF2B5EF4-FFF2-40B4-BE49-F238E27FC236}">
                <a16:creationId xmlns:a16="http://schemas.microsoft.com/office/drawing/2014/main" id="{879C9F7F-2EF6-4975-A382-35D0BFFD61EF}"/>
              </a:ext>
            </a:extLst>
          </p:cNvPr>
          <p:cNvSpPr txBox="1">
            <a:spLocks noChangeArrowheads="1"/>
          </p:cNvSpPr>
          <p:nvPr/>
        </p:nvSpPr>
        <p:spPr bwMode="auto">
          <a:xfrm>
            <a:off x="1719255" y="490595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5</a:t>
            </a:r>
          </a:p>
        </p:txBody>
      </p:sp>
      <p:sp>
        <p:nvSpPr>
          <p:cNvPr id="165" name="Text Box 23">
            <a:extLst>
              <a:ext uri="{FF2B5EF4-FFF2-40B4-BE49-F238E27FC236}">
                <a16:creationId xmlns:a16="http://schemas.microsoft.com/office/drawing/2014/main" id="{C5933E3C-B533-4AD7-AA25-85CF5CFCF00B}"/>
              </a:ext>
            </a:extLst>
          </p:cNvPr>
          <p:cNvSpPr txBox="1">
            <a:spLocks noChangeArrowheads="1"/>
          </p:cNvSpPr>
          <p:nvPr/>
        </p:nvSpPr>
        <p:spPr bwMode="auto">
          <a:xfrm>
            <a:off x="2881599" y="49103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7</a:t>
            </a:r>
          </a:p>
        </p:txBody>
      </p:sp>
      <p:sp>
        <p:nvSpPr>
          <p:cNvPr id="166" name="Text Box 23">
            <a:extLst>
              <a:ext uri="{FF2B5EF4-FFF2-40B4-BE49-F238E27FC236}">
                <a16:creationId xmlns:a16="http://schemas.microsoft.com/office/drawing/2014/main" id="{0B42AE67-C514-4A44-9111-00F3F57EFA2F}"/>
              </a:ext>
            </a:extLst>
          </p:cNvPr>
          <p:cNvSpPr txBox="1">
            <a:spLocks noChangeArrowheads="1"/>
          </p:cNvSpPr>
          <p:nvPr/>
        </p:nvSpPr>
        <p:spPr bwMode="auto">
          <a:xfrm>
            <a:off x="3420698" y="423398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20</a:t>
            </a:r>
          </a:p>
        </p:txBody>
      </p:sp>
      <p:sp>
        <p:nvSpPr>
          <p:cNvPr id="167" name="Text Box 23">
            <a:extLst>
              <a:ext uri="{FF2B5EF4-FFF2-40B4-BE49-F238E27FC236}">
                <a16:creationId xmlns:a16="http://schemas.microsoft.com/office/drawing/2014/main" id="{A1824A65-6B19-4539-BD82-6A0544879C4B}"/>
              </a:ext>
            </a:extLst>
          </p:cNvPr>
          <p:cNvSpPr txBox="1">
            <a:spLocks noChangeArrowheads="1"/>
          </p:cNvSpPr>
          <p:nvPr/>
        </p:nvSpPr>
        <p:spPr bwMode="auto">
          <a:xfrm>
            <a:off x="3383191" y="545362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C43CBEE5-5BF0-46A8-B0B8-4DC7F053E5BA}"/>
                  </a:ext>
                </a:extLst>
              </p:cNvPr>
              <p:cNvSpPr txBox="1"/>
              <p:nvPr/>
            </p:nvSpPr>
            <p:spPr>
              <a:xfrm>
                <a:off x="3232554" y="3531617"/>
                <a:ext cx="3089564"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0000FF"/>
                              </a:solidFill>
                              <a:latin typeface="Cambria Math" panose="02040503050406030204" pitchFamily="18" charset="0"/>
                            </a:rPr>
                          </m:ctrlPr>
                        </m:sSubPr>
                        <m:e>
                          <m:r>
                            <a:rPr lang="en-US" altLang="zh-CN" b="0" i="1" dirty="0" smtClean="0">
                              <a:solidFill>
                                <a:srgbClr val="0000FF"/>
                              </a:solidFill>
                              <a:latin typeface="Cambria Math" panose="02040503050406030204" pitchFamily="18" charset="0"/>
                            </a:rPr>
                            <m:t>𝑐</m:t>
                          </m:r>
                        </m:e>
                        <m:sub>
                          <m:r>
                            <a:rPr lang="en-US" altLang="zh-CN" b="0" i="1" dirty="0" smtClean="0">
                              <a:solidFill>
                                <a:srgbClr val="0000FF"/>
                              </a:solidFill>
                              <a:latin typeface="Cambria Math" panose="02040503050406030204" pitchFamily="18" charset="0"/>
                            </a:rPr>
                            <m:t>𝑓</m:t>
                          </m:r>
                        </m:sub>
                      </m:sSub>
                      <m:d>
                        <m:dPr>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𝑝</m:t>
                          </m:r>
                        </m:e>
                      </m:d>
                      <m:r>
                        <a:rPr lang="en-US" altLang="zh-CN" b="0" i="1" dirty="0" smtClean="0">
                          <a:solidFill>
                            <a:srgbClr val="0000FF"/>
                          </a:solidFill>
                          <a:latin typeface="Cambria Math" panose="02040503050406030204" pitchFamily="18" charset="0"/>
                        </a:rPr>
                        <m:t>=</m:t>
                      </m:r>
                      <m:r>
                        <m:rPr>
                          <m:sty m:val="p"/>
                        </m:rPr>
                        <a:rPr lang="en-US" altLang="zh-CN" i="1" dirty="0">
                          <a:solidFill>
                            <a:srgbClr val="0000FF"/>
                          </a:solidFill>
                          <a:latin typeface="Cambria Math" panose="02040503050406030204" pitchFamily="18" charset="0"/>
                        </a:rPr>
                        <m:t>min</m:t>
                      </m:r>
                      <m:d>
                        <m:dPr>
                          <m:begChr m:val="{"/>
                          <m:endChr m:val="}"/>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16,12,9,14,4</m:t>
                          </m:r>
                        </m:e>
                      </m:d>
                      <m:r>
                        <a:rPr lang="en-US" altLang="zh-CN" b="0" i="1" dirty="0" smtClean="0">
                          <a:solidFill>
                            <a:srgbClr val="0000FF"/>
                          </a:solidFill>
                          <a:latin typeface="Cambria Math" panose="02040503050406030204" pitchFamily="18" charset="0"/>
                        </a:rPr>
                        <m:t>=4</m:t>
                      </m:r>
                    </m:oMath>
                  </m:oMathPara>
                </a14:m>
                <a:endParaRPr lang="zh-CN" altLang="en-US" dirty="0">
                  <a:solidFill>
                    <a:srgbClr val="0000FF"/>
                  </a:solidFill>
                </a:endParaRPr>
              </a:p>
            </p:txBody>
          </p:sp>
        </mc:Choice>
        <mc:Fallback>
          <p:sp>
            <p:nvSpPr>
              <p:cNvPr id="13" name="文本框 12">
                <a:extLst>
                  <a:ext uri="{FF2B5EF4-FFF2-40B4-BE49-F238E27FC236}">
                    <a16:creationId xmlns:a16="http://schemas.microsoft.com/office/drawing/2014/main" id="{C43CBEE5-5BF0-46A8-B0B8-4DC7F053E5BA}"/>
                  </a:ext>
                </a:extLst>
              </p:cNvPr>
              <p:cNvSpPr txBox="1">
                <a:spLocks noRot="1" noChangeAspect="1" noMove="1" noResize="1" noEditPoints="1" noAdjustHandles="1" noChangeArrowheads="1" noChangeShapeType="1" noTextEdit="1"/>
              </p:cNvSpPr>
              <p:nvPr/>
            </p:nvSpPr>
            <p:spPr>
              <a:xfrm>
                <a:off x="3232554" y="3531617"/>
                <a:ext cx="3089564" cy="299249"/>
              </a:xfrm>
              <a:prstGeom prst="rect">
                <a:avLst/>
              </a:prstGeom>
              <a:blipFill>
                <a:blip r:embed="rId19"/>
                <a:stretch>
                  <a:fillRect l="-820" r="-1230" b="-28000"/>
                </a:stretch>
              </a:blipFill>
            </p:spPr>
            <p:txBody>
              <a:bodyPr/>
              <a:lstStyle/>
              <a:p>
                <a:r>
                  <a:rPr lang="en-CN">
                    <a:noFill/>
                  </a:rPr>
                  <a:t> </a:t>
                </a:r>
              </a:p>
            </p:txBody>
          </p:sp>
        </mc:Fallback>
      </mc:AlternateContent>
      <p:sp>
        <p:nvSpPr>
          <p:cNvPr id="173" name="Text Box 23">
            <a:extLst>
              <a:ext uri="{FF2B5EF4-FFF2-40B4-BE49-F238E27FC236}">
                <a16:creationId xmlns:a16="http://schemas.microsoft.com/office/drawing/2014/main" id="{06784F4D-B6DF-4C72-A5C2-1F05326D6AB3}"/>
              </a:ext>
            </a:extLst>
          </p:cNvPr>
          <p:cNvSpPr txBox="1">
            <a:spLocks noChangeArrowheads="1"/>
          </p:cNvSpPr>
          <p:nvPr/>
        </p:nvSpPr>
        <p:spPr bwMode="auto">
          <a:xfrm>
            <a:off x="6162978" y="970741"/>
            <a:ext cx="6247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12</a:t>
            </a:r>
          </a:p>
        </p:txBody>
      </p:sp>
      <mc:AlternateContent xmlns:mc="http://schemas.openxmlformats.org/markup-compatibility/2006" xmlns:a14="http://schemas.microsoft.com/office/drawing/2010/main">
        <mc:Choice Requires="a14">
          <p:sp>
            <p:nvSpPr>
              <p:cNvPr id="174" name="矩形 173">
                <a:extLst>
                  <a:ext uri="{FF2B5EF4-FFF2-40B4-BE49-F238E27FC236}">
                    <a16:creationId xmlns:a16="http://schemas.microsoft.com/office/drawing/2014/main" id="{A40DC317-0974-4995-BF9C-0028C18B2947}"/>
                  </a:ext>
                </a:extLst>
              </p:cNvPr>
              <p:cNvSpPr/>
              <p:nvPr/>
            </p:nvSpPr>
            <p:spPr>
              <a:xfrm>
                <a:off x="1128896" y="3993517"/>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174" name="矩形 173">
                <a:extLst>
                  <a:ext uri="{FF2B5EF4-FFF2-40B4-BE49-F238E27FC236}">
                    <a16:creationId xmlns:a16="http://schemas.microsoft.com/office/drawing/2014/main" id="{A40DC317-0974-4995-BF9C-0028C18B2947}"/>
                  </a:ext>
                </a:extLst>
              </p:cNvPr>
              <p:cNvSpPr>
                <a:spLocks noRot="1" noChangeAspect="1" noMove="1" noResize="1" noEditPoints="1" noAdjustHandles="1" noChangeArrowheads="1" noChangeShapeType="1" noTextEdit="1"/>
              </p:cNvSpPr>
              <p:nvPr/>
            </p:nvSpPr>
            <p:spPr>
              <a:xfrm>
                <a:off x="1128896" y="3993517"/>
                <a:ext cx="552780" cy="461665"/>
              </a:xfrm>
              <a:prstGeom prst="rect">
                <a:avLst/>
              </a:prstGeom>
              <a:blipFill>
                <a:blip r:embed="rId20"/>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5" name="矩形 174">
                <a:extLst>
                  <a:ext uri="{FF2B5EF4-FFF2-40B4-BE49-F238E27FC236}">
                    <a16:creationId xmlns:a16="http://schemas.microsoft.com/office/drawing/2014/main" id="{E8E752C1-30D5-40C7-A0EA-B906F3265A66}"/>
                  </a:ext>
                </a:extLst>
              </p:cNvPr>
              <p:cNvSpPr/>
              <p:nvPr/>
            </p:nvSpPr>
            <p:spPr>
              <a:xfrm>
                <a:off x="2566556" y="3993517"/>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175" name="矩形 174">
                <a:extLst>
                  <a:ext uri="{FF2B5EF4-FFF2-40B4-BE49-F238E27FC236}">
                    <a16:creationId xmlns:a16="http://schemas.microsoft.com/office/drawing/2014/main" id="{E8E752C1-30D5-40C7-A0EA-B906F3265A66}"/>
                  </a:ext>
                </a:extLst>
              </p:cNvPr>
              <p:cNvSpPr>
                <a:spLocks noRot="1" noChangeAspect="1" noMove="1" noResize="1" noEditPoints="1" noAdjustHandles="1" noChangeArrowheads="1" noChangeShapeType="1" noTextEdit="1"/>
              </p:cNvSpPr>
              <p:nvPr/>
            </p:nvSpPr>
            <p:spPr>
              <a:xfrm>
                <a:off x="2566556" y="3993517"/>
                <a:ext cx="559897" cy="461665"/>
              </a:xfrm>
              <a:prstGeom prst="rect">
                <a:avLst/>
              </a:prstGeom>
              <a:blipFill>
                <a:blip r:embed="rId21"/>
                <a:stretch>
                  <a:fillRect b="-1316"/>
                </a:stretch>
              </a:blipFill>
            </p:spPr>
            <p:txBody>
              <a:bodyPr/>
              <a:lstStyle/>
              <a:p>
                <a:r>
                  <a:rPr lang="zh-CN" altLang="en-US">
                    <a:noFill/>
                  </a:rPr>
                  <a:t> </a:t>
                </a:r>
              </a:p>
            </p:txBody>
          </p:sp>
        </mc:Fallback>
      </mc:AlternateContent>
      <p:sp>
        <p:nvSpPr>
          <p:cNvPr id="176" name="Line 8">
            <a:extLst>
              <a:ext uri="{FF2B5EF4-FFF2-40B4-BE49-F238E27FC236}">
                <a16:creationId xmlns:a16="http://schemas.microsoft.com/office/drawing/2014/main" id="{64D1D494-E47C-4842-A997-E7E6A2C49A46}"/>
              </a:ext>
            </a:extLst>
          </p:cNvPr>
          <p:cNvSpPr>
            <a:spLocks noChangeShapeType="1"/>
          </p:cNvSpPr>
          <p:nvPr/>
        </p:nvSpPr>
        <p:spPr bwMode="auto">
          <a:xfrm flipH="1">
            <a:off x="569702" y="4421586"/>
            <a:ext cx="630162" cy="51507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Text Box 23">
            <a:extLst>
              <a:ext uri="{FF2B5EF4-FFF2-40B4-BE49-F238E27FC236}">
                <a16:creationId xmlns:a16="http://schemas.microsoft.com/office/drawing/2014/main" id="{65AF10F2-4E1D-4D7F-AEE0-C3596ECE8E0C}"/>
              </a:ext>
            </a:extLst>
          </p:cNvPr>
          <p:cNvSpPr txBox="1">
            <a:spLocks noChangeArrowheads="1"/>
          </p:cNvSpPr>
          <p:nvPr/>
        </p:nvSpPr>
        <p:spPr bwMode="auto">
          <a:xfrm>
            <a:off x="787497" y="457133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178" name="Text Box 23">
            <a:extLst>
              <a:ext uri="{FF2B5EF4-FFF2-40B4-BE49-F238E27FC236}">
                <a16:creationId xmlns:a16="http://schemas.microsoft.com/office/drawing/2014/main" id="{BAAF7FA3-F7CD-4F22-97D7-F03F4D4036F0}"/>
              </a:ext>
            </a:extLst>
          </p:cNvPr>
          <p:cNvSpPr txBox="1">
            <a:spLocks noChangeArrowheads="1"/>
          </p:cNvSpPr>
          <p:nvPr/>
        </p:nvSpPr>
        <p:spPr bwMode="auto">
          <a:xfrm>
            <a:off x="1908356" y="43097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179" name="Line 15">
            <a:extLst>
              <a:ext uri="{FF2B5EF4-FFF2-40B4-BE49-F238E27FC236}">
                <a16:creationId xmlns:a16="http://schemas.microsoft.com/office/drawing/2014/main" id="{771D4894-974F-4C44-827E-851AF379CA84}"/>
              </a:ext>
            </a:extLst>
          </p:cNvPr>
          <p:cNvSpPr>
            <a:spLocks noChangeShapeType="1"/>
          </p:cNvSpPr>
          <p:nvPr/>
        </p:nvSpPr>
        <p:spPr bwMode="auto">
          <a:xfrm flipH="1" flipV="1">
            <a:off x="1612873" y="420773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Text Box 23">
            <a:extLst>
              <a:ext uri="{FF2B5EF4-FFF2-40B4-BE49-F238E27FC236}">
                <a16:creationId xmlns:a16="http://schemas.microsoft.com/office/drawing/2014/main" id="{3D5358A7-5DEC-4276-B8C0-4D81843E92A2}"/>
              </a:ext>
            </a:extLst>
          </p:cNvPr>
          <p:cNvSpPr txBox="1">
            <a:spLocks noChangeArrowheads="1"/>
          </p:cNvSpPr>
          <p:nvPr/>
        </p:nvSpPr>
        <p:spPr bwMode="auto">
          <a:xfrm>
            <a:off x="1904796" y="389402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182" name="Text Box 23">
            <a:extLst>
              <a:ext uri="{FF2B5EF4-FFF2-40B4-BE49-F238E27FC236}">
                <a16:creationId xmlns:a16="http://schemas.microsoft.com/office/drawing/2014/main" id="{427FB244-6AD1-498F-92F0-6CD045F4F92C}"/>
              </a:ext>
            </a:extLst>
          </p:cNvPr>
          <p:cNvSpPr txBox="1">
            <a:spLocks noChangeArrowheads="1"/>
          </p:cNvSpPr>
          <p:nvPr/>
        </p:nvSpPr>
        <p:spPr bwMode="auto">
          <a:xfrm>
            <a:off x="2058480" y="505900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183" name="Line 15">
            <a:extLst>
              <a:ext uri="{FF2B5EF4-FFF2-40B4-BE49-F238E27FC236}">
                <a16:creationId xmlns:a16="http://schemas.microsoft.com/office/drawing/2014/main" id="{05496769-3500-4340-80CA-C3A50D585920}"/>
              </a:ext>
            </a:extLst>
          </p:cNvPr>
          <p:cNvSpPr>
            <a:spLocks noChangeShapeType="1"/>
          </p:cNvSpPr>
          <p:nvPr/>
        </p:nvSpPr>
        <p:spPr bwMode="auto">
          <a:xfrm flipV="1">
            <a:off x="1574338" y="4513652"/>
            <a:ext cx="1194662" cy="119028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84" name="Line 15">
            <a:extLst>
              <a:ext uri="{FF2B5EF4-FFF2-40B4-BE49-F238E27FC236}">
                <a16:creationId xmlns:a16="http://schemas.microsoft.com/office/drawing/2014/main" id="{4F941CAC-A2CA-40B8-A3CB-902E0C9B304F}"/>
              </a:ext>
            </a:extLst>
          </p:cNvPr>
          <p:cNvSpPr>
            <a:spLocks noChangeShapeType="1"/>
          </p:cNvSpPr>
          <p:nvPr/>
        </p:nvSpPr>
        <p:spPr bwMode="auto">
          <a:xfrm flipH="1" flipV="1">
            <a:off x="1579824" y="5919512"/>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 name="Text Box 23">
            <a:extLst>
              <a:ext uri="{FF2B5EF4-FFF2-40B4-BE49-F238E27FC236}">
                <a16:creationId xmlns:a16="http://schemas.microsoft.com/office/drawing/2014/main" id="{B7767F2F-F283-48B7-A7A6-96C6FE086757}"/>
              </a:ext>
            </a:extLst>
          </p:cNvPr>
          <p:cNvSpPr txBox="1">
            <a:spLocks noChangeArrowheads="1"/>
          </p:cNvSpPr>
          <p:nvPr/>
        </p:nvSpPr>
        <p:spPr bwMode="auto">
          <a:xfrm>
            <a:off x="1835310" y="590677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187" name="Line 15">
            <a:extLst>
              <a:ext uri="{FF2B5EF4-FFF2-40B4-BE49-F238E27FC236}">
                <a16:creationId xmlns:a16="http://schemas.microsoft.com/office/drawing/2014/main" id="{5771F906-47A3-4AE5-8A22-86FDCA18C4FB}"/>
              </a:ext>
            </a:extLst>
          </p:cNvPr>
          <p:cNvSpPr>
            <a:spLocks noChangeShapeType="1"/>
          </p:cNvSpPr>
          <p:nvPr/>
        </p:nvSpPr>
        <p:spPr bwMode="auto">
          <a:xfrm flipH="1">
            <a:off x="3065097" y="5300868"/>
            <a:ext cx="844597" cy="46166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188" name="Line 8">
            <a:extLst>
              <a:ext uri="{FF2B5EF4-FFF2-40B4-BE49-F238E27FC236}">
                <a16:creationId xmlns:a16="http://schemas.microsoft.com/office/drawing/2014/main" id="{C46C3799-45BC-4477-8659-AEEC6A6DF611}"/>
              </a:ext>
            </a:extLst>
          </p:cNvPr>
          <p:cNvSpPr>
            <a:spLocks noChangeShapeType="1"/>
          </p:cNvSpPr>
          <p:nvPr/>
        </p:nvSpPr>
        <p:spPr bwMode="auto">
          <a:xfrm>
            <a:off x="475800" y="5306621"/>
            <a:ext cx="675050" cy="531181"/>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 name="Line 8">
            <a:extLst>
              <a:ext uri="{FF2B5EF4-FFF2-40B4-BE49-F238E27FC236}">
                <a16:creationId xmlns:a16="http://schemas.microsoft.com/office/drawing/2014/main" id="{9E8BC4A1-996A-44F8-B744-D49C24196F8F}"/>
              </a:ext>
            </a:extLst>
          </p:cNvPr>
          <p:cNvSpPr>
            <a:spLocks noChangeShapeType="1"/>
          </p:cNvSpPr>
          <p:nvPr/>
        </p:nvSpPr>
        <p:spPr bwMode="auto">
          <a:xfrm flipV="1">
            <a:off x="1388699" y="4495202"/>
            <a:ext cx="13004" cy="1083738"/>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0" name="Line 8">
            <a:extLst>
              <a:ext uri="{FF2B5EF4-FFF2-40B4-BE49-F238E27FC236}">
                <a16:creationId xmlns:a16="http://schemas.microsoft.com/office/drawing/2014/main" id="{B29C24BF-24D3-4255-B998-66BBB3D31DCB}"/>
              </a:ext>
            </a:extLst>
          </p:cNvPr>
          <p:cNvSpPr>
            <a:spLocks noChangeShapeType="1"/>
          </p:cNvSpPr>
          <p:nvPr/>
        </p:nvSpPr>
        <p:spPr bwMode="auto">
          <a:xfrm flipV="1">
            <a:off x="1630515" y="4339097"/>
            <a:ext cx="977552" cy="17094"/>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 name="Line 8">
            <a:extLst>
              <a:ext uri="{FF2B5EF4-FFF2-40B4-BE49-F238E27FC236}">
                <a16:creationId xmlns:a16="http://schemas.microsoft.com/office/drawing/2014/main" id="{52B7DA7E-81D6-4F37-B1F0-80D049AF1369}"/>
              </a:ext>
            </a:extLst>
          </p:cNvPr>
          <p:cNvSpPr>
            <a:spLocks noChangeShapeType="1"/>
          </p:cNvSpPr>
          <p:nvPr/>
        </p:nvSpPr>
        <p:spPr bwMode="auto">
          <a:xfrm>
            <a:off x="3046756" y="4338180"/>
            <a:ext cx="844596" cy="62769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192" name="文本框 191">
                <a:extLst>
                  <a:ext uri="{FF2B5EF4-FFF2-40B4-BE49-F238E27FC236}">
                    <a16:creationId xmlns:a16="http://schemas.microsoft.com/office/drawing/2014/main" id="{C37E3FDC-4713-47B7-9EE4-2834B1D6900B}"/>
                  </a:ext>
                </a:extLst>
              </p:cNvPr>
              <p:cNvSpPr txBox="1"/>
              <p:nvPr/>
            </p:nvSpPr>
            <p:spPr>
              <a:xfrm>
                <a:off x="3157988" y="6330151"/>
                <a:ext cx="2804999"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0000FF"/>
                              </a:solidFill>
                              <a:latin typeface="Cambria Math" panose="02040503050406030204" pitchFamily="18" charset="0"/>
                            </a:rPr>
                          </m:ctrlPr>
                        </m:sSubPr>
                        <m:e>
                          <m:r>
                            <a:rPr lang="en-US" altLang="zh-CN" b="0" i="1" dirty="0" smtClean="0">
                              <a:solidFill>
                                <a:srgbClr val="0000FF"/>
                              </a:solidFill>
                              <a:latin typeface="Cambria Math" panose="02040503050406030204" pitchFamily="18" charset="0"/>
                            </a:rPr>
                            <m:t>𝑐</m:t>
                          </m:r>
                        </m:e>
                        <m:sub>
                          <m:r>
                            <a:rPr lang="en-US" altLang="zh-CN" b="0" i="1" dirty="0" smtClean="0">
                              <a:solidFill>
                                <a:srgbClr val="0000FF"/>
                              </a:solidFill>
                              <a:latin typeface="Cambria Math" panose="02040503050406030204" pitchFamily="18" charset="0"/>
                            </a:rPr>
                            <m:t>𝑓</m:t>
                          </m:r>
                        </m:sub>
                      </m:sSub>
                      <m:d>
                        <m:dPr>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𝑝</m:t>
                          </m:r>
                        </m:e>
                      </m:d>
                      <m:r>
                        <a:rPr lang="en-US" altLang="zh-CN" b="0" i="1" dirty="0" smtClean="0">
                          <a:solidFill>
                            <a:srgbClr val="0000FF"/>
                          </a:solidFill>
                          <a:latin typeface="Cambria Math" panose="02040503050406030204" pitchFamily="18" charset="0"/>
                        </a:rPr>
                        <m:t>=</m:t>
                      </m:r>
                      <m:r>
                        <a:rPr lang="en-US" altLang="zh-CN" b="0" i="1" dirty="0" smtClean="0">
                          <a:solidFill>
                            <a:srgbClr val="0000FF"/>
                          </a:solidFill>
                          <a:latin typeface="Cambria Math" panose="02040503050406030204" pitchFamily="18" charset="0"/>
                        </a:rPr>
                        <m:t>𝑚𝑖𝑛</m:t>
                      </m:r>
                      <m:d>
                        <m:dPr>
                          <m:begChr m:val="{"/>
                          <m:endChr m:val="}"/>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13,4,8,20</m:t>
                          </m:r>
                        </m:e>
                      </m:d>
                      <m:r>
                        <a:rPr lang="en-US" altLang="zh-CN" b="0" i="1" dirty="0" smtClean="0">
                          <a:solidFill>
                            <a:srgbClr val="0000FF"/>
                          </a:solidFill>
                          <a:latin typeface="Cambria Math" panose="02040503050406030204" pitchFamily="18" charset="0"/>
                        </a:rPr>
                        <m:t>=4</m:t>
                      </m:r>
                    </m:oMath>
                  </m:oMathPara>
                </a14:m>
                <a:endParaRPr lang="zh-CN" altLang="en-US" dirty="0">
                  <a:solidFill>
                    <a:srgbClr val="0000FF"/>
                  </a:solidFill>
                </a:endParaRPr>
              </a:p>
            </p:txBody>
          </p:sp>
        </mc:Choice>
        <mc:Fallback>
          <p:sp>
            <p:nvSpPr>
              <p:cNvPr id="192" name="文本框 191">
                <a:extLst>
                  <a:ext uri="{FF2B5EF4-FFF2-40B4-BE49-F238E27FC236}">
                    <a16:creationId xmlns:a16="http://schemas.microsoft.com/office/drawing/2014/main" id="{C37E3FDC-4713-47B7-9EE4-2834B1D6900B}"/>
                  </a:ext>
                </a:extLst>
              </p:cNvPr>
              <p:cNvSpPr txBox="1">
                <a:spLocks noRot="1" noChangeAspect="1" noMove="1" noResize="1" noEditPoints="1" noAdjustHandles="1" noChangeArrowheads="1" noChangeShapeType="1" noTextEdit="1"/>
              </p:cNvSpPr>
              <p:nvPr/>
            </p:nvSpPr>
            <p:spPr>
              <a:xfrm>
                <a:off x="3157988" y="6330151"/>
                <a:ext cx="2804999" cy="299249"/>
              </a:xfrm>
              <a:prstGeom prst="rect">
                <a:avLst/>
              </a:prstGeom>
              <a:blipFill>
                <a:blip r:embed="rId22"/>
                <a:stretch>
                  <a:fillRect l="-450" r="-1351" b="-24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94" name="Oval 3">
                <a:extLst>
                  <a:ext uri="{FF2B5EF4-FFF2-40B4-BE49-F238E27FC236}">
                    <a16:creationId xmlns:a16="http://schemas.microsoft.com/office/drawing/2014/main" id="{97FAC028-3342-4B9A-8FBA-5AD9427C20B5}"/>
                  </a:ext>
                </a:extLst>
              </p:cNvPr>
              <p:cNvSpPr>
                <a:spLocks noChangeArrowheads="1"/>
              </p:cNvSpPr>
              <p:nvPr/>
            </p:nvSpPr>
            <p:spPr bwMode="auto">
              <a:xfrm>
                <a:off x="4585860" y="491782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194" name="Oval 3">
                <a:extLst>
                  <a:ext uri="{FF2B5EF4-FFF2-40B4-BE49-F238E27FC236}">
                    <a16:creationId xmlns:a16="http://schemas.microsoft.com/office/drawing/2014/main" id="{97FAC028-3342-4B9A-8FBA-5AD9427C20B5}"/>
                  </a:ext>
                </a:extLst>
              </p:cNvPr>
              <p:cNvSpPr>
                <a:spLocks noRot="1" noChangeAspect="1" noMove="1" noResize="1" noEditPoints="1" noAdjustHandles="1" noChangeArrowheads="1" noChangeShapeType="1" noTextEdit="1"/>
              </p:cNvSpPr>
              <p:nvPr/>
            </p:nvSpPr>
            <p:spPr bwMode="auto">
              <a:xfrm>
                <a:off x="4585860" y="4917821"/>
                <a:ext cx="447674" cy="414337"/>
              </a:xfrm>
              <a:prstGeom prst="ellipse">
                <a:avLst/>
              </a:prstGeom>
              <a:blipFill>
                <a:blip r:embed="rId23"/>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195" name="Line 8">
            <a:extLst>
              <a:ext uri="{FF2B5EF4-FFF2-40B4-BE49-F238E27FC236}">
                <a16:creationId xmlns:a16="http://schemas.microsoft.com/office/drawing/2014/main" id="{F324DFE8-C033-4CE7-9B4B-7E33436EF6FF}"/>
              </a:ext>
            </a:extLst>
          </p:cNvPr>
          <p:cNvSpPr>
            <a:spLocks noChangeShapeType="1"/>
          </p:cNvSpPr>
          <p:nvPr/>
        </p:nvSpPr>
        <p:spPr bwMode="auto">
          <a:xfrm flipV="1">
            <a:off x="4831924" y="4353465"/>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6" name="Line 9">
            <a:extLst>
              <a:ext uri="{FF2B5EF4-FFF2-40B4-BE49-F238E27FC236}">
                <a16:creationId xmlns:a16="http://schemas.microsoft.com/office/drawing/2014/main" id="{41A322DD-374E-4845-8B0F-B41774C1489A}"/>
              </a:ext>
            </a:extLst>
          </p:cNvPr>
          <p:cNvSpPr>
            <a:spLocks noChangeShapeType="1"/>
          </p:cNvSpPr>
          <p:nvPr/>
        </p:nvSpPr>
        <p:spPr bwMode="auto">
          <a:xfrm>
            <a:off x="4830335" y="5331365"/>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7" name="Text Box 23">
            <a:extLst>
              <a:ext uri="{FF2B5EF4-FFF2-40B4-BE49-F238E27FC236}">
                <a16:creationId xmlns:a16="http://schemas.microsoft.com/office/drawing/2014/main" id="{05FCC5F5-E802-43C8-B42E-C93AB6DB238D}"/>
              </a:ext>
            </a:extLst>
          </p:cNvPr>
          <p:cNvSpPr txBox="1">
            <a:spLocks noChangeArrowheads="1"/>
          </p:cNvSpPr>
          <p:nvPr/>
        </p:nvSpPr>
        <p:spPr bwMode="auto">
          <a:xfrm>
            <a:off x="4625995" y="4280197"/>
            <a:ext cx="672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16</a:t>
            </a:r>
          </a:p>
        </p:txBody>
      </p:sp>
      <p:sp>
        <p:nvSpPr>
          <p:cNvPr id="198" name="Text Box 29">
            <a:extLst>
              <a:ext uri="{FF2B5EF4-FFF2-40B4-BE49-F238E27FC236}">
                <a16:creationId xmlns:a16="http://schemas.microsoft.com/office/drawing/2014/main" id="{CB006F91-42C2-4603-93F3-FF9DD5A66E38}"/>
              </a:ext>
            </a:extLst>
          </p:cNvPr>
          <p:cNvSpPr txBox="1">
            <a:spLocks noChangeArrowheads="1"/>
          </p:cNvSpPr>
          <p:nvPr/>
        </p:nvSpPr>
        <p:spPr bwMode="auto">
          <a:xfrm>
            <a:off x="4711944" y="5577867"/>
            <a:ext cx="717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13</a:t>
            </a:r>
          </a:p>
        </p:txBody>
      </p:sp>
      <p:sp>
        <p:nvSpPr>
          <p:cNvPr id="199" name="Oval 3">
            <a:extLst>
              <a:ext uri="{FF2B5EF4-FFF2-40B4-BE49-F238E27FC236}">
                <a16:creationId xmlns:a16="http://schemas.microsoft.com/office/drawing/2014/main" id="{BB85AAA6-01B6-41DE-85AE-22DA813B231C}"/>
              </a:ext>
            </a:extLst>
          </p:cNvPr>
          <p:cNvSpPr>
            <a:spLocks noChangeArrowheads="1"/>
          </p:cNvSpPr>
          <p:nvPr/>
        </p:nvSpPr>
        <p:spPr bwMode="auto">
          <a:xfrm>
            <a:off x="5557236" y="409628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00" name="矩形 199">
                <a:extLst>
                  <a:ext uri="{FF2B5EF4-FFF2-40B4-BE49-F238E27FC236}">
                    <a16:creationId xmlns:a16="http://schemas.microsoft.com/office/drawing/2014/main" id="{2AA7EAEC-A816-4B09-818E-7ED5CA581A75}"/>
                  </a:ext>
                </a:extLst>
              </p:cNvPr>
              <p:cNvSpPr/>
              <p:nvPr/>
            </p:nvSpPr>
            <p:spPr>
              <a:xfrm>
                <a:off x="5530960" y="4048954"/>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200" name="矩形 199">
                <a:extLst>
                  <a:ext uri="{FF2B5EF4-FFF2-40B4-BE49-F238E27FC236}">
                    <a16:creationId xmlns:a16="http://schemas.microsoft.com/office/drawing/2014/main" id="{2AA7EAEC-A816-4B09-818E-7ED5CA581A75}"/>
                  </a:ext>
                </a:extLst>
              </p:cNvPr>
              <p:cNvSpPr>
                <a:spLocks noRot="1" noChangeAspect="1" noMove="1" noResize="1" noEditPoints="1" noAdjustHandles="1" noChangeArrowheads="1" noChangeShapeType="1" noTextEdit="1"/>
              </p:cNvSpPr>
              <p:nvPr/>
            </p:nvSpPr>
            <p:spPr>
              <a:xfrm>
                <a:off x="5530960" y="4048954"/>
                <a:ext cx="552780" cy="461665"/>
              </a:xfrm>
              <a:prstGeom prst="rect">
                <a:avLst/>
              </a:prstGeom>
              <a:blipFill>
                <a:blip r:embed="rId24"/>
                <a:stretch>
                  <a:fillRect b="-1316"/>
                </a:stretch>
              </a:blipFill>
            </p:spPr>
            <p:txBody>
              <a:bodyPr/>
              <a:lstStyle/>
              <a:p>
                <a:r>
                  <a:rPr lang="zh-CN" altLang="en-US">
                    <a:noFill/>
                  </a:rPr>
                  <a:t> </a:t>
                </a:r>
              </a:p>
            </p:txBody>
          </p:sp>
        </mc:Fallback>
      </mc:AlternateContent>
      <p:sp>
        <p:nvSpPr>
          <p:cNvPr id="201" name="Oval 3">
            <a:extLst>
              <a:ext uri="{FF2B5EF4-FFF2-40B4-BE49-F238E27FC236}">
                <a16:creationId xmlns:a16="http://schemas.microsoft.com/office/drawing/2014/main" id="{07F6A921-C334-455C-BCA0-AFCE1B59443D}"/>
              </a:ext>
            </a:extLst>
          </p:cNvPr>
          <p:cNvSpPr>
            <a:spLocks noChangeArrowheads="1"/>
          </p:cNvSpPr>
          <p:nvPr/>
        </p:nvSpPr>
        <p:spPr bwMode="auto">
          <a:xfrm>
            <a:off x="5554010" y="5637147"/>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02" name="矩形 201">
                <a:extLst>
                  <a:ext uri="{FF2B5EF4-FFF2-40B4-BE49-F238E27FC236}">
                    <a16:creationId xmlns:a16="http://schemas.microsoft.com/office/drawing/2014/main" id="{AB573163-7ACF-4BF4-AE61-16CCFA0A6632}"/>
                  </a:ext>
                </a:extLst>
              </p:cNvPr>
              <p:cNvSpPr/>
              <p:nvPr/>
            </p:nvSpPr>
            <p:spPr>
              <a:xfrm>
                <a:off x="5527734" y="5589819"/>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202" name="矩形 201">
                <a:extLst>
                  <a:ext uri="{FF2B5EF4-FFF2-40B4-BE49-F238E27FC236}">
                    <a16:creationId xmlns:a16="http://schemas.microsoft.com/office/drawing/2014/main" id="{AB573163-7ACF-4BF4-AE61-16CCFA0A6632}"/>
                  </a:ext>
                </a:extLst>
              </p:cNvPr>
              <p:cNvSpPr>
                <a:spLocks noRot="1" noChangeAspect="1" noMove="1" noResize="1" noEditPoints="1" noAdjustHandles="1" noChangeArrowheads="1" noChangeShapeType="1" noTextEdit="1"/>
              </p:cNvSpPr>
              <p:nvPr/>
            </p:nvSpPr>
            <p:spPr>
              <a:xfrm>
                <a:off x="5527734" y="5589819"/>
                <a:ext cx="559897" cy="461665"/>
              </a:xfrm>
              <a:prstGeom prst="rect">
                <a:avLst/>
              </a:prstGeom>
              <a:blipFill>
                <a:blip r:embed="rId25"/>
                <a:stretch>
                  <a:fillRect/>
                </a:stretch>
              </a:blipFill>
            </p:spPr>
            <p:txBody>
              <a:bodyPr/>
              <a:lstStyle/>
              <a:p>
                <a:r>
                  <a:rPr lang="zh-CN" altLang="en-US">
                    <a:noFill/>
                  </a:rPr>
                  <a:t> </a:t>
                </a:r>
              </a:p>
            </p:txBody>
          </p:sp>
        </mc:Fallback>
      </mc:AlternateContent>
      <p:sp>
        <p:nvSpPr>
          <p:cNvPr id="203" name="Oval 3">
            <a:extLst>
              <a:ext uri="{FF2B5EF4-FFF2-40B4-BE49-F238E27FC236}">
                <a16:creationId xmlns:a16="http://schemas.microsoft.com/office/drawing/2014/main" id="{79416189-7714-41AA-9BE3-56EB34D9F80B}"/>
              </a:ext>
            </a:extLst>
          </p:cNvPr>
          <p:cNvSpPr>
            <a:spLocks noChangeArrowheads="1"/>
          </p:cNvSpPr>
          <p:nvPr/>
        </p:nvSpPr>
        <p:spPr bwMode="auto">
          <a:xfrm>
            <a:off x="7009434" y="409628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04" name="矩形 203">
                <a:extLst>
                  <a:ext uri="{FF2B5EF4-FFF2-40B4-BE49-F238E27FC236}">
                    <a16:creationId xmlns:a16="http://schemas.microsoft.com/office/drawing/2014/main" id="{AE6E4791-82E4-46A8-9F74-41BBBF474583}"/>
                  </a:ext>
                </a:extLst>
              </p:cNvPr>
              <p:cNvSpPr/>
              <p:nvPr/>
            </p:nvSpPr>
            <p:spPr>
              <a:xfrm>
                <a:off x="6983158" y="4048954"/>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204" name="矩形 203">
                <a:extLst>
                  <a:ext uri="{FF2B5EF4-FFF2-40B4-BE49-F238E27FC236}">
                    <a16:creationId xmlns:a16="http://schemas.microsoft.com/office/drawing/2014/main" id="{AE6E4791-82E4-46A8-9F74-41BBBF474583}"/>
                  </a:ext>
                </a:extLst>
              </p:cNvPr>
              <p:cNvSpPr>
                <a:spLocks noRot="1" noChangeAspect="1" noMove="1" noResize="1" noEditPoints="1" noAdjustHandles="1" noChangeArrowheads="1" noChangeShapeType="1" noTextEdit="1"/>
              </p:cNvSpPr>
              <p:nvPr/>
            </p:nvSpPr>
            <p:spPr>
              <a:xfrm>
                <a:off x="6983158" y="4048954"/>
                <a:ext cx="559897" cy="461665"/>
              </a:xfrm>
              <a:prstGeom prst="rect">
                <a:avLst/>
              </a:prstGeom>
              <a:blipFill>
                <a:blip r:embed="rId26"/>
                <a:stretch>
                  <a:fillRect b="-1316"/>
                </a:stretch>
              </a:blipFill>
            </p:spPr>
            <p:txBody>
              <a:bodyPr/>
              <a:lstStyle/>
              <a:p>
                <a:r>
                  <a:rPr lang="zh-CN" altLang="en-US">
                    <a:noFill/>
                  </a:rPr>
                  <a:t> </a:t>
                </a:r>
              </a:p>
            </p:txBody>
          </p:sp>
        </mc:Fallback>
      </mc:AlternateContent>
      <p:sp>
        <p:nvSpPr>
          <p:cNvPr id="205" name="Oval 3">
            <a:extLst>
              <a:ext uri="{FF2B5EF4-FFF2-40B4-BE49-F238E27FC236}">
                <a16:creationId xmlns:a16="http://schemas.microsoft.com/office/drawing/2014/main" id="{9A546F30-8498-43CA-8628-19981D258322}"/>
              </a:ext>
            </a:extLst>
          </p:cNvPr>
          <p:cNvSpPr>
            <a:spLocks noChangeArrowheads="1"/>
          </p:cNvSpPr>
          <p:nvPr/>
        </p:nvSpPr>
        <p:spPr bwMode="auto">
          <a:xfrm>
            <a:off x="6992515" y="5637148"/>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06" name="矩形 205">
                <a:extLst>
                  <a:ext uri="{FF2B5EF4-FFF2-40B4-BE49-F238E27FC236}">
                    <a16:creationId xmlns:a16="http://schemas.microsoft.com/office/drawing/2014/main" id="{7C12FD7C-E127-4984-A667-4A587B250EA2}"/>
                  </a:ext>
                </a:extLst>
              </p:cNvPr>
              <p:cNvSpPr/>
              <p:nvPr/>
            </p:nvSpPr>
            <p:spPr>
              <a:xfrm>
                <a:off x="6966239" y="5589820"/>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206" name="矩形 205">
                <a:extLst>
                  <a:ext uri="{FF2B5EF4-FFF2-40B4-BE49-F238E27FC236}">
                    <a16:creationId xmlns:a16="http://schemas.microsoft.com/office/drawing/2014/main" id="{7C12FD7C-E127-4984-A667-4A587B250EA2}"/>
                  </a:ext>
                </a:extLst>
              </p:cNvPr>
              <p:cNvSpPr>
                <a:spLocks noRot="1" noChangeAspect="1" noMove="1" noResize="1" noEditPoints="1" noAdjustHandles="1" noChangeArrowheads="1" noChangeShapeType="1" noTextEdit="1"/>
              </p:cNvSpPr>
              <p:nvPr/>
            </p:nvSpPr>
            <p:spPr>
              <a:xfrm>
                <a:off x="6966239" y="5589820"/>
                <a:ext cx="546752" cy="461665"/>
              </a:xfrm>
              <a:prstGeom prst="rect">
                <a:avLst/>
              </a:prstGeom>
              <a:blipFill>
                <a:blip r:embed="rId27"/>
                <a:stretch>
                  <a:fillRect/>
                </a:stretch>
              </a:blipFill>
            </p:spPr>
            <p:txBody>
              <a:bodyPr/>
              <a:lstStyle/>
              <a:p>
                <a:r>
                  <a:rPr lang="zh-CN" altLang="en-US">
                    <a:noFill/>
                  </a:rPr>
                  <a:t> </a:t>
                </a:r>
              </a:p>
            </p:txBody>
          </p:sp>
        </mc:Fallback>
      </mc:AlternateContent>
      <p:sp>
        <p:nvSpPr>
          <p:cNvPr id="207" name="Oval 3">
            <a:extLst>
              <a:ext uri="{FF2B5EF4-FFF2-40B4-BE49-F238E27FC236}">
                <a16:creationId xmlns:a16="http://schemas.microsoft.com/office/drawing/2014/main" id="{2CAD2D46-8E28-4182-9C92-0397D2F89806}"/>
              </a:ext>
            </a:extLst>
          </p:cNvPr>
          <p:cNvSpPr>
            <a:spLocks noChangeArrowheads="1"/>
          </p:cNvSpPr>
          <p:nvPr/>
        </p:nvSpPr>
        <p:spPr bwMode="auto">
          <a:xfrm>
            <a:off x="8236496" y="4925659"/>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08" name="矩形 207">
                <a:extLst>
                  <a:ext uri="{FF2B5EF4-FFF2-40B4-BE49-F238E27FC236}">
                    <a16:creationId xmlns:a16="http://schemas.microsoft.com/office/drawing/2014/main" id="{2FF56EDB-13F2-4BF6-A303-0401C47D97F1}"/>
                  </a:ext>
                </a:extLst>
              </p:cNvPr>
              <p:cNvSpPr/>
              <p:nvPr/>
            </p:nvSpPr>
            <p:spPr>
              <a:xfrm>
                <a:off x="8210220" y="4878331"/>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208" name="矩形 207">
                <a:extLst>
                  <a:ext uri="{FF2B5EF4-FFF2-40B4-BE49-F238E27FC236}">
                    <a16:creationId xmlns:a16="http://schemas.microsoft.com/office/drawing/2014/main" id="{2FF56EDB-13F2-4BF6-A303-0401C47D97F1}"/>
                  </a:ext>
                </a:extLst>
              </p:cNvPr>
              <p:cNvSpPr>
                <a:spLocks noRot="1" noChangeAspect="1" noMove="1" noResize="1" noEditPoints="1" noAdjustHandles="1" noChangeArrowheads="1" noChangeShapeType="1" noTextEdit="1"/>
              </p:cNvSpPr>
              <p:nvPr/>
            </p:nvSpPr>
            <p:spPr>
              <a:xfrm>
                <a:off x="8210220" y="4878331"/>
                <a:ext cx="552780" cy="461665"/>
              </a:xfrm>
              <a:prstGeom prst="rect">
                <a:avLst/>
              </a:prstGeom>
              <a:blipFill>
                <a:blip r:embed="rId28"/>
                <a:stretch>
                  <a:fillRect/>
                </a:stretch>
              </a:blipFill>
            </p:spPr>
            <p:txBody>
              <a:bodyPr/>
              <a:lstStyle/>
              <a:p>
                <a:r>
                  <a:rPr lang="zh-CN" altLang="en-US">
                    <a:noFill/>
                  </a:rPr>
                  <a:t> </a:t>
                </a:r>
              </a:p>
            </p:txBody>
          </p:sp>
        </mc:Fallback>
      </mc:AlternateContent>
      <p:sp>
        <p:nvSpPr>
          <p:cNvPr id="209" name="Line 15">
            <a:extLst>
              <a:ext uri="{FF2B5EF4-FFF2-40B4-BE49-F238E27FC236}">
                <a16:creationId xmlns:a16="http://schemas.microsoft.com/office/drawing/2014/main" id="{CF174B92-B98A-4A82-9185-A67D93F71152}"/>
              </a:ext>
            </a:extLst>
          </p:cNvPr>
          <p:cNvSpPr>
            <a:spLocks noChangeShapeType="1"/>
          </p:cNvSpPr>
          <p:nvPr/>
        </p:nvSpPr>
        <p:spPr bwMode="auto">
          <a:xfrm flipV="1">
            <a:off x="6042441" y="431750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 name="Line 15">
            <a:extLst>
              <a:ext uri="{FF2B5EF4-FFF2-40B4-BE49-F238E27FC236}">
                <a16:creationId xmlns:a16="http://schemas.microsoft.com/office/drawing/2014/main" id="{CF3DD483-627E-47CD-ADEF-967BEBAF0188}"/>
              </a:ext>
            </a:extLst>
          </p:cNvPr>
          <p:cNvSpPr>
            <a:spLocks noChangeShapeType="1"/>
          </p:cNvSpPr>
          <p:nvPr/>
        </p:nvSpPr>
        <p:spPr bwMode="auto">
          <a:xfrm flipV="1">
            <a:off x="6020009" y="5870202"/>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1" name="Line 15">
            <a:extLst>
              <a:ext uri="{FF2B5EF4-FFF2-40B4-BE49-F238E27FC236}">
                <a16:creationId xmlns:a16="http://schemas.microsoft.com/office/drawing/2014/main" id="{679FF5F2-A93A-41CC-9980-A7A3B346B66B}"/>
              </a:ext>
            </a:extLst>
          </p:cNvPr>
          <p:cNvSpPr>
            <a:spLocks noChangeShapeType="1"/>
          </p:cNvSpPr>
          <p:nvPr/>
        </p:nvSpPr>
        <p:spPr bwMode="auto">
          <a:xfrm>
            <a:off x="7455676" y="4370002"/>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2" name="Line 15">
            <a:extLst>
              <a:ext uri="{FF2B5EF4-FFF2-40B4-BE49-F238E27FC236}">
                <a16:creationId xmlns:a16="http://schemas.microsoft.com/office/drawing/2014/main" id="{10D88A83-A440-4363-A437-CBD1D6AC994D}"/>
              </a:ext>
            </a:extLst>
          </p:cNvPr>
          <p:cNvSpPr>
            <a:spLocks noChangeShapeType="1"/>
          </p:cNvSpPr>
          <p:nvPr/>
        </p:nvSpPr>
        <p:spPr bwMode="auto">
          <a:xfrm flipV="1">
            <a:off x="7453255" y="5338094"/>
            <a:ext cx="867769" cy="538836"/>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3" name="Line 15">
            <a:extLst>
              <a:ext uri="{FF2B5EF4-FFF2-40B4-BE49-F238E27FC236}">
                <a16:creationId xmlns:a16="http://schemas.microsoft.com/office/drawing/2014/main" id="{29038B04-5EF0-4965-849E-4E971070E4D1}"/>
              </a:ext>
            </a:extLst>
          </p:cNvPr>
          <p:cNvSpPr>
            <a:spLocks noChangeShapeType="1"/>
          </p:cNvSpPr>
          <p:nvPr/>
        </p:nvSpPr>
        <p:spPr bwMode="auto">
          <a:xfrm flipV="1">
            <a:off x="7213148" y="4557946"/>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 name="Line 15">
            <a:extLst>
              <a:ext uri="{FF2B5EF4-FFF2-40B4-BE49-F238E27FC236}">
                <a16:creationId xmlns:a16="http://schemas.microsoft.com/office/drawing/2014/main" id="{0857A82D-1885-4612-9421-C3523B8BD2A9}"/>
              </a:ext>
            </a:extLst>
          </p:cNvPr>
          <p:cNvSpPr>
            <a:spLocks noChangeShapeType="1"/>
          </p:cNvSpPr>
          <p:nvPr/>
        </p:nvSpPr>
        <p:spPr bwMode="auto">
          <a:xfrm flipV="1">
            <a:off x="5777340" y="4546704"/>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 name="Line 15">
            <a:extLst>
              <a:ext uri="{FF2B5EF4-FFF2-40B4-BE49-F238E27FC236}">
                <a16:creationId xmlns:a16="http://schemas.microsoft.com/office/drawing/2014/main" id="{40D119A5-FC72-485B-A739-BCAA51BA9BF6}"/>
              </a:ext>
            </a:extLst>
          </p:cNvPr>
          <p:cNvSpPr>
            <a:spLocks noChangeShapeType="1"/>
          </p:cNvSpPr>
          <p:nvPr/>
        </p:nvSpPr>
        <p:spPr bwMode="auto">
          <a:xfrm flipH="1">
            <a:off x="5904699" y="4517345"/>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 name="Text Box 23">
            <a:extLst>
              <a:ext uri="{FF2B5EF4-FFF2-40B4-BE49-F238E27FC236}">
                <a16:creationId xmlns:a16="http://schemas.microsoft.com/office/drawing/2014/main" id="{D2518F94-3E98-4B69-8ADE-4DC1CC2EDC3E}"/>
              </a:ext>
            </a:extLst>
          </p:cNvPr>
          <p:cNvSpPr txBox="1">
            <a:spLocks noChangeArrowheads="1"/>
          </p:cNvSpPr>
          <p:nvPr/>
        </p:nvSpPr>
        <p:spPr bwMode="auto">
          <a:xfrm>
            <a:off x="5320476" y="493028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4</a:t>
            </a:r>
          </a:p>
        </p:txBody>
      </p:sp>
      <p:sp>
        <p:nvSpPr>
          <p:cNvPr id="217" name="Text Box 23">
            <a:extLst>
              <a:ext uri="{FF2B5EF4-FFF2-40B4-BE49-F238E27FC236}">
                <a16:creationId xmlns:a16="http://schemas.microsoft.com/office/drawing/2014/main" id="{A8F94AB8-7D1B-4033-A32A-B7FE3DFF3629}"/>
              </a:ext>
            </a:extLst>
          </p:cNvPr>
          <p:cNvSpPr txBox="1">
            <a:spLocks noChangeArrowheads="1"/>
          </p:cNvSpPr>
          <p:nvPr/>
        </p:nvSpPr>
        <p:spPr bwMode="auto">
          <a:xfrm>
            <a:off x="6179046" y="5853118"/>
            <a:ext cx="78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14</a:t>
            </a:r>
          </a:p>
        </p:txBody>
      </p:sp>
      <p:sp>
        <p:nvSpPr>
          <p:cNvPr id="218" name="Text Box 23">
            <a:extLst>
              <a:ext uri="{FF2B5EF4-FFF2-40B4-BE49-F238E27FC236}">
                <a16:creationId xmlns:a16="http://schemas.microsoft.com/office/drawing/2014/main" id="{27DE9FC7-A8B6-413A-B03E-4C0D7D9D3B11}"/>
              </a:ext>
            </a:extLst>
          </p:cNvPr>
          <p:cNvSpPr txBox="1">
            <a:spLocks noChangeArrowheads="1"/>
          </p:cNvSpPr>
          <p:nvPr/>
        </p:nvSpPr>
        <p:spPr bwMode="auto">
          <a:xfrm>
            <a:off x="6042441" y="4842637"/>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9</a:t>
            </a:r>
          </a:p>
        </p:txBody>
      </p:sp>
      <p:sp>
        <p:nvSpPr>
          <p:cNvPr id="219" name="Text Box 23">
            <a:extLst>
              <a:ext uri="{FF2B5EF4-FFF2-40B4-BE49-F238E27FC236}">
                <a16:creationId xmlns:a16="http://schemas.microsoft.com/office/drawing/2014/main" id="{8EDD25AC-C6CB-4C5A-B064-77932B52EA36}"/>
              </a:ext>
            </a:extLst>
          </p:cNvPr>
          <p:cNvSpPr txBox="1">
            <a:spLocks noChangeArrowheads="1"/>
          </p:cNvSpPr>
          <p:nvPr/>
        </p:nvSpPr>
        <p:spPr bwMode="auto">
          <a:xfrm>
            <a:off x="7282967" y="4949520"/>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7</a:t>
            </a:r>
          </a:p>
        </p:txBody>
      </p:sp>
      <p:sp>
        <p:nvSpPr>
          <p:cNvPr id="220" name="Text Box 23">
            <a:extLst>
              <a:ext uri="{FF2B5EF4-FFF2-40B4-BE49-F238E27FC236}">
                <a16:creationId xmlns:a16="http://schemas.microsoft.com/office/drawing/2014/main" id="{63A2CCF1-B155-4617-B83B-F568193C5814}"/>
              </a:ext>
            </a:extLst>
          </p:cNvPr>
          <p:cNvSpPr txBox="1">
            <a:spLocks noChangeArrowheads="1"/>
          </p:cNvSpPr>
          <p:nvPr/>
        </p:nvSpPr>
        <p:spPr bwMode="auto">
          <a:xfrm>
            <a:off x="7822066" y="4273112"/>
            <a:ext cx="6358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20</a:t>
            </a:r>
          </a:p>
        </p:txBody>
      </p:sp>
      <p:sp>
        <p:nvSpPr>
          <p:cNvPr id="221" name="Text Box 23">
            <a:extLst>
              <a:ext uri="{FF2B5EF4-FFF2-40B4-BE49-F238E27FC236}">
                <a16:creationId xmlns:a16="http://schemas.microsoft.com/office/drawing/2014/main" id="{83C01587-C9FC-4A04-864F-1CB4CCE6AEBC}"/>
              </a:ext>
            </a:extLst>
          </p:cNvPr>
          <p:cNvSpPr txBox="1">
            <a:spLocks noChangeArrowheads="1"/>
          </p:cNvSpPr>
          <p:nvPr/>
        </p:nvSpPr>
        <p:spPr bwMode="auto">
          <a:xfrm>
            <a:off x="7745099" y="555899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4</a:t>
            </a:r>
          </a:p>
        </p:txBody>
      </p:sp>
      <p:sp>
        <p:nvSpPr>
          <p:cNvPr id="222" name="Text Box 23">
            <a:extLst>
              <a:ext uri="{FF2B5EF4-FFF2-40B4-BE49-F238E27FC236}">
                <a16:creationId xmlns:a16="http://schemas.microsoft.com/office/drawing/2014/main" id="{ECA498E7-81CB-43B5-BF3E-3A26DFD895AB}"/>
              </a:ext>
            </a:extLst>
          </p:cNvPr>
          <p:cNvSpPr txBox="1">
            <a:spLocks noChangeArrowheads="1"/>
          </p:cNvSpPr>
          <p:nvPr/>
        </p:nvSpPr>
        <p:spPr bwMode="auto">
          <a:xfrm>
            <a:off x="6167647" y="4002028"/>
            <a:ext cx="6247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8/</a:t>
            </a:r>
            <a:r>
              <a:rPr lang="en-US" altLang="zh-CN" sz="1800" dirty="0">
                <a:ea typeface="宋体" panose="02010600030101010101" pitchFamily="2" charset="-122"/>
              </a:rPr>
              <a:t>12</a:t>
            </a:r>
          </a:p>
        </p:txBody>
      </p:sp>
      <p:sp>
        <p:nvSpPr>
          <p:cNvPr id="158" name="TextBox 157">
            <a:extLst>
              <a:ext uri="{FF2B5EF4-FFF2-40B4-BE49-F238E27FC236}">
                <a16:creationId xmlns:a16="http://schemas.microsoft.com/office/drawing/2014/main" id="{59803CD8-2B46-F643-BD9A-826C4C937EBE}"/>
              </a:ext>
            </a:extLst>
          </p:cNvPr>
          <p:cNvSpPr txBox="1"/>
          <p:nvPr/>
        </p:nvSpPr>
        <p:spPr>
          <a:xfrm>
            <a:off x="2619072" y="380789"/>
            <a:ext cx="1802582" cy="307777"/>
          </a:xfrm>
          <a:prstGeom prst="rect">
            <a:avLst/>
          </a:prstGeom>
          <a:solidFill>
            <a:schemeClr val="bg1"/>
          </a:solidFill>
          <a:ln w="19050">
            <a:solidFill>
              <a:srgbClr val="00B050"/>
            </a:solidFill>
          </a:ln>
        </p:spPr>
        <p:txBody>
          <a:bodyPr wrap="square" rtlCol="0">
            <a:spAutoFit/>
          </a:bodyPr>
          <a:lstStyle/>
          <a:p>
            <a:pPr algn="just"/>
            <a:r>
              <a:rPr lang="zh-CN" altLang="en-US" sz="1400" b="1" dirty="0">
                <a:solidFill>
                  <a:srgbClr val="FF0000"/>
                </a:solidFill>
                <a:latin typeface="SimSun" panose="02010600030101010101" pitchFamily="2" charset="-122"/>
                <a:ea typeface="SimSun" panose="02010600030101010101" pitchFamily="2" charset="-122"/>
              </a:rPr>
              <a:t>红线代表增广路径</a:t>
            </a:r>
            <a:endParaRPr lang="en-US" altLang="zh-CN" sz="1400" b="1" dirty="0">
              <a:solidFill>
                <a:srgbClr val="FF0000"/>
              </a:solidFill>
              <a:latin typeface="SimSun" panose="02010600030101010101" pitchFamily="2" charset="-122"/>
              <a:ea typeface="SimSun" panose="02010600030101010101" pitchFamily="2" charset="-122"/>
            </a:endParaRPr>
          </a:p>
        </p:txBody>
      </p:sp>
      <p:sp>
        <p:nvSpPr>
          <p:cNvPr id="168" name="TextBox 167">
            <a:extLst>
              <a:ext uri="{FF2B5EF4-FFF2-40B4-BE49-F238E27FC236}">
                <a16:creationId xmlns:a16="http://schemas.microsoft.com/office/drawing/2014/main" id="{DBB5FC38-67A8-864C-9AC9-B23EA16178F7}"/>
              </a:ext>
            </a:extLst>
          </p:cNvPr>
          <p:cNvSpPr txBox="1"/>
          <p:nvPr/>
        </p:nvSpPr>
        <p:spPr>
          <a:xfrm>
            <a:off x="7478042" y="557839"/>
            <a:ext cx="864640" cy="307777"/>
          </a:xfrm>
          <a:prstGeom prst="rect">
            <a:avLst/>
          </a:prstGeom>
          <a:solidFill>
            <a:schemeClr val="bg1"/>
          </a:solidFill>
          <a:ln w="19050">
            <a:solidFill>
              <a:srgbClr val="00B050"/>
            </a:solidFill>
          </a:ln>
        </p:spPr>
        <p:txBody>
          <a:bodyPr wrap="square" rtlCol="0">
            <a:spAutoFit/>
          </a:bodyPr>
          <a:lstStyle/>
          <a:p>
            <a:pPr algn="just"/>
            <a:r>
              <a:rPr lang="zh-CN" altLang="en-US" sz="1400" b="1" dirty="0">
                <a:solidFill>
                  <a:srgbClr val="FF0000"/>
                </a:solidFill>
                <a:latin typeface="SimSun" panose="02010600030101010101" pitchFamily="2" charset="-122"/>
                <a:ea typeface="SimSun" panose="02010600030101010101" pitchFamily="2" charset="-122"/>
              </a:rPr>
              <a:t>流</a:t>
            </a:r>
            <a:r>
              <a:rPr lang="en-US" altLang="zh-CN" sz="1400" b="1" dirty="0">
                <a:solidFill>
                  <a:srgbClr val="FF0000"/>
                </a:solidFill>
                <a:latin typeface="SimSun" panose="02010600030101010101" pitchFamily="2" charset="-122"/>
                <a:ea typeface="SimSun" panose="02010600030101010101" pitchFamily="2" charset="-122"/>
              </a:rPr>
              <a:t>/</a:t>
            </a:r>
            <a:r>
              <a:rPr lang="zh-CN" altLang="en-US" sz="1400" b="1" dirty="0">
                <a:solidFill>
                  <a:srgbClr val="FF0000"/>
                </a:solidFill>
                <a:latin typeface="SimSun" panose="02010600030101010101" pitchFamily="2" charset="-122"/>
                <a:ea typeface="SimSun" panose="02010600030101010101" pitchFamily="2" charset="-122"/>
              </a:rPr>
              <a:t>容量</a:t>
            </a:r>
            <a:endParaRPr lang="en-US" altLang="zh-CN" sz="1400" b="1" dirty="0">
              <a:solidFill>
                <a:srgbClr val="FF0000"/>
              </a:solidFill>
              <a:latin typeface="SimSun" panose="02010600030101010101" pitchFamily="2" charset="-122"/>
              <a:ea typeface="SimSun" panose="02010600030101010101" pitchFamily="2" charset="-122"/>
            </a:endParaRPr>
          </a:p>
        </p:txBody>
      </p:sp>
      <p:sp>
        <p:nvSpPr>
          <p:cNvPr id="169" name="TextBox 168">
            <a:extLst>
              <a:ext uri="{FF2B5EF4-FFF2-40B4-BE49-F238E27FC236}">
                <a16:creationId xmlns:a16="http://schemas.microsoft.com/office/drawing/2014/main" id="{DEEEC9EB-7795-7049-AD8D-6B7DE473960F}"/>
              </a:ext>
            </a:extLst>
          </p:cNvPr>
          <p:cNvSpPr txBox="1"/>
          <p:nvPr/>
        </p:nvSpPr>
        <p:spPr>
          <a:xfrm>
            <a:off x="82560" y="193589"/>
            <a:ext cx="1802582" cy="523220"/>
          </a:xfrm>
          <a:prstGeom prst="rect">
            <a:avLst/>
          </a:prstGeom>
          <a:solidFill>
            <a:schemeClr val="bg1"/>
          </a:solidFill>
          <a:ln w="19050">
            <a:solidFill>
              <a:srgbClr val="00B050"/>
            </a:solidFill>
          </a:ln>
        </p:spPr>
        <p:txBody>
          <a:bodyPr wrap="square" rtlCol="0">
            <a:spAutoFit/>
          </a:bodyPr>
          <a:lstStyle/>
          <a:p>
            <a:pPr algn="just"/>
            <a:r>
              <a:rPr lang="zh-CN" altLang="en-US" sz="1400" b="1" dirty="0">
                <a:solidFill>
                  <a:srgbClr val="FF0000"/>
                </a:solidFill>
                <a:latin typeface="SimSun" panose="02010600030101010101" pitchFamily="2" charset="-122"/>
                <a:ea typeface="SimSun" panose="02010600030101010101" pitchFamily="2" charset="-122"/>
              </a:rPr>
              <a:t>初始：没有流，</a:t>
            </a:r>
            <a:endParaRPr lang="en-US" altLang="zh-CN" sz="1400" b="1" dirty="0">
              <a:solidFill>
                <a:srgbClr val="FF0000"/>
              </a:solidFill>
              <a:latin typeface="SimSun" panose="02010600030101010101" pitchFamily="2" charset="-122"/>
              <a:ea typeface="SimSun" panose="02010600030101010101" pitchFamily="2" charset="-122"/>
            </a:endParaRPr>
          </a:p>
          <a:p>
            <a:pPr algn="just"/>
            <a:r>
              <a:rPr lang="zh-CN" altLang="en-US" sz="1400" b="1" dirty="0">
                <a:solidFill>
                  <a:srgbClr val="FF0000"/>
                </a:solidFill>
                <a:latin typeface="SimSun" panose="02010600030101010101" pitchFamily="2" charset="-122"/>
                <a:ea typeface="SimSun" panose="02010600030101010101" pitchFamily="2" charset="-122"/>
              </a:rPr>
              <a:t>余图</a:t>
            </a:r>
            <a:r>
              <a:rPr lang="en-US" altLang="zh-CN" sz="1400" b="1" dirty="0">
                <a:solidFill>
                  <a:srgbClr val="FF0000"/>
                </a:solidFill>
                <a:latin typeface="SimSun" panose="02010600030101010101" pitchFamily="2" charset="-122"/>
                <a:ea typeface="SimSun" panose="02010600030101010101" pitchFamily="2" charset="-122"/>
              </a:rPr>
              <a:t>=</a:t>
            </a:r>
            <a:r>
              <a:rPr lang="zh-CN" altLang="en-US" sz="1400" b="1" dirty="0">
                <a:solidFill>
                  <a:srgbClr val="FF0000"/>
                </a:solidFill>
                <a:latin typeface="SimSun" panose="02010600030101010101" pitchFamily="2" charset="-122"/>
                <a:ea typeface="SimSun" panose="02010600030101010101" pitchFamily="2" charset="-122"/>
              </a:rPr>
              <a:t>输入网络图</a:t>
            </a:r>
            <a:endParaRPr lang="en-US" altLang="zh-CN" sz="1400" b="1" dirty="0">
              <a:solidFill>
                <a:srgbClr val="FF00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1344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blinds(horizontal)">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blinds(horizontal)">
                                      <p:cBhvr>
                                        <p:cTn id="17" dur="5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blinds(horizontal)">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blinds(horizontal)">
                                      <p:cBhvr>
                                        <p:cTn id="27" dur="500"/>
                                        <p:tgtEl>
                                          <p:spTgt spid="10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8"/>
                                        </p:tgtEl>
                                        <p:attrNameLst>
                                          <p:attrName>style.visibility</p:attrName>
                                        </p:attrNameLst>
                                      </p:cBhvr>
                                      <p:to>
                                        <p:strVal val="visible"/>
                                      </p:to>
                                    </p:set>
                                    <p:anim calcmode="lin" valueType="num">
                                      <p:cBhvr additive="base">
                                        <p:cTn id="38" dur="500" fill="hold"/>
                                        <p:tgtEl>
                                          <p:spTgt spid="108"/>
                                        </p:tgtEl>
                                        <p:attrNameLst>
                                          <p:attrName>ppt_x</p:attrName>
                                        </p:attrNameLst>
                                      </p:cBhvr>
                                      <p:tavLst>
                                        <p:tav tm="0">
                                          <p:val>
                                            <p:strVal val="#ppt_x"/>
                                          </p:val>
                                        </p:tav>
                                        <p:tav tm="100000">
                                          <p:val>
                                            <p:strVal val="#ppt_x"/>
                                          </p:val>
                                        </p:tav>
                                      </p:tavLst>
                                    </p:anim>
                                    <p:anim calcmode="lin" valueType="num">
                                      <p:cBhvr additive="base">
                                        <p:cTn id="39" dur="500" fill="hold"/>
                                        <p:tgtEl>
                                          <p:spTgt spid="108"/>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9"/>
                                        </p:tgtEl>
                                        <p:attrNameLst>
                                          <p:attrName>style.visibility</p:attrName>
                                        </p:attrNameLst>
                                      </p:cBhvr>
                                      <p:to>
                                        <p:strVal val="visible"/>
                                      </p:to>
                                    </p:set>
                                    <p:anim calcmode="lin" valueType="num">
                                      <p:cBhvr additive="base">
                                        <p:cTn id="42" dur="500" fill="hold"/>
                                        <p:tgtEl>
                                          <p:spTgt spid="109"/>
                                        </p:tgtEl>
                                        <p:attrNameLst>
                                          <p:attrName>ppt_x</p:attrName>
                                        </p:attrNameLst>
                                      </p:cBhvr>
                                      <p:tavLst>
                                        <p:tav tm="0">
                                          <p:val>
                                            <p:strVal val="#ppt_x"/>
                                          </p:val>
                                        </p:tav>
                                        <p:tav tm="100000">
                                          <p:val>
                                            <p:strVal val="#ppt_x"/>
                                          </p:val>
                                        </p:tav>
                                      </p:tavLst>
                                    </p:anim>
                                    <p:anim calcmode="lin" valueType="num">
                                      <p:cBhvr additive="base">
                                        <p:cTn id="43" dur="500" fill="hold"/>
                                        <p:tgtEl>
                                          <p:spTgt spid="10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10"/>
                                        </p:tgtEl>
                                        <p:attrNameLst>
                                          <p:attrName>style.visibility</p:attrName>
                                        </p:attrNameLst>
                                      </p:cBhvr>
                                      <p:to>
                                        <p:strVal val="visible"/>
                                      </p:to>
                                    </p:set>
                                    <p:anim calcmode="lin" valueType="num">
                                      <p:cBhvr additive="base">
                                        <p:cTn id="46" dur="500" fill="hold"/>
                                        <p:tgtEl>
                                          <p:spTgt spid="110"/>
                                        </p:tgtEl>
                                        <p:attrNameLst>
                                          <p:attrName>ppt_x</p:attrName>
                                        </p:attrNameLst>
                                      </p:cBhvr>
                                      <p:tavLst>
                                        <p:tav tm="0">
                                          <p:val>
                                            <p:strVal val="#ppt_x"/>
                                          </p:val>
                                        </p:tav>
                                        <p:tav tm="100000">
                                          <p:val>
                                            <p:strVal val="#ppt_x"/>
                                          </p:val>
                                        </p:tav>
                                      </p:tavLst>
                                    </p:anim>
                                    <p:anim calcmode="lin" valueType="num">
                                      <p:cBhvr additive="base">
                                        <p:cTn id="47" dur="500" fill="hold"/>
                                        <p:tgtEl>
                                          <p:spTgt spid="11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1"/>
                                        </p:tgtEl>
                                        <p:attrNameLst>
                                          <p:attrName>style.visibility</p:attrName>
                                        </p:attrNameLst>
                                      </p:cBhvr>
                                      <p:to>
                                        <p:strVal val="visible"/>
                                      </p:to>
                                    </p:set>
                                    <p:anim calcmode="lin" valueType="num">
                                      <p:cBhvr additive="base">
                                        <p:cTn id="50" dur="500" fill="hold"/>
                                        <p:tgtEl>
                                          <p:spTgt spid="111"/>
                                        </p:tgtEl>
                                        <p:attrNameLst>
                                          <p:attrName>ppt_x</p:attrName>
                                        </p:attrNameLst>
                                      </p:cBhvr>
                                      <p:tavLst>
                                        <p:tav tm="0">
                                          <p:val>
                                            <p:strVal val="#ppt_x"/>
                                          </p:val>
                                        </p:tav>
                                        <p:tav tm="100000">
                                          <p:val>
                                            <p:strVal val="#ppt_x"/>
                                          </p:val>
                                        </p:tav>
                                      </p:tavLst>
                                    </p:anim>
                                    <p:anim calcmode="lin" valueType="num">
                                      <p:cBhvr additive="base">
                                        <p:cTn id="51" dur="500" fill="hold"/>
                                        <p:tgtEl>
                                          <p:spTgt spid="111"/>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12"/>
                                        </p:tgtEl>
                                        <p:attrNameLst>
                                          <p:attrName>style.visibility</p:attrName>
                                        </p:attrNameLst>
                                      </p:cBhvr>
                                      <p:to>
                                        <p:strVal val="visible"/>
                                      </p:to>
                                    </p:set>
                                    <p:anim calcmode="lin" valueType="num">
                                      <p:cBhvr additive="base">
                                        <p:cTn id="54" dur="500" fill="hold"/>
                                        <p:tgtEl>
                                          <p:spTgt spid="112"/>
                                        </p:tgtEl>
                                        <p:attrNameLst>
                                          <p:attrName>ppt_x</p:attrName>
                                        </p:attrNameLst>
                                      </p:cBhvr>
                                      <p:tavLst>
                                        <p:tav tm="0">
                                          <p:val>
                                            <p:strVal val="#ppt_x"/>
                                          </p:val>
                                        </p:tav>
                                        <p:tav tm="100000">
                                          <p:val>
                                            <p:strVal val="#ppt_x"/>
                                          </p:val>
                                        </p:tav>
                                      </p:tavLst>
                                    </p:anim>
                                    <p:anim calcmode="lin" valueType="num">
                                      <p:cBhvr additive="base">
                                        <p:cTn id="55" dur="500" fill="hold"/>
                                        <p:tgtEl>
                                          <p:spTgt spid="112"/>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13"/>
                                        </p:tgtEl>
                                        <p:attrNameLst>
                                          <p:attrName>style.visibility</p:attrName>
                                        </p:attrNameLst>
                                      </p:cBhvr>
                                      <p:to>
                                        <p:strVal val="visible"/>
                                      </p:to>
                                    </p:set>
                                    <p:anim calcmode="lin" valueType="num">
                                      <p:cBhvr additive="base">
                                        <p:cTn id="58" dur="500" fill="hold"/>
                                        <p:tgtEl>
                                          <p:spTgt spid="113"/>
                                        </p:tgtEl>
                                        <p:attrNameLst>
                                          <p:attrName>ppt_x</p:attrName>
                                        </p:attrNameLst>
                                      </p:cBhvr>
                                      <p:tavLst>
                                        <p:tav tm="0">
                                          <p:val>
                                            <p:strVal val="#ppt_x"/>
                                          </p:val>
                                        </p:tav>
                                        <p:tav tm="100000">
                                          <p:val>
                                            <p:strVal val="#ppt_x"/>
                                          </p:val>
                                        </p:tav>
                                      </p:tavLst>
                                    </p:anim>
                                    <p:anim calcmode="lin" valueType="num">
                                      <p:cBhvr additive="base">
                                        <p:cTn id="59" dur="500" fill="hold"/>
                                        <p:tgtEl>
                                          <p:spTgt spid="113"/>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14"/>
                                        </p:tgtEl>
                                        <p:attrNameLst>
                                          <p:attrName>style.visibility</p:attrName>
                                        </p:attrNameLst>
                                      </p:cBhvr>
                                      <p:to>
                                        <p:strVal val="visible"/>
                                      </p:to>
                                    </p:set>
                                    <p:anim calcmode="lin" valueType="num">
                                      <p:cBhvr additive="base">
                                        <p:cTn id="62" dur="500" fill="hold"/>
                                        <p:tgtEl>
                                          <p:spTgt spid="114"/>
                                        </p:tgtEl>
                                        <p:attrNameLst>
                                          <p:attrName>ppt_x</p:attrName>
                                        </p:attrNameLst>
                                      </p:cBhvr>
                                      <p:tavLst>
                                        <p:tav tm="0">
                                          <p:val>
                                            <p:strVal val="#ppt_x"/>
                                          </p:val>
                                        </p:tav>
                                        <p:tav tm="100000">
                                          <p:val>
                                            <p:strVal val="#ppt_x"/>
                                          </p:val>
                                        </p:tav>
                                      </p:tavLst>
                                    </p:anim>
                                    <p:anim calcmode="lin" valueType="num">
                                      <p:cBhvr additive="base">
                                        <p:cTn id="63" dur="500" fill="hold"/>
                                        <p:tgtEl>
                                          <p:spTgt spid="114"/>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15"/>
                                        </p:tgtEl>
                                        <p:attrNameLst>
                                          <p:attrName>style.visibility</p:attrName>
                                        </p:attrNameLst>
                                      </p:cBhvr>
                                      <p:to>
                                        <p:strVal val="visible"/>
                                      </p:to>
                                    </p:set>
                                    <p:anim calcmode="lin" valueType="num">
                                      <p:cBhvr additive="base">
                                        <p:cTn id="66" dur="500" fill="hold"/>
                                        <p:tgtEl>
                                          <p:spTgt spid="115"/>
                                        </p:tgtEl>
                                        <p:attrNameLst>
                                          <p:attrName>ppt_x</p:attrName>
                                        </p:attrNameLst>
                                      </p:cBhvr>
                                      <p:tavLst>
                                        <p:tav tm="0">
                                          <p:val>
                                            <p:strVal val="#ppt_x"/>
                                          </p:val>
                                        </p:tav>
                                        <p:tav tm="100000">
                                          <p:val>
                                            <p:strVal val="#ppt_x"/>
                                          </p:val>
                                        </p:tav>
                                      </p:tavLst>
                                    </p:anim>
                                    <p:anim calcmode="lin" valueType="num">
                                      <p:cBhvr additive="base">
                                        <p:cTn id="67" dur="500" fill="hold"/>
                                        <p:tgtEl>
                                          <p:spTgt spid="115"/>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16"/>
                                        </p:tgtEl>
                                        <p:attrNameLst>
                                          <p:attrName>style.visibility</p:attrName>
                                        </p:attrNameLst>
                                      </p:cBhvr>
                                      <p:to>
                                        <p:strVal val="visible"/>
                                      </p:to>
                                    </p:set>
                                    <p:anim calcmode="lin" valueType="num">
                                      <p:cBhvr additive="base">
                                        <p:cTn id="70" dur="500" fill="hold"/>
                                        <p:tgtEl>
                                          <p:spTgt spid="116"/>
                                        </p:tgtEl>
                                        <p:attrNameLst>
                                          <p:attrName>ppt_x</p:attrName>
                                        </p:attrNameLst>
                                      </p:cBhvr>
                                      <p:tavLst>
                                        <p:tav tm="0">
                                          <p:val>
                                            <p:strVal val="#ppt_x"/>
                                          </p:val>
                                        </p:tav>
                                        <p:tav tm="100000">
                                          <p:val>
                                            <p:strVal val="#ppt_x"/>
                                          </p:val>
                                        </p:tav>
                                      </p:tavLst>
                                    </p:anim>
                                    <p:anim calcmode="lin" valueType="num">
                                      <p:cBhvr additive="base">
                                        <p:cTn id="71" dur="500" fill="hold"/>
                                        <p:tgtEl>
                                          <p:spTgt spid="116"/>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17"/>
                                        </p:tgtEl>
                                        <p:attrNameLst>
                                          <p:attrName>style.visibility</p:attrName>
                                        </p:attrNameLst>
                                      </p:cBhvr>
                                      <p:to>
                                        <p:strVal val="visible"/>
                                      </p:to>
                                    </p:set>
                                    <p:anim calcmode="lin" valueType="num">
                                      <p:cBhvr additive="base">
                                        <p:cTn id="74" dur="500" fill="hold"/>
                                        <p:tgtEl>
                                          <p:spTgt spid="117"/>
                                        </p:tgtEl>
                                        <p:attrNameLst>
                                          <p:attrName>ppt_x</p:attrName>
                                        </p:attrNameLst>
                                      </p:cBhvr>
                                      <p:tavLst>
                                        <p:tav tm="0">
                                          <p:val>
                                            <p:strVal val="#ppt_x"/>
                                          </p:val>
                                        </p:tav>
                                        <p:tav tm="100000">
                                          <p:val>
                                            <p:strVal val="#ppt_x"/>
                                          </p:val>
                                        </p:tav>
                                      </p:tavLst>
                                    </p:anim>
                                    <p:anim calcmode="lin" valueType="num">
                                      <p:cBhvr additive="base">
                                        <p:cTn id="75" dur="500" fill="hold"/>
                                        <p:tgtEl>
                                          <p:spTgt spid="117"/>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18"/>
                                        </p:tgtEl>
                                        <p:attrNameLst>
                                          <p:attrName>style.visibility</p:attrName>
                                        </p:attrNameLst>
                                      </p:cBhvr>
                                      <p:to>
                                        <p:strVal val="visible"/>
                                      </p:to>
                                    </p:set>
                                    <p:anim calcmode="lin" valueType="num">
                                      <p:cBhvr additive="base">
                                        <p:cTn id="78" dur="500" fill="hold"/>
                                        <p:tgtEl>
                                          <p:spTgt spid="118"/>
                                        </p:tgtEl>
                                        <p:attrNameLst>
                                          <p:attrName>ppt_x</p:attrName>
                                        </p:attrNameLst>
                                      </p:cBhvr>
                                      <p:tavLst>
                                        <p:tav tm="0">
                                          <p:val>
                                            <p:strVal val="#ppt_x"/>
                                          </p:val>
                                        </p:tav>
                                        <p:tav tm="100000">
                                          <p:val>
                                            <p:strVal val="#ppt_x"/>
                                          </p:val>
                                        </p:tav>
                                      </p:tavLst>
                                    </p:anim>
                                    <p:anim calcmode="lin" valueType="num">
                                      <p:cBhvr additive="base">
                                        <p:cTn id="79" dur="500" fill="hold"/>
                                        <p:tgtEl>
                                          <p:spTgt spid="118"/>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19"/>
                                        </p:tgtEl>
                                        <p:attrNameLst>
                                          <p:attrName>style.visibility</p:attrName>
                                        </p:attrNameLst>
                                      </p:cBhvr>
                                      <p:to>
                                        <p:strVal val="visible"/>
                                      </p:to>
                                    </p:set>
                                    <p:anim calcmode="lin" valueType="num">
                                      <p:cBhvr additive="base">
                                        <p:cTn id="82" dur="500" fill="hold"/>
                                        <p:tgtEl>
                                          <p:spTgt spid="119"/>
                                        </p:tgtEl>
                                        <p:attrNameLst>
                                          <p:attrName>ppt_x</p:attrName>
                                        </p:attrNameLst>
                                      </p:cBhvr>
                                      <p:tavLst>
                                        <p:tav tm="0">
                                          <p:val>
                                            <p:strVal val="#ppt_x"/>
                                          </p:val>
                                        </p:tav>
                                        <p:tav tm="100000">
                                          <p:val>
                                            <p:strVal val="#ppt_x"/>
                                          </p:val>
                                        </p:tav>
                                      </p:tavLst>
                                    </p:anim>
                                    <p:anim calcmode="lin" valueType="num">
                                      <p:cBhvr additive="base">
                                        <p:cTn id="83" dur="500" fill="hold"/>
                                        <p:tgtEl>
                                          <p:spTgt spid="119"/>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 calcmode="lin" valueType="num">
                                      <p:cBhvr additive="base">
                                        <p:cTn id="86" dur="500" fill="hold"/>
                                        <p:tgtEl>
                                          <p:spTgt spid="120"/>
                                        </p:tgtEl>
                                        <p:attrNameLst>
                                          <p:attrName>ppt_x</p:attrName>
                                        </p:attrNameLst>
                                      </p:cBhvr>
                                      <p:tavLst>
                                        <p:tav tm="0">
                                          <p:val>
                                            <p:strVal val="#ppt_x"/>
                                          </p:val>
                                        </p:tav>
                                        <p:tav tm="100000">
                                          <p:val>
                                            <p:strVal val="#ppt_x"/>
                                          </p:val>
                                        </p:tav>
                                      </p:tavLst>
                                    </p:anim>
                                    <p:anim calcmode="lin" valueType="num">
                                      <p:cBhvr additive="base">
                                        <p:cTn id="87" dur="500" fill="hold"/>
                                        <p:tgtEl>
                                          <p:spTgt spid="120"/>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21"/>
                                        </p:tgtEl>
                                        <p:attrNameLst>
                                          <p:attrName>style.visibility</p:attrName>
                                        </p:attrNameLst>
                                      </p:cBhvr>
                                      <p:to>
                                        <p:strVal val="visible"/>
                                      </p:to>
                                    </p:set>
                                    <p:anim calcmode="lin" valueType="num">
                                      <p:cBhvr additive="base">
                                        <p:cTn id="90" dur="500" fill="hold"/>
                                        <p:tgtEl>
                                          <p:spTgt spid="121"/>
                                        </p:tgtEl>
                                        <p:attrNameLst>
                                          <p:attrName>ppt_x</p:attrName>
                                        </p:attrNameLst>
                                      </p:cBhvr>
                                      <p:tavLst>
                                        <p:tav tm="0">
                                          <p:val>
                                            <p:strVal val="#ppt_x"/>
                                          </p:val>
                                        </p:tav>
                                        <p:tav tm="100000">
                                          <p:val>
                                            <p:strVal val="#ppt_x"/>
                                          </p:val>
                                        </p:tav>
                                      </p:tavLst>
                                    </p:anim>
                                    <p:anim calcmode="lin" valueType="num">
                                      <p:cBhvr additive="base">
                                        <p:cTn id="91" dur="500" fill="hold"/>
                                        <p:tgtEl>
                                          <p:spTgt spid="121"/>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22"/>
                                        </p:tgtEl>
                                        <p:attrNameLst>
                                          <p:attrName>style.visibility</p:attrName>
                                        </p:attrNameLst>
                                      </p:cBhvr>
                                      <p:to>
                                        <p:strVal val="visible"/>
                                      </p:to>
                                    </p:set>
                                    <p:anim calcmode="lin" valueType="num">
                                      <p:cBhvr additive="base">
                                        <p:cTn id="94" dur="500" fill="hold"/>
                                        <p:tgtEl>
                                          <p:spTgt spid="122"/>
                                        </p:tgtEl>
                                        <p:attrNameLst>
                                          <p:attrName>ppt_x</p:attrName>
                                        </p:attrNameLst>
                                      </p:cBhvr>
                                      <p:tavLst>
                                        <p:tav tm="0">
                                          <p:val>
                                            <p:strVal val="#ppt_x"/>
                                          </p:val>
                                        </p:tav>
                                        <p:tav tm="100000">
                                          <p:val>
                                            <p:strVal val="#ppt_x"/>
                                          </p:val>
                                        </p:tav>
                                      </p:tavLst>
                                    </p:anim>
                                    <p:anim calcmode="lin" valueType="num">
                                      <p:cBhvr additive="base">
                                        <p:cTn id="95" dur="500" fill="hold"/>
                                        <p:tgtEl>
                                          <p:spTgt spid="122"/>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23"/>
                                        </p:tgtEl>
                                        <p:attrNameLst>
                                          <p:attrName>style.visibility</p:attrName>
                                        </p:attrNameLst>
                                      </p:cBhvr>
                                      <p:to>
                                        <p:strVal val="visible"/>
                                      </p:to>
                                    </p:set>
                                    <p:anim calcmode="lin" valueType="num">
                                      <p:cBhvr additive="base">
                                        <p:cTn id="98" dur="500" fill="hold"/>
                                        <p:tgtEl>
                                          <p:spTgt spid="123"/>
                                        </p:tgtEl>
                                        <p:attrNameLst>
                                          <p:attrName>ppt_x</p:attrName>
                                        </p:attrNameLst>
                                      </p:cBhvr>
                                      <p:tavLst>
                                        <p:tav tm="0">
                                          <p:val>
                                            <p:strVal val="#ppt_x"/>
                                          </p:val>
                                        </p:tav>
                                        <p:tav tm="100000">
                                          <p:val>
                                            <p:strVal val="#ppt_x"/>
                                          </p:val>
                                        </p:tav>
                                      </p:tavLst>
                                    </p:anim>
                                    <p:anim calcmode="lin" valueType="num">
                                      <p:cBhvr additive="base">
                                        <p:cTn id="99" dur="500" fill="hold"/>
                                        <p:tgtEl>
                                          <p:spTgt spid="123"/>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24"/>
                                        </p:tgtEl>
                                        <p:attrNameLst>
                                          <p:attrName>style.visibility</p:attrName>
                                        </p:attrNameLst>
                                      </p:cBhvr>
                                      <p:to>
                                        <p:strVal val="visible"/>
                                      </p:to>
                                    </p:set>
                                    <p:anim calcmode="lin" valueType="num">
                                      <p:cBhvr additive="base">
                                        <p:cTn id="102" dur="500" fill="hold"/>
                                        <p:tgtEl>
                                          <p:spTgt spid="124"/>
                                        </p:tgtEl>
                                        <p:attrNameLst>
                                          <p:attrName>ppt_x</p:attrName>
                                        </p:attrNameLst>
                                      </p:cBhvr>
                                      <p:tavLst>
                                        <p:tav tm="0">
                                          <p:val>
                                            <p:strVal val="#ppt_x"/>
                                          </p:val>
                                        </p:tav>
                                        <p:tav tm="100000">
                                          <p:val>
                                            <p:strVal val="#ppt_x"/>
                                          </p:val>
                                        </p:tav>
                                      </p:tavLst>
                                    </p:anim>
                                    <p:anim calcmode="lin" valueType="num">
                                      <p:cBhvr additive="base">
                                        <p:cTn id="103" dur="500" fill="hold"/>
                                        <p:tgtEl>
                                          <p:spTgt spid="124"/>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25"/>
                                        </p:tgtEl>
                                        <p:attrNameLst>
                                          <p:attrName>style.visibility</p:attrName>
                                        </p:attrNameLst>
                                      </p:cBhvr>
                                      <p:to>
                                        <p:strVal val="visible"/>
                                      </p:to>
                                    </p:set>
                                    <p:anim calcmode="lin" valueType="num">
                                      <p:cBhvr additive="base">
                                        <p:cTn id="106" dur="500" fill="hold"/>
                                        <p:tgtEl>
                                          <p:spTgt spid="125"/>
                                        </p:tgtEl>
                                        <p:attrNameLst>
                                          <p:attrName>ppt_x</p:attrName>
                                        </p:attrNameLst>
                                      </p:cBhvr>
                                      <p:tavLst>
                                        <p:tav tm="0">
                                          <p:val>
                                            <p:strVal val="#ppt_x"/>
                                          </p:val>
                                        </p:tav>
                                        <p:tav tm="100000">
                                          <p:val>
                                            <p:strVal val="#ppt_x"/>
                                          </p:val>
                                        </p:tav>
                                      </p:tavLst>
                                    </p:anim>
                                    <p:anim calcmode="lin" valueType="num">
                                      <p:cBhvr additive="base">
                                        <p:cTn id="107" dur="500" fill="hold"/>
                                        <p:tgtEl>
                                          <p:spTgt spid="125"/>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26"/>
                                        </p:tgtEl>
                                        <p:attrNameLst>
                                          <p:attrName>style.visibility</p:attrName>
                                        </p:attrNameLst>
                                      </p:cBhvr>
                                      <p:to>
                                        <p:strVal val="visible"/>
                                      </p:to>
                                    </p:set>
                                    <p:anim calcmode="lin" valueType="num">
                                      <p:cBhvr additive="base">
                                        <p:cTn id="110" dur="500" fill="hold"/>
                                        <p:tgtEl>
                                          <p:spTgt spid="126"/>
                                        </p:tgtEl>
                                        <p:attrNameLst>
                                          <p:attrName>ppt_x</p:attrName>
                                        </p:attrNameLst>
                                      </p:cBhvr>
                                      <p:tavLst>
                                        <p:tav tm="0">
                                          <p:val>
                                            <p:strVal val="#ppt_x"/>
                                          </p:val>
                                        </p:tav>
                                        <p:tav tm="100000">
                                          <p:val>
                                            <p:strVal val="#ppt_x"/>
                                          </p:val>
                                        </p:tav>
                                      </p:tavLst>
                                    </p:anim>
                                    <p:anim calcmode="lin" valueType="num">
                                      <p:cBhvr additive="base">
                                        <p:cTn id="111" dur="500" fill="hold"/>
                                        <p:tgtEl>
                                          <p:spTgt spid="126"/>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27"/>
                                        </p:tgtEl>
                                        <p:attrNameLst>
                                          <p:attrName>style.visibility</p:attrName>
                                        </p:attrNameLst>
                                      </p:cBhvr>
                                      <p:to>
                                        <p:strVal val="visible"/>
                                      </p:to>
                                    </p:set>
                                    <p:anim calcmode="lin" valueType="num">
                                      <p:cBhvr additive="base">
                                        <p:cTn id="114" dur="500" fill="hold"/>
                                        <p:tgtEl>
                                          <p:spTgt spid="127"/>
                                        </p:tgtEl>
                                        <p:attrNameLst>
                                          <p:attrName>ppt_x</p:attrName>
                                        </p:attrNameLst>
                                      </p:cBhvr>
                                      <p:tavLst>
                                        <p:tav tm="0">
                                          <p:val>
                                            <p:strVal val="#ppt_x"/>
                                          </p:val>
                                        </p:tav>
                                        <p:tav tm="100000">
                                          <p:val>
                                            <p:strVal val="#ppt_x"/>
                                          </p:val>
                                        </p:tav>
                                      </p:tavLst>
                                    </p:anim>
                                    <p:anim calcmode="lin" valueType="num">
                                      <p:cBhvr additive="base">
                                        <p:cTn id="115" dur="500" fill="hold"/>
                                        <p:tgtEl>
                                          <p:spTgt spid="127"/>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128"/>
                                        </p:tgtEl>
                                        <p:attrNameLst>
                                          <p:attrName>style.visibility</p:attrName>
                                        </p:attrNameLst>
                                      </p:cBhvr>
                                      <p:to>
                                        <p:strVal val="visible"/>
                                      </p:to>
                                    </p:set>
                                    <p:anim calcmode="lin" valueType="num">
                                      <p:cBhvr additive="base">
                                        <p:cTn id="118" dur="500" fill="hold"/>
                                        <p:tgtEl>
                                          <p:spTgt spid="128"/>
                                        </p:tgtEl>
                                        <p:attrNameLst>
                                          <p:attrName>ppt_x</p:attrName>
                                        </p:attrNameLst>
                                      </p:cBhvr>
                                      <p:tavLst>
                                        <p:tav tm="0">
                                          <p:val>
                                            <p:strVal val="#ppt_x"/>
                                          </p:val>
                                        </p:tav>
                                        <p:tav tm="100000">
                                          <p:val>
                                            <p:strVal val="#ppt_x"/>
                                          </p:val>
                                        </p:tav>
                                      </p:tavLst>
                                    </p:anim>
                                    <p:anim calcmode="lin" valueType="num">
                                      <p:cBhvr additive="base">
                                        <p:cTn id="119" dur="500" fill="hold"/>
                                        <p:tgtEl>
                                          <p:spTgt spid="128"/>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129"/>
                                        </p:tgtEl>
                                        <p:attrNameLst>
                                          <p:attrName>style.visibility</p:attrName>
                                        </p:attrNameLst>
                                      </p:cBhvr>
                                      <p:to>
                                        <p:strVal val="visible"/>
                                      </p:to>
                                    </p:set>
                                    <p:anim calcmode="lin" valueType="num">
                                      <p:cBhvr additive="base">
                                        <p:cTn id="122" dur="500" fill="hold"/>
                                        <p:tgtEl>
                                          <p:spTgt spid="129"/>
                                        </p:tgtEl>
                                        <p:attrNameLst>
                                          <p:attrName>ppt_x</p:attrName>
                                        </p:attrNameLst>
                                      </p:cBhvr>
                                      <p:tavLst>
                                        <p:tav tm="0">
                                          <p:val>
                                            <p:strVal val="#ppt_x"/>
                                          </p:val>
                                        </p:tav>
                                        <p:tav tm="100000">
                                          <p:val>
                                            <p:strVal val="#ppt_x"/>
                                          </p:val>
                                        </p:tav>
                                      </p:tavLst>
                                    </p:anim>
                                    <p:anim calcmode="lin" valueType="num">
                                      <p:cBhvr additive="base">
                                        <p:cTn id="123" dur="500" fill="hold"/>
                                        <p:tgtEl>
                                          <p:spTgt spid="129"/>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130"/>
                                        </p:tgtEl>
                                        <p:attrNameLst>
                                          <p:attrName>style.visibility</p:attrName>
                                        </p:attrNameLst>
                                      </p:cBhvr>
                                      <p:to>
                                        <p:strVal val="visible"/>
                                      </p:to>
                                    </p:set>
                                    <p:anim calcmode="lin" valueType="num">
                                      <p:cBhvr additive="base">
                                        <p:cTn id="126" dur="500" fill="hold"/>
                                        <p:tgtEl>
                                          <p:spTgt spid="130"/>
                                        </p:tgtEl>
                                        <p:attrNameLst>
                                          <p:attrName>ppt_x</p:attrName>
                                        </p:attrNameLst>
                                      </p:cBhvr>
                                      <p:tavLst>
                                        <p:tav tm="0">
                                          <p:val>
                                            <p:strVal val="#ppt_x"/>
                                          </p:val>
                                        </p:tav>
                                        <p:tav tm="100000">
                                          <p:val>
                                            <p:strVal val="#ppt_x"/>
                                          </p:val>
                                        </p:tav>
                                      </p:tavLst>
                                    </p:anim>
                                    <p:anim calcmode="lin" valueType="num">
                                      <p:cBhvr additive="base">
                                        <p:cTn id="127" dur="500" fill="hold"/>
                                        <p:tgtEl>
                                          <p:spTgt spid="130"/>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131"/>
                                        </p:tgtEl>
                                        <p:attrNameLst>
                                          <p:attrName>style.visibility</p:attrName>
                                        </p:attrNameLst>
                                      </p:cBhvr>
                                      <p:to>
                                        <p:strVal val="visible"/>
                                      </p:to>
                                    </p:set>
                                    <p:anim calcmode="lin" valueType="num">
                                      <p:cBhvr additive="base">
                                        <p:cTn id="130" dur="500" fill="hold"/>
                                        <p:tgtEl>
                                          <p:spTgt spid="131"/>
                                        </p:tgtEl>
                                        <p:attrNameLst>
                                          <p:attrName>ppt_x</p:attrName>
                                        </p:attrNameLst>
                                      </p:cBhvr>
                                      <p:tavLst>
                                        <p:tav tm="0">
                                          <p:val>
                                            <p:strVal val="#ppt_x"/>
                                          </p:val>
                                        </p:tav>
                                        <p:tav tm="100000">
                                          <p:val>
                                            <p:strVal val="#ppt_x"/>
                                          </p:val>
                                        </p:tav>
                                      </p:tavLst>
                                    </p:anim>
                                    <p:anim calcmode="lin" valueType="num">
                                      <p:cBhvr additive="base">
                                        <p:cTn id="131" dur="500" fill="hold"/>
                                        <p:tgtEl>
                                          <p:spTgt spid="131"/>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132"/>
                                        </p:tgtEl>
                                        <p:attrNameLst>
                                          <p:attrName>style.visibility</p:attrName>
                                        </p:attrNameLst>
                                      </p:cBhvr>
                                      <p:to>
                                        <p:strVal val="visible"/>
                                      </p:to>
                                    </p:set>
                                    <p:anim calcmode="lin" valueType="num">
                                      <p:cBhvr additive="base">
                                        <p:cTn id="134" dur="500" fill="hold"/>
                                        <p:tgtEl>
                                          <p:spTgt spid="132"/>
                                        </p:tgtEl>
                                        <p:attrNameLst>
                                          <p:attrName>ppt_x</p:attrName>
                                        </p:attrNameLst>
                                      </p:cBhvr>
                                      <p:tavLst>
                                        <p:tav tm="0">
                                          <p:val>
                                            <p:strVal val="#ppt_x"/>
                                          </p:val>
                                        </p:tav>
                                        <p:tav tm="100000">
                                          <p:val>
                                            <p:strVal val="#ppt_x"/>
                                          </p:val>
                                        </p:tav>
                                      </p:tavLst>
                                    </p:anim>
                                    <p:anim calcmode="lin" valueType="num">
                                      <p:cBhvr additive="base">
                                        <p:cTn id="135" dur="500" fill="hold"/>
                                        <p:tgtEl>
                                          <p:spTgt spid="132"/>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133"/>
                                        </p:tgtEl>
                                        <p:attrNameLst>
                                          <p:attrName>style.visibility</p:attrName>
                                        </p:attrNameLst>
                                      </p:cBhvr>
                                      <p:to>
                                        <p:strVal val="visible"/>
                                      </p:to>
                                    </p:set>
                                    <p:anim calcmode="lin" valueType="num">
                                      <p:cBhvr additive="base">
                                        <p:cTn id="138" dur="500" fill="hold"/>
                                        <p:tgtEl>
                                          <p:spTgt spid="133"/>
                                        </p:tgtEl>
                                        <p:attrNameLst>
                                          <p:attrName>ppt_x</p:attrName>
                                        </p:attrNameLst>
                                      </p:cBhvr>
                                      <p:tavLst>
                                        <p:tav tm="0">
                                          <p:val>
                                            <p:strVal val="#ppt_x"/>
                                          </p:val>
                                        </p:tav>
                                        <p:tav tm="100000">
                                          <p:val>
                                            <p:strVal val="#ppt_x"/>
                                          </p:val>
                                        </p:tav>
                                      </p:tavLst>
                                    </p:anim>
                                    <p:anim calcmode="lin" valueType="num">
                                      <p:cBhvr additive="base">
                                        <p:cTn id="139" dur="500" fill="hold"/>
                                        <p:tgtEl>
                                          <p:spTgt spid="133"/>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134"/>
                                        </p:tgtEl>
                                        <p:attrNameLst>
                                          <p:attrName>style.visibility</p:attrName>
                                        </p:attrNameLst>
                                      </p:cBhvr>
                                      <p:to>
                                        <p:strVal val="visible"/>
                                      </p:to>
                                    </p:set>
                                    <p:anim calcmode="lin" valueType="num">
                                      <p:cBhvr additive="base">
                                        <p:cTn id="142" dur="500" fill="hold"/>
                                        <p:tgtEl>
                                          <p:spTgt spid="134"/>
                                        </p:tgtEl>
                                        <p:attrNameLst>
                                          <p:attrName>ppt_x</p:attrName>
                                        </p:attrNameLst>
                                      </p:cBhvr>
                                      <p:tavLst>
                                        <p:tav tm="0">
                                          <p:val>
                                            <p:strVal val="#ppt_x"/>
                                          </p:val>
                                        </p:tav>
                                        <p:tav tm="100000">
                                          <p:val>
                                            <p:strVal val="#ppt_x"/>
                                          </p:val>
                                        </p:tav>
                                      </p:tavLst>
                                    </p:anim>
                                    <p:anim calcmode="lin" valueType="num">
                                      <p:cBhvr additive="base">
                                        <p:cTn id="143" dur="500" fill="hold"/>
                                        <p:tgtEl>
                                          <p:spTgt spid="134"/>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135"/>
                                        </p:tgtEl>
                                        <p:attrNameLst>
                                          <p:attrName>style.visibility</p:attrName>
                                        </p:attrNameLst>
                                      </p:cBhvr>
                                      <p:to>
                                        <p:strVal val="visible"/>
                                      </p:to>
                                    </p:set>
                                    <p:anim calcmode="lin" valueType="num">
                                      <p:cBhvr additive="base">
                                        <p:cTn id="146" dur="500" fill="hold"/>
                                        <p:tgtEl>
                                          <p:spTgt spid="135"/>
                                        </p:tgtEl>
                                        <p:attrNameLst>
                                          <p:attrName>ppt_x</p:attrName>
                                        </p:attrNameLst>
                                      </p:cBhvr>
                                      <p:tavLst>
                                        <p:tav tm="0">
                                          <p:val>
                                            <p:strVal val="#ppt_x"/>
                                          </p:val>
                                        </p:tav>
                                        <p:tav tm="100000">
                                          <p:val>
                                            <p:strVal val="#ppt_x"/>
                                          </p:val>
                                        </p:tav>
                                      </p:tavLst>
                                    </p:anim>
                                    <p:anim calcmode="lin" valueType="num">
                                      <p:cBhvr additive="base">
                                        <p:cTn id="147" dur="500" fill="hold"/>
                                        <p:tgtEl>
                                          <p:spTgt spid="135"/>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73"/>
                                        </p:tgtEl>
                                        <p:attrNameLst>
                                          <p:attrName>style.visibility</p:attrName>
                                        </p:attrNameLst>
                                      </p:cBhvr>
                                      <p:to>
                                        <p:strVal val="visible"/>
                                      </p:to>
                                    </p:set>
                                    <p:anim calcmode="lin" valueType="num">
                                      <p:cBhvr additive="base">
                                        <p:cTn id="150" dur="500" fill="hold"/>
                                        <p:tgtEl>
                                          <p:spTgt spid="173"/>
                                        </p:tgtEl>
                                        <p:attrNameLst>
                                          <p:attrName>ppt_x</p:attrName>
                                        </p:attrNameLst>
                                      </p:cBhvr>
                                      <p:tavLst>
                                        <p:tav tm="0">
                                          <p:val>
                                            <p:strVal val="#ppt_x"/>
                                          </p:val>
                                        </p:tav>
                                        <p:tav tm="100000">
                                          <p:val>
                                            <p:strVal val="#ppt_x"/>
                                          </p:val>
                                        </p:tav>
                                      </p:tavLst>
                                    </p:anim>
                                    <p:anim calcmode="lin" valueType="num">
                                      <p:cBhvr additive="base">
                                        <p:cTn id="151" dur="500" fill="hold"/>
                                        <p:tgtEl>
                                          <p:spTgt spid="173"/>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10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42"/>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4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4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4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46"/>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147"/>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148"/>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149"/>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150"/>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151"/>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152"/>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153"/>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154"/>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55"/>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56"/>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57"/>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59"/>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60"/>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61"/>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62"/>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163"/>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64"/>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167"/>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174"/>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175"/>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176"/>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177"/>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178"/>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179"/>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181"/>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1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183"/>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184"/>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185"/>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187"/>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3" presetClass="entr" presetSubtype="10" fill="hold" grpId="0" nodeType="clickEffect">
                                  <p:stCondLst>
                                    <p:cond delay="0"/>
                                  </p:stCondLst>
                                  <p:childTnLst>
                                    <p:set>
                                      <p:cBhvr>
                                        <p:cTn id="233" dur="1" fill="hold">
                                          <p:stCondLst>
                                            <p:cond delay="0"/>
                                          </p:stCondLst>
                                        </p:cTn>
                                        <p:tgtEl>
                                          <p:spTgt spid="188"/>
                                        </p:tgtEl>
                                        <p:attrNameLst>
                                          <p:attrName>style.visibility</p:attrName>
                                        </p:attrNameLst>
                                      </p:cBhvr>
                                      <p:to>
                                        <p:strVal val="visible"/>
                                      </p:to>
                                    </p:set>
                                    <p:animEffect transition="in" filter="blinds(horizontal)">
                                      <p:cBhvr>
                                        <p:cTn id="234" dur="500"/>
                                        <p:tgtEl>
                                          <p:spTgt spid="188"/>
                                        </p:tgtEl>
                                      </p:cBhvr>
                                    </p:animEffect>
                                  </p:childTnLst>
                                </p:cTn>
                              </p:par>
                              <p:par>
                                <p:cTn id="235" presetID="3" presetClass="entr" presetSubtype="10" fill="hold" grpId="0" nodeType="withEffect">
                                  <p:stCondLst>
                                    <p:cond delay="0"/>
                                  </p:stCondLst>
                                  <p:childTnLst>
                                    <p:set>
                                      <p:cBhvr>
                                        <p:cTn id="236" dur="1" fill="hold">
                                          <p:stCondLst>
                                            <p:cond delay="0"/>
                                          </p:stCondLst>
                                        </p:cTn>
                                        <p:tgtEl>
                                          <p:spTgt spid="189"/>
                                        </p:tgtEl>
                                        <p:attrNameLst>
                                          <p:attrName>style.visibility</p:attrName>
                                        </p:attrNameLst>
                                      </p:cBhvr>
                                      <p:to>
                                        <p:strVal val="visible"/>
                                      </p:to>
                                    </p:set>
                                    <p:animEffect transition="in" filter="blinds(horizontal)">
                                      <p:cBhvr>
                                        <p:cTn id="237" dur="500"/>
                                        <p:tgtEl>
                                          <p:spTgt spid="189"/>
                                        </p:tgtEl>
                                      </p:cBhvr>
                                    </p:animEffect>
                                  </p:childTnLst>
                                </p:cTn>
                              </p:par>
                              <p:par>
                                <p:cTn id="238" presetID="3" presetClass="entr" presetSubtype="10" fill="hold" grpId="0" nodeType="withEffect">
                                  <p:stCondLst>
                                    <p:cond delay="0"/>
                                  </p:stCondLst>
                                  <p:childTnLst>
                                    <p:set>
                                      <p:cBhvr>
                                        <p:cTn id="239" dur="1" fill="hold">
                                          <p:stCondLst>
                                            <p:cond delay="0"/>
                                          </p:stCondLst>
                                        </p:cTn>
                                        <p:tgtEl>
                                          <p:spTgt spid="190"/>
                                        </p:tgtEl>
                                        <p:attrNameLst>
                                          <p:attrName>style.visibility</p:attrName>
                                        </p:attrNameLst>
                                      </p:cBhvr>
                                      <p:to>
                                        <p:strVal val="visible"/>
                                      </p:to>
                                    </p:set>
                                    <p:animEffect transition="in" filter="blinds(horizontal)">
                                      <p:cBhvr>
                                        <p:cTn id="240" dur="500"/>
                                        <p:tgtEl>
                                          <p:spTgt spid="190"/>
                                        </p:tgtEl>
                                      </p:cBhvr>
                                    </p:animEffect>
                                  </p:childTnLst>
                                </p:cTn>
                              </p:par>
                              <p:par>
                                <p:cTn id="241" presetID="3" presetClass="entr" presetSubtype="10" fill="hold" grpId="0" nodeType="withEffect">
                                  <p:stCondLst>
                                    <p:cond delay="0"/>
                                  </p:stCondLst>
                                  <p:childTnLst>
                                    <p:set>
                                      <p:cBhvr>
                                        <p:cTn id="242" dur="1" fill="hold">
                                          <p:stCondLst>
                                            <p:cond delay="0"/>
                                          </p:stCondLst>
                                        </p:cTn>
                                        <p:tgtEl>
                                          <p:spTgt spid="191"/>
                                        </p:tgtEl>
                                        <p:attrNameLst>
                                          <p:attrName>style.visibility</p:attrName>
                                        </p:attrNameLst>
                                      </p:cBhvr>
                                      <p:to>
                                        <p:strVal val="visible"/>
                                      </p:to>
                                    </p:set>
                                    <p:animEffect transition="in" filter="blinds(horizontal)">
                                      <p:cBhvr>
                                        <p:cTn id="243" dur="500"/>
                                        <p:tgtEl>
                                          <p:spTgt spid="191"/>
                                        </p:tgtEl>
                                      </p:cBhvr>
                                    </p:animEffect>
                                  </p:childTnLst>
                                </p:cTn>
                              </p:par>
                            </p:childTnLst>
                          </p:cTn>
                        </p:par>
                      </p:childTnLst>
                    </p:cTn>
                  </p:par>
                  <p:par>
                    <p:cTn id="244" fill="hold">
                      <p:stCondLst>
                        <p:cond delay="indefinite"/>
                      </p:stCondLst>
                      <p:childTnLst>
                        <p:par>
                          <p:cTn id="245" fill="hold">
                            <p:stCondLst>
                              <p:cond delay="0"/>
                            </p:stCondLst>
                            <p:childTnLst>
                              <p:par>
                                <p:cTn id="246" presetID="2" presetClass="entr" presetSubtype="4" fill="hold" grpId="0" nodeType="clickEffect">
                                  <p:stCondLst>
                                    <p:cond delay="0"/>
                                  </p:stCondLst>
                                  <p:childTnLst>
                                    <p:set>
                                      <p:cBhvr>
                                        <p:cTn id="247" dur="1" fill="hold">
                                          <p:stCondLst>
                                            <p:cond delay="0"/>
                                          </p:stCondLst>
                                        </p:cTn>
                                        <p:tgtEl>
                                          <p:spTgt spid="192"/>
                                        </p:tgtEl>
                                        <p:attrNameLst>
                                          <p:attrName>style.visibility</p:attrName>
                                        </p:attrNameLst>
                                      </p:cBhvr>
                                      <p:to>
                                        <p:strVal val="visible"/>
                                      </p:to>
                                    </p:set>
                                    <p:anim calcmode="lin" valueType="num">
                                      <p:cBhvr additive="base">
                                        <p:cTn id="248" dur="500" fill="hold"/>
                                        <p:tgtEl>
                                          <p:spTgt spid="192"/>
                                        </p:tgtEl>
                                        <p:attrNameLst>
                                          <p:attrName>ppt_x</p:attrName>
                                        </p:attrNameLst>
                                      </p:cBhvr>
                                      <p:tavLst>
                                        <p:tav tm="0">
                                          <p:val>
                                            <p:strVal val="#ppt_x"/>
                                          </p:val>
                                        </p:tav>
                                        <p:tav tm="100000">
                                          <p:val>
                                            <p:strVal val="#ppt_x"/>
                                          </p:val>
                                        </p:tav>
                                      </p:tavLst>
                                    </p:anim>
                                    <p:anim calcmode="lin" valueType="num">
                                      <p:cBhvr additive="base">
                                        <p:cTn id="249"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250" fill="hold">
                      <p:stCondLst>
                        <p:cond delay="indefinite"/>
                      </p:stCondLst>
                      <p:childTnLst>
                        <p:par>
                          <p:cTn id="251" fill="hold">
                            <p:stCondLst>
                              <p:cond delay="0"/>
                            </p:stCondLst>
                            <p:childTnLst>
                              <p:par>
                                <p:cTn id="252" presetID="1" presetClass="entr" presetSubtype="0" fill="hold" grpId="0" nodeType="clickEffect">
                                  <p:stCondLst>
                                    <p:cond delay="0"/>
                                  </p:stCondLst>
                                  <p:childTnLst>
                                    <p:set>
                                      <p:cBhvr>
                                        <p:cTn id="253" dur="1" fill="hold">
                                          <p:stCondLst>
                                            <p:cond delay="0"/>
                                          </p:stCondLst>
                                        </p:cTn>
                                        <p:tgtEl>
                                          <p:spTgt spid="194"/>
                                        </p:tgtEl>
                                        <p:attrNameLst>
                                          <p:attrName>style.visibility</p:attrName>
                                        </p:attrNameLst>
                                      </p:cBhvr>
                                      <p:to>
                                        <p:strVal val="visible"/>
                                      </p:to>
                                    </p:set>
                                  </p:childTnLst>
                                </p:cTn>
                              </p:par>
                              <p:par>
                                <p:cTn id="254" presetID="1" presetClass="entr" presetSubtype="0" fill="hold" grpId="0" nodeType="withEffect">
                                  <p:stCondLst>
                                    <p:cond delay="0"/>
                                  </p:stCondLst>
                                  <p:childTnLst>
                                    <p:set>
                                      <p:cBhvr>
                                        <p:cTn id="255" dur="1" fill="hold">
                                          <p:stCondLst>
                                            <p:cond delay="0"/>
                                          </p:stCondLst>
                                        </p:cTn>
                                        <p:tgtEl>
                                          <p:spTgt spid="195"/>
                                        </p:tgtEl>
                                        <p:attrNameLst>
                                          <p:attrName>style.visibility</p:attrName>
                                        </p:attrNameLst>
                                      </p:cBhvr>
                                      <p:to>
                                        <p:strVal val="visible"/>
                                      </p:to>
                                    </p:set>
                                  </p:childTnLst>
                                </p:cTn>
                              </p:par>
                              <p:par>
                                <p:cTn id="256" presetID="1" presetClass="entr" presetSubtype="0" fill="hold" grpId="0" nodeType="withEffect">
                                  <p:stCondLst>
                                    <p:cond delay="0"/>
                                  </p:stCondLst>
                                  <p:childTnLst>
                                    <p:set>
                                      <p:cBhvr>
                                        <p:cTn id="257" dur="1" fill="hold">
                                          <p:stCondLst>
                                            <p:cond delay="0"/>
                                          </p:stCondLst>
                                        </p:cTn>
                                        <p:tgtEl>
                                          <p:spTgt spid="196"/>
                                        </p:tgtEl>
                                        <p:attrNameLst>
                                          <p:attrName>style.visibility</p:attrName>
                                        </p:attrNameLst>
                                      </p:cBhvr>
                                      <p:to>
                                        <p:strVal val="visible"/>
                                      </p:to>
                                    </p:set>
                                  </p:childTnLst>
                                </p:cTn>
                              </p:par>
                              <p:par>
                                <p:cTn id="258" presetID="1" presetClass="entr" presetSubtype="0" fill="hold" grpId="0" nodeType="withEffect">
                                  <p:stCondLst>
                                    <p:cond delay="0"/>
                                  </p:stCondLst>
                                  <p:childTnLst>
                                    <p:set>
                                      <p:cBhvr>
                                        <p:cTn id="259" dur="1" fill="hold">
                                          <p:stCondLst>
                                            <p:cond delay="0"/>
                                          </p:stCondLst>
                                        </p:cTn>
                                        <p:tgtEl>
                                          <p:spTgt spid="197"/>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1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199"/>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200"/>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201"/>
                                        </p:tgtEl>
                                        <p:attrNameLst>
                                          <p:attrName>style.visibility</p:attrName>
                                        </p:attrNameLst>
                                      </p:cBhvr>
                                      <p:to>
                                        <p:strVal val="visible"/>
                                      </p:to>
                                    </p:set>
                                  </p:childTnLst>
                                </p:cTn>
                              </p:par>
                              <p:par>
                                <p:cTn id="268" presetID="1" presetClass="entr" presetSubtype="0" fill="hold" grpId="0" nodeType="withEffect">
                                  <p:stCondLst>
                                    <p:cond delay="0"/>
                                  </p:stCondLst>
                                  <p:childTnLst>
                                    <p:set>
                                      <p:cBhvr>
                                        <p:cTn id="269" dur="1" fill="hold">
                                          <p:stCondLst>
                                            <p:cond delay="0"/>
                                          </p:stCondLst>
                                        </p:cTn>
                                        <p:tgtEl>
                                          <p:spTgt spid="202"/>
                                        </p:tgtEl>
                                        <p:attrNameLst>
                                          <p:attrName>style.visibility</p:attrName>
                                        </p:attrNameLst>
                                      </p:cBhvr>
                                      <p:to>
                                        <p:strVal val="visible"/>
                                      </p:to>
                                    </p:set>
                                  </p:childTnLst>
                                </p:cTn>
                              </p:par>
                              <p:par>
                                <p:cTn id="270" presetID="1" presetClass="entr" presetSubtype="0" fill="hold" grpId="0" nodeType="withEffect">
                                  <p:stCondLst>
                                    <p:cond delay="0"/>
                                  </p:stCondLst>
                                  <p:childTnLst>
                                    <p:set>
                                      <p:cBhvr>
                                        <p:cTn id="271" dur="1" fill="hold">
                                          <p:stCondLst>
                                            <p:cond delay="0"/>
                                          </p:stCondLst>
                                        </p:cTn>
                                        <p:tgtEl>
                                          <p:spTgt spid="203"/>
                                        </p:tgtEl>
                                        <p:attrNameLst>
                                          <p:attrName>style.visibility</p:attrName>
                                        </p:attrNameLst>
                                      </p:cBhvr>
                                      <p:to>
                                        <p:strVal val="visible"/>
                                      </p:to>
                                    </p:set>
                                  </p:childTnLst>
                                </p:cTn>
                              </p:par>
                              <p:par>
                                <p:cTn id="272" presetID="1" presetClass="entr" presetSubtype="0" fill="hold" grpId="0" nodeType="withEffect">
                                  <p:stCondLst>
                                    <p:cond delay="0"/>
                                  </p:stCondLst>
                                  <p:childTnLst>
                                    <p:set>
                                      <p:cBhvr>
                                        <p:cTn id="273" dur="1" fill="hold">
                                          <p:stCondLst>
                                            <p:cond delay="0"/>
                                          </p:stCondLst>
                                        </p:cTn>
                                        <p:tgtEl>
                                          <p:spTgt spid="204"/>
                                        </p:tgtEl>
                                        <p:attrNameLst>
                                          <p:attrName>style.visibility</p:attrName>
                                        </p:attrNameLst>
                                      </p:cBhvr>
                                      <p:to>
                                        <p:strVal val="visible"/>
                                      </p:to>
                                    </p:set>
                                  </p:childTnLst>
                                </p:cTn>
                              </p:par>
                              <p:par>
                                <p:cTn id="274" presetID="1" presetClass="entr" presetSubtype="0" fill="hold" grpId="0" nodeType="withEffect">
                                  <p:stCondLst>
                                    <p:cond delay="0"/>
                                  </p:stCondLst>
                                  <p:childTnLst>
                                    <p:set>
                                      <p:cBhvr>
                                        <p:cTn id="275" dur="1" fill="hold">
                                          <p:stCondLst>
                                            <p:cond delay="0"/>
                                          </p:stCondLst>
                                        </p:cTn>
                                        <p:tgtEl>
                                          <p:spTgt spid="205"/>
                                        </p:tgtEl>
                                        <p:attrNameLst>
                                          <p:attrName>style.visibility</p:attrName>
                                        </p:attrNameLst>
                                      </p:cBhvr>
                                      <p:to>
                                        <p:strVal val="visible"/>
                                      </p:to>
                                    </p:set>
                                  </p:childTnLst>
                                </p:cTn>
                              </p:par>
                              <p:par>
                                <p:cTn id="276" presetID="1" presetClass="entr" presetSubtype="0" fill="hold" grpId="0" nodeType="withEffect">
                                  <p:stCondLst>
                                    <p:cond delay="0"/>
                                  </p:stCondLst>
                                  <p:childTnLst>
                                    <p:set>
                                      <p:cBhvr>
                                        <p:cTn id="277" dur="1" fill="hold">
                                          <p:stCondLst>
                                            <p:cond delay="0"/>
                                          </p:stCondLst>
                                        </p:cTn>
                                        <p:tgtEl>
                                          <p:spTgt spid="206"/>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207"/>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208"/>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209"/>
                                        </p:tgtEl>
                                        <p:attrNameLst>
                                          <p:attrName>style.visibility</p:attrName>
                                        </p:attrNameLst>
                                      </p:cBhvr>
                                      <p:to>
                                        <p:strVal val="visible"/>
                                      </p:to>
                                    </p:set>
                                  </p:childTnLst>
                                </p:cTn>
                              </p:par>
                              <p:par>
                                <p:cTn id="284" presetID="1" presetClass="entr" presetSubtype="0" fill="hold" grpId="0" nodeType="withEffect">
                                  <p:stCondLst>
                                    <p:cond delay="0"/>
                                  </p:stCondLst>
                                  <p:childTnLst>
                                    <p:set>
                                      <p:cBhvr>
                                        <p:cTn id="285" dur="1" fill="hold">
                                          <p:stCondLst>
                                            <p:cond delay="0"/>
                                          </p:stCondLst>
                                        </p:cTn>
                                        <p:tgtEl>
                                          <p:spTgt spid="210"/>
                                        </p:tgtEl>
                                        <p:attrNameLst>
                                          <p:attrName>style.visibility</p:attrName>
                                        </p:attrNameLst>
                                      </p:cBhvr>
                                      <p:to>
                                        <p:strVal val="visible"/>
                                      </p:to>
                                    </p:set>
                                  </p:childTnLst>
                                </p:cTn>
                              </p:par>
                              <p:par>
                                <p:cTn id="286" presetID="1" presetClass="entr" presetSubtype="0" fill="hold" grpId="0" nodeType="withEffect">
                                  <p:stCondLst>
                                    <p:cond delay="0"/>
                                  </p:stCondLst>
                                  <p:childTnLst>
                                    <p:set>
                                      <p:cBhvr>
                                        <p:cTn id="287" dur="1" fill="hold">
                                          <p:stCondLst>
                                            <p:cond delay="0"/>
                                          </p:stCondLst>
                                        </p:cTn>
                                        <p:tgtEl>
                                          <p:spTgt spid="211"/>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212"/>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213"/>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214"/>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215"/>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216"/>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21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21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219"/>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220"/>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21"/>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animBg="1"/>
      <p:bldP spid="107" grpId="0"/>
      <p:bldP spid="108" grpId="0" animBg="1"/>
      <p:bldP spid="109" grpId="0" animBg="1"/>
      <p:bldP spid="110" grpId="0" animBg="1"/>
      <p:bldP spid="111" grpId="0"/>
      <p:bldP spid="112" grpId="0"/>
      <p:bldP spid="113" grpId="0" animBg="1"/>
      <p:bldP spid="114" grpId="0"/>
      <p:bldP spid="115" grpId="0" animBg="1"/>
      <p:bldP spid="116" grpId="0"/>
      <p:bldP spid="117" grpId="0" animBg="1"/>
      <p:bldP spid="118" grpId="0"/>
      <p:bldP spid="119" grpId="0" animBg="1"/>
      <p:bldP spid="120" grpId="0"/>
      <p:bldP spid="121" grpId="0" animBg="1"/>
      <p:bldP spid="122" grpId="0"/>
      <p:bldP spid="123" grpId="0" animBg="1"/>
      <p:bldP spid="124" grpId="0" animBg="1"/>
      <p:bldP spid="125" grpId="0" animBg="1"/>
      <p:bldP spid="126" grpId="0" animBg="1"/>
      <p:bldP spid="127" grpId="0" animBg="1"/>
      <p:bldP spid="128" grpId="0" animBg="1"/>
      <p:bldP spid="129" grpId="0" animBg="1"/>
      <p:bldP spid="130" grpId="0"/>
      <p:bldP spid="131" grpId="0"/>
      <p:bldP spid="132" grpId="0"/>
      <p:bldP spid="133" grpId="0"/>
      <p:bldP spid="134" grpId="0"/>
      <p:bldP spid="135" grpId="0"/>
      <p:bldP spid="142" grpId="0" animBg="1"/>
      <p:bldP spid="143" grpId="0" animBg="1"/>
      <p:bldP spid="144" grpId="0" animBg="1"/>
      <p:bldP spid="145" grpId="0"/>
      <p:bldP spid="146" grpId="0"/>
      <p:bldP spid="147" grpId="0" animBg="1"/>
      <p:bldP spid="148" grpId="0" animBg="1"/>
      <p:bldP spid="149" grpId="0"/>
      <p:bldP spid="150" grpId="0" animBg="1"/>
      <p:bldP spid="151" grpId="0" animBg="1"/>
      <p:bldP spid="152" grpId="0"/>
      <p:bldP spid="153" grpId="0" animBg="1"/>
      <p:bldP spid="154" grpId="0"/>
      <p:bldP spid="155" grpId="0" animBg="1"/>
      <p:bldP spid="156" grpId="0" animBg="1"/>
      <p:bldP spid="157" grpId="0" animBg="1"/>
      <p:bldP spid="159" grpId="0" animBg="1"/>
      <p:bldP spid="160" grpId="0" animBg="1"/>
      <p:bldP spid="161" grpId="0" animBg="1"/>
      <p:bldP spid="162" grpId="0"/>
      <p:bldP spid="163" grpId="0"/>
      <p:bldP spid="164" grpId="0"/>
      <p:bldP spid="165" grpId="0"/>
      <p:bldP spid="166" grpId="0"/>
      <p:bldP spid="167" grpId="0"/>
      <p:bldP spid="13" grpId="0"/>
      <p:bldP spid="173" grpId="0"/>
      <p:bldP spid="174" grpId="0"/>
      <p:bldP spid="175" grpId="0"/>
      <p:bldP spid="176" grpId="0" animBg="1"/>
      <p:bldP spid="177" grpId="0"/>
      <p:bldP spid="178" grpId="0"/>
      <p:bldP spid="179" grpId="0" animBg="1"/>
      <p:bldP spid="181" grpId="0"/>
      <p:bldP spid="182" grpId="0"/>
      <p:bldP spid="183" grpId="0" animBg="1"/>
      <p:bldP spid="184" grpId="0" animBg="1"/>
      <p:bldP spid="185" grpId="0"/>
      <p:bldP spid="187" grpId="0" animBg="1"/>
      <p:bldP spid="188" grpId="0" animBg="1"/>
      <p:bldP spid="189" grpId="0" animBg="1"/>
      <p:bldP spid="190" grpId="0" animBg="1"/>
      <p:bldP spid="191" grpId="0" animBg="1"/>
      <p:bldP spid="192" grpId="0"/>
      <p:bldP spid="194" grpId="0" animBg="1"/>
      <p:bldP spid="195" grpId="0" animBg="1"/>
      <p:bldP spid="196" grpId="0" animBg="1"/>
      <p:bldP spid="197" grpId="0"/>
      <p:bldP spid="198" grpId="0"/>
      <p:bldP spid="199" grpId="0" animBg="1"/>
      <p:bldP spid="200" grpId="0"/>
      <p:bldP spid="201" grpId="0" animBg="1"/>
      <p:bldP spid="202" grpId="0"/>
      <p:bldP spid="203" grpId="0" animBg="1"/>
      <p:bldP spid="204" grpId="0"/>
      <p:bldP spid="205" grpId="0" animBg="1"/>
      <p:bldP spid="206" grpId="0"/>
      <p:bldP spid="207" grpId="0" animBg="1"/>
      <p:bldP spid="208" grpId="0"/>
      <p:bldP spid="209" grpId="0" animBg="1"/>
      <p:bldP spid="210" grpId="0" animBg="1"/>
      <p:bldP spid="211" grpId="0" animBg="1"/>
      <p:bldP spid="212" grpId="0" animBg="1"/>
      <p:bldP spid="213" grpId="0" animBg="1"/>
      <p:bldP spid="214" grpId="0" animBg="1"/>
      <p:bldP spid="215" grpId="0" animBg="1"/>
      <p:bldP spid="216" grpId="0"/>
      <p:bldP spid="217" grpId="0"/>
      <p:bldP spid="218" grpId="0"/>
      <p:bldP spid="219" grpId="0"/>
      <p:bldP spid="220" grpId="0"/>
      <p:bldP spid="221" grpId="0"/>
      <p:bldP spid="22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nvSpPr>
        <p:spPr>
          <a:xfrm>
            <a:off x="85725" y="0"/>
            <a:ext cx="8943975"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0070C0"/>
                </a:solidFill>
                <a:latin typeface="楷体" panose="02010609060101010101" pitchFamily="49" charset="-122"/>
                <a:ea typeface="楷体" panose="02010609060101010101" pitchFamily="49" charset="-122"/>
              </a:rPr>
              <a:t>示例</a:t>
            </a:r>
          </a:p>
        </p:txBody>
      </p:sp>
      <p:sp>
        <p:nvSpPr>
          <p:cNvPr id="158" name="文本框 157">
            <a:extLst>
              <a:ext uri="{FF2B5EF4-FFF2-40B4-BE49-F238E27FC236}">
                <a16:creationId xmlns:a16="http://schemas.microsoft.com/office/drawing/2014/main" id="{74196DA7-3A1B-42F5-9AF0-FD6C27F112D4}"/>
              </a:ext>
            </a:extLst>
          </p:cNvPr>
          <p:cNvSpPr txBox="1"/>
          <p:nvPr/>
        </p:nvSpPr>
        <p:spPr>
          <a:xfrm>
            <a:off x="3838076" y="2881825"/>
            <a:ext cx="728666"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c</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68" name="Oval 3">
                <a:extLst>
                  <a:ext uri="{FF2B5EF4-FFF2-40B4-BE49-F238E27FC236}">
                    <a16:creationId xmlns:a16="http://schemas.microsoft.com/office/drawing/2014/main" id="{454C2B9B-35F7-442E-80A0-B3441C96922A}"/>
                  </a:ext>
                </a:extLst>
              </p:cNvPr>
              <p:cNvSpPr>
                <a:spLocks noChangeArrowheads="1"/>
              </p:cNvSpPr>
              <p:nvPr/>
            </p:nvSpPr>
            <p:spPr bwMode="auto">
              <a:xfrm>
                <a:off x="142921" y="1975266"/>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168" name="Oval 3">
                <a:extLst>
                  <a:ext uri="{FF2B5EF4-FFF2-40B4-BE49-F238E27FC236}">
                    <a16:creationId xmlns:a16="http://schemas.microsoft.com/office/drawing/2014/main" id="{454C2B9B-35F7-442E-80A0-B3441C96922A}"/>
                  </a:ext>
                </a:extLst>
              </p:cNvPr>
              <p:cNvSpPr>
                <a:spLocks noRot="1" noChangeAspect="1" noMove="1" noResize="1" noEditPoints="1" noAdjustHandles="1" noChangeArrowheads="1" noChangeShapeType="1" noTextEdit="1"/>
              </p:cNvSpPr>
              <p:nvPr/>
            </p:nvSpPr>
            <p:spPr bwMode="auto">
              <a:xfrm>
                <a:off x="142921" y="1975266"/>
                <a:ext cx="447674" cy="414337"/>
              </a:xfrm>
              <a:prstGeom prst="ellipse">
                <a:avLst/>
              </a:prstGeom>
              <a:blipFill>
                <a:blip r:embed="rId3"/>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169" name="Line 8">
            <a:extLst>
              <a:ext uri="{FF2B5EF4-FFF2-40B4-BE49-F238E27FC236}">
                <a16:creationId xmlns:a16="http://schemas.microsoft.com/office/drawing/2014/main" id="{75E42AB4-7318-49D2-8C89-D682AD306EAA}"/>
              </a:ext>
            </a:extLst>
          </p:cNvPr>
          <p:cNvSpPr>
            <a:spLocks noChangeShapeType="1"/>
          </p:cNvSpPr>
          <p:nvPr/>
        </p:nvSpPr>
        <p:spPr bwMode="auto">
          <a:xfrm flipV="1">
            <a:off x="390560" y="1410926"/>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Line 9">
            <a:extLst>
              <a:ext uri="{FF2B5EF4-FFF2-40B4-BE49-F238E27FC236}">
                <a16:creationId xmlns:a16="http://schemas.microsoft.com/office/drawing/2014/main" id="{9E35FE4A-125A-49C3-8641-3F363D6EF595}"/>
              </a:ext>
            </a:extLst>
          </p:cNvPr>
          <p:cNvSpPr>
            <a:spLocks noChangeShapeType="1"/>
          </p:cNvSpPr>
          <p:nvPr/>
        </p:nvSpPr>
        <p:spPr bwMode="auto">
          <a:xfrm>
            <a:off x="561031" y="2305864"/>
            <a:ext cx="615237" cy="42785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 name="Text Box 23">
            <a:extLst>
              <a:ext uri="{FF2B5EF4-FFF2-40B4-BE49-F238E27FC236}">
                <a16:creationId xmlns:a16="http://schemas.microsoft.com/office/drawing/2014/main" id="{4D63A6A0-41EC-4D2B-A819-E0EB850A5F8E}"/>
              </a:ext>
            </a:extLst>
          </p:cNvPr>
          <p:cNvSpPr txBox="1">
            <a:spLocks noChangeArrowheads="1"/>
          </p:cNvSpPr>
          <p:nvPr/>
        </p:nvSpPr>
        <p:spPr bwMode="auto">
          <a:xfrm>
            <a:off x="434229" y="1384101"/>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12</a:t>
            </a:r>
          </a:p>
        </p:txBody>
      </p:sp>
      <p:sp>
        <p:nvSpPr>
          <p:cNvPr id="172" name="Text Box 29">
            <a:extLst>
              <a:ext uri="{FF2B5EF4-FFF2-40B4-BE49-F238E27FC236}">
                <a16:creationId xmlns:a16="http://schemas.microsoft.com/office/drawing/2014/main" id="{B687A291-8F9A-4387-9632-926D2BBB3107}"/>
              </a:ext>
            </a:extLst>
          </p:cNvPr>
          <p:cNvSpPr txBox="1">
            <a:spLocks noChangeArrowheads="1"/>
          </p:cNvSpPr>
          <p:nvPr/>
        </p:nvSpPr>
        <p:spPr bwMode="auto">
          <a:xfrm>
            <a:off x="755034" y="2185750"/>
            <a:ext cx="307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9</a:t>
            </a:r>
          </a:p>
        </p:txBody>
      </p:sp>
      <p:sp>
        <p:nvSpPr>
          <p:cNvPr id="180" name="Oval 3">
            <a:extLst>
              <a:ext uri="{FF2B5EF4-FFF2-40B4-BE49-F238E27FC236}">
                <a16:creationId xmlns:a16="http://schemas.microsoft.com/office/drawing/2014/main" id="{8CF9E82B-C68D-4386-8824-D9EC771DEAD8}"/>
              </a:ext>
            </a:extLst>
          </p:cNvPr>
          <p:cNvSpPr>
            <a:spLocks noChangeArrowheads="1"/>
          </p:cNvSpPr>
          <p:nvPr/>
        </p:nvSpPr>
        <p:spPr bwMode="auto">
          <a:xfrm>
            <a:off x="1114297" y="1153727"/>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186" name="Oval 3">
            <a:extLst>
              <a:ext uri="{FF2B5EF4-FFF2-40B4-BE49-F238E27FC236}">
                <a16:creationId xmlns:a16="http://schemas.microsoft.com/office/drawing/2014/main" id="{19B179AF-7D38-443A-9FCF-CD2FCE061E24}"/>
              </a:ext>
            </a:extLst>
          </p:cNvPr>
          <p:cNvSpPr>
            <a:spLocks noChangeArrowheads="1"/>
          </p:cNvSpPr>
          <p:nvPr/>
        </p:nvSpPr>
        <p:spPr bwMode="auto">
          <a:xfrm>
            <a:off x="1111071" y="269459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23" name="矩形 222">
                <a:extLst>
                  <a:ext uri="{FF2B5EF4-FFF2-40B4-BE49-F238E27FC236}">
                    <a16:creationId xmlns:a16="http://schemas.microsoft.com/office/drawing/2014/main" id="{EA546371-4B79-4AF1-B601-218CE58D02B0}"/>
                  </a:ext>
                </a:extLst>
              </p:cNvPr>
              <p:cNvSpPr/>
              <p:nvPr/>
            </p:nvSpPr>
            <p:spPr>
              <a:xfrm>
                <a:off x="1084795" y="2647264"/>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223" name="矩形 222">
                <a:extLst>
                  <a:ext uri="{FF2B5EF4-FFF2-40B4-BE49-F238E27FC236}">
                    <a16:creationId xmlns:a16="http://schemas.microsoft.com/office/drawing/2014/main" id="{EA546371-4B79-4AF1-B601-218CE58D02B0}"/>
                  </a:ext>
                </a:extLst>
              </p:cNvPr>
              <p:cNvSpPr>
                <a:spLocks noRot="1" noChangeAspect="1" noMove="1" noResize="1" noEditPoints="1" noAdjustHandles="1" noChangeArrowheads="1" noChangeShapeType="1" noTextEdit="1"/>
              </p:cNvSpPr>
              <p:nvPr/>
            </p:nvSpPr>
            <p:spPr>
              <a:xfrm>
                <a:off x="1084795" y="2647264"/>
                <a:ext cx="559897" cy="461665"/>
              </a:xfrm>
              <a:prstGeom prst="rect">
                <a:avLst/>
              </a:prstGeom>
              <a:blipFill>
                <a:blip r:embed="rId4"/>
                <a:stretch>
                  <a:fillRect b="-1316"/>
                </a:stretch>
              </a:blipFill>
            </p:spPr>
            <p:txBody>
              <a:bodyPr/>
              <a:lstStyle/>
              <a:p>
                <a:r>
                  <a:rPr lang="zh-CN" altLang="en-US">
                    <a:noFill/>
                  </a:rPr>
                  <a:t> </a:t>
                </a:r>
              </a:p>
            </p:txBody>
          </p:sp>
        </mc:Fallback>
      </mc:AlternateContent>
      <p:sp>
        <p:nvSpPr>
          <p:cNvPr id="224" name="Oval 3">
            <a:extLst>
              <a:ext uri="{FF2B5EF4-FFF2-40B4-BE49-F238E27FC236}">
                <a16:creationId xmlns:a16="http://schemas.microsoft.com/office/drawing/2014/main" id="{4732F372-3FCE-4B34-B23D-6545E2F3A64B}"/>
              </a:ext>
            </a:extLst>
          </p:cNvPr>
          <p:cNvSpPr>
            <a:spLocks noChangeArrowheads="1"/>
          </p:cNvSpPr>
          <p:nvPr/>
        </p:nvSpPr>
        <p:spPr bwMode="auto">
          <a:xfrm>
            <a:off x="2566495" y="1153727"/>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225" name="Oval 3">
            <a:extLst>
              <a:ext uri="{FF2B5EF4-FFF2-40B4-BE49-F238E27FC236}">
                <a16:creationId xmlns:a16="http://schemas.microsoft.com/office/drawing/2014/main" id="{83109776-D47C-4B3E-A62E-F03CB4B96979}"/>
              </a:ext>
            </a:extLst>
          </p:cNvPr>
          <p:cNvSpPr>
            <a:spLocks noChangeArrowheads="1"/>
          </p:cNvSpPr>
          <p:nvPr/>
        </p:nvSpPr>
        <p:spPr bwMode="auto">
          <a:xfrm>
            <a:off x="2549576" y="2694593"/>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26" name="矩形 225">
                <a:extLst>
                  <a:ext uri="{FF2B5EF4-FFF2-40B4-BE49-F238E27FC236}">
                    <a16:creationId xmlns:a16="http://schemas.microsoft.com/office/drawing/2014/main" id="{C7460DDA-3178-4991-B0B2-4CA65246C47C}"/>
                  </a:ext>
                </a:extLst>
              </p:cNvPr>
              <p:cNvSpPr/>
              <p:nvPr/>
            </p:nvSpPr>
            <p:spPr>
              <a:xfrm>
                <a:off x="2523300" y="2647265"/>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226" name="矩形 225">
                <a:extLst>
                  <a:ext uri="{FF2B5EF4-FFF2-40B4-BE49-F238E27FC236}">
                    <a16:creationId xmlns:a16="http://schemas.microsoft.com/office/drawing/2014/main" id="{C7460DDA-3178-4991-B0B2-4CA65246C47C}"/>
                  </a:ext>
                </a:extLst>
              </p:cNvPr>
              <p:cNvSpPr>
                <a:spLocks noRot="1" noChangeAspect="1" noMove="1" noResize="1" noEditPoints="1" noAdjustHandles="1" noChangeArrowheads="1" noChangeShapeType="1" noTextEdit="1"/>
              </p:cNvSpPr>
              <p:nvPr/>
            </p:nvSpPr>
            <p:spPr>
              <a:xfrm>
                <a:off x="2523300" y="2647265"/>
                <a:ext cx="546752" cy="461665"/>
              </a:xfrm>
              <a:prstGeom prst="rect">
                <a:avLst/>
              </a:prstGeom>
              <a:blipFill>
                <a:blip r:embed="rId5"/>
                <a:stretch>
                  <a:fillRect b="-1316"/>
                </a:stretch>
              </a:blipFill>
            </p:spPr>
            <p:txBody>
              <a:bodyPr/>
              <a:lstStyle/>
              <a:p>
                <a:r>
                  <a:rPr lang="zh-CN" altLang="en-US">
                    <a:noFill/>
                  </a:rPr>
                  <a:t> </a:t>
                </a:r>
              </a:p>
            </p:txBody>
          </p:sp>
        </mc:Fallback>
      </mc:AlternateContent>
      <p:sp>
        <p:nvSpPr>
          <p:cNvPr id="227" name="Oval 3">
            <a:extLst>
              <a:ext uri="{FF2B5EF4-FFF2-40B4-BE49-F238E27FC236}">
                <a16:creationId xmlns:a16="http://schemas.microsoft.com/office/drawing/2014/main" id="{65BA0DBB-905F-4BC8-9A1B-DADCA40DDD01}"/>
              </a:ext>
            </a:extLst>
          </p:cNvPr>
          <p:cNvSpPr>
            <a:spLocks noChangeArrowheads="1"/>
          </p:cNvSpPr>
          <p:nvPr/>
        </p:nvSpPr>
        <p:spPr bwMode="auto">
          <a:xfrm>
            <a:off x="3784014" y="1988896"/>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28" name="矩形 227">
                <a:extLst>
                  <a:ext uri="{FF2B5EF4-FFF2-40B4-BE49-F238E27FC236}">
                    <a16:creationId xmlns:a16="http://schemas.microsoft.com/office/drawing/2014/main" id="{46D76733-3866-4BB0-9599-E6A5615AB03F}"/>
                  </a:ext>
                </a:extLst>
              </p:cNvPr>
              <p:cNvSpPr/>
              <p:nvPr/>
            </p:nvSpPr>
            <p:spPr>
              <a:xfrm>
                <a:off x="3767281" y="1935776"/>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228" name="矩形 227">
                <a:extLst>
                  <a:ext uri="{FF2B5EF4-FFF2-40B4-BE49-F238E27FC236}">
                    <a16:creationId xmlns:a16="http://schemas.microsoft.com/office/drawing/2014/main" id="{46D76733-3866-4BB0-9599-E6A5615AB03F}"/>
                  </a:ext>
                </a:extLst>
              </p:cNvPr>
              <p:cNvSpPr>
                <a:spLocks noRot="1" noChangeAspect="1" noMove="1" noResize="1" noEditPoints="1" noAdjustHandles="1" noChangeArrowheads="1" noChangeShapeType="1" noTextEdit="1"/>
              </p:cNvSpPr>
              <p:nvPr/>
            </p:nvSpPr>
            <p:spPr>
              <a:xfrm>
                <a:off x="3767281" y="1935776"/>
                <a:ext cx="552780" cy="461665"/>
              </a:xfrm>
              <a:prstGeom prst="rect">
                <a:avLst/>
              </a:prstGeom>
              <a:blipFill>
                <a:blip r:embed="rId6"/>
                <a:stretch>
                  <a:fillRect/>
                </a:stretch>
              </a:blipFill>
            </p:spPr>
            <p:txBody>
              <a:bodyPr/>
              <a:lstStyle/>
              <a:p>
                <a:r>
                  <a:rPr lang="zh-CN" altLang="en-US">
                    <a:noFill/>
                  </a:rPr>
                  <a:t> </a:t>
                </a:r>
              </a:p>
            </p:txBody>
          </p:sp>
        </mc:Fallback>
      </mc:AlternateContent>
      <p:sp>
        <p:nvSpPr>
          <p:cNvPr id="229" name="Line 15">
            <a:extLst>
              <a:ext uri="{FF2B5EF4-FFF2-40B4-BE49-F238E27FC236}">
                <a16:creationId xmlns:a16="http://schemas.microsoft.com/office/drawing/2014/main" id="{3BBF0C38-BE31-4A83-8555-E65374AA62EE}"/>
              </a:ext>
            </a:extLst>
          </p:cNvPr>
          <p:cNvSpPr>
            <a:spLocks noChangeShapeType="1"/>
          </p:cNvSpPr>
          <p:nvPr/>
        </p:nvSpPr>
        <p:spPr bwMode="auto">
          <a:xfrm flipV="1">
            <a:off x="1592264" y="1436775"/>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0" name="Line 15">
            <a:extLst>
              <a:ext uri="{FF2B5EF4-FFF2-40B4-BE49-F238E27FC236}">
                <a16:creationId xmlns:a16="http://schemas.microsoft.com/office/drawing/2014/main" id="{85E521CD-E5F1-4C74-AB0C-93A14F8E7230}"/>
              </a:ext>
            </a:extLst>
          </p:cNvPr>
          <p:cNvSpPr>
            <a:spLocks noChangeShapeType="1"/>
          </p:cNvSpPr>
          <p:nvPr/>
        </p:nvSpPr>
        <p:spPr bwMode="auto">
          <a:xfrm flipV="1">
            <a:off x="1577070" y="2927647"/>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 name="Line 15">
            <a:extLst>
              <a:ext uri="{FF2B5EF4-FFF2-40B4-BE49-F238E27FC236}">
                <a16:creationId xmlns:a16="http://schemas.microsoft.com/office/drawing/2014/main" id="{B8415FC9-BAFD-4C0F-B588-636CCBC090EC}"/>
              </a:ext>
            </a:extLst>
          </p:cNvPr>
          <p:cNvSpPr>
            <a:spLocks noChangeShapeType="1"/>
          </p:cNvSpPr>
          <p:nvPr/>
        </p:nvSpPr>
        <p:spPr bwMode="auto">
          <a:xfrm>
            <a:off x="3012737" y="1427447"/>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2" name="Line 15">
            <a:extLst>
              <a:ext uri="{FF2B5EF4-FFF2-40B4-BE49-F238E27FC236}">
                <a16:creationId xmlns:a16="http://schemas.microsoft.com/office/drawing/2014/main" id="{D5A93D5A-8757-4410-94BB-B81B031339AD}"/>
              </a:ext>
            </a:extLst>
          </p:cNvPr>
          <p:cNvSpPr>
            <a:spLocks noChangeShapeType="1"/>
          </p:cNvSpPr>
          <p:nvPr/>
        </p:nvSpPr>
        <p:spPr bwMode="auto">
          <a:xfrm flipV="1">
            <a:off x="2770209" y="1615391"/>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3" name="Line 15">
            <a:extLst>
              <a:ext uri="{FF2B5EF4-FFF2-40B4-BE49-F238E27FC236}">
                <a16:creationId xmlns:a16="http://schemas.microsoft.com/office/drawing/2014/main" id="{DB8D7CCC-E557-469D-8D97-A6DC99A9DD10}"/>
              </a:ext>
            </a:extLst>
          </p:cNvPr>
          <p:cNvSpPr>
            <a:spLocks noChangeShapeType="1"/>
          </p:cNvSpPr>
          <p:nvPr/>
        </p:nvSpPr>
        <p:spPr bwMode="auto">
          <a:xfrm flipH="1">
            <a:off x="1334401" y="1604149"/>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4" name="Line 15">
            <a:extLst>
              <a:ext uri="{FF2B5EF4-FFF2-40B4-BE49-F238E27FC236}">
                <a16:creationId xmlns:a16="http://schemas.microsoft.com/office/drawing/2014/main" id="{0D20246F-0985-47F3-AC25-4E588F8B5996}"/>
              </a:ext>
            </a:extLst>
          </p:cNvPr>
          <p:cNvSpPr>
            <a:spLocks noChangeShapeType="1"/>
          </p:cNvSpPr>
          <p:nvPr/>
        </p:nvSpPr>
        <p:spPr bwMode="auto">
          <a:xfrm flipH="1">
            <a:off x="1474237" y="1575122"/>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 name="Text Box 23">
            <a:extLst>
              <a:ext uri="{FF2B5EF4-FFF2-40B4-BE49-F238E27FC236}">
                <a16:creationId xmlns:a16="http://schemas.microsoft.com/office/drawing/2014/main" id="{094B043E-D4AC-471E-BCB5-7DAA9D2C0907}"/>
              </a:ext>
            </a:extLst>
          </p:cNvPr>
          <p:cNvSpPr txBox="1">
            <a:spLocks noChangeArrowheads="1"/>
          </p:cNvSpPr>
          <p:nvPr/>
        </p:nvSpPr>
        <p:spPr bwMode="auto">
          <a:xfrm>
            <a:off x="1009029" y="1996710"/>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36" name="Text Box 23">
            <a:extLst>
              <a:ext uri="{FF2B5EF4-FFF2-40B4-BE49-F238E27FC236}">
                <a16:creationId xmlns:a16="http://schemas.microsoft.com/office/drawing/2014/main" id="{C81200C2-358B-4BA8-BCAE-560147836969}"/>
              </a:ext>
            </a:extLst>
          </p:cNvPr>
          <p:cNvSpPr txBox="1">
            <a:spLocks noChangeArrowheads="1"/>
          </p:cNvSpPr>
          <p:nvPr/>
        </p:nvSpPr>
        <p:spPr bwMode="auto">
          <a:xfrm>
            <a:off x="1785007" y="259235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10</a:t>
            </a:r>
          </a:p>
        </p:txBody>
      </p:sp>
      <p:sp>
        <p:nvSpPr>
          <p:cNvPr id="237" name="Text Box 23">
            <a:extLst>
              <a:ext uri="{FF2B5EF4-FFF2-40B4-BE49-F238E27FC236}">
                <a16:creationId xmlns:a16="http://schemas.microsoft.com/office/drawing/2014/main" id="{D8078363-BF1A-4320-8005-0830FEB232BD}"/>
              </a:ext>
            </a:extLst>
          </p:cNvPr>
          <p:cNvSpPr txBox="1">
            <a:spLocks noChangeArrowheads="1"/>
          </p:cNvSpPr>
          <p:nvPr/>
        </p:nvSpPr>
        <p:spPr bwMode="auto">
          <a:xfrm>
            <a:off x="1677684" y="200252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5</a:t>
            </a:r>
          </a:p>
        </p:txBody>
      </p:sp>
      <p:sp>
        <p:nvSpPr>
          <p:cNvPr id="238" name="Text Box 23">
            <a:extLst>
              <a:ext uri="{FF2B5EF4-FFF2-40B4-BE49-F238E27FC236}">
                <a16:creationId xmlns:a16="http://schemas.microsoft.com/office/drawing/2014/main" id="{EC072A2D-4A32-4277-B31A-AD3064150397}"/>
              </a:ext>
            </a:extLst>
          </p:cNvPr>
          <p:cNvSpPr txBox="1">
            <a:spLocks noChangeArrowheads="1"/>
          </p:cNvSpPr>
          <p:nvPr/>
        </p:nvSpPr>
        <p:spPr bwMode="auto">
          <a:xfrm>
            <a:off x="2840028" y="200696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7</a:t>
            </a:r>
          </a:p>
        </p:txBody>
      </p:sp>
      <p:sp>
        <p:nvSpPr>
          <p:cNvPr id="239" name="Text Box 23">
            <a:extLst>
              <a:ext uri="{FF2B5EF4-FFF2-40B4-BE49-F238E27FC236}">
                <a16:creationId xmlns:a16="http://schemas.microsoft.com/office/drawing/2014/main" id="{0270CF3E-335E-4576-848B-5349311203DF}"/>
              </a:ext>
            </a:extLst>
          </p:cNvPr>
          <p:cNvSpPr txBox="1">
            <a:spLocks noChangeArrowheads="1"/>
          </p:cNvSpPr>
          <p:nvPr/>
        </p:nvSpPr>
        <p:spPr bwMode="auto">
          <a:xfrm>
            <a:off x="3338156" y="140636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16</a:t>
            </a:r>
          </a:p>
        </p:txBody>
      </p:sp>
      <p:sp>
        <p:nvSpPr>
          <p:cNvPr id="240" name="Text Box 23">
            <a:extLst>
              <a:ext uri="{FF2B5EF4-FFF2-40B4-BE49-F238E27FC236}">
                <a16:creationId xmlns:a16="http://schemas.microsoft.com/office/drawing/2014/main" id="{C7CE2C67-DD63-460E-992E-241AFE7B0C9B}"/>
              </a:ext>
            </a:extLst>
          </p:cNvPr>
          <p:cNvSpPr txBox="1">
            <a:spLocks noChangeArrowheads="1"/>
          </p:cNvSpPr>
          <p:nvPr/>
        </p:nvSpPr>
        <p:spPr bwMode="auto">
          <a:xfrm>
            <a:off x="3341620" y="255019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mc:AlternateContent xmlns:mc="http://schemas.openxmlformats.org/markup-compatibility/2006" xmlns:a14="http://schemas.microsoft.com/office/drawing/2010/main">
        <mc:Choice Requires="a14">
          <p:sp>
            <p:nvSpPr>
              <p:cNvPr id="241" name="矩形 240">
                <a:extLst>
                  <a:ext uri="{FF2B5EF4-FFF2-40B4-BE49-F238E27FC236}">
                    <a16:creationId xmlns:a16="http://schemas.microsoft.com/office/drawing/2014/main" id="{ED555D60-E62D-4243-8E2B-6E389665FA5A}"/>
                  </a:ext>
                </a:extLst>
              </p:cNvPr>
              <p:cNvSpPr/>
              <p:nvPr/>
            </p:nvSpPr>
            <p:spPr>
              <a:xfrm>
                <a:off x="1087325" y="1090089"/>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241" name="矩形 240">
                <a:extLst>
                  <a:ext uri="{FF2B5EF4-FFF2-40B4-BE49-F238E27FC236}">
                    <a16:creationId xmlns:a16="http://schemas.microsoft.com/office/drawing/2014/main" id="{ED555D60-E62D-4243-8E2B-6E389665FA5A}"/>
                  </a:ext>
                </a:extLst>
              </p:cNvPr>
              <p:cNvSpPr>
                <a:spLocks noRot="1" noChangeAspect="1" noMove="1" noResize="1" noEditPoints="1" noAdjustHandles="1" noChangeArrowheads="1" noChangeShapeType="1" noTextEdit="1"/>
              </p:cNvSpPr>
              <p:nvPr/>
            </p:nvSpPr>
            <p:spPr>
              <a:xfrm>
                <a:off x="1087325" y="1090089"/>
                <a:ext cx="55278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2" name="矩形 241">
                <a:extLst>
                  <a:ext uri="{FF2B5EF4-FFF2-40B4-BE49-F238E27FC236}">
                    <a16:creationId xmlns:a16="http://schemas.microsoft.com/office/drawing/2014/main" id="{A9CF1F58-9375-43BC-9A90-9FDA2A158F75}"/>
                  </a:ext>
                </a:extLst>
              </p:cNvPr>
              <p:cNvSpPr/>
              <p:nvPr/>
            </p:nvSpPr>
            <p:spPr>
              <a:xfrm>
                <a:off x="2524985" y="1090089"/>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242" name="矩形 241">
                <a:extLst>
                  <a:ext uri="{FF2B5EF4-FFF2-40B4-BE49-F238E27FC236}">
                    <a16:creationId xmlns:a16="http://schemas.microsoft.com/office/drawing/2014/main" id="{A9CF1F58-9375-43BC-9A90-9FDA2A158F75}"/>
                  </a:ext>
                </a:extLst>
              </p:cNvPr>
              <p:cNvSpPr>
                <a:spLocks noRot="1" noChangeAspect="1" noMove="1" noResize="1" noEditPoints="1" noAdjustHandles="1" noChangeArrowheads="1" noChangeShapeType="1" noTextEdit="1"/>
              </p:cNvSpPr>
              <p:nvPr/>
            </p:nvSpPr>
            <p:spPr>
              <a:xfrm>
                <a:off x="2524985" y="1090089"/>
                <a:ext cx="559897" cy="461665"/>
              </a:xfrm>
              <a:prstGeom prst="rect">
                <a:avLst/>
              </a:prstGeom>
              <a:blipFill>
                <a:blip r:embed="rId8"/>
                <a:stretch>
                  <a:fillRect/>
                </a:stretch>
              </a:blipFill>
            </p:spPr>
            <p:txBody>
              <a:bodyPr/>
              <a:lstStyle/>
              <a:p>
                <a:r>
                  <a:rPr lang="zh-CN" altLang="en-US">
                    <a:noFill/>
                  </a:rPr>
                  <a:t> </a:t>
                </a:r>
              </a:p>
            </p:txBody>
          </p:sp>
        </mc:Fallback>
      </mc:AlternateContent>
      <p:sp>
        <p:nvSpPr>
          <p:cNvPr id="243" name="Line 8">
            <a:extLst>
              <a:ext uri="{FF2B5EF4-FFF2-40B4-BE49-F238E27FC236}">
                <a16:creationId xmlns:a16="http://schemas.microsoft.com/office/drawing/2014/main" id="{F03A0EDB-06C2-44CD-B864-1CCEE4FC2BC1}"/>
              </a:ext>
            </a:extLst>
          </p:cNvPr>
          <p:cNvSpPr>
            <a:spLocks noChangeShapeType="1"/>
          </p:cNvSpPr>
          <p:nvPr/>
        </p:nvSpPr>
        <p:spPr bwMode="auto">
          <a:xfrm flipH="1">
            <a:off x="528131" y="1518158"/>
            <a:ext cx="630162" cy="51507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4" name="Text Box 23">
            <a:extLst>
              <a:ext uri="{FF2B5EF4-FFF2-40B4-BE49-F238E27FC236}">
                <a16:creationId xmlns:a16="http://schemas.microsoft.com/office/drawing/2014/main" id="{3B8D1590-7F9A-412C-9FC4-D96243E1FA11}"/>
              </a:ext>
            </a:extLst>
          </p:cNvPr>
          <p:cNvSpPr txBox="1">
            <a:spLocks noChangeArrowheads="1"/>
          </p:cNvSpPr>
          <p:nvPr/>
        </p:nvSpPr>
        <p:spPr bwMode="auto">
          <a:xfrm>
            <a:off x="745926" y="1667907"/>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45" name="Text Box 23">
            <a:extLst>
              <a:ext uri="{FF2B5EF4-FFF2-40B4-BE49-F238E27FC236}">
                <a16:creationId xmlns:a16="http://schemas.microsoft.com/office/drawing/2014/main" id="{782E560C-5691-4978-A466-AEFECFBEC0AF}"/>
              </a:ext>
            </a:extLst>
          </p:cNvPr>
          <p:cNvSpPr txBox="1">
            <a:spLocks noChangeArrowheads="1"/>
          </p:cNvSpPr>
          <p:nvPr/>
        </p:nvSpPr>
        <p:spPr bwMode="auto">
          <a:xfrm>
            <a:off x="1866785" y="140636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46" name="Line 15">
            <a:extLst>
              <a:ext uri="{FF2B5EF4-FFF2-40B4-BE49-F238E27FC236}">
                <a16:creationId xmlns:a16="http://schemas.microsoft.com/office/drawing/2014/main" id="{D59EDB71-916B-4587-B4AC-71CA4FF9BB2B}"/>
              </a:ext>
            </a:extLst>
          </p:cNvPr>
          <p:cNvSpPr>
            <a:spLocks noChangeShapeType="1"/>
          </p:cNvSpPr>
          <p:nvPr/>
        </p:nvSpPr>
        <p:spPr bwMode="auto">
          <a:xfrm flipH="1" flipV="1">
            <a:off x="1571302" y="1304306"/>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7" name="Text Box 23">
            <a:extLst>
              <a:ext uri="{FF2B5EF4-FFF2-40B4-BE49-F238E27FC236}">
                <a16:creationId xmlns:a16="http://schemas.microsoft.com/office/drawing/2014/main" id="{FF6D5287-78EE-4002-8491-8240C1745C88}"/>
              </a:ext>
            </a:extLst>
          </p:cNvPr>
          <p:cNvSpPr txBox="1">
            <a:spLocks noChangeArrowheads="1"/>
          </p:cNvSpPr>
          <p:nvPr/>
        </p:nvSpPr>
        <p:spPr bwMode="auto">
          <a:xfrm>
            <a:off x="1863225" y="990600"/>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248" name="Text Box 23">
            <a:extLst>
              <a:ext uri="{FF2B5EF4-FFF2-40B4-BE49-F238E27FC236}">
                <a16:creationId xmlns:a16="http://schemas.microsoft.com/office/drawing/2014/main" id="{427B1A56-FD1D-41DB-B37F-74B5B00ECA2D}"/>
              </a:ext>
            </a:extLst>
          </p:cNvPr>
          <p:cNvSpPr txBox="1">
            <a:spLocks noChangeArrowheads="1"/>
          </p:cNvSpPr>
          <p:nvPr/>
        </p:nvSpPr>
        <p:spPr bwMode="auto">
          <a:xfrm>
            <a:off x="2016909" y="215557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49" name="Line 15">
            <a:extLst>
              <a:ext uri="{FF2B5EF4-FFF2-40B4-BE49-F238E27FC236}">
                <a16:creationId xmlns:a16="http://schemas.microsoft.com/office/drawing/2014/main" id="{A8BD51D9-DE07-4BFD-B83B-6825BC03DDCF}"/>
              </a:ext>
            </a:extLst>
          </p:cNvPr>
          <p:cNvSpPr>
            <a:spLocks noChangeShapeType="1"/>
          </p:cNvSpPr>
          <p:nvPr/>
        </p:nvSpPr>
        <p:spPr bwMode="auto">
          <a:xfrm flipV="1">
            <a:off x="1532767" y="1610224"/>
            <a:ext cx="1194662" cy="119028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250" name="Line 15">
            <a:extLst>
              <a:ext uri="{FF2B5EF4-FFF2-40B4-BE49-F238E27FC236}">
                <a16:creationId xmlns:a16="http://schemas.microsoft.com/office/drawing/2014/main" id="{7A9317B8-491C-477E-95BE-18AADCDEB6FF}"/>
              </a:ext>
            </a:extLst>
          </p:cNvPr>
          <p:cNvSpPr>
            <a:spLocks noChangeShapeType="1"/>
          </p:cNvSpPr>
          <p:nvPr/>
        </p:nvSpPr>
        <p:spPr bwMode="auto">
          <a:xfrm flipH="1" flipV="1">
            <a:off x="1538253" y="301608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1" name="Text Box 23">
            <a:extLst>
              <a:ext uri="{FF2B5EF4-FFF2-40B4-BE49-F238E27FC236}">
                <a16:creationId xmlns:a16="http://schemas.microsoft.com/office/drawing/2014/main" id="{A1DFAB48-C813-4F4F-90B7-D62BA3D4163E}"/>
              </a:ext>
            </a:extLst>
          </p:cNvPr>
          <p:cNvSpPr txBox="1">
            <a:spLocks noChangeArrowheads="1"/>
          </p:cNvSpPr>
          <p:nvPr/>
        </p:nvSpPr>
        <p:spPr bwMode="auto">
          <a:xfrm>
            <a:off x="1793739" y="3003351"/>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52" name="Line 15">
            <a:extLst>
              <a:ext uri="{FF2B5EF4-FFF2-40B4-BE49-F238E27FC236}">
                <a16:creationId xmlns:a16="http://schemas.microsoft.com/office/drawing/2014/main" id="{3BE2F041-A167-4B2B-A67D-5614DA1C424A}"/>
              </a:ext>
            </a:extLst>
          </p:cNvPr>
          <p:cNvSpPr>
            <a:spLocks noChangeShapeType="1"/>
          </p:cNvSpPr>
          <p:nvPr/>
        </p:nvSpPr>
        <p:spPr bwMode="auto">
          <a:xfrm flipH="1">
            <a:off x="3023526" y="2397440"/>
            <a:ext cx="844597" cy="46166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253" name="Line 8">
            <a:extLst>
              <a:ext uri="{FF2B5EF4-FFF2-40B4-BE49-F238E27FC236}">
                <a16:creationId xmlns:a16="http://schemas.microsoft.com/office/drawing/2014/main" id="{FF7C777D-6F29-4799-B4E5-485008142F2E}"/>
              </a:ext>
            </a:extLst>
          </p:cNvPr>
          <p:cNvSpPr>
            <a:spLocks noChangeShapeType="1"/>
          </p:cNvSpPr>
          <p:nvPr/>
        </p:nvSpPr>
        <p:spPr bwMode="auto">
          <a:xfrm flipV="1">
            <a:off x="417967" y="1414462"/>
            <a:ext cx="710923" cy="550458"/>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4" name="Line 8">
            <a:extLst>
              <a:ext uri="{FF2B5EF4-FFF2-40B4-BE49-F238E27FC236}">
                <a16:creationId xmlns:a16="http://schemas.microsoft.com/office/drawing/2014/main" id="{7664E0EE-92FF-40C7-B584-CFDE0B6BD4BD}"/>
              </a:ext>
            </a:extLst>
          </p:cNvPr>
          <p:cNvSpPr>
            <a:spLocks noChangeShapeType="1"/>
          </p:cNvSpPr>
          <p:nvPr/>
        </p:nvSpPr>
        <p:spPr bwMode="auto">
          <a:xfrm>
            <a:off x="1327250" y="1599541"/>
            <a:ext cx="13004" cy="1083738"/>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5" name="Line 8">
            <a:extLst>
              <a:ext uri="{FF2B5EF4-FFF2-40B4-BE49-F238E27FC236}">
                <a16:creationId xmlns:a16="http://schemas.microsoft.com/office/drawing/2014/main" id="{FE6DB042-292D-45F9-B169-F6CC6C09B63D}"/>
              </a:ext>
            </a:extLst>
          </p:cNvPr>
          <p:cNvSpPr>
            <a:spLocks noChangeShapeType="1"/>
          </p:cNvSpPr>
          <p:nvPr/>
        </p:nvSpPr>
        <p:spPr bwMode="auto">
          <a:xfrm flipV="1">
            <a:off x="1518013" y="1616488"/>
            <a:ext cx="1214228" cy="1175729"/>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 name="Line 8">
            <a:extLst>
              <a:ext uri="{FF2B5EF4-FFF2-40B4-BE49-F238E27FC236}">
                <a16:creationId xmlns:a16="http://schemas.microsoft.com/office/drawing/2014/main" id="{35AC9C45-F080-436C-A410-49533A64E704}"/>
              </a:ext>
            </a:extLst>
          </p:cNvPr>
          <p:cNvSpPr>
            <a:spLocks noChangeShapeType="1"/>
          </p:cNvSpPr>
          <p:nvPr/>
        </p:nvSpPr>
        <p:spPr bwMode="auto">
          <a:xfrm>
            <a:off x="3021986" y="1423306"/>
            <a:ext cx="844596" cy="62769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257" name="文本框 256">
                <a:extLst>
                  <a:ext uri="{FF2B5EF4-FFF2-40B4-BE49-F238E27FC236}">
                    <a16:creationId xmlns:a16="http://schemas.microsoft.com/office/drawing/2014/main" id="{EFA44914-DF74-4984-BED1-89CBB46B5C77}"/>
                  </a:ext>
                </a:extLst>
              </p:cNvPr>
              <p:cNvSpPr txBox="1"/>
              <p:nvPr/>
            </p:nvSpPr>
            <p:spPr>
              <a:xfrm>
                <a:off x="3116417" y="3426723"/>
                <a:ext cx="2804999"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0000FF"/>
                              </a:solidFill>
                              <a:latin typeface="Cambria Math" panose="02040503050406030204" pitchFamily="18" charset="0"/>
                            </a:rPr>
                          </m:ctrlPr>
                        </m:sSubPr>
                        <m:e>
                          <m:r>
                            <a:rPr lang="en-US" altLang="zh-CN" b="0" i="1" dirty="0" smtClean="0">
                              <a:solidFill>
                                <a:srgbClr val="0000FF"/>
                              </a:solidFill>
                              <a:latin typeface="Cambria Math" panose="02040503050406030204" pitchFamily="18" charset="0"/>
                            </a:rPr>
                            <m:t>𝑐</m:t>
                          </m:r>
                        </m:e>
                        <m:sub>
                          <m:r>
                            <a:rPr lang="en-US" altLang="zh-CN" b="0" i="1" dirty="0" smtClean="0">
                              <a:solidFill>
                                <a:srgbClr val="0000FF"/>
                              </a:solidFill>
                              <a:latin typeface="Cambria Math" panose="02040503050406030204" pitchFamily="18" charset="0"/>
                            </a:rPr>
                            <m:t>𝑓</m:t>
                          </m:r>
                        </m:sub>
                      </m:sSub>
                      <m:d>
                        <m:dPr>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𝑝</m:t>
                          </m:r>
                        </m:e>
                      </m:d>
                      <m:r>
                        <a:rPr lang="en-US" altLang="zh-CN" b="0" i="1" dirty="0" smtClean="0">
                          <a:solidFill>
                            <a:srgbClr val="0000FF"/>
                          </a:solidFill>
                          <a:latin typeface="Cambria Math" panose="02040503050406030204" pitchFamily="18" charset="0"/>
                        </a:rPr>
                        <m:t>=</m:t>
                      </m:r>
                      <m:r>
                        <a:rPr lang="en-US" altLang="zh-CN" b="0" i="1" dirty="0" smtClean="0">
                          <a:solidFill>
                            <a:srgbClr val="0000FF"/>
                          </a:solidFill>
                          <a:latin typeface="Cambria Math" panose="02040503050406030204" pitchFamily="18" charset="0"/>
                        </a:rPr>
                        <m:t>𝑚𝑖𝑛</m:t>
                      </m:r>
                      <m:d>
                        <m:dPr>
                          <m:begChr m:val="{"/>
                          <m:endChr m:val="}"/>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12,4,4,16</m:t>
                          </m:r>
                        </m:e>
                      </m:d>
                      <m:r>
                        <a:rPr lang="en-US" altLang="zh-CN" b="0" i="1" dirty="0" smtClean="0">
                          <a:solidFill>
                            <a:srgbClr val="0000FF"/>
                          </a:solidFill>
                          <a:latin typeface="Cambria Math" panose="02040503050406030204" pitchFamily="18" charset="0"/>
                        </a:rPr>
                        <m:t>=4</m:t>
                      </m:r>
                    </m:oMath>
                  </m:oMathPara>
                </a14:m>
                <a:endParaRPr lang="zh-CN" altLang="en-US" dirty="0">
                  <a:solidFill>
                    <a:srgbClr val="0000FF"/>
                  </a:solidFill>
                </a:endParaRPr>
              </a:p>
            </p:txBody>
          </p:sp>
        </mc:Choice>
        <mc:Fallback>
          <p:sp>
            <p:nvSpPr>
              <p:cNvPr id="257" name="文本框 256">
                <a:extLst>
                  <a:ext uri="{FF2B5EF4-FFF2-40B4-BE49-F238E27FC236}">
                    <a16:creationId xmlns:a16="http://schemas.microsoft.com/office/drawing/2014/main" id="{EFA44914-DF74-4984-BED1-89CBB46B5C77}"/>
                  </a:ext>
                </a:extLst>
              </p:cNvPr>
              <p:cNvSpPr txBox="1">
                <a:spLocks noRot="1" noChangeAspect="1" noMove="1" noResize="1" noEditPoints="1" noAdjustHandles="1" noChangeArrowheads="1" noChangeShapeType="1" noTextEdit="1"/>
              </p:cNvSpPr>
              <p:nvPr/>
            </p:nvSpPr>
            <p:spPr>
              <a:xfrm>
                <a:off x="3116417" y="3426723"/>
                <a:ext cx="2804999" cy="299249"/>
              </a:xfrm>
              <a:prstGeom prst="rect">
                <a:avLst/>
              </a:prstGeom>
              <a:blipFill>
                <a:blip r:embed="rId9"/>
                <a:stretch>
                  <a:fillRect l="-901" r="-1351" b="-24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258" name="Oval 3">
                <a:extLst>
                  <a:ext uri="{FF2B5EF4-FFF2-40B4-BE49-F238E27FC236}">
                    <a16:creationId xmlns:a16="http://schemas.microsoft.com/office/drawing/2014/main" id="{83651A05-48EF-4392-9BEE-B1EBC1C70B35}"/>
                  </a:ext>
                </a:extLst>
              </p:cNvPr>
              <p:cNvSpPr>
                <a:spLocks noChangeArrowheads="1"/>
              </p:cNvSpPr>
              <p:nvPr/>
            </p:nvSpPr>
            <p:spPr bwMode="auto">
              <a:xfrm>
                <a:off x="4544289" y="2014393"/>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258" name="Oval 3">
                <a:extLst>
                  <a:ext uri="{FF2B5EF4-FFF2-40B4-BE49-F238E27FC236}">
                    <a16:creationId xmlns:a16="http://schemas.microsoft.com/office/drawing/2014/main" id="{83651A05-48EF-4392-9BEE-B1EBC1C70B35}"/>
                  </a:ext>
                </a:extLst>
              </p:cNvPr>
              <p:cNvSpPr>
                <a:spLocks noRot="1" noChangeAspect="1" noMove="1" noResize="1" noEditPoints="1" noAdjustHandles="1" noChangeArrowheads="1" noChangeShapeType="1" noTextEdit="1"/>
              </p:cNvSpPr>
              <p:nvPr/>
            </p:nvSpPr>
            <p:spPr bwMode="auto">
              <a:xfrm>
                <a:off x="4544289" y="2014393"/>
                <a:ext cx="447674" cy="414337"/>
              </a:xfrm>
              <a:prstGeom prst="ellipse">
                <a:avLst/>
              </a:prstGeom>
              <a:blipFill>
                <a:blip r:embed="rId10"/>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259" name="Line 8">
            <a:extLst>
              <a:ext uri="{FF2B5EF4-FFF2-40B4-BE49-F238E27FC236}">
                <a16:creationId xmlns:a16="http://schemas.microsoft.com/office/drawing/2014/main" id="{8D4AB345-0F9E-4E72-8D92-AA66FF446FB5}"/>
              </a:ext>
            </a:extLst>
          </p:cNvPr>
          <p:cNvSpPr>
            <a:spLocks noChangeShapeType="1"/>
          </p:cNvSpPr>
          <p:nvPr/>
        </p:nvSpPr>
        <p:spPr bwMode="auto">
          <a:xfrm flipV="1">
            <a:off x="4790353" y="1450037"/>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0" name="Line 9">
            <a:extLst>
              <a:ext uri="{FF2B5EF4-FFF2-40B4-BE49-F238E27FC236}">
                <a16:creationId xmlns:a16="http://schemas.microsoft.com/office/drawing/2014/main" id="{555DA348-A499-43CC-BF7E-EC7F304DDF6C}"/>
              </a:ext>
            </a:extLst>
          </p:cNvPr>
          <p:cNvSpPr>
            <a:spLocks noChangeShapeType="1"/>
          </p:cNvSpPr>
          <p:nvPr/>
        </p:nvSpPr>
        <p:spPr bwMode="auto">
          <a:xfrm>
            <a:off x="4788764" y="2427937"/>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1" name="Text Box 23">
            <a:extLst>
              <a:ext uri="{FF2B5EF4-FFF2-40B4-BE49-F238E27FC236}">
                <a16:creationId xmlns:a16="http://schemas.microsoft.com/office/drawing/2014/main" id="{E63BF28E-1064-4C74-90F6-D3C2E9C57DCA}"/>
              </a:ext>
            </a:extLst>
          </p:cNvPr>
          <p:cNvSpPr txBox="1">
            <a:spLocks noChangeArrowheads="1"/>
          </p:cNvSpPr>
          <p:nvPr/>
        </p:nvSpPr>
        <p:spPr bwMode="auto">
          <a:xfrm>
            <a:off x="4584424" y="1376769"/>
            <a:ext cx="672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8/</a:t>
            </a:r>
            <a:r>
              <a:rPr lang="en-US" altLang="zh-CN" sz="1800" dirty="0">
                <a:ea typeface="宋体" panose="02010600030101010101" pitchFamily="2" charset="-122"/>
              </a:rPr>
              <a:t>16</a:t>
            </a:r>
          </a:p>
        </p:txBody>
      </p:sp>
      <p:sp>
        <p:nvSpPr>
          <p:cNvPr id="262" name="Text Box 29">
            <a:extLst>
              <a:ext uri="{FF2B5EF4-FFF2-40B4-BE49-F238E27FC236}">
                <a16:creationId xmlns:a16="http://schemas.microsoft.com/office/drawing/2014/main" id="{55785A2E-31BB-4BA5-8D1D-5171A293BDCB}"/>
              </a:ext>
            </a:extLst>
          </p:cNvPr>
          <p:cNvSpPr txBox="1">
            <a:spLocks noChangeArrowheads="1"/>
          </p:cNvSpPr>
          <p:nvPr/>
        </p:nvSpPr>
        <p:spPr bwMode="auto">
          <a:xfrm>
            <a:off x="4670373" y="2674439"/>
            <a:ext cx="717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13</a:t>
            </a:r>
          </a:p>
        </p:txBody>
      </p:sp>
      <p:sp>
        <p:nvSpPr>
          <p:cNvPr id="263" name="Oval 3">
            <a:extLst>
              <a:ext uri="{FF2B5EF4-FFF2-40B4-BE49-F238E27FC236}">
                <a16:creationId xmlns:a16="http://schemas.microsoft.com/office/drawing/2014/main" id="{5D5FCC21-E5A6-4637-9612-F23799D3F381}"/>
              </a:ext>
            </a:extLst>
          </p:cNvPr>
          <p:cNvSpPr>
            <a:spLocks noChangeArrowheads="1"/>
          </p:cNvSpPr>
          <p:nvPr/>
        </p:nvSpPr>
        <p:spPr bwMode="auto">
          <a:xfrm>
            <a:off x="5515665" y="119285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64" name="矩形 263">
                <a:extLst>
                  <a:ext uri="{FF2B5EF4-FFF2-40B4-BE49-F238E27FC236}">
                    <a16:creationId xmlns:a16="http://schemas.microsoft.com/office/drawing/2014/main" id="{743C06AC-7C14-4066-A0AB-0435C0557005}"/>
                  </a:ext>
                </a:extLst>
              </p:cNvPr>
              <p:cNvSpPr/>
              <p:nvPr/>
            </p:nvSpPr>
            <p:spPr>
              <a:xfrm>
                <a:off x="5489389" y="1145526"/>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264" name="矩形 263">
                <a:extLst>
                  <a:ext uri="{FF2B5EF4-FFF2-40B4-BE49-F238E27FC236}">
                    <a16:creationId xmlns:a16="http://schemas.microsoft.com/office/drawing/2014/main" id="{743C06AC-7C14-4066-A0AB-0435C0557005}"/>
                  </a:ext>
                </a:extLst>
              </p:cNvPr>
              <p:cNvSpPr>
                <a:spLocks noRot="1" noChangeAspect="1" noMove="1" noResize="1" noEditPoints="1" noAdjustHandles="1" noChangeArrowheads="1" noChangeShapeType="1" noTextEdit="1"/>
              </p:cNvSpPr>
              <p:nvPr/>
            </p:nvSpPr>
            <p:spPr>
              <a:xfrm>
                <a:off x="5489389" y="1145526"/>
                <a:ext cx="552780" cy="461665"/>
              </a:xfrm>
              <a:prstGeom prst="rect">
                <a:avLst/>
              </a:prstGeom>
              <a:blipFill>
                <a:blip r:embed="rId11"/>
                <a:stretch>
                  <a:fillRect/>
                </a:stretch>
              </a:blipFill>
            </p:spPr>
            <p:txBody>
              <a:bodyPr/>
              <a:lstStyle/>
              <a:p>
                <a:r>
                  <a:rPr lang="zh-CN" altLang="en-US">
                    <a:noFill/>
                  </a:rPr>
                  <a:t> </a:t>
                </a:r>
              </a:p>
            </p:txBody>
          </p:sp>
        </mc:Fallback>
      </mc:AlternateContent>
      <p:sp>
        <p:nvSpPr>
          <p:cNvPr id="265" name="Oval 3">
            <a:extLst>
              <a:ext uri="{FF2B5EF4-FFF2-40B4-BE49-F238E27FC236}">
                <a16:creationId xmlns:a16="http://schemas.microsoft.com/office/drawing/2014/main" id="{5EF5E926-5E14-4931-8D10-6F45D6D86E0F}"/>
              </a:ext>
            </a:extLst>
          </p:cNvPr>
          <p:cNvSpPr>
            <a:spLocks noChangeArrowheads="1"/>
          </p:cNvSpPr>
          <p:nvPr/>
        </p:nvSpPr>
        <p:spPr bwMode="auto">
          <a:xfrm>
            <a:off x="5512439" y="2733719"/>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66" name="矩形 265">
                <a:extLst>
                  <a:ext uri="{FF2B5EF4-FFF2-40B4-BE49-F238E27FC236}">
                    <a16:creationId xmlns:a16="http://schemas.microsoft.com/office/drawing/2014/main" id="{44B46D9F-CAE8-4C0F-AA8F-A474E104586A}"/>
                  </a:ext>
                </a:extLst>
              </p:cNvPr>
              <p:cNvSpPr/>
              <p:nvPr/>
            </p:nvSpPr>
            <p:spPr>
              <a:xfrm>
                <a:off x="5486163" y="2686391"/>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266" name="矩形 265">
                <a:extLst>
                  <a:ext uri="{FF2B5EF4-FFF2-40B4-BE49-F238E27FC236}">
                    <a16:creationId xmlns:a16="http://schemas.microsoft.com/office/drawing/2014/main" id="{44B46D9F-CAE8-4C0F-AA8F-A474E104586A}"/>
                  </a:ext>
                </a:extLst>
              </p:cNvPr>
              <p:cNvSpPr>
                <a:spLocks noRot="1" noChangeAspect="1" noMove="1" noResize="1" noEditPoints="1" noAdjustHandles="1" noChangeArrowheads="1" noChangeShapeType="1" noTextEdit="1"/>
              </p:cNvSpPr>
              <p:nvPr/>
            </p:nvSpPr>
            <p:spPr>
              <a:xfrm>
                <a:off x="5486163" y="2686391"/>
                <a:ext cx="559897" cy="461665"/>
              </a:xfrm>
              <a:prstGeom prst="rect">
                <a:avLst/>
              </a:prstGeom>
              <a:blipFill>
                <a:blip r:embed="rId12"/>
                <a:stretch>
                  <a:fillRect b="-1333"/>
                </a:stretch>
              </a:blipFill>
            </p:spPr>
            <p:txBody>
              <a:bodyPr/>
              <a:lstStyle/>
              <a:p>
                <a:r>
                  <a:rPr lang="zh-CN" altLang="en-US">
                    <a:noFill/>
                  </a:rPr>
                  <a:t> </a:t>
                </a:r>
              </a:p>
            </p:txBody>
          </p:sp>
        </mc:Fallback>
      </mc:AlternateContent>
      <p:sp>
        <p:nvSpPr>
          <p:cNvPr id="267" name="Oval 3">
            <a:extLst>
              <a:ext uri="{FF2B5EF4-FFF2-40B4-BE49-F238E27FC236}">
                <a16:creationId xmlns:a16="http://schemas.microsoft.com/office/drawing/2014/main" id="{57A6C3B0-38D0-45AA-A5B1-0698F496B338}"/>
              </a:ext>
            </a:extLst>
          </p:cNvPr>
          <p:cNvSpPr>
            <a:spLocks noChangeArrowheads="1"/>
          </p:cNvSpPr>
          <p:nvPr/>
        </p:nvSpPr>
        <p:spPr bwMode="auto">
          <a:xfrm>
            <a:off x="6967863" y="119285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68" name="矩形 267">
                <a:extLst>
                  <a:ext uri="{FF2B5EF4-FFF2-40B4-BE49-F238E27FC236}">
                    <a16:creationId xmlns:a16="http://schemas.microsoft.com/office/drawing/2014/main" id="{BDD23C7B-B0D0-4470-B265-674CE5315D75}"/>
                  </a:ext>
                </a:extLst>
              </p:cNvPr>
              <p:cNvSpPr/>
              <p:nvPr/>
            </p:nvSpPr>
            <p:spPr>
              <a:xfrm>
                <a:off x="6941587" y="1145526"/>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268" name="矩形 267">
                <a:extLst>
                  <a:ext uri="{FF2B5EF4-FFF2-40B4-BE49-F238E27FC236}">
                    <a16:creationId xmlns:a16="http://schemas.microsoft.com/office/drawing/2014/main" id="{BDD23C7B-B0D0-4470-B265-674CE5315D75}"/>
                  </a:ext>
                </a:extLst>
              </p:cNvPr>
              <p:cNvSpPr>
                <a:spLocks noRot="1" noChangeAspect="1" noMove="1" noResize="1" noEditPoints="1" noAdjustHandles="1" noChangeArrowheads="1" noChangeShapeType="1" noTextEdit="1"/>
              </p:cNvSpPr>
              <p:nvPr/>
            </p:nvSpPr>
            <p:spPr>
              <a:xfrm>
                <a:off x="6941587" y="1145526"/>
                <a:ext cx="559897" cy="461665"/>
              </a:xfrm>
              <a:prstGeom prst="rect">
                <a:avLst/>
              </a:prstGeom>
              <a:blipFill>
                <a:blip r:embed="rId13"/>
                <a:stretch>
                  <a:fillRect/>
                </a:stretch>
              </a:blipFill>
            </p:spPr>
            <p:txBody>
              <a:bodyPr/>
              <a:lstStyle/>
              <a:p>
                <a:r>
                  <a:rPr lang="zh-CN" altLang="en-US">
                    <a:noFill/>
                  </a:rPr>
                  <a:t> </a:t>
                </a:r>
              </a:p>
            </p:txBody>
          </p:sp>
        </mc:Fallback>
      </mc:AlternateContent>
      <p:sp>
        <p:nvSpPr>
          <p:cNvPr id="269" name="Oval 3">
            <a:extLst>
              <a:ext uri="{FF2B5EF4-FFF2-40B4-BE49-F238E27FC236}">
                <a16:creationId xmlns:a16="http://schemas.microsoft.com/office/drawing/2014/main" id="{7A4A3546-CAD4-40AF-88D5-6316CFE399C9}"/>
              </a:ext>
            </a:extLst>
          </p:cNvPr>
          <p:cNvSpPr>
            <a:spLocks noChangeArrowheads="1"/>
          </p:cNvSpPr>
          <p:nvPr/>
        </p:nvSpPr>
        <p:spPr bwMode="auto">
          <a:xfrm>
            <a:off x="6950944" y="273372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70" name="矩形 269">
                <a:extLst>
                  <a:ext uri="{FF2B5EF4-FFF2-40B4-BE49-F238E27FC236}">
                    <a16:creationId xmlns:a16="http://schemas.microsoft.com/office/drawing/2014/main" id="{28FF3B59-0938-4D77-BB22-7BB3CFD5D1C6}"/>
                  </a:ext>
                </a:extLst>
              </p:cNvPr>
              <p:cNvSpPr/>
              <p:nvPr/>
            </p:nvSpPr>
            <p:spPr>
              <a:xfrm>
                <a:off x="6924668" y="2686392"/>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270" name="矩形 269">
                <a:extLst>
                  <a:ext uri="{FF2B5EF4-FFF2-40B4-BE49-F238E27FC236}">
                    <a16:creationId xmlns:a16="http://schemas.microsoft.com/office/drawing/2014/main" id="{28FF3B59-0938-4D77-BB22-7BB3CFD5D1C6}"/>
                  </a:ext>
                </a:extLst>
              </p:cNvPr>
              <p:cNvSpPr>
                <a:spLocks noRot="1" noChangeAspect="1" noMove="1" noResize="1" noEditPoints="1" noAdjustHandles="1" noChangeArrowheads="1" noChangeShapeType="1" noTextEdit="1"/>
              </p:cNvSpPr>
              <p:nvPr/>
            </p:nvSpPr>
            <p:spPr>
              <a:xfrm>
                <a:off x="6924668" y="2686392"/>
                <a:ext cx="546752" cy="461665"/>
              </a:xfrm>
              <a:prstGeom prst="rect">
                <a:avLst/>
              </a:prstGeom>
              <a:blipFill>
                <a:blip r:embed="rId14"/>
                <a:stretch>
                  <a:fillRect b="-1333"/>
                </a:stretch>
              </a:blipFill>
            </p:spPr>
            <p:txBody>
              <a:bodyPr/>
              <a:lstStyle/>
              <a:p>
                <a:r>
                  <a:rPr lang="zh-CN" altLang="en-US">
                    <a:noFill/>
                  </a:rPr>
                  <a:t> </a:t>
                </a:r>
              </a:p>
            </p:txBody>
          </p:sp>
        </mc:Fallback>
      </mc:AlternateContent>
      <p:sp>
        <p:nvSpPr>
          <p:cNvPr id="271" name="Oval 3">
            <a:extLst>
              <a:ext uri="{FF2B5EF4-FFF2-40B4-BE49-F238E27FC236}">
                <a16:creationId xmlns:a16="http://schemas.microsoft.com/office/drawing/2014/main" id="{49785AA3-328F-46A0-A7B1-6403926208B9}"/>
              </a:ext>
            </a:extLst>
          </p:cNvPr>
          <p:cNvSpPr>
            <a:spLocks noChangeArrowheads="1"/>
          </p:cNvSpPr>
          <p:nvPr/>
        </p:nvSpPr>
        <p:spPr bwMode="auto">
          <a:xfrm>
            <a:off x="8194925" y="202223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72" name="矩形 271">
                <a:extLst>
                  <a:ext uri="{FF2B5EF4-FFF2-40B4-BE49-F238E27FC236}">
                    <a16:creationId xmlns:a16="http://schemas.microsoft.com/office/drawing/2014/main" id="{CE99C8EB-2053-426E-9D07-4B9A23D827B9}"/>
                  </a:ext>
                </a:extLst>
              </p:cNvPr>
              <p:cNvSpPr/>
              <p:nvPr/>
            </p:nvSpPr>
            <p:spPr>
              <a:xfrm>
                <a:off x="8168649" y="1974903"/>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272" name="矩形 271">
                <a:extLst>
                  <a:ext uri="{FF2B5EF4-FFF2-40B4-BE49-F238E27FC236}">
                    <a16:creationId xmlns:a16="http://schemas.microsoft.com/office/drawing/2014/main" id="{CE99C8EB-2053-426E-9D07-4B9A23D827B9}"/>
                  </a:ext>
                </a:extLst>
              </p:cNvPr>
              <p:cNvSpPr>
                <a:spLocks noRot="1" noChangeAspect="1" noMove="1" noResize="1" noEditPoints="1" noAdjustHandles="1" noChangeArrowheads="1" noChangeShapeType="1" noTextEdit="1"/>
              </p:cNvSpPr>
              <p:nvPr/>
            </p:nvSpPr>
            <p:spPr>
              <a:xfrm>
                <a:off x="8168649" y="1974903"/>
                <a:ext cx="552780" cy="461665"/>
              </a:xfrm>
              <a:prstGeom prst="rect">
                <a:avLst/>
              </a:prstGeom>
              <a:blipFill>
                <a:blip r:embed="rId15"/>
                <a:stretch>
                  <a:fillRect/>
                </a:stretch>
              </a:blipFill>
            </p:spPr>
            <p:txBody>
              <a:bodyPr/>
              <a:lstStyle/>
              <a:p>
                <a:r>
                  <a:rPr lang="zh-CN" altLang="en-US">
                    <a:noFill/>
                  </a:rPr>
                  <a:t> </a:t>
                </a:r>
              </a:p>
            </p:txBody>
          </p:sp>
        </mc:Fallback>
      </mc:AlternateContent>
      <p:sp>
        <p:nvSpPr>
          <p:cNvPr id="273" name="Line 15">
            <a:extLst>
              <a:ext uri="{FF2B5EF4-FFF2-40B4-BE49-F238E27FC236}">
                <a16:creationId xmlns:a16="http://schemas.microsoft.com/office/drawing/2014/main" id="{13BA752F-A416-4E3D-95A6-4227D5A60889}"/>
              </a:ext>
            </a:extLst>
          </p:cNvPr>
          <p:cNvSpPr>
            <a:spLocks noChangeShapeType="1"/>
          </p:cNvSpPr>
          <p:nvPr/>
        </p:nvSpPr>
        <p:spPr bwMode="auto">
          <a:xfrm flipV="1">
            <a:off x="6000870" y="1414076"/>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4" name="Line 15">
            <a:extLst>
              <a:ext uri="{FF2B5EF4-FFF2-40B4-BE49-F238E27FC236}">
                <a16:creationId xmlns:a16="http://schemas.microsoft.com/office/drawing/2014/main" id="{1E1A7277-F853-4905-A6BF-749A1A3E73C4}"/>
              </a:ext>
            </a:extLst>
          </p:cNvPr>
          <p:cNvSpPr>
            <a:spLocks noChangeShapeType="1"/>
          </p:cNvSpPr>
          <p:nvPr/>
        </p:nvSpPr>
        <p:spPr bwMode="auto">
          <a:xfrm flipV="1">
            <a:off x="5978438" y="296677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5" name="Line 15">
            <a:extLst>
              <a:ext uri="{FF2B5EF4-FFF2-40B4-BE49-F238E27FC236}">
                <a16:creationId xmlns:a16="http://schemas.microsoft.com/office/drawing/2014/main" id="{97777651-1120-41EE-BCD4-E57620189BF6}"/>
              </a:ext>
            </a:extLst>
          </p:cNvPr>
          <p:cNvSpPr>
            <a:spLocks noChangeShapeType="1"/>
          </p:cNvSpPr>
          <p:nvPr/>
        </p:nvSpPr>
        <p:spPr bwMode="auto">
          <a:xfrm>
            <a:off x="7414105" y="1466574"/>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 name="Line 15">
            <a:extLst>
              <a:ext uri="{FF2B5EF4-FFF2-40B4-BE49-F238E27FC236}">
                <a16:creationId xmlns:a16="http://schemas.microsoft.com/office/drawing/2014/main" id="{1BA33CD3-BAA2-4958-9687-B84B1E403381}"/>
              </a:ext>
            </a:extLst>
          </p:cNvPr>
          <p:cNvSpPr>
            <a:spLocks noChangeShapeType="1"/>
          </p:cNvSpPr>
          <p:nvPr/>
        </p:nvSpPr>
        <p:spPr bwMode="auto">
          <a:xfrm flipV="1">
            <a:off x="7411684" y="2434666"/>
            <a:ext cx="867769" cy="538836"/>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7" name="Line 15">
            <a:extLst>
              <a:ext uri="{FF2B5EF4-FFF2-40B4-BE49-F238E27FC236}">
                <a16:creationId xmlns:a16="http://schemas.microsoft.com/office/drawing/2014/main" id="{57E917AF-57A9-4D2B-AD2E-2354DCAA842B}"/>
              </a:ext>
            </a:extLst>
          </p:cNvPr>
          <p:cNvSpPr>
            <a:spLocks noChangeShapeType="1"/>
          </p:cNvSpPr>
          <p:nvPr/>
        </p:nvSpPr>
        <p:spPr bwMode="auto">
          <a:xfrm flipV="1">
            <a:off x="7171577" y="1654518"/>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8" name="Line 15">
            <a:extLst>
              <a:ext uri="{FF2B5EF4-FFF2-40B4-BE49-F238E27FC236}">
                <a16:creationId xmlns:a16="http://schemas.microsoft.com/office/drawing/2014/main" id="{CF94A7A6-D407-4067-B090-D2068FDDA417}"/>
              </a:ext>
            </a:extLst>
          </p:cNvPr>
          <p:cNvSpPr>
            <a:spLocks noChangeShapeType="1"/>
          </p:cNvSpPr>
          <p:nvPr/>
        </p:nvSpPr>
        <p:spPr bwMode="auto">
          <a:xfrm flipV="1">
            <a:off x="5735769" y="1643276"/>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9" name="Line 15">
            <a:extLst>
              <a:ext uri="{FF2B5EF4-FFF2-40B4-BE49-F238E27FC236}">
                <a16:creationId xmlns:a16="http://schemas.microsoft.com/office/drawing/2014/main" id="{449E339A-ED23-4A16-95B1-F4B26ABD70AC}"/>
              </a:ext>
            </a:extLst>
          </p:cNvPr>
          <p:cNvSpPr>
            <a:spLocks noChangeShapeType="1"/>
          </p:cNvSpPr>
          <p:nvPr/>
        </p:nvSpPr>
        <p:spPr bwMode="auto">
          <a:xfrm flipH="1">
            <a:off x="5863128" y="1613917"/>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0" name="Text Box 23">
            <a:extLst>
              <a:ext uri="{FF2B5EF4-FFF2-40B4-BE49-F238E27FC236}">
                <a16:creationId xmlns:a16="http://schemas.microsoft.com/office/drawing/2014/main" id="{467F3293-940B-4A6D-A6BA-EC4BD7F3CB4B}"/>
              </a:ext>
            </a:extLst>
          </p:cNvPr>
          <p:cNvSpPr txBox="1">
            <a:spLocks noChangeArrowheads="1"/>
          </p:cNvSpPr>
          <p:nvPr/>
        </p:nvSpPr>
        <p:spPr bwMode="auto">
          <a:xfrm>
            <a:off x="5238028" y="2025575"/>
            <a:ext cx="7122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4</a:t>
            </a:r>
          </a:p>
        </p:txBody>
      </p:sp>
      <p:sp>
        <p:nvSpPr>
          <p:cNvPr id="281" name="Text Box 23">
            <a:extLst>
              <a:ext uri="{FF2B5EF4-FFF2-40B4-BE49-F238E27FC236}">
                <a16:creationId xmlns:a16="http://schemas.microsoft.com/office/drawing/2014/main" id="{1712B598-849B-4794-B24F-09D3A07C798C}"/>
              </a:ext>
            </a:extLst>
          </p:cNvPr>
          <p:cNvSpPr txBox="1">
            <a:spLocks noChangeArrowheads="1"/>
          </p:cNvSpPr>
          <p:nvPr/>
        </p:nvSpPr>
        <p:spPr bwMode="auto">
          <a:xfrm>
            <a:off x="6137475" y="2949690"/>
            <a:ext cx="78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14</a:t>
            </a:r>
          </a:p>
        </p:txBody>
      </p:sp>
      <p:sp>
        <p:nvSpPr>
          <p:cNvPr id="282" name="Text Box 23">
            <a:extLst>
              <a:ext uri="{FF2B5EF4-FFF2-40B4-BE49-F238E27FC236}">
                <a16:creationId xmlns:a16="http://schemas.microsoft.com/office/drawing/2014/main" id="{73253429-094C-4331-BFE3-EA03BF72A433}"/>
              </a:ext>
            </a:extLst>
          </p:cNvPr>
          <p:cNvSpPr txBox="1">
            <a:spLocks noChangeArrowheads="1"/>
          </p:cNvSpPr>
          <p:nvPr/>
        </p:nvSpPr>
        <p:spPr bwMode="auto">
          <a:xfrm>
            <a:off x="6042170" y="1949544"/>
            <a:ext cx="6726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9</a:t>
            </a:r>
          </a:p>
        </p:txBody>
      </p:sp>
      <p:sp>
        <p:nvSpPr>
          <p:cNvPr id="283" name="Text Box 23">
            <a:extLst>
              <a:ext uri="{FF2B5EF4-FFF2-40B4-BE49-F238E27FC236}">
                <a16:creationId xmlns:a16="http://schemas.microsoft.com/office/drawing/2014/main" id="{A7976BB1-FDAD-449A-9573-56733B18F01B}"/>
              </a:ext>
            </a:extLst>
          </p:cNvPr>
          <p:cNvSpPr txBox="1">
            <a:spLocks noChangeArrowheads="1"/>
          </p:cNvSpPr>
          <p:nvPr/>
        </p:nvSpPr>
        <p:spPr bwMode="auto">
          <a:xfrm>
            <a:off x="7241396" y="2046092"/>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7</a:t>
            </a:r>
          </a:p>
        </p:txBody>
      </p:sp>
      <p:sp>
        <p:nvSpPr>
          <p:cNvPr id="284" name="Text Box 23">
            <a:extLst>
              <a:ext uri="{FF2B5EF4-FFF2-40B4-BE49-F238E27FC236}">
                <a16:creationId xmlns:a16="http://schemas.microsoft.com/office/drawing/2014/main" id="{26B529B2-8EF3-4795-8D18-50A65B686BF3}"/>
              </a:ext>
            </a:extLst>
          </p:cNvPr>
          <p:cNvSpPr txBox="1">
            <a:spLocks noChangeArrowheads="1"/>
          </p:cNvSpPr>
          <p:nvPr/>
        </p:nvSpPr>
        <p:spPr bwMode="auto">
          <a:xfrm>
            <a:off x="7780495" y="1369684"/>
            <a:ext cx="6929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8/</a:t>
            </a:r>
            <a:r>
              <a:rPr lang="en-US" altLang="zh-CN" sz="1800" dirty="0">
                <a:ea typeface="宋体" panose="02010600030101010101" pitchFamily="2" charset="-122"/>
              </a:rPr>
              <a:t>20</a:t>
            </a:r>
          </a:p>
        </p:txBody>
      </p:sp>
      <p:sp>
        <p:nvSpPr>
          <p:cNvPr id="285" name="Text Box 23">
            <a:extLst>
              <a:ext uri="{FF2B5EF4-FFF2-40B4-BE49-F238E27FC236}">
                <a16:creationId xmlns:a16="http://schemas.microsoft.com/office/drawing/2014/main" id="{09171BA3-FF5A-4531-8DB2-4A09CEE30B74}"/>
              </a:ext>
            </a:extLst>
          </p:cNvPr>
          <p:cNvSpPr txBox="1">
            <a:spLocks noChangeArrowheads="1"/>
          </p:cNvSpPr>
          <p:nvPr/>
        </p:nvSpPr>
        <p:spPr bwMode="auto">
          <a:xfrm>
            <a:off x="7703528" y="2655570"/>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4</a:t>
            </a:r>
          </a:p>
        </p:txBody>
      </p:sp>
      <p:sp>
        <p:nvSpPr>
          <p:cNvPr id="286" name="Text Box 23">
            <a:extLst>
              <a:ext uri="{FF2B5EF4-FFF2-40B4-BE49-F238E27FC236}">
                <a16:creationId xmlns:a16="http://schemas.microsoft.com/office/drawing/2014/main" id="{D574D6CC-3145-4913-A528-95C01DE0B8DE}"/>
              </a:ext>
            </a:extLst>
          </p:cNvPr>
          <p:cNvSpPr txBox="1">
            <a:spLocks noChangeArrowheads="1"/>
          </p:cNvSpPr>
          <p:nvPr/>
        </p:nvSpPr>
        <p:spPr bwMode="auto">
          <a:xfrm>
            <a:off x="6126076" y="1098600"/>
            <a:ext cx="6247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8/</a:t>
            </a:r>
            <a:r>
              <a:rPr lang="en-US" altLang="zh-CN" sz="1800" dirty="0">
                <a:ea typeface="宋体" panose="02010600030101010101" pitchFamily="2" charset="-122"/>
              </a:rPr>
              <a:t>12</a:t>
            </a:r>
          </a:p>
        </p:txBody>
      </p:sp>
      <p:sp>
        <p:nvSpPr>
          <p:cNvPr id="287" name="Line 9">
            <a:extLst>
              <a:ext uri="{FF2B5EF4-FFF2-40B4-BE49-F238E27FC236}">
                <a16:creationId xmlns:a16="http://schemas.microsoft.com/office/drawing/2014/main" id="{4C8A7FDF-1058-4503-949B-D3FCF308C23E}"/>
              </a:ext>
            </a:extLst>
          </p:cNvPr>
          <p:cNvSpPr>
            <a:spLocks noChangeShapeType="1"/>
          </p:cNvSpPr>
          <p:nvPr/>
        </p:nvSpPr>
        <p:spPr bwMode="auto">
          <a:xfrm flipH="1" flipV="1">
            <a:off x="488227" y="2346296"/>
            <a:ext cx="626069" cy="46166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8" name="Text Box 23">
            <a:extLst>
              <a:ext uri="{FF2B5EF4-FFF2-40B4-BE49-F238E27FC236}">
                <a16:creationId xmlns:a16="http://schemas.microsoft.com/office/drawing/2014/main" id="{11142C78-1B9D-47DD-859E-83F30D9813A5}"/>
              </a:ext>
            </a:extLst>
          </p:cNvPr>
          <p:cNvSpPr txBox="1">
            <a:spLocks noChangeArrowheads="1"/>
          </p:cNvSpPr>
          <p:nvPr/>
        </p:nvSpPr>
        <p:spPr bwMode="auto">
          <a:xfrm>
            <a:off x="524493" y="2519791"/>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89" name="Line 9">
            <a:extLst>
              <a:ext uri="{FF2B5EF4-FFF2-40B4-BE49-F238E27FC236}">
                <a16:creationId xmlns:a16="http://schemas.microsoft.com/office/drawing/2014/main" id="{CA48474F-FA91-431E-B6F8-0E284335477E}"/>
              </a:ext>
            </a:extLst>
          </p:cNvPr>
          <p:cNvSpPr>
            <a:spLocks noChangeShapeType="1"/>
          </p:cNvSpPr>
          <p:nvPr/>
        </p:nvSpPr>
        <p:spPr bwMode="auto">
          <a:xfrm flipH="1" flipV="1">
            <a:off x="2947197" y="1499072"/>
            <a:ext cx="799285" cy="59520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1" name="Text Box 23">
            <a:extLst>
              <a:ext uri="{FF2B5EF4-FFF2-40B4-BE49-F238E27FC236}">
                <a16:creationId xmlns:a16="http://schemas.microsoft.com/office/drawing/2014/main" id="{1B9C7721-E83A-4635-829F-34B3D676777E}"/>
              </a:ext>
            </a:extLst>
          </p:cNvPr>
          <p:cNvSpPr txBox="1">
            <a:spLocks noChangeArrowheads="1"/>
          </p:cNvSpPr>
          <p:nvPr/>
        </p:nvSpPr>
        <p:spPr bwMode="auto">
          <a:xfrm>
            <a:off x="3077939" y="169199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92" name="文本框 291">
            <a:extLst>
              <a:ext uri="{FF2B5EF4-FFF2-40B4-BE49-F238E27FC236}">
                <a16:creationId xmlns:a16="http://schemas.microsoft.com/office/drawing/2014/main" id="{C0B3F13F-4C3F-4C3D-95A4-1F15F4A62EB9}"/>
              </a:ext>
            </a:extLst>
          </p:cNvPr>
          <p:cNvSpPr txBox="1"/>
          <p:nvPr/>
        </p:nvSpPr>
        <p:spPr>
          <a:xfrm>
            <a:off x="3847555" y="5632853"/>
            <a:ext cx="728666"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d</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93" name="Oval 3">
                <a:extLst>
                  <a:ext uri="{FF2B5EF4-FFF2-40B4-BE49-F238E27FC236}">
                    <a16:creationId xmlns:a16="http://schemas.microsoft.com/office/drawing/2014/main" id="{E0684C30-5E10-466E-8667-AD763696EFA8}"/>
                  </a:ext>
                </a:extLst>
              </p:cNvPr>
              <p:cNvSpPr>
                <a:spLocks noChangeArrowheads="1"/>
              </p:cNvSpPr>
              <p:nvPr/>
            </p:nvSpPr>
            <p:spPr bwMode="auto">
              <a:xfrm>
                <a:off x="152400" y="472629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293" name="Oval 3">
                <a:extLst>
                  <a:ext uri="{FF2B5EF4-FFF2-40B4-BE49-F238E27FC236}">
                    <a16:creationId xmlns:a16="http://schemas.microsoft.com/office/drawing/2014/main" id="{E0684C30-5E10-466E-8667-AD763696EFA8}"/>
                  </a:ext>
                </a:extLst>
              </p:cNvPr>
              <p:cNvSpPr>
                <a:spLocks noRot="1" noChangeAspect="1" noMove="1" noResize="1" noEditPoints="1" noAdjustHandles="1" noChangeArrowheads="1" noChangeShapeType="1" noTextEdit="1"/>
              </p:cNvSpPr>
              <p:nvPr/>
            </p:nvSpPr>
            <p:spPr bwMode="auto">
              <a:xfrm>
                <a:off x="152400" y="4726294"/>
                <a:ext cx="447674" cy="414337"/>
              </a:xfrm>
              <a:prstGeom prst="ellipse">
                <a:avLst/>
              </a:prstGeom>
              <a:blipFill>
                <a:blip r:embed="rId16"/>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294" name="Line 8">
            <a:extLst>
              <a:ext uri="{FF2B5EF4-FFF2-40B4-BE49-F238E27FC236}">
                <a16:creationId xmlns:a16="http://schemas.microsoft.com/office/drawing/2014/main" id="{7E59125F-171F-4A31-9635-DB689B97FB56}"/>
              </a:ext>
            </a:extLst>
          </p:cNvPr>
          <p:cNvSpPr>
            <a:spLocks noChangeShapeType="1"/>
          </p:cNvSpPr>
          <p:nvPr/>
        </p:nvSpPr>
        <p:spPr bwMode="auto">
          <a:xfrm flipV="1">
            <a:off x="400039" y="4161954"/>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 name="Line 9">
            <a:extLst>
              <a:ext uri="{FF2B5EF4-FFF2-40B4-BE49-F238E27FC236}">
                <a16:creationId xmlns:a16="http://schemas.microsoft.com/office/drawing/2014/main" id="{7ED4626C-6523-4FE0-9E6A-1DB530512EEB}"/>
              </a:ext>
            </a:extLst>
          </p:cNvPr>
          <p:cNvSpPr>
            <a:spLocks noChangeShapeType="1"/>
          </p:cNvSpPr>
          <p:nvPr/>
        </p:nvSpPr>
        <p:spPr bwMode="auto">
          <a:xfrm>
            <a:off x="570510" y="5056892"/>
            <a:ext cx="615237" cy="42785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 name="Text Box 23">
            <a:extLst>
              <a:ext uri="{FF2B5EF4-FFF2-40B4-BE49-F238E27FC236}">
                <a16:creationId xmlns:a16="http://schemas.microsoft.com/office/drawing/2014/main" id="{686CC8F0-18EF-4241-95B2-CD2EE3006C80}"/>
              </a:ext>
            </a:extLst>
          </p:cNvPr>
          <p:cNvSpPr txBox="1">
            <a:spLocks noChangeArrowheads="1"/>
          </p:cNvSpPr>
          <p:nvPr/>
        </p:nvSpPr>
        <p:spPr bwMode="auto">
          <a:xfrm>
            <a:off x="443708" y="413512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297" name="Text Box 29">
            <a:extLst>
              <a:ext uri="{FF2B5EF4-FFF2-40B4-BE49-F238E27FC236}">
                <a16:creationId xmlns:a16="http://schemas.microsoft.com/office/drawing/2014/main" id="{A0A9C1D0-4D92-4965-9D01-98542296580B}"/>
              </a:ext>
            </a:extLst>
          </p:cNvPr>
          <p:cNvSpPr txBox="1">
            <a:spLocks noChangeArrowheads="1"/>
          </p:cNvSpPr>
          <p:nvPr/>
        </p:nvSpPr>
        <p:spPr bwMode="auto">
          <a:xfrm>
            <a:off x="764513" y="4936778"/>
            <a:ext cx="307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9</a:t>
            </a:r>
          </a:p>
        </p:txBody>
      </p:sp>
      <p:sp>
        <p:nvSpPr>
          <p:cNvPr id="298" name="Oval 3">
            <a:extLst>
              <a:ext uri="{FF2B5EF4-FFF2-40B4-BE49-F238E27FC236}">
                <a16:creationId xmlns:a16="http://schemas.microsoft.com/office/drawing/2014/main" id="{07EBE364-B7A1-4D37-A4ED-D5A8947993B6}"/>
              </a:ext>
            </a:extLst>
          </p:cNvPr>
          <p:cNvSpPr>
            <a:spLocks noChangeArrowheads="1"/>
          </p:cNvSpPr>
          <p:nvPr/>
        </p:nvSpPr>
        <p:spPr bwMode="auto">
          <a:xfrm>
            <a:off x="1123776" y="390475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299" name="Oval 3">
            <a:extLst>
              <a:ext uri="{FF2B5EF4-FFF2-40B4-BE49-F238E27FC236}">
                <a16:creationId xmlns:a16="http://schemas.microsoft.com/office/drawing/2014/main" id="{14E3503D-1BAE-42BF-80FB-CBD65F58578A}"/>
              </a:ext>
            </a:extLst>
          </p:cNvPr>
          <p:cNvSpPr>
            <a:spLocks noChangeArrowheads="1"/>
          </p:cNvSpPr>
          <p:nvPr/>
        </p:nvSpPr>
        <p:spPr bwMode="auto">
          <a:xfrm>
            <a:off x="1120550" y="544562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00" name="矩形 299">
                <a:extLst>
                  <a:ext uri="{FF2B5EF4-FFF2-40B4-BE49-F238E27FC236}">
                    <a16:creationId xmlns:a16="http://schemas.microsoft.com/office/drawing/2014/main" id="{81EC7A38-EF3A-4505-B05E-C27864D2EFEF}"/>
                  </a:ext>
                </a:extLst>
              </p:cNvPr>
              <p:cNvSpPr/>
              <p:nvPr/>
            </p:nvSpPr>
            <p:spPr>
              <a:xfrm>
                <a:off x="1094274" y="5398292"/>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300" name="矩形 299">
                <a:extLst>
                  <a:ext uri="{FF2B5EF4-FFF2-40B4-BE49-F238E27FC236}">
                    <a16:creationId xmlns:a16="http://schemas.microsoft.com/office/drawing/2014/main" id="{81EC7A38-EF3A-4505-B05E-C27864D2EFEF}"/>
                  </a:ext>
                </a:extLst>
              </p:cNvPr>
              <p:cNvSpPr>
                <a:spLocks noRot="1" noChangeAspect="1" noMove="1" noResize="1" noEditPoints="1" noAdjustHandles="1" noChangeArrowheads="1" noChangeShapeType="1" noTextEdit="1"/>
              </p:cNvSpPr>
              <p:nvPr/>
            </p:nvSpPr>
            <p:spPr>
              <a:xfrm>
                <a:off x="1094274" y="5398292"/>
                <a:ext cx="559897" cy="461665"/>
              </a:xfrm>
              <a:prstGeom prst="rect">
                <a:avLst/>
              </a:prstGeom>
              <a:blipFill>
                <a:blip r:embed="rId17"/>
                <a:stretch>
                  <a:fillRect b="-1333"/>
                </a:stretch>
              </a:blipFill>
            </p:spPr>
            <p:txBody>
              <a:bodyPr/>
              <a:lstStyle/>
              <a:p>
                <a:r>
                  <a:rPr lang="zh-CN" altLang="en-US">
                    <a:noFill/>
                  </a:rPr>
                  <a:t> </a:t>
                </a:r>
              </a:p>
            </p:txBody>
          </p:sp>
        </mc:Fallback>
      </mc:AlternateContent>
      <p:sp>
        <p:nvSpPr>
          <p:cNvPr id="301" name="Oval 3">
            <a:extLst>
              <a:ext uri="{FF2B5EF4-FFF2-40B4-BE49-F238E27FC236}">
                <a16:creationId xmlns:a16="http://schemas.microsoft.com/office/drawing/2014/main" id="{704237D0-C668-497C-B6AA-9ED03936E99C}"/>
              </a:ext>
            </a:extLst>
          </p:cNvPr>
          <p:cNvSpPr>
            <a:spLocks noChangeArrowheads="1"/>
          </p:cNvSpPr>
          <p:nvPr/>
        </p:nvSpPr>
        <p:spPr bwMode="auto">
          <a:xfrm>
            <a:off x="2575974" y="390475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302" name="Oval 3">
            <a:extLst>
              <a:ext uri="{FF2B5EF4-FFF2-40B4-BE49-F238E27FC236}">
                <a16:creationId xmlns:a16="http://schemas.microsoft.com/office/drawing/2014/main" id="{DDFBDC28-42ED-4DDA-9CE5-28EDF4D8C59F}"/>
              </a:ext>
            </a:extLst>
          </p:cNvPr>
          <p:cNvSpPr>
            <a:spLocks noChangeArrowheads="1"/>
          </p:cNvSpPr>
          <p:nvPr/>
        </p:nvSpPr>
        <p:spPr bwMode="auto">
          <a:xfrm>
            <a:off x="2559055" y="544562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E9A6038E-C319-40AA-8362-8B3217A1D030}"/>
                  </a:ext>
                </a:extLst>
              </p:cNvPr>
              <p:cNvSpPr/>
              <p:nvPr/>
            </p:nvSpPr>
            <p:spPr>
              <a:xfrm>
                <a:off x="2532779" y="5398293"/>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303" name="矩形 302">
                <a:extLst>
                  <a:ext uri="{FF2B5EF4-FFF2-40B4-BE49-F238E27FC236}">
                    <a16:creationId xmlns:a16="http://schemas.microsoft.com/office/drawing/2014/main" id="{E9A6038E-C319-40AA-8362-8B3217A1D030}"/>
                  </a:ext>
                </a:extLst>
              </p:cNvPr>
              <p:cNvSpPr>
                <a:spLocks noRot="1" noChangeAspect="1" noMove="1" noResize="1" noEditPoints="1" noAdjustHandles="1" noChangeArrowheads="1" noChangeShapeType="1" noTextEdit="1"/>
              </p:cNvSpPr>
              <p:nvPr/>
            </p:nvSpPr>
            <p:spPr>
              <a:xfrm>
                <a:off x="2532779" y="5398293"/>
                <a:ext cx="546752" cy="461665"/>
              </a:xfrm>
              <a:prstGeom prst="rect">
                <a:avLst/>
              </a:prstGeom>
              <a:blipFill>
                <a:blip r:embed="rId18"/>
                <a:stretch>
                  <a:fillRect b="-1333"/>
                </a:stretch>
              </a:blipFill>
            </p:spPr>
            <p:txBody>
              <a:bodyPr/>
              <a:lstStyle/>
              <a:p>
                <a:r>
                  <a:rPr lang="zh-CN" altLang="en-US">
                    <a:noFill/>
                  </a:rPr>
                  <a:t> </a:t>
                </a:r>
              </a:p>
            </p:txBody>
          </p:sp>
        </mc:Fallback>
      </mc:AlternateContent>
      <p:sp>
        <p:nvSpPr>
          <p:cNvPr id="304" name="Oval 3">
            <a:extLst>
              <a:ext uri="{FF2B5EF4-FFF2-40B4-BE49-F238E27FC236}">
                <a16:creationId xmlns:a16="http://schemas.microsoft.com/office/drawing/2014/main" id="{618D667F-3F66-43E4-9614-49F2316ECDB0}"/>
              </a:ext>
            </a:extLst>
          </p:cNvPr>
          <p:cNvSpPr>
            <a:spLocks noChangeArrowheads="1"/>
          </p:cNvSpPr>
          <p:nvPr/>
        </p:nvSpPr>
        <p:spPr bwMode="auto">
          <a:xfrm>
            <a:off x="3793493" y="473992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05" name="矩形 304">
                <a:extLst>
                  <a:ext uri="{FF2B5EF4-FFF2-40B4-BE49-F238E27FC236}">
                    <a16:creationId xmlns:a16="http://schemas.microsoft.com/office/drawing/2014/main" id="{E46B7E7E-BFB6-4A34-A438-7245835EBFB5}"/>
                  </a:ext>
                </a:extLst>
              </p:cNvPr>
              <p:cNvSpPr/>
              <p:nvPr/>
            </p:nvSpPr>
            <p:spPr>
              <a:xfrm>
                <a:off x="3776760" y="4686804"/>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305" name="矩形 304">
                <a:extLst>
                  <a:ext uri="{FF2B5EF4-FFF2-40B4-BE49-F238E27FC236}">
                    <a16:creationId xmlns:a16="http://schemas.microsoft.com/office/drawing/2014/main" id="{E46B7E7E-BFB6-4A34-A438-7245835EBFB5}"/>
                  </a:ext>
                </a:extLst>
              </p:cNvPr>
              <p:cNvSpPr>
                <a:spLocks noRot="1" noChangeAspect="1" noMove="1" noResize="1" noEditPoints="1" noAdjustHandles="1" noChangeArrowheads="1" noChangeShapeType="1" noTextEdit="1"/>
              </p:cNvSpPr>
              <p:nvPr/>
            </p:nvSpPr>
            <p:spPr>
              <a:xfrm>
                <a:off x="3776760" y="4686804"/>
                <a:ext cx="552780" cy="461665"/>
              </a:xfrm>
              <a:prstGeom prst="rect">
                <a:avLst/>
              </a:prstGeom>
              <a:blipFill>
                <a:blip r:embed="rId19"/>
                <a:stretch>
                  <a:fillRect/>
                </a:stretch>
              </a:blipFill>
            </p:spPr>
            <p:txBody>
              <a:bodyPr/>
              <a:lstStyle/>
              <a:p>
                <a:r>
                  <a:rPr lang="zh-CN" altLang="en-US">
                    <a:noFill/>
                  </a:rPr>
                  <a:t> </a:t>
                </a:r>
              </a:p>
            </p:txBody>
          </p:sp>
        </mc:Fallback>
      </mc:AlternateContent>
      <p:sp>
        <p:nvSpPr>
          <p:cNvPr id="306" name="Line 15">
            <a:extLst>
              <a:ext uri="{FF2B5EF4-FFF2-40B4-BE49-F238E27FC236}">
                <a16:creationId xmlns:a16="http://schemas.microsoft.com/office/drawing/2014/main" id="{3E196F02-EE91-4A3A-BA71-3D102F827C34}"/>
              </a:ext>
            </a:extLst>
          </p:cNvPr>
          <p:cNvSpPr>
            <a:spLocks noChangeShapeType="1"/>
          </p:cNvSpPr>
          <p:nvPr/>
        </p:nvSpPr>
        <p:spPr bwMode="auto">
          <a:xfrm flipV="1">
            <a:off x="1601743" y="4187803"/>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 name="Line 15">
            <a:extLst>
              <a:ext uri="{FF2B5EF4-FFF2-40B4-BE49-F238E27FC236}">
                <a16:creationId xmlns:a16="http://schemas.microsoft.com/office/drawing/2014/main" id="{F7F44F64-C16B-4E93-8BEC-DFDD548F86B4}"/>
              </a:ext>
            </a:extLst>
          </p:cNvPr>
          <p:cNvSpPr>
            <a:spLocks noChangeShapeType="1"/>
          </p:cNvSpPr>
          <p:nvPr/>
        </p:nvSpPr>
        <p:spPr bwMode="auto">
          <a:xfrm flipV="1">
            <a:off x="1586549" y="5678675"/>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 name="Line 15">
            <a:extLst>
              <a:ext uri="{FF2B5EF4-FFF2-40B4-BE49-F238E27FC236}">
                <a16:creationId xmlns:a16="http://schemas.microsoft.com/office/drawing/2014/main" id="{4302043C-653E-4193-A779-B88A08E16295}"/>
              </a:ext>
            </a:extLst>
          </p:cNvPr>
          <p:cNvSpPr>
            <a:spLocks noChangeShapeType="1"/>
          </p:cNvSpPr>
          <p:nvPr/>
        </p:nvSpPr>
        <p:spPr bwMode="auto">
          <a:xfrm>
            <a:off x="3022216" y="4178475"/>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 name="Line 15">
            <a:extLst>
              <a:ext uri="{FF2B5EF4-FFF2-40B4-BE49-F238E27FC236}">
                <a16:creationId xmlns:a16="http://schemas.microsoft.com/office/drawing/2014/main" id="{064B4817-64A8-4192-A553-26C1394AF56F}"/>
              </a:ext>
            </a:extLst>
          </p:cNvPr>
          <p:cNvSpPr>
            <a:spLocks noChangeShapeType="1"/>
          </p:cNvSpPr>
          <p:nvPr/>
        </p:nvSpPr>
        <p:spPr bwMode="auto">
          <a:xfrm flipV="1">
            <a:off x="2779688" y="4366419"/>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 name="Line 15">
            <a:extLst>
              <a:ext uri="{FF2B5EF4-FFF2-40B4-BE49-F238E27FC236}">
                <a16:creationId xmlns:a16="http://schemas.microsoft.com/office/drawing/2014/main" id="{30275EAE-896D-488A-9D57-B57027C27CD4}"/>
              </a:ext>
            </a:extLst>
          </p:cNvPr>
          <p:cNvSpPr>
            <a:spLocks noChangeShapeType="1"/>
          </p:cNvSpPr>
          <p:nvPr/>
        </p:nvSpPr>
        <p:spPr bwMode="auto">
          <a:xfrm flipH="1" flipV="1">
            <a:off x="1343880" y="4355177"/>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 name="Line 15">
            <a:extLst>
              <a:ext uri="{FF2B5EF4-FFF2-40B4-BE49-F238E27FC236}">
                <a16:creationId xmlns:a16="http://schemas.microsoft.com/office/drawing/2014/main" id="{5296D4B1-DC91-4E06-8E0D-74B4A33C5E57}"/>
              </a:ext>
            </a:extLst>
          </p:cNvPr>
          <p:cNvSpPr>
            <a:spLocks noChangeShapeType="1"/>
          </p:cNvSpPr>
          <p:nvPr/>
        </p:nvSpPr>
        <p:spPr bwMode="auto">
          <a:xfrm flipH="1">
            <a:off x="1483716" y="4326150"/>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 name="Text Box 23">
            <a:extLst>
              <a:ext uri="{FF2B5EF4-FFF2-40B4-BE49-F238E27FC236}">
                <a16:creationId xmlns:a16="http://schemas.microsoft.com/office/drawing/2014/main" id="{7F1A3683-919A-4B4A-BAEA-AE4229FD3C0B}"/>
              </a:ext>
            </a:extLst>
          </p:cNvPr>
          <p:cNvSpPr txBox="1">
            <a:spLocks noChangeArrowheads="1"/>
          </p:cNvSpPr>
          <p:nvPr/>
        </p:nvSpPr>
        <p:spPr bwMode="auto">
          <a:xfrm>
            <a:off x="1018508" y="474773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13" name="Text Box 23">
            <a:extLst>
              <a:ext uri="{FF2B5EF4-FFF2-40B4-BE49-F238E27FC236}">
                <a16:creationId xmlns:a16="http://schemas.microsoft.com/office/drawing/2014/main" id="{C496648E-C7A1-4646-956E-DBBD8CA8B87D}"/>
              </a:ext>
            </a:extLst>
          </p:cNvPr>
          <p:cNvSpPr txBox="1">
            <a:spLocks noChangeArrowheads="1"/>
          </p:cNvSpPr>
          <p:nvPr/>
        </p:nvSpPr>
        <p:spPr bwMode="auto">
          <a:xfrm>
            <a:off x="1794486" y="534338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10</a:t>
            </a:r>
          </a:p>
        </p:txBody>
      </p:sp>
      <p:sp>
        <p:nvSpPr>
          <p:cNvPr id="314" name="Text Box 23">
            <a:extLst>
              <a:ext uri="{FF2B5EF4-FFF2-40B4-BE49-F238E27FC236}">
                <a16:creationId xmlns:a16="http://schemas.microsoft.com/office/drawing/2014/main" id="{E37E48CA-0BFE-4ADB-AC5F-A506062EC74B}"/>
              </a:ext>
            </a:extLst>
          </p:cNvPr>
          <p:cNvSpPr txBox="1">
            <a:spLocks noChangeArrowheads="1"/>
          </p:cNvSpPr>
          <p:nvPr/>
        </p:nvSpPr>
        <p:spPr bwMode="auto">
          <a:xfrm>
            <a:off x="1687163" y="475355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9</a:t>
            </a:r>
          </a:p>
        </p:txBody>
      </p:sp>
      <p:sp>
        <p:nvSpPr>
          <p:cNvPr id="315" name="Text Box 23">
            <a:extLst>
              <a:ext uri="{FF2B5EF4-FFF2-40B4-BE49-F238E27FC236}">
                <a16:creationId xmlns:a16="http://schemas.microsoft.com/office/drawing/2014/main" id="{52C33C2E-B2EE-4074-8BDB-BFFC6A8D0971}"/>
              </a:ext>
            </a:extLst>
          </p:cNvPr>
          <p:cNvSpPr txBox="1">
            <a:spLocks noChangeArrowheads="1"/>
          </p:cNvSpPr>
          <p:nvPr/>
        </p:nvSpPr>
        <p:spPr bwMode="auto">
          <a:xfrm>
            <a:off x="2849507" y="47579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7</a:t>
            </a:r>
          </a:p>
        </p:txBody>
      </p:sp>
      <p:sp>
        <p:nvSpPr>
          <p:cNvPr id="316" name="Text Box 23">
            <a:extLst>
              <a:ext uri="{FF2B5EF4-FFF2-40B4-BE49-F238E27FC236}">
                <a16:creationId xmlns:a16="http://schemas.microsoft.com/office/drawing/2014/main" id="{19CC3F4B-97AB-4F7F-A772-FEFF60EEE87D}"/>
              </a:ext>
            </a:extLst>
          </p:cNvPr>
          <p:cNvSpPr txBox="1">
            <a:spLocks noChangeArrowheads="1"/>
          </p:cNvSpPr>
          <p:nvPr/>
        </p:nvSpPr>
        <p:spPr bwMode="auto">
          <a:xfrm>
            <a:off x="3347635" y="41573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12</a:t>
            </a:r>
          </a:p>
        </p:txBody>
      </p:sp>
      <p:sp>
        <p:nvSpPr>
          <p:cNvPr id="317" name="Text Box 23">
            <a:extLst>
              <a:ext uri="{FF2B5EF4-FFF2-40B4-BE49-F238E27FC236}">
                <a16:creationId xmlns:a16="http://schemas.microsoft.com/office/drawing/2014/main" id="{48776C45-9051-4345-AEC6-26AD968286A7}"/>
              </a:ext>
            </a:extLst>
          </p:cNvPr>
          <p:cNvSpPr txBox="1">
            <a:spLocks noChangeArrowheads="1"/>
          </p:cNvSpPr>
          <p:nvPr/>
        </p:nvSpPr>
        <p:spPr bwMode="auto">
          <a:xfrm>
            <a:off x="3351099" y="530122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mc:AlternateContent xmlns:mc="http://schemas.openxmlformats.org/markup-compatibility/2006" xmlns:a14="http://schemas.microsoft.com/office/drawing/2010/main">
        <mc:Choice Requires="a14">
          <p:sp>
            <p:nvSpPr>
              <p:cNvPr id="318" name="矩形 317">
                <a:extLst>
                  <a:ext uri="{FF2B5EF4-FFF2-40B4-BE49-F238E27FC236}">
                    <a16:creationId xmlns:a16="http://schemas.microsoft.com/office/drawing/2014/main" id="{6DB9D014-F41B-4AE3-90C5-9984B14E8A2D}"/>
                  </a:ext>
                </a:extLst>
              </p:cNvPr>
              <p:cNvSpPr/>
              <p:nvPr/>
            </p:nvSpPr>
            <p:spPr>
              <a:xfrm>
                <a:off x="1096804" y="3841117"/>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318" name="矩形 317">
                <a:extLst>
                  <a:ext uri="{FF2B5EF4-FFF2-40B4-BE49-F238E27FC236}">
                    <a16:creationId xmlns:a16="http://schemas.microsoft.com/office/drawing/2014/main" id="{6DB9D014-F41B-4AE3-90C5-9984B14E8A2D}"/>
                  </a:ext>
                </a:extLst>
              </p:cNvPr>
              <p:cNvSpPr>
                <a:spLocks noRot="1" noChangeAspect="1" noMove="1" noResize="1" noEditPoints="1" noAdjustHandles="1" noChangeArrowheads="1" noChangeShapeType="1" noTextEdit="1"/>
              </p:cNvSpPr>
              <p:nvPr/>
            </p:nvSpPr>
            <p:spPr>
              <a:xfrm>
                <a:off x="1096804" y="3841117"/>
                <a:ext cx="552780" cy="461665"/>
              </a:xfrm>
              <a:prstGeom prst="rect">
                <a:avLst/>
              </a:prstGeom>
              <a:blipFill>
                <a:blip r:embed="rId20"/>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9" name="矩形 318">
                <a:extLst>
                  <a:ext uri="{FF2B5EF4-FFF2-40B4-BE49-F238E27FC236}">
                    <a16:creationId xmlns:a16="http://schemas.microsoft.com/office/drawing/2014/main" id="{60A8D501-6A67-4D60-BB06-CF1747A75BFA}"/>
                  </a:ext>
                </a:extLst>
              </p:cNvPr>
              <p:cNvSpPr/>
              <p:nvPr/>
            </p:nvSpPr>
            <p:spPr>
              <a:xfrm>
                <a:off x="2534464" y="3841117"/>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319" name="矩形 318">
                <a:extLst>
                  <a:ext uri="{FF2B5EF4-FFF2-40B4-BE49-F238E27FC236}">
                    <a16:creationId xmlns:a16="http://schemas.microsoft.com/office/drawing/2014/main" id="{60A8D501-6A67-4D60-BB06-CF1747A75BFA}"/>
                  </a:ext>
                </a:extLst>
              </p:cNvPr>
              <p:cNvSpPr>
                <a:spLocks noRot="1" noChangeAspect="1" noMove="1" noResize="1" noEditPoints="1" noAdjustHandles="1" noChangeArrowheads="1" noChangeShapeType="1" noTextEdit="1"/>
              </p:cNvSpPr>
              <p:nvPr/>
            </p:nvSpPr>
            <p:spPr>
              <a:xfrm>
                <a:off x="2534464" y="3841117"/>
                <a:ext cx="559897" cy="461665"/>
              </a:xfrm>
              <a:prstGeom prst="rect">
                <a:avLst/>
              </a:prstGeom>
              <a:blipFill>
                <a:blip r:embed="rId21"/>
                <a:stretch>
                  <a:fillRect b="-1316"/>
                </a:stretch>
              </a:blipFill>
            </p:spPr>
            <p:txBody>
              <a:bodyPr/>
              <a:lstStyle/>
              <a:p>
                <a:r>
                  <a:rPr lang="zh-CN" altLang="en-US">
                    <a:noFill/>
                  </a:rPr>
                  <a:t> </a:t>
                </a:r>
              </a:p>
            </p:txBody>
          </p:sp>
        </mc:Fallback>
      </mc:AlternateContent>
      <p:sp>
        <p:nvSpPr>
          <p:cNvPr id="320" name="Line 8">
            <a:extLst>
              <a:ext uri="{FF2B5EF4-FFF2-40B4-BE49-F238E27FC236}">
                <a16:creationId xmlns:a16="http://schemas.microsoft.com/office/drawing/2014/main" id="{2AFACE6A-1EFC-4683-B468-FB836EAFA36B}"/>
              </a:ext>
            </a:extLst>
          </p:cNvPr>
          <p:cNvSpPr>
            <a:spLocks noChangeShapeType="1"/>
          </p:cNvSpPr>
          <p:nvPr/>
        </p:nvSpPr>
        <p:spPr bwMode="auto">
          <a:xfrm flipH="1">
            <a:off x="537610" y="4269186"/>
            <a:ext cx="630162" cy="51507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 name="Text Box 23">
            <a:extLst>
              <a:ext uri="{FF2B5EF4-FFF2-40B4-BE49-F238E27FC236}">
                <a16:creationId xmlns:a16="http://schemas.microsoft.com/office/drawing/2014/main" id="{A7CEC106-E0F7-453A-AB8B-7CFB37BC8445}"/>
              </a:ext>
            </a:extLst>
          </p:cNvPr>
          <p:cNvSpPr txBox="1">
            <a:spLocks noChangeArrowheads="1"/>
          </p:cNvSpPr>
          <p:nvPr/>
        </p:nvSpPr>
        <p:spPr bwMode="auto">
          <a:xfrm>
            <a:off x="755405" y="441893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322" name="Text Box 23">
            <a:extLst>
              <a:ext uri="{FF2B5EF4-FFF2-40B4-BE49-F238E27FC236}">
                <a16:creationId xmlns:a16="http://schemas.microsoft.com/office/drawing/2014/main" id="{FC1B3718-DB49-408D-95DB-A4027A6EB1F9}"/>
              </a:ext>
            </a:extLst>
          </p:cNvPr>
          <p:cNvSpPr txBox="1">
            <a:spLocks noChangeArrowheads="1"/>
          </p:cNvSpPr>
          <p:nvPr/>
        </p:nvSpPr>
        <p:spPr bwMode="auto">
          <a:xfrm>
            <a:off x="1876264" y="41573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23" name="Line 15">
            <a:extLst>
              <a:ext uri="{FF2B5EF4-FFF2-40B4-BE49-F238E27FC236}">
                <a16:creationId xmlns:a16="http://schemas.microsoft.com/office/drawing/2014/main" id="{02FDA393-BCC1-44AD-8EB9-AE6066106492}"/>
              </a:ext>
            </a:extLst>
          </p:cNvPr>
          <p:cNvSpPr>
            <a:spLocks noChangeShapeType="1"/>
          </p:cNvSpPr>
          <p:nvPr/>
        </p:nvSpPr>
        <p:spPr bwMode="auto">
          <a:xfrm flipH="1" flipV="1">
            <a:off x="1580781" y="405533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 name="Text Box 23">
            <a:extLst>
              <a:ext uri="{FF2B5EF4-FFF2-40B4-BE49-F238E27FC236}">
                <a16:creationId xmlns:a16="http://schemas.microsoft.com/office/drawing/2014/main" id="{34B822B1-76A8-4C15-88AF-E7860B6D47DF}"/>
              </a:ext>
            </a:extLst>
          </p:cNvPr>
          <p:cNvSpPr txBox="1">
            <a:spLocks noChangeArrowheads="1"/>
          </p:cNvSpPr>
          <p:nvPr/>
        </p:nvSpPr>
        <p:spPr bwMode="auto">
          <a:xfrm>
            <a:off x="1872704" y="374162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327" name="Line 15">
            <a:extLst>
              <a:ext uri="{FF2B5EF4-FFF2-40B4-BE49-F238E27FC236}">
                <a16:creationId xmlns:a16="http://schemas.microsoft.com/office/drawing/2014/main" id="{919C4BD2-70B4-4C8C-9336-26014194B6C8}"/>
              </a:ext>
            </a:extLst>
          </p:cNvPr>
          <p:cNvSpPr>
            <a:spLocks noChangeShapeType="1"/>
          </p:cNvSpPr>
          <p:nvPr/>
        </p:nvSpPr>
        <p:spPr bwMode="auto">
          <a:xfrm flipH="1" flipV="1">
            <a:off x="1547732" y="5767112"/>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 name="Text Box 23">
            <a:extLst>
              <a:ext uri="{FF2B5EF4-FFF2-40B4-BE49-F238E27FC236}">
                <a16:creationId xmlns:a16="http://schemas.microsoft.com/office/drawing/2014/main" id="{55031BAF-8D01-4D6A-8132-C46838C265CD}"/>
              </a:ext>
            </a:extLst>
          </p:cNvPr>
          <p:cNvSpPr txBox="1">
            <a:spLocks noChangeArrowheads="1"/>
          </p:cNvSpPr>
          <p:nvPr/>
        </p:nvSpPr>
        <p:spPr bwMode="auto">
          <a:xfrm>
            <a:off x="1803218" y="575437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29" name="Line 15">
            <a:extLst>
              <a:ext uri="{FF2B5EF4-FFF2-40B4-BE49-F238E27FC236}">
                <a16:creationId xmlns:a16="http://schemas.microsoft.com/office/drawing/2014/main" id="{B7D467BC-9143-438F-821A-7261510E9F5B}"/>
              </a:ext>
            </a:extLst>
          </p:cNvPr>
          <p:cNvSpPr>
            <a:spLocks noChangeShapeType="1"/>
          </p:cNvSpPr>
          <p:nvPr/>
        </p:nvSpPr>
        <p:spPr bwMode="auto">
          <a:xfrm flipH="1">
            <a:off x="3033005" y="5148468"/>
            <a:ext cx="844597" cy="46166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330" name="Line 8">
            <a:extLst>
              <a:ext uri="{FF2B5EF4-FFF2-40B4-BE49-F238E27FC236}">
                <a16:creationId xmlns:a16="http://schemas.microsoft.com/office/drawing/2014/main" id="{2A4E0A4E-5E5E-4479-8475-C33C582F9930}"/>
              </a:ext>
            </a:extLst>
          </p:cNvPr>
          <p:cNvSpPr>
            <a:spLocks noChangeShapeType="1"/>
          </p:cNvSpPr>
          <p:nvPr/>
        </p:nvSpPr>
        <p:spPr bwMode="auto">
          <a:xfrm>
            <a:off x="575825" y="5047208"/>
            <a:ext cx="608915" cy="45013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1" name="Line 8">
            <a:extLst>
              <a:ext uri="{FF2B5EF4-FFF2-40B4-BE49-F238E27FC236}">
                <a16:creationId xmlns:a16="http://schemas.microsoft.com/office/drawing/2014/main" id="{4A983C45-932E-49C3-821A-C067B41779D3}"/>
              </a:ext>
            </a:extLst>
          </p:cNvPr>
          <p:cNvSpPr>
            <a:spLocks noChangeShapeType="1"/>
          </p:cNvSpPr>
          <p:nvPr/>
        </p:nvSpPr>
        <p:spPr bwMode="auto">
          <a:xfrm>
            <a:off x="1568224" y="5678675"/>
            <a:ext cx="1001463" cy="2003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2" name="Line 8">
            <a:extLst>
              <a:ext uri="{FF2B5EF4-FFF2-40B4-BE49-F238E27FC236}">
                <a16:creationId xmlns:a16="http://schemas.microsoft.com/office/drawing/2014/main" id="{1E57A36A-E3F4-4BDC-9920-DD4241CB8FD3}"/>
              </a:ext>
            </a:extLst>
          </p:cNvPr>
          <p:cNvSpPr>
            <a:spLocks noChangeShapeType="1"/>
          </p:cNvSpPr>
          <p:nvPr/>
        </p:nvSpPr>
        <p:spPr bwMode="auto">
          <a:xfrm flipV="1">
            <a:off x="2774525" y="4319092"/>
            <a:ext cx="8411" cy="1079200"/>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3" name="Line 8">
            <a:extLst>
              <a:ext uri="{FF2B5EF4-FFF2-40B4-BE49-F238E27FC236}">
                <a16:creationId xmlns:a16="http://schemas.microsoft.com/office/drawing/2014/main" id="{96F19BD6-D794-4AAF-BEEE-4A97A6E26B05}"/>
              </a:ext>
            </a:extLst>
          </p:cNvPr>
          <p:cNvSpPr>
            <a:spLocks noChangeShapeType="1"/>
          </p:cNvSpPr>
          <p:nvPr/>
        </p:nvSpPr>
        <p:spPr bwMode="auto">
          <a:xfrm>
            <a:off x="3024647" y="4187564"/>
            <a:ext cx="844596" cy="62769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334" name="文本框 333">
                <a:extLst>
                  <a:ext uri="{FF2B5EF4-FFF2-40B4-BE49-F238E27FC236}">
                    <a16:creationId xmlns:a16="http://schemas.microsoft.com/office/drawing/2014/main" id="{AA79E197-3213-46C0-BA9B-12751CE0A07F}"/>
                  </a:ext>
                </a:extLst>
              </p:cNvPr>
              <p:cNvSpPr txBox="1"/>
              <p:nvPr/>
            </p:nvSpPr>
            <p:spPr>
              <a:xfrm>
                <a:off x="3125896" y="6177751"/>
                <a:ext cx="2804999"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0000FF"/>
                              </a:solidFill>
                              <a:latin typeface="Cambria Math" panose="02040503050406030204" pitchFamily="18" charset="0"/>
                            </a:rPr>
                          </m:ctrlPr>
                        </m:sSubPr>
                        <m:e>
                          <m:r>
                            <a:rPr lang="en-US" altLang="zh-CN" b="0" i="1" dirty="0" smtClean="0">
                              <a:solidFill>
                                <a:srgbClr val="0000FF"/>
                              </a:solidFill>
                              <a:latin typeface="Cambria Math" panose="02040503050406030204" pitchFamily="18" charset="0"/>
                            </a:rPr>
                            <m:t>𝑐</m:t>
                          </m:r>
                        </m:e>
                        <m:sub>
                          <m:r>
                            <a:rPr lang="en-US" altLang="zh-CN" b="0" i="1" dirty="0" smtClean="0">
                              <a:solidFill>
                                <a:srgbClr val="0000FF"/>
                              </a:solidFill>
                              <a:latin typeface="Cambria Math" panose="02040503050406030204" pitchFamily="18" charset="0"/>
                            </a:rPr>
                            <m:t>𝑓</m:t>
                          </m:r>
                        </m:sub>
                      </m:sSub>
                      <m:d>
                        <m:dPr>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𝑝</m:t>
                          </m:r>
                        </m:e>
                      </m:d>
                      <m:r>
                        <a:rPr lang="en-US" altLang="zh-CN" b="0" i="1" dirty="0" smtClean="0">
                          <a:solidFill>
                            <a:srgbClr val="0000FF"/>
                          </a:solidFill>
                          <a:latin typeface="Cambria Math" panose="02040503050406030204" pitchFamily="18" charset="0"/>
                        </a:rPr>
                        <m:t>=</m:t>
                      </m:r>
                      <m:r>
                        <a:rPr lang="en-US" altLang="zh-CN" b="0" i="1" dirty="0" smtClean="0">
                          <a:solidFill>
                            <a:srgbClr val="0000FF"/>
                          </a:solidFill>
                          <a:latin typeface="Cambria Math" panose="02040503050406030204" pitchFamily="18" charset="0"/>
                        </a:rPr>
                        <m:t>𝑚𝑖𝑛</m:t>
                      </m:r>
                      <m:d>
                        <m:dPr>
                          <m:begChr m:val="{"/>
                          <m:endChr m:val="}"/>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9,10,7,12</m:t>
                          </m:r>
                        </m:e>
                      </m:d>
                      <m:r>
                        <a:rPr lang="en-US" altLang="zh-CN" b="0" i="1" dirty="0" smtClean="0">
                          <a:solidFill>
                            <a:srgbClr val="0000FF"/>
                          </a:solidFill>
                          <a:latin typeface="Cambria Math" panose="02040503050406030204" pitchFamily="18" charset="0"/>
                        </a:rPr>
                        <m:t>=7</m:t>
                      </m:r>
                    </m:oMath>
                  </m:oMathPara>
                </a14:m>
                <a:endParaRPr lang="zh-CN" altLang="en-US" dirty="0">
                  <a:solidFill>
                    <a:srgbClr val="0000FF"/>
                  </a:solidFill>
                </a:endParaRPr>
              </a:p>
            </p:txBody>
          </p:sp>
        </mc:Choice>
        <mc:Fallback>
          <p:sp>
            <p:nvSpPr>
              <p:cNvPr id="334" name="文本框 333">
                <a:extLst>
                  <a:ext uri="{FF2B5EF4-FFF2-40B4-BE49-F238E27FC236}">
                    <a16:creationId xmlns:a16="http://schemas.microsoft.com/office/drawing/2014/main" id="{AA79E197-3213-46C0-BA9B-12751CE0A07F}"/>
                  </a:ext>
                </a:extLst>
              </p:cNvPr>
              <p:cNvSpPr txBox="1">
                <a:spLocks noRot="1" noChangeAspect="1" noMove="1" noResize="1" noEditPoints="1" noAdjustHandles="1" noChangeArrowheads="1" noChangeShapeType="1" noTextEdit="1"/>
              </p:cNvSpPr>
              <p:nvPr/>
            </p:nvSpPr>
            <p:spPr>
              <a:xfrm>
                <a:off x="3125896" y="6177751"/>
                <a:ext cx="2804999" cy="299249"/>
              </a:xfrm>
              <a:prstGeom prst="rect">
                <a:avLst/>
              </a:prstGeom>
              <a:blipFill>
                <a:blip r:embed="rId22"/>
                <a:stretch>
                  <a:fillRect l="-901" r="-901" b="-24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35" name="Oval 3">
                <a:extLst>
                  <a:ext uri="{FF2B5EF4-FFF2-40B4-BE49-F238E27FC236}">
                    <a16:creationId xmlns:a16="http://schemas.microsoft.com/office/drawing/2014/main" id="{133EED04-602D-4432-BD27-E81752911F52}"/>
                  </a:ext>
                </a:extLst>
              </p:cNvPr>
              <p:cNvSpPr>
                <a:spLocks noChangeArrowheads="1"/>
              </p:cNvSpPr>
              <p:nvPr/>
            </p:nvSpPr>
            <p:spPr bwMode="auto">
              <a:xfrm>
                <a:off x="4553768" y="476542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335" name="Oval 3">
                <a:extLst>
                  <a:ext uri="{FF2B5EF4-FFF2-40B4-BE49-F238E27FC236}">
                    <a16:creationId xmlns:a16="http://schemas.microsoft.com/office/drawing/2014/main" id="{133EED04-602D-4432-BD27-E81752911F52}"/>
                  </a:ext>
                </a:extLst>
              </p:cNvPr>
              <p:cNvSpPr>
                <a:spLocks noRot="1" noChangeAspect="1" noMove="1" noResize="1" noEditPoints="1" noAdjustHandles="1" noChangeArrowheads="1" noChangeShapeType="1" noTextEdit="1"/>
              </p:cNvSpPr>
              <p:nvPr/>
            </p:nvSpPr>
            <p:spPr bwMode="auto">
              <a:xfrm>
                <a:off x="4553768" y="4765421"/>
                <a:ext cx="447674" cy="414337"/>
              </a:xfrm>
              <a:prstGeom prst="ellipse">
                <a:avLst/>
              </a:prstGeom>
              <a:blipFill>
                <a:blip r:embed="rId23"/>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336" name="Line 8">
            <a:extLst>
              <a:ext uri="{FF2B5EF4-FFF2-40B4-BE49-F238E27FC236}">
                <a16:creationId xmlns:a16="http://schemas.microsoft.com/office/drawing/2014/main" id="{0237595D-9630-4875-AA94-8D2FDBC2D344}"/>
              </a:ext>
            </a:extLst>
          </p:cNvPr>
          <p:cNvSpPr>
            <a:spLocks noChangeShapeType="1"/>
          </p:cNvSpPr>
          <p:nvPr/>
        </p:nvSpPr>
        <p:spPr bwMode="auto">
          <a:xfrm flipV="1">
            <a:off x="4799832" y="4201065"/>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 name="Line 9">
            <a:extLst>
              <a:ext uri="{FF2B5EF4-FFF2-40B4-BE49-F238E27FC236}">
                <a16:creationId xmlns:a16="http://schemas.microsoft.com/office/drawing/2014/main" id="{6055EEB7-AE7F-4544-85F5-B236673DAD95}"/>
              </a:ext>
            </a:extLst>
          </p:cNvPr>
          <p:cNvSpPr>
            <a:spLocks noChangeShapeType="1"/>
          </p:cNvSpPr>
          <p:nvPr/>
        </p:nvSpPr>
        <p:spPr bwMode="auto">
          <a:xfrm>
            <a:off x="4798243" y="5178965"/>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 name="Text Box 23">
            <a:extLst>
              <a:ext uri="{FF2B5EF4-FFF2-40B4-BE49-F238E27FC236}">
                <a16:creationId xmlns:a16="http://schemas.microsoft.com/office/drawing/2014/main" id="{0E6A4E32-3E9B-4E20-AB7D-08F4FC4399BE}"/>
              </a:ext>
            </a:extLst>
          </p:cNvPr>
          <p:cNvSpPr txBox="1">
            <a:spLocks noChangeArrowheads="1"/>
          </p:cNvSpPr>
          <p:nvPr/>
        </p:nvSpPr>
        <p:spPr bwMode="auto">
          <a:xfrm>
            <a:off x="4593903" y="4127797"/>
            <a:ext cx="672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8/</a:t>
            </a:r>
            <a:r>
              <a:rPr lang="en-US" altLang="zh-CN" sz="1800" dirty="0">
                <a:ea typeface="宋体" panose="02010600030101010101" pitchFamily="2" charset="-122"/>
              </a:rPr>
              <a:t>16</a:t>
            </a:r>
          </a:p>
        </p:txBody>
      </p:sp>
      <p:sp>
        <p:nvSpPr>
          <p:cNvPr id="339" name="Text Box 29">
            <a:extLst>
              <a:ext uri="{FF2B5EF4-FFF2-40B4-BE49-F238E27FC236}">
                <a16:creationId xmlns:a16="http://schemas.microsoft.com/office/drawing/2014/main" id="{8FA0A317-AD4B-4F08-A7D2-EF0FE16B7FCD}"/>
              </a:ext>
            </a:extLst>
          </p:cNvPr>
          <p:cNvSpPr txBox="1">
            <a:spLocks noChangeArrowheads="1"/>
          </p:cNvSpPr>
          <p:nvPr/>
        </p:nvSpPr>
        <p:spPr bwMode="auto">
          <a:xfrm>
            <a:off x="4679852" y="5425467"/>
            <a:ext cx="717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11/</a:t>
            </a:r>
            <a:r>
              <a:rPr lang="en-US" altLang="zh-CN" sz="1800" dirty="0">
                <a:ea typeface="宋体" panose="02010600030101010101" pitchFamily="2" charset="-122"/>
              </a:rPr>
              <a:t>13</a:t>
            </a:r>
          </a:p>
        </p:txBody>
      </p:sp>
      <p:sp>
        <p:nvSpPr>
          <p:cNvPr id="340" name="Oval 3">
            <a:extLst>
              <a:ext uri="{FF2B5EF4-FFF2-40B4-BE49-F238E27FC236}">
                <a16:creationId xmlns:a16="http://schemas.microsoft.com/office/drawing/2014/main" id="{2BD5D632-903E-48FC-927E-520518A284F3}"/>
              </a:ext>
            </a:extLst>
          </p:cNvPr>
          <p:cNvSpPr>
            <a:spLocks noChangeArrowheads="1"/>
          </p:cNvSpPr>
          <p:nvPr/>
        </p:nvSpPr>
        <p:spPr bwMode="auto">
          <a:xfrm>
            <a:off x="5525144" y="394388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1" name="矩形 340">
                <a:extLst>
                  <a:ext uri="{FF2B5EF4-FFF2-40B4-BE49-F238E27FC236}">
                    <a16:creationId xmlns:a16="http://schemas.microsoft.com/office/drawing/2014/main" id="{00671F6D-E93E-4352-BA84-3945CF1171B4}"/>
                  </a:ext>
                </a:extLst>
              </p:cNvPr>
              <p:cNvSpPr/>
              <p:nvPr/>
            </p:nvSpPr>
            <p:spPr>
              <a:xfrm>
                <a:off x="5498868" y="3896554"/>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341" name="矩形 340">
                <a:extLst>
                  <a:ext uri="{FF2B5EF4-FFF2-40B4-BE49-F238E27FC236}">
                    <a16:creationId xmlns:a16="http://schemas.microsoft.com/office/drawing/2014/main" id="{00671F6D-E93E-4352-BA84-3945CF1171B4}"/>
                  </a:ext>
                </a:extLst>
              </p:cNvPr>
              <p:cNvSpPr>
                <a:spLocks noRot="1" noChangeAspect="1" noMove="1" noResize="1" noEditPoints="1" noAdjustHandles="1" noChangeArrowheads="1" noChangeShapeType="1" noTextEdit="1"/>
              </p:cNvSpPr>
              <p:nvPr/>
            </p:nvSpPr>
            <p:spPr>
              <a:xfrm>
                <a:off x="5498868" y="3896554"/>
                <a:ext cx="552780" cy="461665"/>
              </a:xfrm>
              <a:prstGeom prst="rect">
                <a:avLst/>
              </a:prstGeom>
              <a:blipFill>
                <a:blip r:embed="rId24"/>
                <a:stretch>
                  <a:fillRect b="-1316"/>
                </a:stretch>
              </a:blipFill>
            </p:spPr>
            <p:txBody>
              <a:bodyPr/>
              <a:lstStyle/>
              <a:p>
                <a:r>
                  <a:rPr lang="zh-CN" altLang="en-US">
                    <a:noFill/>
                  </a:rPr>
                  <a:t> </a:t>
                </a:r>
              </a:p>
            </p:txBody>
          </p:sp>
        </mc:Fallback>
      </mc:AlternateContent>
      <p:sp>
        <p:nvSpPr>
          <p:cNvPr id="342" name="Oval 3">
            <a:extLst>
              <a:ext uri="{FF2B5EF4-FFF2-40B4-BE49-F238E27FC236}">
                <a16:creationId xmlns:a16="http://schemas.microsoft.com/office/drawing/2014/main" id="{D1CE42A1-4156-4AD7-B8BD-BCEBB2D5FF80}"/>
              </a:ext>
            </a:extLst>
          </p:cNvPr>
          <p:cNvSpPr>
            <a:spLocks noChangeArrowheads="1"/>
          </p:cNvSpPr>
          <p:nvPr/>
        </p:nvSpPr>
        <p:spPr bwMode="auto">
          <a:xfrm>
            <a:off x="5521918" y="5484747"/>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3" name="矩形 342">
                <a:extLst>
                  <a:ext uri="{FF2B5EF4-FFF2-40B4-BE49-F238E27FC236}">
                    <a16:creationId xmlns:a16="http://schemas.microsoft.com/office/drawing/2014/main" id="{AC964DD2-599C-412C-B7B1-52064928E997}"/>
                  </a:ext>
                </a:extLst>
              </p:cNvPr>
              <p:cNvSpPr/>
              <p:nvPr/>
            </p:nvSpPr>
            <p:spPr>
              <a:xfrm>
                <a:off x="5495642" y="5437419"/>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343" name="矩形 342">
                <a:extLst>
                  <a:ext uri="{FF2B5EF4-FFF2-40B4-BE49-F238E27FC236}">
                    <a16:creationId xmlns:a16="http://schemas.microsoft.com/office/drawing/2014/main" id="{AC964DD2-599C-412C-B7B1-52064928E997}"/>
                  </a:ext>
                </a:extLst>
              </p:cNvPr>
              <p:cNvSpPr>
                <a:spLocks noRot="1" noChangeAspect="1" noMove="1" noResize="1" noEditPoints="1" noAdjustHandles="1" noChangeArrowheads="1" noChangeShapeType="1" noTextEdit="1"/>
              </p:cNvSpPr>
              <p:nvPr/>
            </p:nvSpPr>
            <p:spPr>
              <a:xfrm>
                <a:off x="5495642" y="5437419"/>
                <a:ext cx="559897" cy="461665"/>
              </a:xfrm>
              <a:prstGeom prst="rect">
                <a:avLst/>
              </a:prstGeom>
              <a:blipFill>
                <a:blip r:embed="rId25"/>
                <a:stretch>
                  <a:fillRect/>
                </a:stretch>
              </a:blipFill>
            </p:spPr>
            <p:txBody>
              <a:bodyPr/>
              <a:lstStyle/>
              <a:p>
                <a:r>
                  <a:rPr lang="zh-CN" altLang="en-US">
                    <a:noFill/>
                  </a:rPr>
                  <a:t> </a:t>
                </a:r>
              </a:p>
            </p:txBody>
          </p:sp>
        </mc:Fallback>
      </mc:AlternateContent>
      <p:sp>
        <p:nvSpPr>
          <p:cNvPr id="344" name="Oval 3">
            <a:extLst>
              <a:ext uri="{FF2B5EF4-FFF2-40B4-BE49-F238E27FC236}">
                <a16:creationId xmlns:a16="http://schemas.microsoft.com/office/drawing/2014/main" id="{3794854E-45E0-4618-A33D-37ACFB37CE65}"/>
              </a:ext>
            </a:extLst>
          </p:cNvPr>
          <p:cNvSpPr>
            <a:spLocks noChangeArrowheads="1"/>
          </p:cNvSpPr>
          <p:nvPr/>
        </p:nvSpPr>
        <p:spPr bwMode="auto">
          <a:xfrm>
            <a:off x="6977342" y="394388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5" name="矩形 344">
                <a:extLst>
                  <a:ext uri="{FF2B5EF4-FFF2-40B4-BE49-F238E27FC236}">
                    <a16:creationId xmlns:a16="http://schemas.microsoft.com/office/drawing/2014/main" id="{02710E24-C268-4CC8-97F5-C1A22FEFD146}"/>
                  </a:ext>
                </a:extLst>
              </p:cNvPr>
              <p:cNvSpPr/>
              <p:nvPr/>
            </p:nvSpPr>
            <p:spPr>
              <a:xfrm>
                <a:off x="6951066" y="3896554"/>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345" name="矩形 344">
                <a:extLst>
                  <a:ext uri="{FF2B5EF4-FFF2-40B4-BE49-F238E27FC236}">
                    <a16:creationId xmlns:a16="http://schemas.microsoft.com/office/drawing/2014/main" id="{02710E24-C268-4CC8-97F5-C1A22FEFD146}"/>
                  </a:ext>
                </a:extLst>
              </p:cNvPr>
              <p:cNvSpPr>
                <a:spLocks noRot="1" noChangeAspect="1" noMove="1" noResize="1" noEditPoints="1" noAdjustHandles="1" noChangeArrowheads="1" noChangeShapeType="1" noTextEdit="1"/>
              </p:cNvSpPr>
              <p:nvPr/>
            </p:nvSpPr>
            <p:spPr>
              <a:xfrm>
                <a:off x="6951066" y="3896554"/>
                <a:ext cx="559897" cy="461665"/>
              </a:xfrm>
              <a:prstGeom prst="rect">
                <a:avLst/>
              </a:prstGeom>
              <a:blipFill>
                <a:blip r:embed="rId26"/>
                <a:stretch>
                  <a:fillRect b="-1316"/>
                </a:stretch>
              </a:blipFill>
            </p:spPr>
            <p:txBody>
              <a:bodyPr/>
              <a:lstStyle/>
              <a:p>
                <a:r>
                  <a:rPr lang="zh-CN" altLang="en-US">
                    <a:noFill/>
                  </a:rPr>
                  <a:t> </a:t>
                </a:r>
              </a:p>
            </p:txBody>
          </p:sp>
        </mc:Fallback>
      </mc:AlternateContent>
      <p:sp>
        <p:nvSpPr>
          <p:cNvPr id="346" name="Oval 3">
            <a:extLst>
              <a:ext uri="{FF2B5EF4-FFF2-40B4-BE49-F238E27FC236}">
                <a16:creationId xmlns:a16="http://schemas.microsoft.com/office/drawing/2014/main" id="{571BF137-9D81-4683-8F13-EB07B94291ED}"/>
              </a:ext>
            </a:extLst>
          </p:cNvPr>
          <p:cNvSpPr>
            <a:spLocks noChangeArrowheads="1"/>
          </p:cNvSpPr>
          <p:nvPr/>
        </p:nvSpPr>
        <p:spPr bwMode="auto">
          <a:xfrm>
            <a:off x="6960423" y="5484748"/>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7" name="矩形 346">
                <a:extLst>
                  <a:ext uri="{FF2B5EF4-FFF2-40B4-BE49-F238E27FC236}">
                    <a16:creationId xmlns:a16="http://schemas.microsoft.com/office/drawing/2014/main" id="{061B2C11-3BF8-44C2-95DB-04650C3078E8}"/>
                  </a:ext>
                </a:extLst>
              </p:cNvPr>
              <p:cNvSpPr/>
              <p:nvPr/>
            </p:nvSpPr>
            <p:spPr>
              <a:xfrm>
                <a:off x="6934147" y="5437420"/>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347" name="矩形 346">
                <a:extLst>
                  <a:ext uri="{FF2B5EF4-FFF2-40B4-BE49-F238E27FC236}">
                    <a16:creationId xmlns:a16="http://schemas.microsoft.com/office/drawing/2014/main" id="{061B2C11-3BF8-44C2-95DB-04650C3078E8}"/>
                  </a:ext>
                </a:extLst>
              </p:cNvPr>
              <p:cNvSpPr>
                <a:spLocks noRot="1" noChangeAspect="1" noMove="1" noResize="1" noEditPoints="1" noAdjustHandles="1" noChangeArrowheads="1" noChangeShapeType="1" noTextEdit="1"/>
              </p:cNvSpPr>
              <p:nvPr/>
            </p:nvSpPr>
            <p:spPr>
              <a:xfrm>
                <a:off x="6934147" y="5437420"/>
                <a:ext cx="546752" cy="461665"/>
              </a:xfrm>
              <a:prstGeom prst="rect">
                <a:avLst/>
              </a:prstGeom>
              <a:blipFill>
                <a:blip r:embed="rId27"/>
                <a:stretch>
                  <a:fillRect/>
                </a:stretch>
              </a:blipFill>
            </p:spPr>
            <p:txBody>
              <a:bodyPr/>
              <a:lstStyle/>
              <a:p>
                <a:r>
                  <a:rPr lang="zh-CN" altLang="en-US">
                    <a:noFill/>
                  </a:rPr>
                  <a:t> </a:t>
                </a:r>
              </a:p>
            </p:txBody>
          </p:sp>
        </mc:Fallback>
      </mc:AlternateContent>
      <p:sp>
        <p:nvSpPr>
          <p:cNvPr id="348" name="Oval 3">
            <a:extLst>
              <a:ext uri="{FF2B5EF4-FFF2-40B4-BE49-F238E27FC236}">
                <a16:creationId xmlns:a16="http://schemas.microsoft.com/office/drawing/2014/main" id="{2EDC09A0-6076-4CF5-AA0A-E14A53BC85F8}"/>
              </a:ext>
            </a:extLst>
          </p:cNvPr>
          <p:cNvSpPr>
            <a:spLocks noChangeArrowheads="1"/>
          </p:cNvSpPr>
          <p:nvPr/>
        </p:nvSpPr>
        <p:spPr bwMode="auto">
          <a:xfrm>
            <a:off x="8204404" y="4773259"/>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9" name="矩形 348">
                <a:extLst>
                  <a:ext uri="{FF2B5EF4-FFF2-40B4-BE49-F238E27FC236}">
                    <a16:creationId xmlns:a16="http://schemas.microsoft.com/office/drawing/2014/main" id="{6784DD1E-587B-4529-B2AB-26BF07B784F0}"/>
                  </a:ext>
                </a:extLst>
              </p:cNvPr>
              <p:cNvSpPr/>
              <p:nvPr/>
            </p:nvSpPr>
            <p:spPr>
              <a:xfrm>
                <a:off x="8178128" y="4725931"/>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349" name="矩形 348">
                <a:extLst>
                  <a:ext uri="{FF2B5EF4-FFF2-40B4-BE49-F238E27FC236}">
                    <a16:creationId xmlns:a16="http://schemas.microsoft.com/office/drawing/2014/main" id="{6784DD1E-587B-4529-B2AB-26BF07B784F0}"/>
                  </a:ext>
                </a:extLst>
              </p:cNvPr>
              <p:cNvSpPr>
                <a:spLocks noRot="1" noChangeAspect="1" noMove="1" noResize="1" noEditPoints="1" noAdjustHandles="1" noChangeArrowheads="1" noChangeShapeType="1" noTextEdit="1"/>
              </p:cNvSpPr>
              <p:nvPr/>
            </p:nvSpPr>
            <p:spPr>
              <a:xfrm>
                <a:off x="8178128" y="4725931"/>
                <a:ext cx="552780" cy="461665"/>
              </a:xfrm>
              <a:prstGeom prst="rect">
                <a:avLst/>
              </a:prstGeom>
              <a:blipFill>
                <a:blip r:embed="rId28"/>
                <a:stretch>
                  <a:fillRect/>
                </a:stretch>
              </a:blipFill>
            </p:spPr>
            <p:txBody>
              <a:bodyPr/>
              <a:lstStyle/>
              <a:p>
                <a:r>
                  <a:rPr lang="zh-CN" altLang="en-US">
                    <a:noFill/>
                  </a:rPr>
                  <a:t> </a:t>
                </a:r>
              </a:p>
            </p:txBody>
          </p:sp>
        </mc:Fallback>
      </mc:AlternateContent>
      <p:sp>
        <p:nvSpPr>
          <p:cNvPr id="350" name="Line 15">
            <a:extLst>
              <a:ext uri="{FF2B5EF4-FFF2-40B4-BE49-F238E27FC236}">
                <a16:creationId xmlns:a16="http://schemas.microsoft.com/office/drawing/2014/main" id="{005431E0-652C-4F3A-999B-7DD335D0D6F7}"/>
              </a:ext>
            </a:extLst>
          </p:cNvPr>
          <p:cNvSpPr>
            <a:spLocks noChangeShapeType="1"/>
          </p:cNvSpPr>
          <p:nvPr/>
        </p:nvSpPr>
        <p:spPr bwMode="auto">
          <a:xfrm flipV="1">
            <a:off x="6010349" y="416510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1" name="Line 15">
            <a:extLst>
              <a:ext uri="{FF2B5EF4-FFF2-40B4-BE49-F238E27FC236}">
                <a16:creationId xmlns:a16="http://schemas.microsoft.com/office/drawing/2014/main" id="{F935F2FC-2ADC-430F-BFAD-0370F4782782}"/>
              </a:ext>
            </a:extLst>
          </p:cNvPr>
          <p:cNvSpPr>
            <a:spLocks noChangeShapeType="1"/>
          </p:cNvSpPr>
          <p:nvPr/>
        </p:nvSpPr>
        <p:spPr bwMode="auto">
          <a:xfrm flipV="1">
            <a:off x="5987917" y="5717802"/>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 name="Line 15">
            <a:extLst>
              <a:ext uri="{FF2B5EF4-FFF2-40B4-BE49-F238E27FC236}">
                <a16:creationId xmlns:a16="http://schemas.microsoft.com/office/drawing/2014/main" id="{7CACC062-38B2-4370-AE3E-929EE2DAB6F6}"/>
              </a:ext>
            </a:extLst>
          </p:cNvPr>
          <p:cNvSpPr>
            <a:spLocks noChangeShapeType="1"/>
          </p:cNvSpPr>
          <p:nvPr/>
        </p:nvSpPr>
        <p:spPr bwMode="auto">
          <a:xfrm>
            <a:off x="7423584" y="4217602"/>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 name="Line 15">
            <a:extLst>
              <a:ext uri="{FF2B5EF4-FFF2-40B4-BE49-F238E27FC236}">
                <a16:creationId xmlns:a16="http://schemas.microsoft.com/office/drawing/2014/main" id="{A3C3BC5F-86D5-4543-84A9-F2A3FA52CBB3}"/>
              </a:ext>
            </a:extLst>
          </p:cNvPr>
          <p:cNvSpPr>
            <a:spLocks noChangeShapeType="1"/>
          </p:cNvSpPr>
          <p:nvPr/>
        </p:nvSpPr>
        <p:spPr bwMode="auto">
          <a:xfrm flipV="1">
            <a:off x="7421163" y="5185694"/>
            <a:ext cx="867769" cy="538836"/>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4" name="Line 15">
            <a:extLst>
              <a:ext uri="{FF2B5EF4-FFF2-40B4-BE49-F238E27FC236}">
                <a16:creationId xmlns:a16="http://schemas.microsoft.com/office/drawing/2014/main" id="{0C77E5D5-6D43-4A34-B64E-18A9F7F08DDF}"/>
              </a:ext>
            </a:extLst>
          </p:cNvPr>
          <p:cNvSpPr>
            <a:spLocks noChangeShapeType="1"/>
          </p:cNvSpPr>
          <p:nvPr/>
        </p:nvSpPr>
        <p:spPr bwMode="auto">
          <a:xfrm flipV="1">
            <a:off x="7181056" y="4405546"/>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5" name="Line 15">
            <a:extLst>
              <a:ext uri="{FF2B5EF4-FFF2-40B4-BE49-F238E27FC236}">
                <a16:creationId xmlns:a16="http://schemas.microsoft.com/office/drawing/2014/main" id="{B6CCF736-9958-40CB-AFEA-C63BE004BDCB}"/>
              </a:ext>
            </a:extLst>
          </p:cNvPr>
          <p:cNvSpPr>
            <a:spLocks noChangeShapeType="1"/>
          </p:cNvSpPr>
          <p:nvPr/>
        </p:nvSpPr>
        <p:spPr bwMode="auto">
          <a:xfrm flipV="1">
            <a:off x="5745248" y="4394304"/>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6" name="Line 15">
            <a:extLst>
              <a:ext uri="{FF2B5EF4-FFF2-40B4-BE49-F238E27FC236}">
                <a16:creationId xmlns:a16="http://schemas.microsoft.com/office/drawing/2014/main" id="{D63C244F-1F8C-4C2D-8A8F-E299318A2218}"/>
              </a:ext>
            </a:extLst>
          </p:cNvPr>
          <p:cNvSpPr>
            <a:spLocks noChangeShapeType="1"/>
          </p:cNvSpPr>
          <p:nvPr/>
        </p:nvSpPr>
        <p:spPr bwMode="auto">
          <a:xfrm flipH="1">
            <a:off x="5872607" y="4364945"/>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7" name="Text Box 23">
            <a:extLst>
              <a:ext uri="{FF2B5EF4-FFF2-40B4-BE49-F238E27FC236}">
                <a16:creationId xmlns:a16="http://schemas.microsoft.com/office/drawing/2014/main" id="{6AD32760-BB0B-4C73-907E-AD5D51830FDC}"/>
              </a:ext>
            </a:extLst>
          </p:cNvPr>
          <p:cNvSpPr txBox="1">
            <a:spLocks noChangeArrowheads="1"/>
          </p:cNvSpPr>
          <p:nvPr/>
        </p:nvSpPr>
        <p:spPr bwMode="auto">
          <a:xfrm>
            <a:off x="5328369" y="4776603"/>
            <a:ext cx="631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4</a:t>
            </a:r>
          </a:p>
        </p:txBody>
      </p:sp>
      <p:sp>
        <p:nvSpPr>
          <p:cNvPr id="358" name="Text Box 23">
            <a:extLst>
              <a:ext uri="{FF2B5EF4-FFF2-40B4-BE49-F238E27FC236}">
                <a16:creationId xmlns:a16="http://schemas.microsoft.com/office/drawing/2014/main" id="{0808EBE5-BF8E-4C8E-A92B-D81AF1361298}"/>
              </a:ext>
            </a:extLst>
          </p:cNvPr>
          <p:cNvSpPr txBox="1">
            <a:spLocks noChangeArrowheads="1"/>
          </p:cNvSpPr>
          <p:nvPr/>
        </p:nvSpPr>
        <p:spPr bwMode="auto">
          <a:xfrm>
            <a:off x="6146954" y="5700718"/>
            <a:ext cx="78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11/</a:t>
            </a:r>
            <a:r>
              <a:rPr lang="en-US" altLang="zh-CN" sz="1800" dirty="0">
                <a:ea typeface="宋体" panose="02010600030101010101" pitchFamily="2" charset="-122"/>
              </a:rPr>
              <a:t>14</a:t>
            </a:r>
          </a:p>
        </p:txBody>
      </p:sp>
      <p:sp>
        <p:nvSpPr>
          <p:cNvPr id="359" name="Text Box 23">
            <a:extLst>
              <a:ext uri="{FF2B5EF4-FFF2-40B4-BE49-F238E27FC236}">
                <a16:creationId xmlns:a16="http://schemas.microsoft.com/office/drawing/2014/main" id="{D35BFDD0-4432-4E06-AAD8-6C5905F8421C}"/>
              </a:ext>
            </a:extLst>
          </p:cNvPr>
          <p:cNvSpPr txBox="1">
            <a:spLocks noChangeArrowheads="1"/>
          </p:cNvSpPr>
          <p:nvPr/>
        </p:nvSpPr>
        <p:spPr bwMode="auto">
          <a:xfrm>
            <a:off x="5985787" y="4700572"/>
            <a:ext cx="73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9</a:t>
            </a:r>
          </a:p>
        </p:txBody>
      </p:sp>
      <p:sp>
        <p:nvSpPr>
          <p:cNvPr id="360" name="Text Box 23">
            <a:extLst>
              <a:ext uri="{FF2B5EF4-FFF2-40B4-BE49-F238E27FC236}">
                <a16:creationId xmlns:a16="http://schemas.microsoft.com/office/drawing/2014/main" id="{C64D762B-542F-4AD6-A958-A15AF297853A}"/>
              </a:ext>
            </a:extLst>
          </p:cNvPr>
          <p:cNvSpPr txBox="1">
            <a:spLocks noChangeArrowheads="1"/>
          </p:cNvSpPr>
          <p:nvPr/>
        </p:nvSpPr>
        <p:spPr bwMode="auto">
          <a:xfrm>
            <a:off x="7250875" y="4797120"/>
            <a:ext cx="723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7/</a:t>
            </a:r>
            <a:r>
              <a:rPr lang="en-US" altLang="zh-CN" sz="1800" dirty="0">
                <a:ea typeface="宋体" panose="02010600030101010101" pitchFamily="2" charset="-122"/>
              </a:rPr>
              <a:t>7</a:t>
            </a:r>
          </a:p>
        </p:txBody>
      </p:sp>
      <p:sp>
        <p:nvSpPr>
          <p:cNvPr id="361" name="Text Box 23">
            <a:extLst>
              <a:ext uri="{FF2B5EF4-FFF2-40B4-BE49-F238E27FC236}">
                <a16:creationId xmlns:a16="http://schemas.microsoft.com/office/drawing/2014/main" id="{444AC947-2198-48E8-9E58-B113514E74BE}"/>
              </a:ext>
            </a:extLst>
          </p:cNvPr>
          <p:cNvSpPr txBox="1">
            <a:spLocks noChangeArrowheads="1"/>
          </p:cNvSpPr>
          <p:nvPr/>
        </p:nvSpPr>
        <p:spPr bwMode="auto">
          <a:xfrm>
            <a:off x="7789974" y="4120712"/>
            <a:ext cx="9093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15/</a:t>
            </a:r>
            <a:r>
              <a:rPr lang="en-US" altLang="zh-CN" sz="1800" dirty="0">
                <a:ea typeface="宋体" panose="02010600030101010101" pitchFamily="2" charset="-122"/>
              </a:rPr>
              <a:t>20</a:t>
            </a:r>
          </a:p>
        </p:txBody>
      </p:sp>
      <p:sp>
        <p:nvSpPr>
          <p:cNvPr id="362" name="Text Box 23">
            <a:extLst>
              <a:ext uri="{FF2B5EF4-FFF2-40B4-BE49-F238E27FC236}">
                <a16:creationId xmlns:a16="http://schemas.microsoft.com/office/drawing/2014/main" id="{264562DC-95E0-47BD-A4A7-5942D49DA617}"/>
              </a:ext>
            </a:extLst>
          </p:cNvPr>
          <p:cNvSpPr txBox="1">
            <a:spLocks noChangeArrowheads="1"/>
          </p:cNvSpPr>
          <p:nvPr/>
        </p:nvSpPr>
        <p:spPr bwMode="auto">
          <a:xfrm>
            <a:off x="7713007" y="540659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4</a:t>
            </a:r>
          </a:p>
        </p:txBody>
      </p:sp>
      <p:sp>
        <p:nvSpPr>
          <p:cNvPr id="363" name="Text Box 23">
            <a:extLst>
              <a:ext uri="{FF2B5EF4-FFF2-40B4-BE49-F238E27FC236}">
                <a16:creationId xmlns:a16="http://schemas.microsoft.com/office/drawing/2014/main" id="{8087D40C-2F33-4E8D-A96F-559F2F5D38D3}"/>
              </a:ext>
            </a:extLst>
          </p:cNvPr>
          <p:cNvSpPr txBox="1">
            <a:spLocks noChangeArrowheads="1"/>
          </p:cNvSpPr>
          <p:nvPr/>
        </p:nvSpPr>
        <p:spPr bwMode="auto">
          <a:xfrm>
            <a:off x="6135555" y="3849628"/>
            <a:ext cx="6247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8/</a:t>
            </a:r>
            <a:r>
              <a:rPr lang="en-US" altLang="zh-CN" sz="1800" dirty="0">
                <a:ea typeface="宋体" panose="02010600030101010101" pitchFamily="2" charset="-122"/>
              </a:rPr>
              <a:t>12</a:t>
            </a:r>
          </a:p>
        </p:txBody>
      </p:sp>
      <p:sp>
        <p:nvSpPr>
          <p:cNvPr id="364" name="Line 9">
            <a:extLst>
              <a:ext uri="{FF2B5EF4-FFF2-40B4-BE49-F238E27FC236}">
                <a16:creationId xmlns:a16="http://schemas.microsoft.com/office/drawing/2014/main" id="{96F03AE6-2F13-4F16-A535-EEDE14FB9C88}"/>
              </a:ext>
            </a:extLst>
          </p:cNvPr>
          <p:cNvSpPr>
            <a:spLocks noChangeShapeType="1"/>
          </p:cNvSpPr>
          <p:nvPr/>
        </p:nvSpPr>
        <p:spPr bwMode="auto">
          <a:xfrm flipH="1" flipV="1">
            <a:off x="497706" y="5097324"/>
            <a:ext cx="626069" cy="46166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5" name="Text Box 23">
            <a:extLst>
              <a:ext uri="{FF2B5EF4-FFF2-40B4-BE49-F238E27FC236}">
                <a16:creationId xmlns:a16="http://schemas.microsoft.com/office/drawing/2014/main" id="{3E526DD5-AFB5-404B-BBE3-4C94DD68A031}"/>
              </a:ext>
            </a:extLst>
          </p:cNvPr>
          <p:cNvSpPr txBox="1">
            <a:spLocks noChangeArrowheads="1"/>
          </p:cNvSpPr>
          <p:nvPr/>
        </p:nvSpPr>
        <p:spPr bwMode="auto">
          <a:xfrm>
            <a:off x="533972" y="527081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66" name="Line 9">
            <a:extLst>
              <a:ext uri="{FF2B5EF4-FFF2-40B4-BE49-F238E27FC236}">
                <a16:creationId xmlns:a16="http://schemas.microsoft.com/office/drawing/2014/main" id="{67C1E976-7188-4287-AAA0-26F7CDFEEA64}"/>
              </a:ext>
            </a:extLst>
          </p:cNvPr>
          <p:cNvSpPr>
            <a:spLocks noChangeShapeType="1"/>
          </p:cNvSpPr>
          <p:nvPr/>
        </p:nvSpPr>
        <p:spPr bwMode="auto">
          <a:xfrm flipH="1" flipV="1">
            <a:off x="2956676" y="4250100"/>
            <a:ext cx="799285" cy="59520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7" name="Text Box 23">
            <a:extLst>
              <a:ext uri="{FF2B5EF4-FFF2-40B4-BE49-F238E27FC236}">
                <a16:creationId xmlns:a16="http://schemas.microsoft.com/office/drawing/2014/main" id="{FCFFD70A-1992-442B-8F6C-878F31736D95}"/>
              </a:ext>
            </a:extLst>
          </p:cNvPr>
          <p:cNvSpPr txBox="1">
            <a:spLocks noChangeArrowheads="1"/>
          </p:cNvSpPr>
          <p:nvPr/>
        </p:nvSpPr>
        <p:spPr bwMode="auto">
          <a:xfrm>
            <a:off x="3087418" y="444302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368" name="Rectangle 2">
            <a:extLst>
              <a:ext uri="{FF2B5EF4-FFF2-40B4-BE49-F238E27FC236}">
                <a16:creationId xmlns:a16="http://schemas.microsoft.com/office/drawing/2014/main" id="{73AA5208-2248-4035-9AD2-082B00F16228}"/>
              </a:ext>
            </a:extLst>
          </p:cNvPr>
          <p:cNvSpPr>
            <a:spLocks noGrp="1"/>
          </p:cNvSpPr>
          <p:nvPr/>
        </p:nvSpPr>
        <p:spPr>
          <a:xfrm>
            <a:off x="114300" y="530119"/>
            <a:ext cx="4158959"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FF0000"/>
                </a:solidFill>
                <a:latin typeface="楷体" panose="02010609060101010101" pitchFamily="49" charset="-122"/>
                <a:ea typeface="楷体" panose="02010609060101010101" pitchFamily="49" charset="-122"/>
              </a:rPr>
              <a:t>余图</a:t>
            </a:r>
          </a:p>
        </p:txBody>
      </p:sp>
      <p:sp>
        <p:nvSpPr>
          <p:cNvPr id="369" name="Rectangle 2">
            <a:extLst>
              <a:ext uri="{FF2B5EF4-FFF2-40B4-BE49-F238E27FC236}">
                <a16:creationId xmlns:a16="http://schemas.microsoft.com/office/drawing/2014/main" id="{0DF303EB-3EDF-4E4C-ABF6-FF76B4066DEB}"/>
              </a:ext>
            </a:extLst>
          </p:cNvPr>
          <p:cNvSpPr>
            <a:spLocks noGrp="1"/>
          </p:cNvSpPr>
          <p:nvPr/>
        </p:nvSpPr>
        <p:spPr>
          <a:xfrm>
            <a:off x="4114800" y="504825"/>
            <a:ext cx="4943475"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FF0000"/>
                </a:solidFill>
                <a:latin typeface="楷体" panose="02010609060101010101" pitchFamily="49" charset="-122"/>
                <a:ea typeface="楷体" panose="02010609060101010101" pitchFamily="49" charset="-122"/>
              </a:rPr>
              <a:t>流</a:t>
            </a:r>
          </a:p>
        </p:txBody>
      </p:sp>
    </p:spTree>
    <p:extLst>
      <p:ext uri="{BB962C8B-B14F-4D97-AF65-F5344CB8AC3E}">
        <p14:creationId xmlns:p14="http://schemas.microsoft.com/office/powerpoint/2010/main" val="350535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blinds(horizontal)">
                                      <p:cBhvr>
                                        <p:cTn id="7" dur="5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
                                        </p:tgtEl>
                                        <p:attrNameLst>
                                          <p:attrName>style.visibility</p:attrName>
                                        </p:attrNameLst>
                                      </p:cBhvr>
                                      <p:to>
                                        <p:strVal val="visible"/>
                                      </p:to>
                                    </p:set>
                                    <p:animEffect transition="in" filter="blinds(horizontal)">
                                      <p:cBhvr>
                                        <p:cTn id="12" dur="5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5"/>
                                        </p:tgtEl>
                                        <p:attrNameLst>
                                          <p:attrName>style.visibility</p:attrName>
                                        </p:attrNameLst>
                                      </p:cBhvr>
                                      <p:to>
                                        <p:strVal val="visible"/>
                                      </p:to>
                                    </p:set>
                                    <p:animEffect transition="in" filter="blinds(horizontal)">
                                      <p:cBhvr>
                                        <p:cTn id="17" dur="500"/>
                                        <p:tgtEl>
                                          <p:spTgt spid="2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blinds(horizontal)">
                                      <p:cBhvr>
                                        <p:cTn id="22" dur="500"/>
                                        <p:tgtEl>
                                          <p:spTgt spid="25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7"/>
                                        </p:tgtEl>
                                        <p:attrNameLst>
                                          <p:attrName>style.visibility</p:attrName>
                                        </p:attrNameLst>
                                      </p:cBhvr>
                                      <p:to>
                                        <p:strVal val="visible"/>
                                      </p:to>
                                    </p:set>
                                    <p:anim calcmode="lin" valueType="num">
                                      <p:cBhvr additive="base">
                                        <p:cTn id="27" dur="500" fill="hold"/>
                                        <p:tgtEl>
                                          <p:spTgt spid="257"/>
                                        </p:tgtEl>
                                        <p:attrNameLst>
                                          <p:attrName>ppt_x</p:attrName>
                                        </p:attrNameLst>
                                      </p:cBhvr>
                                      <p:tavLst>
                                        <p:tav tm="0">
                                          <p:val>
                                            <p:strVal val="#ppt_x"/>
                                          </p:val>
                                        </p:tav>
                                        <p:tav tm="100000">
                                          <p:val>
                                            <p:strVal val="#ppt_x"/>
                                          </p:val>
                                        </p:tav>
                                      </p:tavLst>
                                    </p:anim>
                                    <p:anim calcmode="lin" valueType="num">
                                      <p:cBhvr additive="base">
                                        <p:cTn id="28" dur="500" fill="hold"/>
                                        <p:tgtEl>
                                          <p:spTgt spid="25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8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8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9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9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9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9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9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0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0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0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04"/>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0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0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0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0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1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1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1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1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1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1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1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1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31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2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321"/>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32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32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32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327"/>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32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32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3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33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33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33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36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6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6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6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3" presetClass="entr" presetSubtype="10" fill="hold" grpId="1" nodeType="clickEffect">
                                  <p:stCondLst>
                                    <p:cond delay="0"/>
                                  </p:stCondLst>
                                  <p:childTnLst>
                                    <p:set>
                                      <p:cBhvr>
                                        <p:cTn id="180" dur="1" fill="hold">
                                          <p:stCondLst>
                                            <p:cond delay="0"/>
                                          </p:stCondLst>
                                        </p:cTn>
                                        <p:tgtEl>
                                          <p:spTgt spid="330"/>
                                        </p:tgtEl>
                                        <p:attrNameLst>
                                          <p:attrName>style.visibility</p:attrName>
                                        </p:attrNameLst>
                                      </p:cBhvr>
                                      <p:to>
                                        <p:strVal val="visible"/>
                                      </p:to>
                                    </p:set>
                                    <p:animEffect transition="in" filter="blinds(horizontal)">
                                      <p:cBhvr>
                                        <p:cTn id="181" dur="500"/>
                                        <p:tgtEl>
                                          <p:spTgt spid="330"/>
                                        </p:tgtEl>
                                      </p:cBhvr>
                                    </p:animEffect>
                                  </p:childTnLst>
                                </p:cTn>
                              </p:par>
                              <p:par>
                                <p:cTn id="182" presetID="3" presetClass="entr" presetSubtype="10" fill="hold" grpId="1" nodeType="withEffect">
                                  <p:stCondLst>
                                    <p:cond delay="0"/>
                                  </p:stCondLst>
                                  <p:childTnLst>
                                    <p:set>
                                      <p:cBhvr>
                                        <p:cTn id="183" dur="1" fill="hold">
                                          <p:stCondLst>
                                            <p:cond delay="0"/>
                                          </p:stCondLst>
                                        </p:cTn>
                                        <p:tgtEl>
                                          <p:spTgt spid="331"/>
                                        </p:tgtEl>
                                        <p:attrNameLst>
                                          <p:attrName>style.visibility</p:attrName>
                                        </p:attrNameLst>
                                      </p:cBhvr>
                                      <p:to>
                                        <p:strVal val="visible"/>
                                      </p:to>
                                    </p:set>
                                    <p:animEffect transition="in" filter="blinds(horizontal)">
                                      <p:cBhvr>
                                        <p:cTn id="184" dur="500"/>
                                        <p:tgtEl>
                                          <p:spTgt spid="331"/>
                                        </p:tgtEl>
                                      </p:cBhvr>
                                    </p:animEffect>
                                  </p:childTnLst>
                                </p:cTn>
                              </p:par>
                              <p:par>
                                <p:cTn id="185" presetID="3" presetClass="entr" presetSubtype="10" fill="hold" grpId="1" nodeType="withEffect">
                                  <p:stCondLst>
                                    <p:cond delay="0"/>
                                  </p:stCondLst>
                                  <p:childTnLst>
                                    <p:set>
                                      <p:cBhvr>
                                        <p:cTn id="186" dur="1" fill="hold">
                                          <p:stCondLst>
                                            <p:cond delay="0"/>
                                          </p:stCondLst>
                                        </p:cTn>
                                        <p:tgtEl>
                                          <p:spTgt spid="332"/>
                                        </p:tgtEl>
                                        <p:attrNameLst>
                                          <p:attrName>style.visibility</p:attrName>
                                        </p:attrNameLst>
                                      </p:cBhvr>
                                      <p:to>
                                        <p:strVal val="visible"/>
                                      </p:to>
                                    </p:set>
                                    <p:animEffect transition="in" filter="blinds(horizontal)">
                                      <p:cBhvr>
                                        <p:cTn id="187" dur="500"/>
                                        <p:tgtEl>
                                          <p:spTgt spid="332"/>
                                        </p:tgtEl>
                                      </p:cBhvr>
                                    </p:animEffect>
                                  </p:childTnLst>
                                </p:cTn>
                              </p:par>
                              <p:par>
                                <p:cTn id="188" presetID="3" presetClass="entr" presetSubtype="10" fill="hold" grpId="1" nodeType="withEffect">
                                  <p:stCondLst>
                                    <p:cond delay="0"/>
                                  </p:stCondLst>
                                  <p:childTnLst>
                                    <p:set>
                                      <p:cBhvr>
                                        <p:cTn id="189" dur="1" fill="hold">
                                          <p:stCondLst>
                                            <p:cond delay="0"/>
                                          </p:stCondLst>
                                        </p:cTn>
                                        <p:tgtEl>
                                          <p:spTgt spid="333"/>
                                        </p:tgtEl>
                                        <p:attrNameLst>
                                          <p:attrName>style.visibility</p:attrName>
                                        </p:attrNameLst>
                                      </p:cBhvr>
                                      <p:to>
                                        <p:strVal val="visible"/>
                                      </p:to>
                                    </p:set>
                                    <p:animEffect transition="in" filter="blinds(horizontal)">
                                      <p:cBhvr>
                                        <p:cTn id="190" dur="500"/>
                                        <p:tgtEl>
                                          <p:spTgt spid="333"/>
                                        </p:tgtEl>
                                      </p:cBhvr>
                                    </p:animEffect>
                                  </p:childTnLst>
                                </p:cTn>
                              </p:par>
                            </p:childTnLst>
                          </p:cTn>
                        </p:par>
                      </p:childTnLst>
                    </p:cTn>
                  </p:par>
                  <p:par>
                    <p:cTn id="191" fill="hold">
                      <p:stCondLst>
                        <p:cond delay="indefinite"/>
                      </p:stCondLst>
                      <p:childTnLst>
                        <p:par>
                          <p:cTn id="192" fill="hold">
                            <p:stCondLst>
                              <p:cond delay="0"/>
                            </p:stCondLst>
                            <p:childTnLst>
                              <p:par>
                                <p:cTn id="193" presetID="2" presetClass="entr" presetSubtype="4" fill="hold" grpId="0" nodeType="clickEffect">
                                  <p:stCondLst>
                                    <p:cond delay="0"/>
                                  </p:stCondLst>
                                  <p:childTnLst>
                                    <p:set>
                                      <p:cBhvr>
                                        <p:cTn id="194" dur="1" fill="hold">
                                          <p:stCondLst>
                                            <p:cond delay="0"/>
                                          </p:stCondLst>
                                        </p:cTn>
                                        <p:tgtEl>
                                          <p:spTgt spid="334"/>
                                        </p:tgtEl>
                                        <p:attrNameLst>
                                          <p:attrName>style.visibility</p:attrName>
                                        </p:attrNameLst>
                                      </p:cBhvr>
                                      <p:to>
                                        <p:strVal val="visible"/>
                                      </p:to>
                                    </p:set>
                                    <p:anim calcmode="lin" valueType="num">
                                      <p:cBhvr additive="base">
                                        <p:cTn id="195" dur="500" fill="hold"/>
                                        <p:tgtEl>
                                          <p:spTgt spid="334"/>
                                        </p:tgtEl>
                                        <p:attrNameLst>
                                          <p:attrName>ppt_x</p:attrName>
                                        </p:attrNameLst>
                                      </p:cBhvr>
                                      <p:tavLst>
                                        <p:tav tm="0">
                                          <p:val>
                                            <p:strVal val="#ppt_x"/>
                                          </p:val>
                                        </p:tav>
                                        <p:tav tm="100000">
                                          <p:val>
                                            <p:strVal val="#ppt_x"/>
                                          </p:val>
                                        </p:tav>
                                      </p:tavLst>
                                    </p:anim>
                                    <p:anim calcmode="lin" valueType="num">
                                      <p:cBhvr additive="base">
                                        <p:cTn id="196" dur="500" fill="hold"/>
                                        <p:tgtEl>
                                          <p:spTgt spid="334"/>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33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33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337"/>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38"/>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339"/>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40"/>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41"/>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4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43"/>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44"/>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345"/>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346"/>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47"/>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34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34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50"/>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5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35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3"/>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5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35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56"/>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358"/>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359"/>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6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61"/>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62"/>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animBg="1"/>
      <p:bldP spid="254" grpId="0" animBg="1"/>
      <p:bldP spid="255" grpId="0" animBg="1"/>
      <p:bldP spid="256" grpId="0" animBg="1"/>
      <p:bldP spid="257" grpId="0"/>
      <p:bldP spid="258" grpId="0" animBg="1"/>
      <p:bldP spid="259" grpId="0" animBg="1"/>
      <p:bldP spid="260" grpId="0" animBg="1"/>
      <p:bldP spid="261" grpId="0"/>
      <p:bldP spid="262" grpId="0"/>
      <p:bldP spid="263" grpId="0" animBg="1"/>
      <p:bldP spid="264" grpId="0"/>
      <p:bldP spid="265" grpId="0" animBg="1"/>
      <p:bldP spid="266" grpId="0"/>
      <p:bldP spid="267" grpId="0" animBg="1"/>
      <p:bldP spid="268" grpId="0"/>
      <p:bldP spid="269" grpId="0" animBg="1"/>
      <p:bldP spid="270" grpId="0"/>
      <p:bldP spid="271" grpId="0" animBg="1"/>
      <p:bldP spid="272" grpId="0"/>
      <p:bldP spid="273" grpId="0" animBg="1"/>
      <p:bldP spid="274" grpId="0" animBg="1"/>
      <p:bldP spid="275" grpId="0" animBg="1"/>
      <p:bldP spid="276" grpId="0" animBg="1"/>
      <p:bldP spid="277" grpId="0" animBg="1"/>
      <p:bldP spid="278" grpId="0" animBg="1"/>
      <p:bldP spid="279" grpId="0" animBg="1"/>
      <p:bldP spid="280" grpId="0"/>
      <p:bldP spid="281" grpId="0"/>
      <p:bldP spid="282" grpId="0"/>
      <p:bldP spid="283" grpId="0"/>
      <p:bldP spid="284" grpId="0"/>
      <p:bldP spid="285" grpId="0"/>
      <p:bldP spid="286" grpId="0"/>
      <p:bldP spid="293" grpId="0" animBg="1"/>
      <p:bldP spid="294" grpId="0" animBg="1"/>
      <p:bldP spid="295" grpId="0" animBg="1"/>
      <p:bldP spid="296" grpId="0"/>
      <p:bldP spid="297" grpId="0"/>
      <p:bldP spid="298" grpId="0" animBg="1"/>
      <p:bldP spid="299" grpId="0" animBg="1"/>
      <p:bldP spid="300" grpId="0"/>
      <p:bldP spid="301" grpId="0" animBg="1"/>
      <p:bldP spid="302" grpId="0" animBg="1"/>
      <p:bldP spid="303" grpId="0"/>
      <p:bldP spid="304" grpId="0" animBg="1"/>
      <p:bldP spid="305" grpId="0"/>
      <p:bldP spid="306" grpId="0" animBg="1"/>
      <p:bldP spid="307" grpId="0" animBg="1"/>
      <p:bldP spid="308" grpId="0" animBg="1"/>
      <p:bldP spid="309" grpId="0" animBg="1"/>
      <p:bldP spid="310" grpId="0" animBg="1"/>
      <p:bldP spid="311" grpId="0" animBg="1"/>
      <p:bldP spid="312" grpId="0"/>
      <p:bldP spid="313" grpId="0"/>
      <p:bldP spid="314" grpId="0"/>
      <p:bldP spid="315" grpId="0"/>
      <p:bldP spid="316" grpId="0"/>
      <p:bldP spid="317" grpId="0"/>
      <p:bldP spid="318" grpId="0"/>
      <p:bldP spid="319" grpId="0"/>
      <p:bldP spid="320" grpId="0" animBg="1"/>
      <p:bldP spid="321" grpId="0"/>
      <p:bldP spid="322" grpId="0"/>
      <p:bldP spid="323" grpId="0" animBg="1"/>
      <p:bldP spid="324" grpId="0"/>
      <p:bldP spid="327" grpId="0" animBg="1"/>
      <p:bldP spid="328" grpId="0"/>
      <p:bldP spid="329" grpId="0" animBg="1"/>
      <p:bldP spid="330" grpId="0" animBg="1"/>
      <p:bldP spid="330" grpId="1" animBg="1"/>
      <p:bldP spid="331" grpId="0" animBg="1"/>
      <p:bldP spid="331" grpId="1" animBg="1"/>
      <p:bldP spid="332" grpId="0" animBg="1"/>
      <p:bldP spid="332" grpId="1" animBg="1"/>
      <p:bldP spid="333" grpId="0" animBg="1"/>
      <p:bldP spid="333" grpId="1" animBg="1"/>
      <p:bldP spid="334" grpId="0"/>
      <p:bldP spid="335" grpId="0" animBg="1"/>
      <p:bldP spid="336" grpId="0" animBg="1"/>
      <p:bldP spid="337" grpId="0" animBg="1"/>
      <p:bldP spid="338" grpId="0"/>
      <p:bldP spid="339" grpId="0"/>
      <p:bldP spid="340" grpId="0" animBg="1"/>
      <p:bldP spid="341" grpId="0"/>
      <p:bldP spid="342" grpId="0" animBg="1"/>
      <p:bldP spid="343" grpId="0"/>
      <p:bldP spid="344" grpId="0" animBg="1"/>
      <p:bldP spid="345" grpId="0"/>
      <p:bldP spid="346" grpId="0" animBg="1"/>
      <p:bldP spid="347" grpId="0"/>
      <p:bldP spid="348" grpId="0" animBg="1"/>
      <p:bldP spid="349" grpId="0"/>
      <p:bldP spid="350" grpId="0" animBg="1"/>
      <p:bldP spid="351" grpId="0" animBg="1"/>
      <p:bldP spid="352" grpId="0" animBg="1"/>
      <p:bldP spid="353" grpId="0" animBg="1"/>
      <p:bldP spid="354" grpId="0" animBg="1"/>
      <p:bldP spid="355" grpId="0" animBg="1"/>
      <p:bldP spid="356" grpId="0" animBg="1"/>
      <p:bldP spid="357" grpId="0"/>
      <p:bldP spid="358" grpId="0"/>
      <p:bldP spid="359" grpId="0"/>
      <p:bldP spid="360" grpId="0"/>
      <p:bldP spid="361" grpId="0"/>
      <p:bldP spid="362" grpId="0"/>
      <p:bldP spid="363" grpId="0"/>
      <p:bldP spid="364" grpId="0" animBg="1"/>
      <p:bldP spid="365" grpId="0"/>
      <p:bldP spid="366" grpId="0" animBg="1"/>
      <p:bldP spid="3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sz="4000" dirty="0"/>
              <a:t>最短路径的性质</a:t>
            </a:r>
            <a:endParaRPr lang="en-US" altLang="zh-CN" sz="4000" dirty="0"/>
          </a:p>
        </p:txBody>
      </p:sp>
      <p:sp>
        <p:nvSpPr>
          <p:cNvPr id="7172" name="Rectangle 3"/>
          <p:cNvSpPr>
            <a:spLocks noGrp="1"/>
          </p:cNvSpPr>
          <p:nvPr>
            <p:ph idx="1"/>
          </p:nvPr>
        </p:nvSpPr>
        <p:spPr/>
        <p:txBody>
          <a:bodyPr vert="horz" wrap="square" lIns="92075" tIns="46038" rIns="92075" bIns="46038" anchor="t"/>
          <a:lstStyle/>
          <a:p>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(u,v) </a:t>
            </a:r>
            <a:r>
              <a:rPr lang="zh-CN" altLang="en-US" dirty="0">
                <a:ea typeface="宋体" panose="02010600030101010101" pitchFamily="2" charset="-122"/>
                <a:sym typeface="Symbol" panose="05050102010706020507" pitchFamily="18" charset="2"/>
              </a:rPr>
              <a:t>是从</a:t>
            </a:r>
            <a:r>
              <a:rPr lang="en-US" altLang="zh-CN" dirty="0">
                <a:ea typeface="宋体" panose="02010600030101010101" pitchFamily="2" charset="-122"/>
                <a:sym typeface="Symbol" panose="05050102010706020507" pitchFamily="18" charset="2"/>
              </a:rPr>
              <a:t>u</a:t>
            </a:r>
            <a:r>
              <a:rPr lang="zh-CN" altLang="en-US" dirty="0">
                <a:ea typeface="宋体" panose="02010600030101010101" pitchFamily="2" charset="-122"/>
                <a:sym typeface="Symbol" panose="05050102010706020507" pitchFamily="18" charset="2"/>
              </a:rPr>
              <a:t>到</a:t>
            </a:r>
            <a:r>
              <a:rPr lang="en-US" altLang="zh-CN" dirty="0">
                <a:ea typeface="宋体" panose="02010600030101010101" pitchFamily="2" charset="-122"/>
                <a:sym typeface="Symbol" panose="05050102010706020507" pitchFamily="18" charset="2"/>
              </a:rPr>
              <a:t>v</a:t>
            </a:r>
            <a:r>
              <a:rPr lang="zh-CN" altLang="en-US" dirty="0">
                <a:ea typeface="宋体" panose="02010600030101010101" pitchFamily="2" charset="-122"/>
                <a:sym typeface="Symbol" panose="05050102010706020507" pitchFamily="18" charset="2"/>
              </a:rPr>
              <a:t>最短路径的权重</a:t>
            </a:r>
            <a:endParaRPr lang="en-US" altLang="zh-CN" dirty="0">
              <a:ea typeface="宋体" panose="02010600030101010101" pitchFamily="2" charset="-122"/>
              <a:sym typeface="Symbol" panose="05050102010706020507" pitchFamily="18" charset="2"/>
            </a:endParaRPr>
          </a:p>
          <a:p>
            <a:r>
              <a:rPr lang="zh-CN" altLang="en-US" dirty="0">
                <a:ea typeface="宋体" panose="02010600030101010101" pitchFamily="2" charset="-122"/>
                <a:sym typeface="Symbol" panose="05050102010706020507" pitchFamily="18" charset="2"/>
              </a:rPr>
              <a:t>最短路径满足</a:t>
            </a:r>
            <a:r>
              <a:rPr lang="en-US" altLang="zh-CN" dirty="0">
                <a:ea typeface="宋体" panose="02010600030101010101" pitchFamily="2" charset="-122"/>
                <a:sym typeface="Symbol" panose="05050102010706020507" pitchFamily="18" charset="2"/>
              </a:rPr>
              <a:t> </a:t>
            </a:r>
            <a:r>
              <a:rPr lang="zh-CN" altLang="en-US" i="1" dirty="0">
                <a:solidFill>
                  <a:schemeClr val="tx2"/>
                </a:solidFill>
                <a:ea typeface="宋体" panose="02010600030101010101" pitchFamily="2" charset="-122"/>
                <a:sym typeface="Symbol" panose="05050102010706020507" pitchFamily="18" charset="2"/>
              </a:rPr>
              <a:t>三角不等式</a:t>
            </a:r>
            <a:r>
              <a:rPr lang="en-US" altLang="zh-CN" dirty="0">
                <a:ea typeface="宋体" panose="02010600030101010101" pitchFamily="2" charset="-122"/>
                <a:sym typeface="Symbol" panose="05050102010706020507" pitchFamily="18" charset="2"/>
              </a:rPr>
              <a:t>: (u,v)  (u,x) + (</a:t>
            </a:r>
            <a:r>
              <a:rPr lang="en-US" altLang="zh-CN" dirty="0" err="1">
                <a:ea typeface="宋体" panose="02010600030101010101" pitchFamily="2" charset="-122"/>
                <a:sym typeface="Symbol" panose="05050102010706020507" pitchFamily="18" charset="2"/>
              </a:rPr>
              <a:t>x,v</a:t>
            </a:r>
            <a:r>
              <a:rPr lang="en-US" altLang="zh-CN" dirty="0">
                <a:ea typeface="宋体" panose="02010600030101010101" pitchFamily="2" charset="-122"/>
                <a:sym typeface="Symbol" panose="05050102010706020507" pitchFamily="18" charset="2"/>
              </a:rPr>
              <a:t>)</a:t>
            </a:r>
          </a:p>
        </p:txBody>
      </p:sp>
      <p:sp>
        <p:nvSpPr>
          <p:cNvPr id="7173" name="Oval 4"/>
          <p:cNvSpPr/>
          <p:nvPr/>
        </p:nvSpPr>
        <p:spPr>
          <a:xfrm>
            <a:off x="4038600" y="3800475"/>
            <a:ext cx="539750" cy="55245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ea typeface="宋体" panose="02010600030101010101" pitchFamily="2" charset="-122"/>
              </a:rPr>
              <a:t>x</a:t>
            </a:r>
          </a:p>
        </p:txBody>
      </p:sp>
      <p:sp>
        <p:nvSpPr>
          <p:cNvPr id="7174" name="Oval 5"/>
          <p:cNvSpPr/>
          <p:nvPr/>
        </p:nvSpPr>
        <p:spPr>
          <a:xfrm>
            <a:off x="1600200" y="5091113"/>
            <a:ext cx="549275" cy="55245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ea typeface="宋体" panose="02010600030101010101" pitchFamily="2" charset="-122"/>
              </a:rPr>
              <a:t>u</a:t>
            </a:r>
          </a:p>
        </p:txBody>
      </p:sp>
      <p:sp>
        <p:nvSpPr>
          <p:cNvPr id="7175" name="Oval 6"/>
          <p:cNvSpPr/>
          <p:nvPr/>
        </p:nvSpPr>
        <p:spPr>
          <a:xfrm>
            <a:off x="6629400" y="5095875"/>
            <a:ext cx="539750" cy="55245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ea typeface="宋体" panose="02010600030101010101" pitchFamily="2" charset="-122"/>
              </a:rPr>
              <a:t>v</a:t>
            </a:r>
          </a:p>
        </p:txBody>
      </p:sp>
      <p:cxnSp>
        <p:nvCxnSpPr>
          <p:cNvPr id="7176" name="AutoShape 7"/>
          <p:cNvCxnSpPr>
            <a:stCxn id="7174" idx="7"/>
            <a:endCxn id="7173" idx="3"/>
          </p:cNvCxnSpPr>
          <p:nvPr/>
        </p:nvCxnSpPr>
        <p:spPr>
          <a:xfrm rot="-5400000">
            <a:off x="2657475" y="3697288"/>
            <a:ext cx="871538" cy="2049462"/>
          </a:xfrm>
          <a:prstGeom prst="curvedConnector3">
            <a:avLst>
              <a:gd name="adj1" fmla="val 49907"/>
            </a:avLst>
          </a:prstGeom>
          <a:ln w="28575" cap="flat" cmpd="sng">
            <a:solidFill>
              <a:schemeClr val="tx1"/>
            </a:solidFill>
            <a:prstDash val="solid"/>
            <a:headEnd type="none" w="med" len="med"/>
            <a:tailEnd type="triangle" w="med" len="med"/>
          </a:ln>
        </p:spPr>
      </p:cxnSp>
      <p:cxnSp>
        <p:nvCxnSpPr>
          <p:cNvPr id="7177" name="AutoShape 8"/>
          <p:cNvCxnSpPr>
            <a:stCxn id="7173" idx="5"/>
            <a:endCxn id="7175" idx="1"/>
          </p:cNvCxnSpPr>
          <p:nvPr/>
        </p:nvCxnSpPr>
        <p:spPr>
          <a:xfrm rot="-5400000" flipH="1">
            <a:off x="5165725" y="3619500"/>
            <a:ext cx="876300" cy="2209800"/>
          </a:xfrm>
          <a:prstGeom prst="curvedConnector3">
            <a:avLst>
              <a:gd name="adj1" fmla="val 50000"/>
            </a:avLst>
          </a:prstGeom>
          <a:ln w="28575" cap="flat" cmpd="sng">
            <a:solidFill>
              <a:schemeClr val="tx1"/>
            </a:solidFill>
            <a:prstDash val="solid"/>
            <a:headEnd type="none" w="med" len="med"/>
            <a:tailEnd type="triangle" w="med" len="med"/>
          </a:ln>
        </p:spPr>
      </p:cxnSp>
      <p:cxnSp>
        <p:nvCxnSpPr>
          <p:cNvPr id="7178" name="AutoShape 9"/>
          <p:cNvCxnSpPr>
            <a:stCxn id="7174" idx="5"/>
            <a:endCxn id="7175" idx="3"/>
          </p:cNvCxnSpPr>
          <p:nvPr/>
        </p:nvCxnSpPr>
        <p:spPr>
          <a:xfrm rot="-5400000" flipH="1">
            <a:off x="4386263" y="3259138"/>
            <a:ext cx="4762" cy="4640262"/>
          </a:xfrm>
          <a:prstGeom prst="curvedConnector3">
            <a:avLst>
              <a:gd name="adj1" fmla="val 6300000"/>
            </a:avLst>
          </a:prstGeom>
          <a:ln w="28575" cap="flat" cmpd="sng">
            <a:solidFill>
              <a:schemeClr val="tx1"/>
            </a:solidFill>
            <a:prstDash val="solid"/>
            <a:headEnd type="none" w="med" len="med"/>
            <a:tailEnd type="triangle" w="med" len="med"/>
          </a:ln>
        </p:spPr>
      </p:cxnSp>
      <p:sp>
        <p:nvSpPr>
          <p:cNvPr id="7179" name="Text Box 10"/>
          <p:cNvSpPr txBox="1"/>
          <p:nvPr/>
        </p:nvSpPr>
        <p:spPr>
          <a:xfrm>
            <a:off x="2346325" y="5864225"/>
            <a:ext cx="3740150" cy="396875"/>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zh-CN" altLang="en-US" sz="2000" b="1" i="1" dirty="0">
                <a:solidFill>
                  <a:schemeClr val="accent1"/>
                </a:solidFill>
                <a:ea typeface="宋体" panose="02010600030101010101" pitchFamily="2" charset="-122"/>
              </a:rPr>
              <a:t>这条路径不会比另外两条之和长</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p:cNvSpPr>
          <p:nvPr/>
        </p:nvSpPr>
        <p:spPr>
          <a:xfrm>
            <a:off x="85725" y="0"/>
            <a:ext cx="8943975"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0070C0"/>
                </a:solidFill>
                <a:latin typeface="楷体" panose="02010609060101010101" pitchFamily="49" charset="-122"/>
                <a:ea typeface="楷体" panose="02010609060101010101" pitchFamily="49" charset="-122"/>
              </a:rPr>
              <a:t>示例</a:t>
            </a:r>
          </a:p>
        </p:txBody>
      </p:sp>
      <p:sp>
        <p:nvSpPr>
          <p:cNvPr id="292" name="文本框 291">
            <a:extLst>
              <a:ext uri="{FF2B5EF4-FFF2-40B4-BE49-F238E27FC236}">
                <a16:creationId xmlns:a16="http://schemas.microsoft.com/office/drawing/2014/main" id="{C0B3F13F-4C3F-4C3D-95A4-1F15F4A62EB9}"/>
              </a:ext>
            </a:extLst>
          </p:cNvPr>
          <p:cNvSpPr txBox="1"/>
          <p:nvPr/>
        </p:nvSpPr>
        <p:spPr>
          <a:xfrm>
            <a:off x="3847555" y="2889653"/>
            <a:ext cx="728666"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e</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93" name="Oval 3">
                <a:extLst>
                  <a:ext uri="{FF2B5EF4-FFF2-40B4-BE49-F238E27FC236}">
                    <a16:creationId xmlns:a16="http://schemas.microsoft.com/office/drawing/2014/main" id="{E0684C30-5E10-466E-8667-AD763696EFA8}"/>
                  </a:ext>
                </a:extLst>
              </p:cNvPr>
              <p:cNvSpPr>
                <a:spLocks noChangeArrowheads="1"/>
              </p:cNvSpPr>
              <p:nvPr/>
            </p:nvSpPr>
            <p:spPr bwMode="auto">
              <a:xfrm>
                <a:off x="152400" y="198309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293" name="Oval 3">
                <a:extLst>
                  <a:ext uri="{FF2B5EF4-FFF2-40B4-BE49-F238E27FC236}">
                    <a16:creationId xmlns:a16="http://schemas.microsoft.com/office/drawing/2014/main" id="{E0684C30-5E10-466E-8667-AD763696EFA8}"/>
                  </a:ext>
                </a:extLst>
              </p:cNvPr>
              <p:cNvSpPr>
                <a:spLocks noRot="1" noChangeAspect="1" noMove="1" noResize="1" noEditPoints="1" noAdjustHandles="1" noChangeArrowheads="1" noChangeShapeType="1" noTextEdit="1"/>
              </p:cNvSpPr>
              <p:nvPr/>
            </p:nvSpPr>
            <p:spPr bwMode="auto">
              <a:xfrm>
                <a:off x="152400" y="1983094"/>
                <a:ext cx="447674" cy="414337"/>
              </a:xfrm>
              <a:prstGeom prst="ellipse">
                <a:avLst/>
              </a:prstGeom>
              <a:blipFill>
                <a:blip r:embed="rId3"/>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294" name="Line 8">
            <a:extLst>
              <a:ext uri="{FF2B5EF4-FFF2-40B4-BE49-F238E27FC236}">
                <a16:creationId xmlns:a16="http://schemas.microsoft.com/office/drawing/2014/main" id="{7E59125F-171F-4A31-9635-DB689B97FB56}"/>
              </a:ext>
            </a:extLst>
          </p:cNvPr>
          <p:cNvSpPr>
            <a:spLocks noChangeShapeType="1"/>
          </p:cNvSpPr>
          <p:nvPr/>
        </p:nvSpPr>
        <p:spPr bwMode="auto">
          <a:xfrm flipV="1">
            <a:off x="400039" y="1418754"/>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5" name="Line 9">
            <a:extLst>
              <a:ext uri="{FF2B5EF4-FFF2-40B4-BE49-F238E27FC236}">
                <a16:creationId xmlns:a16="http://schemas.microsoft.com/office/drawing/2014/main" id="{7ED4626C-6523-4FE0-9E6A-1DB530512EEB}"/>
              </a:ext>
            </a:extLst>
          </p:cNvPr>
          <p:cNvSpPr>
            <a:spLocks noChangeShapeType="1"/>
          </p:cNvSpPr>
          <p:nvPr/>
        </p:nvSpPr>
        <p:spPr bwMode="auto">
          <a:xfrm>
            <a:off x="570510" y="2313692"/>
            <a:ext cx="615237" cy="42785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6" name="Text Box 23">
            <a:extLst>
              <a:ext uri="{FF2B5EF4-FFF2-40B4-BE49-F238E27FC236}">
                <a16:creationId xmlns:a16="http://schemas.microsoft.com/office/drawing/2014/main" id="{686CC8F0-18EF-4241-95B2-CD2EE3006C80}"/>
              </a:ext>
            </a:extLst>
          </p:cNvPr>
          <p:cNvSpPr txBox="1">
            <a:spLocks noChangeArrowheads="1"/>
          </p:cNvSpPr>
          <p:nvPr/>
        </p:nvSpPr>
        <p:spPr bwMode="auto">
          <a:xfrm>
            <a:off x="443708" y="139192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297" name="Text Box 29">
            <a:extLst>
              <a:ext uri="{FF2B5EF4-FFF2-40B4-BE49-F238E27FC236}">
                <a16:creationId xmlns:a16="http://schemas.microsoft.com/office/drawing/2014/main" id="{A0A9C1D0-4D92-4965-9D01-98542296580B}"/>
              </a:ext>
            </a:extLst>
          </p:cNvPr>
          <p:cNvSpPr txBox="1">
            <a:spLocks noChangeArrowheads="1"/>
          </p:cNvSpPr>
          <p:nvPr/>
        </p:nvSpPr>
        <p:spPr bwMode="auto">
          <a:xfrm>
            <a:off x="764513" y="2193578"/>
            <a:ext cx="307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2</a:t>
            </a:r>
          </a:p>
        </p:txBody>
      </p:sp>
      <p:sp>
        <p:nvSpPr>
          <p:cNvPr id="298" name="Oval 3">
            <a:extLst>
              <a:ext uri="{FF2B5EF4-FFF2-40B4-BE49-F238E27FC236}">
                <a16:creationId xmlns:a16="http://schemas.microsoft.com/office/drawing/2014/main" id="{07EBE364-B7A1-4D37-A4ED-D5A8947993B6}"/>
              </a:ext>
            </a:extLst>
          </p:cNvPr>
          <p:cNvSpPr>
            <a:spLocks noChangeArrowheads="1"/>
          </p:cNvSpPr>
          <p:nvPr/>
        </p:nvSpPr>
        <p:spPr bwMode="auto">
          <a:xfrm>
            <a:off x="1123776" y="116155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299" name="Oval 3">
            <a:extLst>
              <a:ext uri="{FF2B5EF4-FFF2-40B4-BE49-F238E27FC236}">
                <a16:creationId xmlns:a16="http://schemas.microsoft.com/office/drawing/2014/main" id="{14E3503D-1BAE-42BF-80FB-CBD65F58578A}"/>
              </a:ext>
            </a:extLst>
          </p:cNvPr>
          <p:cNvSpPr>
            <a:spLocks noChangeArrowheads="1"/>
          </p:cNvSpPr>
          <p:nvPr/>
        </p:nvSpPr>
        <p:spPr bwMode="auto">
          <a:xfrm>
            <a:off x="1120550" y="270242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00" name="矩形 299">
                <a:extLst>
                  <a:ext uri="{FF2B5EF4-FFF2-40B4-BE49-F238E27FC236}">
                    <a16:creationId xmlns:a16="http://schemas.microsoft.com/office/drawing/2014/main" id="{81EC7A38-EF3A-4505-B05E-C27864D2EFEF}"/>
                  </a:ext>
                </a:extLst>
              </p:cNvPr>
              <p:cNvSpPr/>
              <p:nvPr/>
            </p:nvSpPr>
            <p:spPr>
              <a:xfrm>
                <a:off x="1094274" y="2655092"/>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300" name="矩形 299">
                <a:extLst>
                  <a:ext uri="{FF2B5EF4-FFF2-40B4-BE49-F238E27FC236}">
                    <a16:creationId xmlns:a16="http://schemas.microsoft.com/office/drawing/2014/main" id="{81EC7A38-EF3A-4505-B05E-C27864D2EFEF}"/>
                  </a:ext>
                </a:extLst>
              </p:cNvPr>
              <p:cNvSpPr>
                <a:spLocks noRot="1" noChangeAspect="1" noMove="1" noResize="1" noEditPoints="1" noAdjustHandles="1" noChangeArrowheads="1" noChangeShapeType="1" noTextEdit="1"/>
              </p:cNvSpPr>
              <p:nvPr/>
            </p:nvSpPr>
            <p:spPr>
              <a:xfrm>
                <a:off x="1094274" y="2655092"/>
                <a:ext cx="559897" cy="461665"/>
              </a:xfrm>
              <a:prstGeom prst="rect">
                <a:avLst/>
              </a:prstGeom>
              <a:blipFill>
                <a:blip r:embed="rId4"/>
                <a:stretch>
                  <a:fillRect b="-1333"/>
                </a:stretch>
              </a:blipFill>
            </p:spPr>
            <p:txBody>
              <a:bodyPr/>
              <a:lstStyle/>
              <a:p>
                <a:r>
                  <a:rPr lang="zh-CN" altLang="en-US">
                    <a:noFill/>
                  </a:rPr>
                  <a:t> </a:t>
                </a:r>
              </a:p>
            </p:txBody>
          </p:sp>
        </mc:Fallback>
      </mc:AlternateContent>
      <p:sp>
        <p:nvSpPr>
          <p:cNvPr id="301" name="Oval 3">
            <a:extLst>
              <a:ext uri="{FF2B5EF4-FFF2-40B4-BE49-F238E27FC236}">
                <a16:creationId xmlns:a16="http://schemas.microsoft.com/office/drawing/2014/main" id="{704237D0-C668-497C-B6AA-9ED03936E99C}"/>
              </a:ext>
            </a:extLst>
          </p:cNvPr>
          <p:cNvSpPr>
            <a:spLocks noChangeArrowheads="1"/>
          </p:cNvSpPr>
          <p:nvPr/>
        </p:nvSpPr>
        <p:spPr bwMode="auto">
          <a:xfrm>
            <a:off x="2575974" y="1161555"/>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302" name="Oval 3">
            <a:extLst>
              <a:ext uri="{FF2B5EF4-FFF2-40B4-BE49-F238E27FC236}">
                <a16:creationId xmlns:a16="http://schemas.microsoft.com/office/drawing/2014/main" id="{DDFBDC28-42ED-4DDA-9CE5-28EDF4D8C59F}"/>
              </a:ext>
            </a:extLst>
          </p:cNvPr>
          <p:cNvSpPr>
            <a:spLocks noChangeArrowheads="1"/>
          </p:cNvSpPr>
          <p:nvPr/>
        </p:nvSpPr>
        <p:spPr bwMode="auto">
          <a:xfrm>
            <a:off x="2559055" y="270242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E9A6038E-C319-40AA-8362-8B3217A1D030}"/>
                  </a:ext>
                </a:extLst>
              </p:cNvPr>
              <p:cNvSpPr/>
              <p:nvPr/>
            </p:nvSpPr>
            <p:spPr>
              <a:xfrm>
                <a:off x="2532779" y="2655093"/>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303" name="矩形 302">
                <a:extLst>
                  <a:ext uri="{FF2B5EF4-FFF2-40B4-BE49-F238E27FC236}">
                    <a16:creationId xmlns:a16="http://schemas.microsoft.com/office/drawing/2014/main" id="{E9A6038E-C319-40AA-8362-8B3217A1D030}"/>
                  </a:ext>
                </a:extLst>
              </p:cNvPr>
              <p:cNvSpPr>
                <a:spLocks noRot="1" noChangeAspect="1" noMove="1" noResize="1" noEditPoints="1" noAdjustHandles="1" noChangeArrowheads="1" noChangeShapeType="1" noTextEdit="1"/>
              </p:cNvSpPr>
              <p:nvPr/>
            </p:nvSpPr>
            <p:spPr>
              <a:xfrm>
                <a:off x="2532779" y="2655093"/>
                <a:ext cx="546752" cy="461665"/>
              </a:xfrm>
              <a:prstGeom prst="rect">
                <a:avLst/>
              </a:prstGeom>
              <a:blipFill>
                <a:blip r:embed="rId5"/>
                <a:stretch>
                  <a:fillRect b="-1333"/>
                </a:stretch>
              </a:blipFill>
            </p:spPr>
            <p:txBody>
              <a:bodyPr/>
              <a:lstStyle/>
              <a:p>
                <a:r>
                  <a:rPr lang="zh-CN" altLang="en-US">
                    <a:noFill/>
                  </a:rPr>
                  <a:t> </a:t>
                </a:r>
              </a:p>
            </p:txBody>
          </p:sp>
        </mc:Fallback>
      </mc:AlternateContent>
      <p:sp>
        <p:nvSpPr>
          <p:cNvPr id="304" name="Oval 3">
            <a:extLst>
              <a:ext uri="{FF2B5EF4-FFF2-40B4-BE49-F238E27FC236}">
                <a16:creationId xmlns:a16="http://schemas.microsoft.com/office/drawing/2014/main" id="{618D667F-3F66-43E4-9614-49F2316ECDB0}"/>
              </a:ext>
            </a:extLst>
          </p:cNvPr>
          <p:cNvSpPr>
            <a:spLocks noChangeArrowheads="1"/>
          </p:cNvSpPr>
          <p:nvPr/>
        </p:nvSpPr>
        <p:spPr bwMode="auto">
          <a:xfrm>
            <a:off x="3793493" y="199672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05" name="矩形 304">
                <a:extLst>
                  <a:ext uri="{FF2B5EF4-FFF2-40B4-BE49-F238E27FC236}">
                    <a16:creationId xmlns:a16="http://schemas.microsoft.com/office/drawing/2014/main" id="{E46B7E7E-BFB6-4A34-A438-7245835EBFB5}"/>
                  </a:ext>
                </a:extLst>
              </p:cNvPr>
              <p:cNvSpPr/>
              <p:nvPr/>
            </p:nvSpPr>
            <p:spPr>
              <a:xfrm>
                <a:off x="3776760" y="1943604"/>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305" name="矩形 304">
                <a:extLst>
                  <a:ext uri="{FF2B5EF4-FFF2-40B4-BE49-F238E27FC236}">
                    <a16:creationId xmlns:a16="http://schemas.microsoft.com/office/drawing/2014/main" id="{E46B7E7E-BFB6-4A34-A438-7245835EBFB5}"/>
                  </a:ext>
                </a:extLst>
              </p:cNvPr>
              <p:cNvSpPr>
                <a:spLocks noRot="1" noChangeAspect="1" noMove="1" noResize="1" noEditPoints="1" noAdjustHandles="1" noChangeArrowheads="1" noChangeShapeType="1" noTextEdit="1"/>
              </p:cNvSpPr>
              <p:nvPr/>
            </p:nvSpPr>
            <p:spPr>
              <a:xfrm>
                <a:off x="3776760" y="1943604"/>
                <a:ext cx="552780" cy="461665"/>
              </a:xfrm>
              <a:prstGeom prst="rect">
                <a:avLst/>
              </a:prstGeom>
              <a:blipFill>
                <a:blip r:embed="rId6"/>
                <a:stretch>
                  <a:fillRect/>
                </a:stretch>
              </a:blipFill>
            </p:spPr>
            <p:txBody>
              <a:bodyPr/>
              <a:lstStyle/>
              <a:p>
                <a:r>
                  <a:rPr lang="zh-CN" altLang="en-US">
                    <a:noFill/>
                  </a:rPr>
                  <a:t> </a:t>
                </a:r>
              </a:p>
            </p:txBody>
          </p:sp>
        </mc:Fallback>
      </mc:AlternateContent>
      <p:sp>
        <p:nvSpPr>
          <p:cNvPr id="306" name="Line 15">
            <a:extLst>
              <a:ext uri="{FF2B5EF4-FFF2-40B4-BE49-F238E27FC236}">
                <a16:creationId xmlns:a16="http://schemas.microsoft.com/office/drawing/2014/main" id="{3E196F02-EE91-4A3A-BA71-3D102F827C34}"/>
              </a:ext>
            </a:extLst>
          </p:cNvPr>
          <p:cNvSpPr>
            <a:spLocks noChangeShapeType="1"/>
          </p:cNvSpPr>
          <p:nvPr/>
        </p:nvSpPr>
        <p:spPr bwMode="auto">
          <a:xfrm flipV="1">
            <a:off x="1601743" y="1444603"/>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 name="Line 15">
            <a:extLst>
              <a:ext uri="{FF2B5EF4-FFF2-40B4-BE49-F238E27FC236}">
                <a16:creationId xmlns:a16="http://schemas.microsoft.com/office/drawing/2014/main" id="{F7F44F64-C16B-4E93-8BEC-DFDD548F86B4}"/>
              </a:ext>
            </a:extLst>
          </p:cNvPr>
          <p:cNvSpPr>
            <a:spLocks noChangeShapeType="1"/>
          </p:cNvSpPr>
          <p:nvPr/>
        </p:nvSpPr>
        <p:spPr bwMode="auto">
          <a:xfrm flipV="1">
            <a:off x="1586549" y="2935475"/>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 name="Line 15">
            <a:extLst>
              <a:ext uri="{FF2B5EF4-FFF2-40B4-BE49-F238E27FC236}">
                <a16:creationId xmlns:a16="http://schemas.microsoft.com/office/drawing/2014/main" id="{4302043C-653E-4193-A779-B88A08E16295}"/>
              </a:ext>
            </a:extLst>
          </p:cNvPr>
          <p:cNvSpPr>
            <a:spLocks noChangeShapeType="1"/>
          </p:cNvSpPr>
          <p:nvPr/>
        </p:nvSpPr>
        <p:spPr bwMode="auto">
          <a:xfrm>
            <a:off x="3022216" y="1435275"/>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 name="Line 15">
            <a:extLst>
              <a:ext uri="{FF2B5EF4-FFF2-40B4-BE49-F238E27FC236}">
                <a16:creationId xmlns:a16="http://schemas.microsoft.com/office/drawing/2014/main" id="{064B4817-64A8-4192-A553-26C1394AF56F}"/>
              </a:ext>
            </a:extLst>
          </p:cNvPr>
          <p:cNvSpPr>
            <a:spLocks noChangeShapeType="1"/>
          </p:cNvSpPr>
          <p:nvPr/>
        </p:nvSpPr>
        <p:spPr bwMode="auto">
          <a:xfrm flipH="1">
            <a:off x="2779688" y="1623219"/>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0" name="Line 15">
            <a:extLst>
              <a:ext uri="{FF2B5EF4-FFF2-40B4-BE49-F238E27FC236}">
                <a16:creationId xmlns:a16="http://schemas.microsoft.com/office/drawing/2014/main" id="{30275EAE-896D-488A-9D57-B57027C27CD4}"/>
              </a:ext>
            </a:extLst>
          </p:cNvPr>
          <p:cNvSpPr>
            <a:spLocks noChangeShapeType="1"/>
          </p:cNvSpPr>
          <p:nvPr/>
        </p:nvSpPr>
        <p:spPr bwMode="auto">
          <a:xfrm flipH="1" flipV="1">
            <a:off x="1343880" y="1611977"/>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1" name="Line 15">
            <a:extLst>
              <a:ext uri="{FF2B5EF4-FFF2-40B4-BE49-F238E27FC236}">
                <a16:creationId xmlns:a16="http://schemas.microsoft.com/office/drawing/2014/main" id="{5296D4B1-DC91-4E06-8E0D-74B4A33C5E57}"/>
              </a:ext>
            </a:extLst>
          </p:cNvPr>
          <p:cNvSpPr>
            <a:spLocks noChangeShapeType="1"/>
          </p:cNvSpPr>
          <p:nvPr/>
        </p:nvSpPr>
        <p:spPr bwMode="auto">
          <a:xfrm flipH="1">
            <a:off x="1483716" y="1582950"/>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 name="Text Box 23">
            <a:extLst>
              <a:ext uri="{FF2B5EF4-FFF2-40B4-BE49-F238E27FC236}">
                <a16:creationId xmlns:a16="http://schemas.microsoft.com/office/drawing/2014/main" id="{7F1A3683-919A-4B4A-BAEA-AE4229FD3C0B}"/>
              </a:ext>
            </a:extLst>
          </p:cNvPr>
          <p:cNvSpPr txBox="1">
            <a:spLocks noChangeArrowheads="1"/>
          </p:cNvSpPr>
          <p:nvPr/>
        </p:nvSpPr>
        <p:spPr bwMode="auto">
          <a:xfrm>
            <a:off x="1018508" y="200453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13" name="Text Box 23">
            <a:extLst>
              <a:ext uri="{FF2B5EF4-FFF2-40B4-BE49-F238E27FC236}">
                <a16:creationId xmlns:a16="http://schemas.microsoft.com/office/drawing/2014/main" id="{C496648E-C7A1-4646-956E-DBBD8CA8B87D}"/>
              </a:ext>
            </a:extLst>
          </p:cNvPr>
          <p:cNvSpPr txBox="1">
            <a:spLocks noChangeArrowheads="1"/>
          </p:cNvSpPr>
          <p:nvPr/>
        </p:nvSpPr>
        <p:spPr bwMode="auto">
          <a:xfrm>
            <a:off x="1794486" y="260018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3</a:t>
            </a:r>
          </a:p>
        </p:txBody>
      </p:sp>
      <p:sp>
        <p:nvSpPr>
          <p:cNvPr id="314" name="Text Box 23">
            <a:extLst>
              <a:ext uri="{FF2B5EF4-FFF2-40B4-BE49-F238E27FC236}">
                <a16:creationId xmlns:a16="http://schemas.microsoft.com/office/drawing/2014/main" id="{E37E48CA-0BFE-4ADB-AC5F-A506062EC74B}"/>
              </a:ext>
            </a:extLst>
          </p:cNvPr>
          <p:cNvSpPr txBox="1">
            <a:spLocks noChangeArrowheads="1"/>
          </p:cNvSpPr>
          <p:nvPr/>
        </p:nvSpPr>
        <p:spPr bwMode="auto">
          <a:xfrm>
            <a:off x="1687163" y="201035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9</a:t>
            </a:r>
          </a:p>
        </p:txBody>
      </p:sp>
      <p:sp>
        <p:nvSpPr>
          <p:cNvPr id="315" name="Text Box 23">
            <a:extLst>
              <a:ext uri="{FF2B5EF4-FFF2-40B4-BE49-F238E27FC236}">
                <a16:creationId xmlns:a16="http://schemas.microsoft.com/office/drawing/2014/main" id="{52C33C2E-B2EE-4074-8BDB-BFFC6A8D0971}"/>
              </a:ext>
            </a:extLst>
          </p:cNvPr>
          <p:cNvSpPr txBox="1">
            <a:spLocks noChangeArrowheads="1"/>
          </p:cNvSpPr>
          <p:nvPr/>
        </p:nvSpPr>
        <p:spPr bwMode="auto">
          <a:xfrm>
            <a:off x="2849507" y="20147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7</a:t>
            </a:r>
          </a:p>
        </p:txBody>
      </p:sp>
      <p:sp>
        <p:nvSpPr>
          <p:cNvPr id="316" name="Text Box 23">
            <a:extLst>
              <a:ext uri="{FF2B5EF4-FFF2-40B4-BE49-F238E27FC236}">
                <a16:creationId xmlns:a16="http://schemas.microsoft.com/office/drawing/2014/main" id="{19CC3F4B-97AB-4F7F-A772-FEFF60EEE87D}"/>
              </a:ext>
            </a:extLst>
          </p:cNvPr>
          <p:cNvSpPr txBox="1">
            <a:spLocks noChangeArrowheads="1"/>
          </p:cNvSpPr>
          <p:nvPr/>
        </p:nvSpPr>
        <p:spPr bwMode="auto">
          <a:xfrm>
            <a:off x="3347635" y="14141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5</a:t>
            </a:r>
          </a:p>
        </p:txBody>
      </p:sp>
      <p:sp>
        <p:nvSpPr>
          <p:cNvPr id="317" name="Text Box 23">
            <a:extLst>
              <a:ext uri="{FF2B5EF4-FFF2-40B4-BE49-F238E27FC236}">
                <a16:creationId xmlns:a16="http://schemas.microsoft.com/office/drawing/2014/main" id="{48776C45-9051-4345-AEC6-26AD968286A7}"/>
              </a:ext>
            </a:extLst>
          </p:cNvPr>
          <p:cNvSpPr txBox="1">
            <a:spLocks noChangeArrowheads="1"/>
          </p:cNvSpPr>
          <p:nvPr/>
        </p:nvSpPr>
        <p:spPr bwMode="auto">
          <a:xfrm>
            <a:off x="3351099" y="255802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mc:AlternateContent xmlns:mc="http://schemas.openxmlformats.org/markup-compatibility/2006" xmlns:a14="http://schemas.microsoft.com/office/drawing/2010/main">
        <mc:Choice Requires="a14">
          <p:sp>
            <p:nvSpPr>
              <p:cNvPr id="318" name="矩形 317">
                <a:extLst>
                  <a:ext uri="{FF2B5EF4-FFF2-40B4-BE49-F238E27FC236}">
                    <a16:creationId xmlns:a16="http://schemas.microsoft.com/office/drawing/2014/main" id="{6DB9D014-F41B-4AE3-90C5-9984B14E8A2D}"/>
                  </a:ext>
                </a:extLst>
              </p:cNvPr>
              <p:cNvSpPr/>
              <p:nvPr/>
            </p:nvSpPr>
            <p:spPr>
              <a:xfrm>
                <a:off x="1096804" y="1097917"/>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318" name="矩形 317">
                <a:extLst>
                  <a:ext uri="{FF2B5EF4-FFF2-40B4-BE49-F238E27FC236}">
                    <a16:creationId xmlns:a16="http://schemas.microsoft.com/office/drawing/2014/main" id="{6DB9D014-F41B-4AE3-90C5-9984B14E8A2D}"/>
                  </a:ext>
                </a:extLst>
              </p:cNvPr>
              <p:cNvSpPr>
                <a:spLocks noRot="1" noChangeAspect="1" noMove="1" noResize="1" noEditPoints="1" noAdjustHandles="1" noChangeArrowheads="1" noChangeShapeType="1" noTextEdit="1"/>
              </p:cNvSpPr>
              <p:nvPr/>
            </p:nvSpPr>
            <p:spPr>
              <a:xfrm>
                <a:off x="1096804" y="1097917"/>
                <a:ext cx="552780" cy="461665"/>
              </a:xfrm>
              <a:prstGeom prst="rect">
                <a:avLst/>
              </a:prstGeom>
              <a:blipFill>
                <a:blip r:embed="rId7"/>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9" name="矩形 318">
                <a:extLst>
                  <a:ext uri="{FF2B5EF4-FFF2-40B4-BE49-F238E27FC236}">
                    <a16:creationId xmlns:a16="http://schemas.microsoft.com/office/drawing/2014/main" id="{60A8D501-6A67-4D60-BB06-CF1747A75BFA}"/>
                  </a:ext>
                </a:extLst>
              </p:cNvPr>
              <p:cNvSpPr/>
              <p:nvPr/>
            </p:nvSpPr>
            <p:spPr>
              <a:xfrm>
                <a:off x="2534464" y="1097917"/>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319" name="矩形 318">
                <a:extLst>
                  <a:ext uri="{FF2B5EF4-FFF2-40B4-BE49-F238E27FC236}">
                    <a16:creationId xmlns:a16="http://schemas.microsoft.com/office/drawing/2014/main" id="{60A8D501-6A67-4D60-BB06-CF1747A75BFA}"/>
                  </a:ext>
                </a:extLst>
              </p:cNvPr>
              <p:cNvSpPr>
                <a:spLocks noRot="1" noChangeAspect="1" noMove="1" noResize="1" noEditPoints="1" noAdjustHandles="1" noChangeArrowheads="1" noChangeShapeType="1" noTextEdit="1"/>
              </p:cNvSpPr>
              <p:nvPr/>
            </p:nvSpPr>
            <p:spPr>
              <a:xfrm>
                <a:off x="2534464" y="1097917"/>
                <a:ext cx="559897" cy="461665"/>
              </a:xfrm>
              <a:prstGeom prst="rect">
                <a:avLst/>
              </a:prstGeom>
              <a:blipFill>
                <a:blip r:embed="rId8"/>
                <a:stretch>
                  <a:fillRect b="-1316"/>
                </a:stretch>
              </a:blipFill>
            </p:spPr>
            <p:txBody>
              <a:bodyPr/>
              <a:lstStyle/>
              <a:p>
                <a:r>
                  <a:rPr lang="zh-CN" altLang="en-US">
                    <a:noFill/>
                  </a:rPr>
                  <a:t> </a:t>
                </a:r>
              </a:p>
            </p:txBody>
          </p:sp>
        </mc:Fallback>
      </mc:AlternateContent>
      <p:sp>
        <p:nvSpPr>
          <p:cNvPr id="320" name="Line 8">
            <a:extLst>
              <a:ext uri="{FF2B5EF4-FFF2-40B4-BE49-F238E27FC236}">
                <a16:creationId xmlns:a16="http://schemas.microsoft.com/office/drawing/2014/main" id="{2AFACE6A-1EFC-4683-B468-FB836EAFA36B}"/>
              </a:ext>
            </a:extLst>
          </p:cNvPr>
          <p:cNvSpPr>
            <a:spLocks noChangeShapeType="1"/>
          </p:cNvSpPr>
          <p:nvPr/>
        </p:nvSpPr>
        <p:spPr bwMode="auto">
          <a:xfrm flipH="1">
            <a:off x="537610" y="1525986"/>
            <a:ext cx="630162" cy="51507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1" name="Text Box 23">
            <a:extLst>
              <a:ext uri="{FF2B5EF4-FFF2-40B4-BE49-F238E27FC236}">
                <a16:creationId xmlns:a16="http://schemas.microsoft.com/office/drawing/2014/main" id="{A7CEC106-E0F7-453A-AB8B-7CFB37BC8445}"/>
              </a:ext>
            </a:extLst>
          </p:cNvPr>
          <p:cNvSpPr txBox="1">
            <a:spLocks noChangeArrowheads="1"/>
          </p:cNvSpPr>
          <p:nvPr/>
        </p:nvSpPr>
        <p:spPr bwMode="auto">
          <a:xfrm>
            <a:off x="755405" y="1675735"/>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322" name="Text Box 23">
            <a:extLst>
              <a:ext uri="{FF2B5EF4-FFF2-40B4-BE49-F238E27FC236}">
                <a16:creationId xmlns:a16="http://schemas.microsoft.com/office/drawing/2014/main" id="{FC1B3718-DB49-408D-95DB-A4027A6EB1F9}"/>
              </a:ext>
            </a:extLst>
          </p:cNvPr>
          <p:cNvSpPr txBox="1">
            <a:spLocks noChangeArrowheads="1"/>
          </p:cNvSpPr>
          <p:nvPr/>
        </p:nvSpPr>
        <p:spPr bwMode="auto">
          <a:xfrm>
            <a:off x="1876264" y="141419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23" name="Line 15">
            <a:extLst>
              <a:ext uri="{FF2B5EF4-FFF2-40B4-BE49-F238E27FC236}">
                <a16:creationId xmlns:a16="http://schemas.microsoft.com/office/drawing/2014/main" id="{02FDA393-BCC1-44AD-8EB9-AE6066106492}"/>
              </a:ext>
            </a:extLst>
          </p:cNvPr>
          <p:cNvSpPr>
            <a:spLocks noChangeShapeType="1"/>
          </p:cNvSpPr>
          <p:nvPr/>
        </p:nvSpPr>
        <p:spPr bwMode="auto">
          <a:xfrm flipH="1" flipV="1">
            <a:off x="1580781" y="131213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4" name="Text Box 23">
            <a:extLst>
              <a:ext uri="{FF2B5EF4-FFF2-40B4-BE49-F238E27FC236}">
                <a16:creationId xmlns:a16="http://schemas.microsoft.com/office/drawing/2014/main" id="{34B822B1-76A8-4C15-88AF-E7860B6D47DF}"/>
              </a:ext>
            </a:extLst>
          </p:cNvPr>
          <p:cNvSpPr txBox="1">
            <a:spLocks noChangeArrowheads="1"/>
          </p:cNvSpPr>
          <p:nvPr/>
        </p:nvSpPr>
        <p:spPr bwMode="auto">
          <a:xfrm>
            <a:off x="1872704" y="99842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8</a:t>
            </a:r>
          </a:p>
        </p:txBody>
      </p:sp>
      <p:sp>
        <p:nvSpPr>
          <p:cNvPr id="327" name="Line 15">
            <a:extLst>
              <a:ext uri="{FF2B5EF4-FFF2-40B4-BE49-F238E27FC236}">
                <a16:creationId xmlns:a16="http://schemas.microsoft.com/office/drawing/2014/main" id="{919C4BD2-70B4-4C8C-9336-26014194B6C8}"/>
              </a:ext>
            </a:extLst>
          </p:cNvPr>
          <p:cNvSpPr>
            <a:spLocks noChangeShapeType="1"/>
          </p:cNvSpPr>
          <p:nvPr/>
        </p:nvSpPr>
        <p:spPr bwMode="auto">
          <a:xfrm flipH="1" flipV="1">
            <a:off x="1547732" y="3023912"/>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 name="Text Box 23">
            <a:extLst>
              <a:ext uri="{FF2B5EF4-FFF2-40B4-BE49-F238E27FC236}">
                <a16:creationId xmlns:a16="http://schemas.microsoft.com/office/drawing/2014/main" id="{55031BAF-8D01-4D6A-8132-C46838C265CD}"/>
              </a:ext>
            </a:extLst>
          </p:cNvPr>
          <p:cNvSpPr txBox="1">
            <a:spLocks noChangeArrowheads="1"/>
          </p:cNvSpPr>
          <p:nvPr/>
        </p:nvSpPr>
        <p:spPr bwMode="auto">
          <a:xfrm>
            <a:off x="1803218" y="301117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11</a:t>
            </a:r>
          </a:p>
        </p:txBody>
      </p:sp>
      <p:sp>
        <p:nvSpPr>
          <p:cNvPr id="329" name="Line 15">
            <a:extLst>
              <a:ext uri="{FF2B5EF4-FFF2-40B4-BE49-F238E27FC236}">
                <a16:creationId xmlns:a16="http://schemas.microsoft.com/office/drawing/2014/main" id="{B7D467BC-9143-438F-821A-7261510E9F5B}"/>
              </a:ext>
            </a:extLst>
          </p:cNvPr>
          <p:cNvSpPr>
            <a:spLocks noChangeShapeType="1"/>
          </p:cNvSpPr>
          <p:nvPr/>
        </p:nvSpPr>
        <p:spPr bwMode="auto">
          <a:xfrm flipH="1">
            <a:off x="3033005" y="2405268"/>
            <a:ext cx="844597" cy="46166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330" name="Line 8">
            <a:extLst>
              <a:ext uri="{FF2B5EF4-FFF2-40B4-BE49-F238E27FC236}">
                <a16:creationId xmlns:a16="http://schemas.microsoft.com/office/drawing/2014/main" id="{2A4E0A4E-5E5E-4479-8475-C33C582F9930}"/>
              </a:ext>
            </a:extLst>
          </p:cNvPr>
          <p:cNvSpPr>
            <a:spLocks noChangeShapeType="1"/>
          </p:cNvSpPr>
          <p:nvPr/>
        </p:nvSpPr>
        <p:spPr bwMode="auto">
          <a:xfrm flipV="1">
            <a:off x="417172" y="1405164"/>
            <a:ext cx="721214" cy="558971"/>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1" name="Line 8">
            <a:extLst>
              <a:ext uri="{FF2B5EF4-FFF2-40B4-BE49-F238E27FC236}">
                <a16:creationId xmlns:a16="http://schemas.microsoft.com/office/drawing/2014/main" id="{4A983C45-932E-49C3-821A-C067B41779D3}"/>
              </a:ext>
            </a:extLst>
          </p:cNvPr>
          <p:cNvSpPr>
            <a:spLocks noChangeShapeType="1"/>
          </p:cNvSpPr>
          <p:nvPr/>
        </p:nvSpPr>
        <p:spPr bwMode="auto">
          <a:xfrm>
            <a:off x="1589353" y="1437828"/>
            <a:ext cx="1001463" cy="2003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3" name="Line 8">
            <a:extLst>
              <a:ext uri="{FF2B5EF4-FFF2-40B4-BE49-F238E27FC236}">
                <a16:creationId xmlns:a16="http://schemas.microsoft.com/office/drawing/2014/main" id="{96F19BD6-D794-4AAF-BEEE-4A97A6E26B05}"/>
              </a:ext>
            </a:extLst>
          </p:cNvPr>
          <p:cNvSpPr>
            <a:spLocks noChangeShapeType="1"/>
          </p:cNvSpPr>
          <p:nvPr/>
        </p:nvSpPr>
        <p:spPr bwMode="auto">
          <a:xfrm>
            <a:off x="3024647" y="1444364"/>
            <a:ext cx="844596" cy="627697"/>
          </a:xfrm>
          <a:prstGeom prst="line">
            <a:avLst/>
          </a:prstGeom>
          <a:noFill/>
          <a:ln w="38100">
            <a:solidFill>
              <a:srgbClr val="CC0000"/>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334" name="文本框 333">
                <a:extLst>
                  <a:ext uri="{FF2B5EF4-FFF2-40B4-BE49-F238E27FC236}">
                    <a16:creationId xmlns:a16="http://schemas.microsoft.com/office/drawing/2014/main" id="{AA79E197-3213-46C0-BA9B-12751CE0A07F}"/>
                  </a:ext>
                </a:extLst>
              </p:cNvPr>
              <p:cNvSpPr txBox="1"/>
              <p:nvPr/>
            </p:nvSpPr>
            <p:spPr>
              <a:xfrm>
                <a:off x="3125896" y="3434551"/>
                <a:ext cx="2500428"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0000FF"/>
                              </a:solidFill>
                              <a:latin typeface="Cambria Math" panose="02040503050406030204" pitchFamily="18" charset="0"/>
                            </a:rPr>
                          </m:ctrlPr>
                        </m:sSubPr>
                        <m:e>
                          <m:r>
                            <a:rPr lang="en-US" altLang="zh-CN" b="0" i="1" dirty="0" smtClean="0">
                              <a:solidFill>
                                <a:srgbClr val="0000FF"/>
                              </a:solidFill>
                              <a:latin typeface="Cambria Math" panose="02040503050406030204" pitchFamily="18" charset="0"/>
                            </a:rPr>
                            <m:t>𝑐</m:t>
                          </m:r>
                        </m:e>
                        <m:sub>
                          <m:r>
                            <a:rPr lang="en-US" altLang="zh-CN" b="0" i="1" dirty="0" smtClean="0">
                              <a:solidFill>
                                <a:srgbClr val="0000FF"/>
                              </a:solidFill>
                              <a:latin typeface="Cambria Math" panose="02040503050406030204" pitchFamily="18" charset="0"/>
                            </a:rPr>
                            <m:t>𝑓</m:t>
                          </m:r>
                        </m:sub>
                      </m:sSub>
                      <m:d>
                        <m:dPr>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𝑝</m:t>
                          </m:r>
                        </m:e>
                      </m:d>
                      <m:r>
                        <a:rPr lang="en-US" altLang="zh-CN" b="0" i="1" dirty="0" smtClean="0">
                          <a:solidFill>
                            <a:srgbClr val="0000FF"/>
                          </a:solidFill>
                          <a:latin typeface="Cambria Math" panose="02040503050406030204" pitchFamily="18" charset="0"/>
                        </a:rPr>
                        <m:t>=</m:t>
                      </m:r>
                      <m:r>
                        <a:rPr lang="en-US" altLang="zh-CN" b="0" i="1" dirty="0" smtClean="0">
                          <a:solidFill>
                            <a:srgbClr val="0000FF"/>
                          </a:solidFill>
                          <a:latin typeface="Cambria Math" panose="02040503050406030204" pitchFamily="18" charset="0"/>
                        </a:rPr>
                        <m:t>𝑚𝑖𝑛</m:t>
                      </m:r>
                      <m:d>
                        <m:dPr>
                          <m:begChr m:val="{"/>
                          <m:endChr m:val="}"/>
                          <m:ctrlPr>
                            <a:rPr lang="en-US" altLang="zh-CN" b="0" i="1" dirty="0" smtClean="0">
                              <a:solidFill>
                                <a:srgbClr val="0000FF"/>
                              </a:solidFill>
                              <a:latin typeface="Cambria Math" panose="02040503050406030204" pitchFamily="18" charset="0"/>
                            </a:rPr>
                          </m:ctrlPr>
                        </m:dPr>
                        <m:e>
                          <m:r>
                            <a:rPr lang="en-US" altLang="zh-CN" b="0" i="1" dirty="0" smtClean="0">
                              <a:solidFill>
                                <a:srgbClr val="0000FF"/>
                              </a:solidFill>
                              <a:latin typeface="Cambria Math" panose="02040503050406030204" pitchFamily="18" charset="0"/>
                            </a:rPr>
                            <m:t>8,4,12</m:t>
                          </m:r>
                        </m:e>
                      </m:d>
                      <m:r>
                        <a:rPr lang="en-US" altLang="zh-CN" b="0" i="1" dirty="0" smtClean="0">
                          <a:solidFill>
                            <a:srgbClr val="0000FF"/>
                          </a:solidFill>
                          <a:latin typeface="Cambria Math" panose="02040503050406030204" pitchFamily="18" charset="0"/>
                        </a:rPr>
                        <m:t>=4</m:t>
                      </m:r>
                    </m:oMath>
                  </m:oMathPara>
                </a14:m>
                <a:endParaRPr lang="zh-CN" altLang="en-US" dirty="0">
                  <a:solidFill>
                    <a:srgbClr val="0000FF"/>
                  </a:solidFill>
                </a:endParaRPr>
              </a:p>
            </p:txBody>
          </p:sp>
        </mc:Choice>
        <mc:Fallback>
          <p:sp>
            <p:nvSpPr>
              <p:cNvPr id="334" name="文本框 333">
                <a:extLst>
                  <a:ext uri="{FF2B5EF4-FFF2-40B4-BE49-F238E27FC236}">
                    <a16:creationId xmlns:a16="http://schemas.microsoft.com/office/drawing/2014/main" id="{AA79E197-3213-46C0-BA9B-12751CE0A07F}"/>
                  </a:ext>
                </a:extLst>
              </p:cNvPr>
              <p:cNvSpPr txBox="1">
                <a:spLocks noRot="1" noChangeAspect="1" noMove="1" noResize="1" noEditPoints="1" noAdjustHandles="1" noChangeArrowheads="1" noChangeShapeType="1" noTextEdit="1"/>
              </p:cNvSpPr>
              <p:nvPr/>
            </p:nvSpPr>
            <p:spPr>
              <a:xfrm>
                <a:off x="3125896" y="3434551"/>
                <a:ext cx="2500428" cy="299249"/>
              </a:xfrm>
              <a:prstGeom prst="rect">
                <a:avLst/>
              </a:prstGeom>
              <a:blipFill>
                <a:blip r:embed="rId9"/>
                <a:stretch>
                  <a:fillRect l="-1010" r="-1515" b="-24000"/>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335" name="Oval 3">
                <a:extLst>
                  <a:ext uri="{FF2B5EF4-FFF2-40B4-BE49-F238E27FC236}">
                    <a16:creationId xmlns:a16="http://schemas.microsoft.com/office/drawing/2014/main" id="{133EED04-602D-4432-BD27-E81752911F52}"/>
                  </a:ext>
                </a:extLst>
              </p:cNvPr>
              <p:cNvSpPr>
                <a:spLocks noChangeArrowheads="1"/>
              </p:cNvSpPr>
              <p:nvPr/>
            </p:nvSpPr>
            <p:spPr bwMode="auto">
              <a:xfrm>
                <a:off x="4553768" y="2022221"/>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335" name="Oval 3">
                <a:extLst>
                  <a:ext uri="{FF2B5EF4-FFF2-40B4-BE49-F238E27FC236}">
                    <a16:creationId xmlns:a16="http://schemas.microsoft.com/office/drawing/2014/main" id="{133EED04-602D-4432-BD27-E81752911F52}"/>
                  </a:ext>
                </a:extLst>
              </p:cNvPr>
              <p:cNvSpPr>
                <a:spLocks noRot="1" noChangeAspect="1" noMove="1" noResize="1" noEditPoints="1" noAdjustHandles="1" noChangeArrowheads="1" noChangeShapeType="1" noTextEdit="1"/>
              </p:cNvSpPr>
              <p:nvPr/>
            </p:nvSpPr>
            <p:spPr bwMode="auto">
              <a:xfrm>
                <a:off x="4553768" y="2022221"/>
                <a:ext cx="447674" cy="414337"/>
              </a:xfrm>
              <a:prstGeom prst="ellipse">
                <a:avLst/>
              </a:prstGeom>
              <a:blipFill>
                <a:blip r:embed="rId10"/>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336" name="Line 8">
            <a:extLst>
              <a:ext uri="{FF2B5EF4-FFF2-40B4-BE49-F238E27FC236}">
                <a16:creationId xmlns:a16="http://schemas.microsoft.com/office/drawing/2014/main" id="{0237595D-9630-4875-AA94-8D2FDBC2D344}"/>
              </a:ext>
            </a:extLst>
          </p:cNvPr>
          <p:cNvSpPr>
            <a:spLocks noChangeShapeType="1"/>
          </p:cNvSpPr>
          <p:nvPr/>
        </p:nvSpPr>
        <p:spPr bwMode="auto">
          <a:xfrm flipV="1">
            <a:off x="4799832" y="1457865"/>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 name="Line 9">
            <a:extLst>
              <a:ext uri="{FF2B5EF4-FFF2-40B4-BE49-F238E27FC236}">
                <a16:creationId xmlns:a16="http://schemas.microsoft.com/office/drawing/2014/main" id="{6055EEB7-AE7F-4544-85F5-B236673DAD95}"/>
              </a:ext>
            </a:extLst>
          </p:cNvPr>
          <p:cNvSpPr>
            <a:spLocks noChangeShapeType="1"/>
          </p:cNvSpPr>
          <p:nvPr/>
        </p:nvSpPr>
        <p:spPr bwMode="auto">
          <a:xfrm>
            <a:off x="4798243" y="2435765"/>
            <a:ext cx="728666" cy="538837"/>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 name="Text Box 23">
            <a:extLst>
              <a:ext uri="{FF2B5EF4-FFF2-40B4-BE49-F238E27FC236}">
                <a16:creationId xmlns:a16="http://schemas.microsoft.com/office/drawing/2014/main" id="{0E6A4E32-3E9B-4E20-AB7D-08F4FC4399BE}"/>
              </a:ext>
            </a:extLst>
          </p:cNvPr>
          <p:cNvSpPr txBox="1">
            <a:spLocks noChangeArrowheads="1"/>
          </p:cNvSpPr>
          <p:nvPr/>
        </p:nvSpPr>
        <p:spPr bwMode="auto">
          <a:xfrm>
            <a:off x="4474414" y="1384597"/>
            <a:ext cx="7922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12/</a:t>
            </a:r>
            <a:r>
              <a:rPr lang="en-US" altLang="zh-CN" sz="1800" dirty="0">
                <a:ea typeface="宋体" panose="02010600030101010101" pitchFamily="2" charset="-122"/>
              </a:rPr>
              <a:t>16</a:t>
            </a:r>
          </a:p>
        </p:txBody>
      </p:sp>
      <p:sp>
        <p:nvSpPr>
          <p:cNvPr id="339" name="Text Box 29">
            <a:extLst>
              <a:ext uri="{FF2B5EF4-FFF2-40B4-BE49-F238E27FC236}">
                <a16:creationId xmlns:a16="http://schemas.microsoft.com/office/drawing/2014/main" id="{8FA0A317-AD4B-4F08-A7D2-EF0FE16B7FCD}"/>
              </a:ext>
            </a:extLst>
          </p:cNvPr>
          <p:cNvSpPr txBox="1">
            <a:spLocks noChangeArrowheads="1"/>
          </p:cNvSpPr>
          <p:nvPr/>
        </p:nvSpPr>
        <p:spPr bwMode="auto">
          <a:xfrm>
            <a:off x="4679852" y="2682267"/>
            <a:ext cx="7178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11/</a:t>
            </a:r>
            <a:r>
              <a:rPr lang="en-US" altLang="zh-CN" sz="1800" dirty="0">
                <a:ea typeface="宋体" panose="02010600030101010101" pitchFamily="2" charset="-122"/>
              </a:rPr>
              <a:t>13</a:t>
            </a:r>
          </a:p>
        </p:txBody>
      </p:sp>
      <p:sp>
        <p:nvSpPr>
          <p:cNvPr id="340" name="Oval 3">
            <a:extLst>
              <a:ext uri="{FF2B5EF4-FFF2-40B4-BE49-F238E27FC236}">
                <a16:creationId xmlns:a16="http://schemas.microsoft.com/office/drawing/2014/main" id="{2BD5D632-903E-48FC-927E-520518A284F3}"/>
              </a:ext>
            </a:extLst>
          </p:cNvPr>
          <p:cNvSpPr>
            <a:spLocks noChangeArrowheads="1"/>
          </p:cNvSpPr>
          <p:nvPr/>
        </p:nvSpPr>
        <p:spPr bwMode="auto">
          <a:xfrm>
            <a:off x="5525144" y="120068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1" name="矩形 340">
                <a:extLst>
                  <a:ext uri="{FF2B5EF4-FFF2-40B4-BE49-F238E27FC236}">
                    <a16:creationId xmlns:a16="http://schemas.microsoft.com/office/drawing/2014/main" id="{00671F6D-E93E-4352-BA84-3945CF1171B4}"/>
                  </a:ext>
                </a:extLst>
              </p:cNvPr>
              <p:cNvSpPr/>
              <p:nvPr/>
            </p:nvSpPr>
            <p:spPr>
              <a:xfrm>
                <a:off x="5498868" y="1153354"/>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341" name="矩形 340">
                <a:extLst>
                  <a:ext uri="{FF2B5EF4-FFF2-40B4-BE49-F238E27FC236}">
                    <a16:creationId xmlns:a16="http://schemas.microsoft.com/office/drawing/2014/main" id="{00671F6D-E93E-4352-BA84-3945CF1171B4}"/>
                  </a:ext>
                </a:extLst>
              </p:cNvPr>
              <p:cNvSpPr>
                <a:spLocks noRot="1" noChangeAspect="1" noMove="1" noResize="1" noEditPoints="1" noAdjustHandles="1" noChangeArrowheads="1" noChangeShapeType="1" noTextEdit="1"/>
              </p:cNvSpPr>
              <p:nvPr/>
            </p:nvSpPr>
            <p:spPr>
              <a:xfrm>
                <a:off x="5498868" y="1153354"/>
                <a:ext cx="552780" cy="461665"/>
              </a:xfrm>
              <a:prstGeom prst="rect">
                <a:avLst/>
              </a:prstGeom>
              <a:blipFill>
                <a:blip r:embed="rId11"/>
                <a:stretch>
                  <a:fillRect b="-1316"/>
                </a:stretch>
              </a:blipFill>
            </p:spPr>
            <p:txBody>
              <a:bodyPr/>
              <a:lstStyle/>
              <a:p>
                <a:r>
                  <a:rPr lang="zh-CN" altLang="en-US">
                    <a:noFill/>
                  </a:rPr>
                  <a:t> </a:t>
                </a:r>
              </a:p>
            </p:txBody>
          </p:sp>
        </mc:Fallback>
      </mc:AlternateContent>
      <p:sp>
        <p:nvSpPr>
          <p:cNvPr id="342" name="Oval 3">
            <a:extLst>
              <a:ext uri="{FF2B5EF4-FFF2-40B4-BE49-F238E27FC236}">
                <a16:creationId xmlns:a16="http://schemas.microsoft.com/office/drawing/2014/main" id="{D1CE42A1-4156-4AD7-B8BD-BCEBB2D5FF80}"/>
              </a:ext>
            </a:extLst>
          </p:cNvPr>
          <p:cNvSpPr>
            <a:spLocks noChangeArrowheads="1"/>
          </p:cNvSpPr>
          <p:nvPr/>
        </p:nvSpPr>
        <p:spPr bwMode="auto">
          <a:xfrm>
            <a:off x="5521918" y="2741547"/>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3" name="矩形 342">
                <a:extLst>
                  <a:ext uri="{FF2B5EF4-FFF2-40B4-BE49-F238E27FC236}">
                    <a16:creationId xmlns:a16="http://schemas.microsoft.com/office/drawing/2014/main" id="{AC964DD2-599C-412C-B7B1-52064928E997}"/>
                  </a:ext>
                </a:extLst>
              </p:cNvPr>
              <p:cNvSpPr/>
              <p:nvPr/>
            </p:nvSpPr>
            <p:spPr>
              <a:xfrm>
                <a:off x="5495642" y="2694219"/>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343" name="矩形 342">
                <a:extLst>
                  <a:ext uri="{FF2B5EF4-FFF2-40B4-BE49-F238E27FC236}">
                    <a16:creationId xmlns:a16="http://schemas.microsoft.com/office/drawing/2014/main" id="{AC964DD2-599C-412C-B7B1-52064928E997}"/>
                  </a:ext>
                </a:extLst>
              </p:cNvPr>
              <p:cNvSpPr>
                <a:spLocks noRot="1" noChangeAspect="1" noMove="1" noResize="1" noEditPoints="1" noAdjustHandles="1" noChangeArrowheads="1" noChangeShapeType="1" noTextEdit="1"/>
              </p:cNvSpPr>
              <p:nvPr/>
            </p:nvSpPr>
            <p:spPr>
              <a:xfrm>
                <a:off x="5495642" y="2694219"/>
                <a:ext cx="559897" cy="461665"/>
              </a:xfrm>
              <a:prstGeom prst="rect">
                <a:avLst/>
              </a:prstGeom>
              <a:blipFill>
                <a:blip r:embed="rId12"/>
                <a:stretch>
                  <a:fillRect/>
                </a:stretch>
              </a:blipFill>
            </p:spPr>
            <p:txBody>
              <a:bodyPr/>
              <a:lstStyle/>
              <a:p>
                <a:r>
                  <a:rPr lang="zh-CN" altLang="en-US">
                    <a:noFill/>
                  </a:rPr>
                  <a:t> </a:t>
                </a:r>
              </a:p>
            </p:txBody>
          </p:sp>
        </mc:Fallback>
      </mc:AlternateContent>
      <p:sp>
        <p:nvSpPr>
          <p:cNvPr id="344" name="Oval 3">
            <a:extLst>
              <a:ext uri="{FF2B5EF4-FFF2-40B4-BE49-F238E27FC236}">
                <a16:creationId xmlns:a16="http://schemas.microsoft.com/office/drawing/2014/main" id="{3794854E-45E0-4618-A33D-37ACFB37CE65}"/>
              </a:ext>
            </a:extLst>
          </p:cNvPr>
          <p:cNvSpPr>
            <a:spLocks noChangeArrowheads="1"/>
          </p:cNvSpPr>
          <p:nvPr/>
        </p:nvSpPr>
        <p:spPr bwMode="auto">
          <a:xfrm>
            <a:off x="6977342" y="1200682"/>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5" name="矩形 344">
                <a:extLst>
                  <a:ext uri="{FF2B5EF4-FFF2-40B4-BE49-F238E27FC236}">
                    <a16:creationId xmlns:a16="http://schemas.microsoft.com/office/drawing/2014/main" id="{02710E24-C268-4CC8-97F5-C1A22FEFD146}"/>
                  </a:ext>
                </a:extLst>
              </p:cNvPr>
              <p:cNvSpPr/>
              <p:nvPr/>
            </p:nvSpPr>
            <p:spPr>
              <a:xfrm>
                <a:off x="6951066" y="1153354"/>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345" name="矩形 344">
                <a:extLst>
                  <a:ext uri="{FF2B5EF4-FFF2-40B4-BE49-F238E27FC236}">
                    <a16:creationId xmlns:a16="http://schemas.microsoft.com/office/drawing/2014/main" id="{02710E24-C268-4CC8-97F5-C1A22FEFD146}"/>
                  </a:ext>
                </a:extLst>
              </p:cNvPr>
              <p:cNvSpPr>
                <a:spLocks noRot="1" noChangeAspect="1" noMove="1" noResize="1" noEditPoints="1" noAdjustHandles="1" noChangeArrowheads="1" noChangeShapeType="1" noTextEdit="1"/>
              </p:cNvSpPr>
              <p:nvPr/>
            </p:nvSpPr>
            <p:spPr>
              <a:xfrm>
                <a:off x="6951066" y="1153354"/>
                <a:ext cx="559897" cy="461665"/>
              </a:xfrm>
              <a:prstGeom prst="rect">
                <a:avLst/>
              </a:prstGeom>
              <a:blipFill>
                <a:blip r:embed="rId13"/>
                <a:stretch>
                  <a:fillRect b="-1316"/>
                </a:stretch>
              </a:blipFill>
            </p:spPr>
            <p:txBody>
              <a:bodyPr/>
              <a:lstStyle/>
              <a:p>
                <a:r>
                  <a:rPr lang="zh-CN" altLang="en-US">
                    <a:noFill/>
                  </a:rPr>
                  <a:t> </a:t>
                </a:r>
              </a:p>
            </p:txBody>
          </p:sp>
        </mc:Fallback>
      </mc:AlternateContent>
      <p:sp>
        <p:nvSpPr>
          <p:cNvPr id="346" name="Oval 3">
            <a:extLst>
              <a:ext uri="{FF2B5EF4-FFF2-40B4-BE49-F238E27FC236}">
                <a16:creationId xmlns:a16="http://schemas.microsoft.com/office/drawing/2014/main" id="{571BF137-9D81-4683-8F13-EB07B94291ED}"/>
              </a:ext>
            </a:extLst>
          </p:cNvPr>
          <p:cNvSpPr>
            <a:spLocks noChangeArrowheads="1"/>
          </p:cNvSpPr>
          <p:nvPr/>
        </p:nvSpPr>
        <p:spPr bwMode="auto">
          <a:xfrm>
            <a:off x="6960423" y="2741548"/>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7" name="矩形 346">
                <a:extLst>
                  <a:ext uri="{FF2B5EF4-FFF2-40B4-BE49-F238E27FC236}">
                    <a16:creationId xmlns:a16="http://schemas.microsoft.com/office/drawing/2014/main" id="{061B2C11-3BF8-44C2-95DB-04650C3078E8}"/>
                  </a:ext>
                </a:extLst>
              </p:cNvPr>
              <p:cNvSpPr/>
              <p:nvPr/>
            </p:nvSpPr>
            <p:spPr>
              <a:xfrm>
                <a:off x="6934147" y="2694220"/>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347" name="矩形 346">
                <a:extLst>
                  <a:ext uri="{FF2B5EF4-FFF2-40B4-BE49-F238E27FC236}">
                    <a16:creationId xmlns:a16="http://schemas.microsoft.com/office/drawing/2014/main" id="{061B2C11-3BF8-44C2-95DB-04650C3078E8}"/>
                  </a:ext>
                </a:extLst>
              </p:cNvPr>
              <p:cNvSpPr>
                <a:spLocks noRot="1" noChangeAspect="1" noMove="1" noResize="1" noEditPoints="1" noAdjustHandles="1" noChangeArrowheads="1" noChangeShapeType="1" noTextEdit="1"/>
              </p:cNvSpPr>
              <p:nvPr/>
            </p:nvSpPr>
            <p:spPr>
              <a:xfrm>
                <a:off x="6934147" y="2694220"/>
                <a:ext cx="546752" cy="461665"/>
              </a:xfrm>
              <a:prstGeom prst="rect">
                <a:avLst/>
              </a:prstGeom>
              <a:blipFill>
                <a:blip r:embed="rId14"/>
                <a:stretch>
                  <a:fillRect/>
                </a:stretch>
              </a:blipFill>
            </p:spPr>
            <p:txBody>
              <a:bodyPr/>
              <a:lstStyle/>
              <a:p>
                <a:r>
                  <a:rPr lang="zh-CN" altLang="en-US">
                    <a:noFill/>
                  </a:rPr>
                  <a:t> </a:t>
                </a:r>
              </a:p>
            </p:txBody>
          </p:sp>
        </mc:Fallback>
      </mc:AlternateContent>
      <p:sp>
        <p:nvSpPr>
          <p:cNvPr id="348" name="Oval 3">
            <a:extLst>
              <a:ext uri="{FF2B5EF4-FFF2-40B4-BE49-F238E27FC236}">
                <a16:creationId xmlns:a16="http://schemas.microsoft.com/office/drawing/2014/main" id="{2EDC09A0-6076-4CF5-AA0A-E14A53BC85F8}"/>
              </a:ext>
            </a:extLst>
          </p:cNvPr>
          <p:cNvSpPr>
            <a:spLocks noChangeArrowheads="1"/>
          </p:cNvSpPr>
          <p:nvPr/>
        </p:nvSpPr>
        <p:spPr bwMode="auto">
          <a:xfrm>
            <a:off x="8204404" y="2030059"/>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349" name="矩形 348">
                <a:extLst>
                  <a:ext uri="{FF2B5EF4-FFF2-40B4-BE49-F238E27FC236}">
                    <a16:creationId xmlns:a16="http://schemas.microsoft.com/office/drawing/2014/main" id="{6784DD1E-587B-4529-B2AB-26BF07B784F0}"/>
                  </a:ext>
                </a:extLst>
              </p:cNvPr>
              <p:cNvSpPr/>
              <p:nvPr/>
            </p:nvSpPr>
            <p:spPr>
              <a:xfrm>
                <a:off x="8178128" y="1982731"/>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349" name="矩形 348">
                <a:extLst>
                  <a:ext uri="{FF2B5EF4-FFF2-40B4-BE49-F238E27FC236}">
                    <a16:creationId xmlns:a16="http://schemas.microsoft.com/office/drawing/2014/main" id="{6784DD1E-587B-4529-B2AB-26BF07B784F0}"/>
                  </a:ext>
                </a:extLst>
              </p:cNvPr>
              <p:cNvSpPr>
                <a:spLocks noRot="1" noChangeAspect="1" noMove="1" noResize="1" noEditPoints="1" noAdjustHandles="1" noChangeArrowheads="1" noChangeShapeType="1" noTextEdit="1"/>
              </p:cNvSpPr>
              <p:nvPr/>
            </p:nvSpPr>
            <p:spPr>
              <a:xfrm>
                <a:off x="8178128" y="1982731"/>
                <a:ext cx="552780" cy="461665"/>
              </a:xfrm>
              <a:prstGeom prst="rect">
                <a:avLst/>
              </a:prstGeom>
              <a:blipFill>
                <a:blip r:embed="rId15"/>
                <a:stretch>
                  <a:fillRect/>
                </a:stretch>
              </a:blipFill>
            </p:spPr>
            <p:txBody>
              <a:bodyPr/>
              <a:lstStyle/>
              <a:p>
                <a:r>
                  <a:rPr lang="zh-CN" altLang="en-US">
                    <a:noFill/>
                  </a:rPr>
                  <a:t> </a:t>
                </a:r>
              </a:p>
            </p:txBody>
          </p:sp>
        </mc:Fallback>
      </mc:AlternateContent>
      <p:sp>
        <p:nvSpPr>
          <p:cNvPr id="350" name="Line 15">
            <a:extLst>
              <a:ext uri="{FF2B5EF4-FFF2-40B4-BE49-F238E27FC236}">
                <a16:creationId xmlns:a16="http://schemas.microsoft.com/office/drawing/2014/main" id="{005431E0-652C-4F3A-999B-7DD335D0D6F7}"/>
              </a:ext>
            </a:extLst>
          </p:cNvPr>
          <p:cNvSpPr>
            <a:spLocks noChangeShapeType="1"/>
          </p:cNvSpPr>
          <p:nvPr/>
        </p:nvSpPr>
        <p:spPr bwMode="auto">
          <a:xfrm flipV="1">
            <a:off x="6010349" y="142190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1" name="Line 15">
            <a:extLst>
              <a:ext uri="{FF2B5EF4-FFF2-40B4-BE49-F238E27FC236}">
                <a16:creationId xmlns:a16="http://schemas.microsoft.com/office/drawing/2014/main" id="{F935F2FC-2ADC-430F-BFAD-0370F4782782}"/>
              </a:ext>
            </a:extLst>
          </p:cNvPr>
          <p:cNvSpPr>
            <a:spLocks noChangeShapeType="1"/>
          </p:cNvSpPr>
          <p:nvPr/>
        </p:nvSpPr>
        <p:spPr bwMode="auto">
          <a:xfrm flipV="1">
            <a:off x="5987917" y="2974602"/>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2" name="Line 15">
            <a:extLst>
              <a:ext uri="{FF2B5EF4-FFF2-40B4-BE49-F238E27FC236}">
                <a16:creationId xmlns:a16="http://schemas.microsoft.com/office/drawing/2014/main" id="{7CACC062-38B2-4370-AE3E-929EE2DAB6F6}"/>
              </a:ext>
            </a:extLst>
          </p:cNvPr>
          <p:cNvSpPr>
            <a:spLocks noChangeShapeType="1"/>
          </p:cNvSpPr>
          <p:nvPr/>
        </p:nvSpPr>
        <p:spPr bwMode="auto">
          <a:xfrm>
            <a:off x="7423584" y="1474402"/>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3" name="Line 15">
            <a:extLst>
              <a:ext uri="{FF2B5EF4-FFF2-40B4-BE49-F238E27FC236}">
                <a16:creationId xmlns:a16="http://schemas.microsoft.com/office/drawing/2014/main" id="{A3C3BC5F-86D5-4543-84A9-F2A3FA52CBB3}"/>
              </a:ext>
            </a:extLst>
          </p:cNvPr>
          <p:cNvSpPr>
            <a:spLocks noChangeShapeType="1"/>
          </p:cNvSpPr>
          <p:nvPr/>
        </p:nvSpPr>
        <p:spPr bwMode="auto">
          <a:xfrm flipV="1">
            <a:off x="7421163" y="2442494"/>
            <a:ext cx="867769" cy="538836"/>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4" name="Line 15">
            <a:extLst>
              <a:ext uri="{FF2B5EF4-FFF2-40B4-BE49-F238E27FC236}">
                <a16:creationId xmlns:a16="http://schemas.microsoft.com/office/drawing/2014/main" id="{0C77E5D5-6D43-4A34-B64E-18A9F7F08DDF}"/>
              </a:ext>
            </a:extLst>
          </p:cNvPr>
          <p:cNvSpPr>
            <a:spLocks noChangeShapeType="1"/>
          </p:cNvSpPr>
          <p:nvPr/>
        </p:nvSpPr>
        <p:spPr bwMode="auto">
          <a:xfrm flipV="1">
            <a:off x="7181056" y="1662346"/>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5" name="Line 15">
            <a:extLst>
              <a:ext uri="{FF2B5EF4-FFF2-40B4-BE49-F238E27FC236}">
                <a16:creationId xmlns:a16="http://schemas.microsoft.com/office/drawing/2014/main" id="{B6CCF736-9958-40CB-AFEA-C63BE004BDCB}"/>
              </a:ext>
            </a:extLst>
          </p:cNvPr>
          <p:cNvSpPr>
            <a:spLocks noChangeShapeType="1"/>
          </p:cNvSpPr>
          <p:nvPr/>
        </p:nvSpPr>
        <p:spPr bwMode="auto">
          <a:xfrm flipV="1">
            <a:off x="5745248" y="1651104"/>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6" name="Line 15">
            <a:extLst>
              <a:ext uri="{FF2B5EF4-FFF2-40B4-BE49-F238E27FC236}">
                <a16:creationId xmlns:a16="http://schemas.microsoft.com/office/drawing/2014/main" id="{D63C244F-1F8C-4C2D-8A8F-E299318A2218}"/>
              </a:ext>
            </a:extLst>
          </p:cNvPr>
          <p:cNvSpPr>
            <a:spLocks noChangeShapeType="1"/>
          </p:cNvSpPr>
          <p:nvPr/>
        </p:nvSpPr>
        <p:spPr bwMode="auto">
          <a:xfrm flipH="1">
            <a:off x="5872607" y="1621745"/>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7" name="Text Box 23">
            <a:extLst>
              <a:ext uri="{FF2B5EF4-FFF2-40B4-BE49-F238E27FC236}">
                <a16:creationId xmlns:a16="http://schemas.microsoft.com/office/drawing/2014/main" id="{6AD32760-BB0B-4C73-907E-AD5D51830FDC}"/>
              </a:ext>
            </a:extLst>
          </p:cNvPr>
          <p:cNvSpPr txBox="1">
            <a:spLocks noChangeArrowheads="1"/>
          </p:cNvSpPr>
          <p:nvPr/>
        </p:nvSpPr>
        <p:spPr bwMode="auto">
          <a:xfrm>
            <a:off x="5345551" y="2033403"/>
            <a:ext cx="6142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4</a:t>
            </a:r>
          </a:p>
        </p:txBody>
      </p:sp>
      <p:sp>
        <p:nvSpPr>
          <p:cNvPr id="358" name="Text Box 23">
            <a:extLst>
              <a:ext uri="{FF2B5EF4-FFF2-40B4-BE49-F238E27FC236}">
                <a16:creationId xmlns:a16="http://schemas.microsoft.com/office/drawing/2014/main" id="{0808EBE5-BF8E-4C8E-A92B-D81AF1361298}"/>
              </a:ext>
            </a:extLst>
          </p:cNvPr>
          <p:cNvSpPr txBox="1">
            <a:spLocks noChangeArrowheads="1"/>
          </p:cNvSpPr>
          <p:nvPr/>
        </p:nvSpPr>
        <p:spPr bwMode="auto">
          <a:xfrm>
            <a:off x="6146954" y="2957518"/>
            <a:ext cx="7834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11/</a:t>
            </a:r>
            <a:r>
              <a:rPr lang="en-US" altLang="zh-CN" sz="1800" dirty="0">
                <a:ea typeface="宋体" panose="02010600030101010101" pitchFamily="2" charset="-122"/>
              </a:rPr>
              <a:t>14</a:t>
            </a:r>
          </a:p>
        </p:txBody>
      </p:sp>
      <p:sp>
        <p:nvSpPr>
          <p:cNvPr id="359" name="Text Box 23">
            <a:extLst>
              <a:ext uri="{FF2B5EF4-FFF2-40B4-BE49-F238E27FC236}">
                <a16:creationId xmlns:a16="http://schemas.microsoft.com/office/drawing/2014/main" id="{D35BFDD0-4432-4E06-AAD8-6C5905F8421C}"/>
              </a:ext>
            </a:extLst>
          </p:cNvPr>
          <p:cNvSpPr txBox="1">
            <a:spLocks noChangeArrowheads="1"/>
          </p:cNvSpPr>
          <p:nvPr/>
        </p:nvSpPr>
        <p:spPr bwMode="auto">
          <a:xfrm>
            <a:off x="5985787" y="1957372"/>
            <a:ext cx="71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0/</a:t>
            </a:r>
            <a:r>
              <a:rPr lang="en-US" altLang="zh-CN" sz="1800" dirty="0">
                <a:ea typeface="宋体" panose="02010600030101010101" pitchFamily="2" charset="-122"/>
              </a:rPr>
              <a:t>9</a:t>
            </a:r>
          </a:p>
        </p:txBody>
      </p:sp>
      <p:sp>
        <p:nvSpPr>
          <p:cNvPr id="360" name="Text Box 23">
            <a:extLst>
              <a:ext uri="{FF2B5EF4-FFF2-40B4-BE49-F238E27FC236}">
                <a16:creationId xmlns:a16="http://schemas.microsoft.com/office/drawing/2014/main" id="{C64D762B-542F-4AD6-A958-A15AF297853A}"/>
              </a:ext>
            </a:extLst>
          </p:cNvPr>
          <p:cNvSpPr txBox="1">
            <a:spLocks noChangeArrowheads="1"/>
          </p:cNvSpPr>
          <p:nvPr/>
        </p:nvSpPr>
        <p:spPr bwMode="auto">
          <a:xfrm>
            <a:off x="7250875" y="2053920"/>
            <a:ext cx="723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7/</a:t>
            </a:r>
            <a:r>
              <a:rPr lang="en-US" altLang="zh-CN" sz="1800" dirty="0">
                <a:ea typeface="宋体" panose="02010600030101010101" pitchFamily="2" charset="-122"/>
              </a:rPr>
              <a:t>7</a:t>
            </a:r>
          </a:p>
        </p:txBody>
      </p:sp>
      <p:sp>
        <p:nvSpPr>
          <p:cNvPr id="361" name="Text Box 23">
            <a:extLst>
              <a:ext uri="{FF2B5EF4-FFF2-40B4-BE49-F238E27FC236}">
                <a16:creationId xmlns:a16="http://schemas.microsoft.com/office/drawing/2014/main" id="{444AC947-2198-48E8-9E58-B113514E74BE}"/>
              </a:ext>
            </a:extLst>
          </p:cNvPr>
          <p:cNvSpPr txBox="1">
            <a:spLocks noChangeArrowheads="1"/>
          </p:cNvSpPr>
          <p:nvPr/>
        </p:nvSpPr>
        <p:spPr bwMode="auto">
          <a:xfrm>
            <a:off x="7789974" y="1377512"/>
            <a:ext cx="9093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19/</a:t>
            </a:r>
            <a:r>
              <a:rPr lang="en-US" altLang="zh-CN" sz="1800" dirty="0">
                <a:ea typeface="宋体" panose="02010600030101010101" pitchFamily="2" charset="-122"/>
              </a:rPr>
              <a:t>20</a:t>
            </a:r>
          </a:p>
        </p:txBody>
      </p:sp>
      <p:sp>
        <p:nvSpPr>
          <p:cNvPr id="362" name="Text Box 23">
            <a:extLst>
              <a:ext uri="{FF2B5EF4-FFF2-40B4-BE49-F238E27FC236}">
                <a16:creationId xmlns:a16="http://schemas.microsoft.com/office/drawing/2014/main" id="{264562DC-95E0-47BD-A4A7-5942D49DA617}"/>
              </a:ext>
            </a:extLst>
          </p:cNvPr>
          <p:cNvSpPr txBox="1">
            <a:spLocks noChangeArrowheads="1"/>
          </p:cNvSpPr>
          <p:nvPr/>
        </p:nvSpPr>
        <p:spPr bwMode="auto">
          <a:xfrm>
            <a:off x="7713007" y="266339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4/</a:t>
            </a:r>
            <a:r>
              <a:rPr lang="en-US" altLang="zh-CN" sz="1800" dirty="0">
                <a:ea typeface="宋体" panose="02010600030101010101" pitchFamily="2" charset="-122"/>
              </a:rPr>
              <a:t>4</a:t>
            </a:r>
          </a:p>
        </p:txBody>
      </p:sp>
      <p:sp>
        <p:nvSpPr>
          <p:cNvPr id="363" name="Text Box 23">
            <a:extLst>
              <a:ext uri="{FF2B5EF4-FFF2-40B4-BE49-F238E27FC236}">
                <a16:creationId xmlns:a16="http://schemas.microsoft.com/office/drawing/2014/main" id="{8087D40C-2F33-4E8D-A96F-559F2F5D38D3}"/>
              </a:ext>
            </a:extLst>
          </p:cNvPr>
          <p:cNvSpPr txBox="1">
            <a:spLocks noChangeArrowheads="1"/>
          </p:cNvSpPr>
          <p:nvPr/>
        </p:nvSpPr>
        <p:spPr bwMode="auto">
          <a:xfrm>
            <a:off x="6077924" y="1106428"/>
            <a:ext cx="752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b="1" dirty="0">
                <a:solidFill>
                  <a:schemeClr val="accent2"/>
                </a:solidFill>
                <a:ea typeface="宋体" panose="02010600030101010101" pitchFamily="2" charset="-122"/>
              </a:rPr>
              <a:t>12/</a:t>
            </a:r>
            <a:r>
              <a:rPr lang="en-US" altLang="zh-CN" sz="1800" dirty="0">
                <a:ea typeface="宋体" panose="02010600030101010101" pitchFamily="2" charset="-122"/>
              </a:rPr>
              <a:t>12</a:t>
            </a:r>
          </a:p>
        </p:txBody>
      </p:sp>
      <p:sp>
        <p:nvSpPr>
          <p:cNvPr id="364" name="Line 9">
            <a:extLst>
              <a:ext uri="{FF2B5EF4-FFF2-40B4-BE49-F238E27FC236}">
                <a16:creationId xmlns:a16="http://schemas.microsoft.com/office/drawing/2014/main" id="{96F03AE6-2F13-4F16-A535-EEDE14FB9C88}"/>
              </a:ext>
            </a:extLst>
          </p:cNvPr>
          <p:cNvSpPr>
            <a:spLocks noChangeShapeType="1"/>
          </p:cNvSpPr>
          <p:nvPr/>
        </p:nvSpPr>
        <p:spPr bwMode="auto">
          <a:xfrm flipH="1" flipV="1">
            <a:off x="497706" y="2354124"/>
            <a:ext cx="626069" cy="46166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5" name="Text Box 23">
            <a:extLst>
              <a:ext uri="{FF2B5EF4-FFF2-40B4-BE49-F238E27FC236}">
                <a16:creationId xmlns:a16="http://schemas.microsoft.com/office/drawing/2014/main" id="{3E526DD5-AFB5-404B-BBE3-4C94DD68A031}"/>
              </a:ext>
            </a:extLst>
          </p:cNvPr>
          <p:cNvSpPr txBox="1">
            <a:spLocks noChangeArrowheads="1"/>
          </p:cNvSpPr>
          <p:nvPr/>
        </p:nvSpPr>
        <p:spPr bwMode="auto">
          <a:xfrm>
            <a:off x="533972" y="2527619"/>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11</a:t>
            </a:r>
          </a:p>
        </p:txBody>
      </p:sp>
      <p:sp>
        <p:nvSpPr>
          <p:cNvPr id="366" name="Line 9">
            <a:extLst>
              <a:ext uri="{FF2B5EF4-FFF2-40B4-BE49-F238E27FC236}">
                <a16:creationId xmlns:a16="http://schemas.microsoft.com/office/drawing/2014/main" id="{67C1E976-7188-4287-AAA0-26F7CDFEEA64}"/>
              </a:ext>
            </a:extLst>
          </p:cNvPr>
          <p:cNvSpPr>
            <a:spLocks noChangeShapeType="1"/>
          </p:cNvSpPr>
          <p:nvPr/>
        </p:nvSpPr>
        <p:spPr bwMode="auto">
          <a:xfrm flipH="1" flipV="1">
            <a:off x="2956676" y="1506900"/>
            <a:ext cx="799285" cy="59520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7" name="Text Box 23">
            <a:extLst>
              <a:ext uri="{FF2B5EF4-FFF2-40B4-BE49-F238E27FC236}">
                <a16:creationId xmlns:a16="http://schemas.microsoft.com/office/drawing/2014/main" id="{FCFFD70A-1992-442B-8F6C-878F31736D95}"/>
              </a:ext>
            </a:extLst>
          </p:cNvPr>
          <p:cNvSpPr txBox="1">
            <a:spLocks noChangeArrowheads="1"/>
          </p:cNvSpPr>
          <p:nvPr/>
        </p:nvSpPr>
        <p:spPr bwMode="auto">
          <a:xfrm>
            <a:off x="3087418" y="1699826"/>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15</a:t>
            </a:r>
          </a:p>
        </p:txBody>
      </p:sp>
      <p:sp>
        <p:nvSpPr>
          <p:cNvPr id="206" name="文本框 205">
            <a:extLst>
              <a:ext uri="{FF2B5EF4-FFF2-40B4-BE49-F238E27FC236}">
                <a16:creationId xmlns:a16="http://schemas.microsoft.com/office/drawing/2014/main" id="{D45BB5D9-B0EE-4C76-89B9-1228340D7BA8}"/>
              </a:ext>
            </a:extLst>
          </p:cNvPr>
          <p:cNvSpPr txBox="1"/>
          <p:nvPr/>
        </p:nvSpPr>
        <p:spPr>
          <a:xfrm>
            <a:off x="3847555" y="5833742"/>
            <a:ext cx="728666" cy="369332"/>
          </a:xfrm>
          <a:prstGeom prst="rect">
            <a:avLst/>
          </a:prstGeom>
          <a:noFill/>
        </p:spPr>
        <p:txBody>
          <a:bodyPr wrap="square" rtlCol="0">
            <a:spAutoFit/>
          </a:bodyPr>
          <a:lstStyle/>
          <a:p>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en-US"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f</a:t>
            </a:r>
            <a:r>
              <a:rPr lang="zh-CN" altLang="en-US"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07" name="Oval 3">
                <a:extLst>
                  <a:ext uri="{FF2B5EF4-FFF2-40B4-BE49-F238E27FC236}">
                    <a16:creationId xmlns:a16="http://schemas.microsoft.com/office/drawing/2014/main" id="{5CCE7E06-38C3-4AA2-A0C8-F830F773C603}"/>
                  </a:ext>
                </a:extLst>
              </p:cNvPr>
              <p:cNvSpPr>
                <a:spLocks noChangeArrowheads="1"/>
              </p:cNvSpPr>
              <p:nvPr/>
            </p:nvSpPr>
            <p:spPr bwMode="auto">
              <a:xfrm>
                <a:off x="152400" y="4927183"/>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宋体" panose="02010600030101010101" pitchFamily="2" charset="-122"/>
                        </a:rPr>
                        <m:t>𝑠</m:t>
                      </m:r>
                    </m:oMath>
                  </m:oMathPara>
                </a14:m>
                <a:endParaRPr lang="en-US" altLang="zh-CN" dirty="0">
                  <a:solidFill>
                    <a:srgbClr val="0000FF"/>
                  </a:solidFill>
                  <a:ea typeface="宋体" panose="02010600030101010101" pitchFamily="2" charset="-122"/>
                </a:endParaRPr>
              </a:p>
            </p:txBody>
          </p:sp>
        </mc:Choice>
        <mc:Fallback xmlns="">
          <p:sp>
            <p:nvSpPr>
              <p:cNvPr id="207" name="Oval 3">
                <a:extLst>
                  <a:ext uri="{FF2B5EF4-FFF2-40B4-BE49-F238E27FC236}">
                    <a16:creationId xmlns:a16="http://schemas.microsoft.com/office/drawing/2014/main" id="{5CCE7E06-38C3-4AA2-A0C8-F830F773C603}"/>
                  </a:ext>
                </a:extLst>
              </p:cNvPr>
              <p:cNvSpPr>
                <a:spLocks noRot="1" noChangeAspect="1" noMove="1" noResize="1" noEditPoints="1" noAdjustHandles="1" noChangeArrowheads="1" noChangeShapeType="1" noTextEdit="1"/>
              </p:cNvSpPr>
              <p:nvPr/>
            </p:nvSpPr>
            <p:spPr bwMode="auto">
              <a:xfrm>
                <a:off x="152400" y="4927183"/>
                <a:ext cx="447674" cy="414337"/>
              </a:xfrm>
              <a:prstGeom prst="ellipse">
                <a:avLst/>
              </a:prstGeom>
              <a:blipFill>
                <a:blip r:embed="rId16"/>
                <a:stretch>
                  <a:fillRect/>
                </a:stretch>
              </a:blipFill>
              <a:ln w="12700">
                <a:solidFill>
                  <a:schemeClr val="tx1"/>
                </a:solidFill>
                <a:round/>
                <a:headEnd type="none" w="sm" len="sm"/>
                <a:tailEnd type="none" w="sm" len="sm"/>
              </a:ln>
            </p:spPr>
            <p:txBody>
              <a:bodyPr/>
              <a:lstStyle/>
              <a:p>
                <a:r>
                  <a:rPr lang="zh-CN" altLang="en-US">
                    <a:noFill/>
                  </a:rPr>
                  <a:t> </a:t>
                </a:r>
              </a:p>
            </p:txBody>
          </p:sp>
        </mc:Fallback>
      </mc:AlternateContent>
      <p:sp>
        <p:nvSpPr>
          <p:cNvPr id="208" name="Line 8">
            <a:extLst>
              <a:ext uri="{FF2B5EF4-FFF2-40B4-BE49-F238E27FC236}">
                <a16:creationId xmlns:a16="http://schemas.microsoft.com/office/drawing/2014/main" id="{04280597-1568-486C-87C5-E59406DAE9FC}"/>
              </a:ext>
            </a:extLst>
          </p:cNvPr>
          <p:cNvSpPr>
            <a:spLocks noChangeShapeType="1"/>
          </p:cNvSpPr>
          <p:nvPr/>
        </p:nvSpPr>
        <p:spPr bwMode="auto">
          <a:xfrm flipV="1">
            <a:off x="400039" y="4362843"/>
            <a:ext cx="728666" cy="57219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 name="Line 9">
            <a:extLst>
              <a:ext uri="{FF2B5EF4-FFF2-40B4-BE49-F238E27FC236}">
                <a16:creationId xmlns:a16="http://schemas.microsoft.com/office/drawing/2014/main" id="{41433F08-49D3-475A-A641-7158E04E6023}"/>
              </a:ext>
            </a:extLst>
          </p:cNvPr>
          <p:cNvSpPr>
            <a:spLocks noChangeShapeType="1"/>
          </p:cNvSpPr>
          <p:nvPr/>
        </p:nvSpPr>
        <p:spPr bwMode="auto">
          <a:xfrm>
            <a:off x="570510" y="5257781"/>
            <a:ext cx="615237" cy="42785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0" name="Text Box 23">
            <a:extLst>
              <a:ext uri="{FF2B5EF4-FFF2-40B4-BE49-F238E27FC236}">
                <a16:creationId xmlns:a16="http://schemas.microsoft.com/office/drawing/2014/main" id="{5AD1A45E-1C9F-4BF3-940A-AE433FFB0597}"/>
              </a:ext>
            </a:extLst>
          </p:cNvPr>
          <p:cNvSpPr txBox="1">
            <a:spLocks noChangeArrowheads="1"/>
          </p:cNvSpPr>
          <p:nvPr/>
        </p:nvSpPr>
        <p:spPr bwMode="auto">
          <a:xfrm>
            <a:off x="443708" y="433601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211" name="Text Box 29">
            <a:extLst>
              <a:ext uri="{FF2B5EF4-FFF2-40B4-BE49-F238E27FC236}">
                <a16:creationId xmlns:a16="http://schemas.microsoft.com/office/drawing/2014/main" id="{1B091D82-7B25-4DA0-B98F-8C6FBDA16425}"/>
              </a:ext>
            </a:extLst>
          </p:cNvPr>
          <p:cNvSpPr txBox="1">
            <a:spLocks noChangeArrowheads="1"/>
          </p:cNvSpPr>
          <p:nvPr/>
        </p:nvSpPr>
        <p:spPr bwMode="auto">
          <a:xfrm>
            <a:off x="764513" y="5137667"/>
            <a:ext cx="3073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2</a:t>
            </a:r>
          </a:p>
        </p:txBody>
      </p:sp>
      <p:sp>
        <p:nvSpPr>
          <p:cNvPr id="212" name="Oval 3">
            <a:extLst>
              <a:ext uri="{FF2B5EF4-FFF2-40B4-BE49-F238E27FC236}">
                <a16:creationId xmlns:a16="http://schemas.microsoft.com/office/drawing/2014/main" id="{6B99E6F8-EDBD-4382-9994-2B76E51939E7}"/>
              </a:ext>
            </a:extLst>
          </p:cNvPr>
          <p:cNvSpPr>
            <a:spLocks noChangeArrowheads="1"/>
          </p:cNvSpPr>
          <p:nvPr/>
        </p:nvSpPr>
        <p:spPr bwMode="auto">
          <a:xfrm>
            <a:off x="1123776" y="410564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213" name="Oval 3">
            <a:extLst>
              <a:ext uri="{FF2B5EF4-FFF2-40B4-BE49-F238E27FC236}">
                <a16:creationId xmlns:a16="http://schemas.microsoft.com/office/drawing/2014/main" id="{2AE3ED78-889E-47E9-8BF3-01A95B9AF81D}"/>
              </a:ext>
            </a:extLst>
          </p:cNvPr>
          <p:cNvSpPr>
            <a:spLocks noChangeArrowheads="1"/>
          </p:cNvSpPr>
          <p:nvPr/>
        </p:nvSpPr>
        <p:spPr bwMode="auto">
          <a:xfrm>
            <a:off x="1120550" y="5646509"/>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14" name="矩形 213">
                <a:extLst>
                  <a:ext uri="{FF2B5EF4-FFF2-40B4-BE49-F238E27FC236}">
                    <a16:creationId xmlns:a16="http://schemas.microsoft.com/office/drawing/2014/main" id="{2DF30619-B40E-419F-833F-EA0DF5B5BA6F}"/>
                  </a:ext>
                </a:extLst>
              </p:cNvPr>
              <p:cNvSpPr/>
              <p:nvPr/>
            </p:nvSpPr>
            <p:spPr>
              <a:xfrm>
                <a:off x="1094274" y="5599181"/>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2</m:t>
                          </m:r>
                        </m:sub>
                      </m:sSub>
                    </m:oMath>
                  </m:oMathPara>
                </a14:m>
                <a:endParaRPr lang="zh-CN" altLang="en-US" sz="2400" dirty="0"/>
              </a:p>
            </p:txBody>
          </p:sp>
        </mc:Choice>
        <mc:Fallback xmlns="">
          <p:sp>
            <p:nvSpPr>
              <p:cNvPr id="214" name="矩形 213">
                <a:extLst>
                  <a:ext uri="{FF2B5EF4-FFF2-40B4-BE49-F238E27FC236}">
                    <a16:creationId xmlns:a16="http://schemas.microsoft.com/office/drawing/2014/main" id="{2DF30619-B40E-419F-833F-EA0DF5B5BA6F}"/>
                  </a:ext>
                </a:extLst>
              </p:cNvPr>
              <p:cNvSpPr>
                <a:spLocks noRot="1" noChangeAspect="1" noMove="1" noResize="1" noEditPoints="1" noAdjustHandles="1" noChangeArrowheads="1" noChangeShapeType="1" noTextEdit="1"/>
              </p:cNvSpPr>
              <p:nvPr/>
            </p:nvSpPr>
            <p:spPr>
              <a:xfrm>
                <a:off x="1094274" y="5599181"/>
                <a:ext cx="559897" cy="461665"/>
              </a:xfrm>
              <a:prstGeom prst="rect">
                <a:avLst/>
              </a:prstGeom>
              <a:blipFill>
                <a:blip r:embed="rId17"/>
                <a:stretch>
                  <a:fillRect b="-1333"/>
                </a:stretch>
              </a:blipFill>
            </p:spPr>
            <p:txBody>
              <a:bodyPr/>
              <a:lstStyle/>
              <a:p>
                <a:r>
                  <a:rPr lang="zh-CN" altLang="en-US">
                    <a:noFill/>
                  </a:rPr>
                  <a:t> </a:t>
                </a:r>
              </a:p>
            </p:txBody>
          </p:sp>
        </mc:Fallback>
      </mc:AlternateContent>
      <p:sp>
        <p:nvSpPr>
          <p:cNvPr id="215" name="Oval 3">
            <a:extLst>
              <a:ext uri="{FF2B5EF4-FFF2-40B4-BE49-F238E27FC236}">
                <a16:creationId xmlns:a16="http://schemas.microsoft.com/office/drawing/2014/main" id="{CCAAFFAB-BEC4-46B5-AED7-A587DBFE2BBE}"/>
              </a:ext>
            </a:extLst>
          </p:cNvPr>
          <p:cNvSpPr>
            <a:spLocks noChangeArrowheads="1"/>
          </p:cNvSpPr>
          <p:nvPr/>
        </p:nvSpPr>
        <p:spPr bwMode="auto">
          <a:xfrm>
            <a:off x="2575974" y="4105644"/>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216" name="Oval 3">
            <a:extLst>
              <a:ext uri="{FF2B5EF4-FFF2-40B4-BE49-F238E27FC236}">
                <a16:creationId xmlns:a16="http://schemas.microsoft.com/office/drawing/2014/main" id="{F8417656-FB6B-461C-9005-5BAD17E3CCE9}"/>
              </a:ext>
            </a:extLst>
          </p:cNvPr>
          <p:cNvSpPr>
            <a:spLocks noChangeArrowheads="1"/>
          </p:cNvSpPr>
          <p:nvPr/>
        </p:nvSpPr>
        <p:spPr bwMode="auto">
          <a:xfrm>
            <a:off x="2559055" y="5646510"/>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mc:AlternateContent xmlns:mc="http://schemas.openxmlformats.org/markup-compatibility/2006" xmlns:a14="http://schemas.microsoft.com/office/drawing/2010/main">
        <mc:Choice Requires="a14">
          <p:sp>
            <p:nvSpPr>
              <p:cNvPr id="217" name="矩形 216">
                <a:extLst>
                  <a:ext uri="{FF2B5EF4-FFF2-40B4-BE49-F238E27FC236}">
                    <a16:creationId xmlns:a16="http://schemas.microsoft.com/office/drawing/2014/main" id="{77B502BF-2EF0-4F3B-B991-3D96CB3978D0}"/>
                  </a:ext>
                </a:extLst>
              </p:cNvPr>
              <p:cNvSpPr/>
              <p:nvPr/>
            </p:nvSpPr>
            <p:spPr>
              <a:xfrm>
                <a:off x="2532779" y="5599182"/>
                <a:ext cx="54675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4</m:t>
                          </m:r>
                        </m:sub>
                      </m:sSub>
                    </m:oMath>
                  </m:oMathPara>
                </a14:m>
                <a:endParaRPr lang="zh-CN" altLang="en-US" sz="2400" dirty="0"/>
              </a:p>
            </p:txBody>
          </p:sp>
        </mc:Choice>
        <mc:Fallback xmlns="">
          <p:sp>
            <p:nvSpPr>
              <p:cNvPr id="217" name="矩形 216">
                <a:extLst>
                  <a:ext uri="{FF2B5EF4-FFF2-40B4-BE49-F238E27FC236}">
                    <a16:creationId xmlns:a16="http://schemas.microsoft.com/office/drawing/2014/main" id="{77B502BF-2EF0-4F3B-B991-3D96CB3978D0}"/>
                  </a:ext>
                </a:extLst>
              </p:cNvPr>
              <p:cNvSpPr>
                <a:spLocks noRot="1" noChangeAspect="1" noMove="1" noResize="1" noEditPoints="1" noAdjustHandles="1" noChangeArrowheads="1" noChangeShapeType="1" noTextEdit="1"/>
              </p:cNvSpPr>
              <p:nvPr/>
            </p:nvSpPr>
            <p:spPr>
              <a:xfrm>
                <a:off x="2532779" y="5599182"/>
                <a:ext cx="546752" cy="461665"/>
              </a:xfrm>
              <a:prstGeom prst="rect">
                <a:avLst/>
              </a:prstGeom>
              <a:blipFill>
                <a:blip r:embed="rId18"/>
                <a:stretch>
                  <a:fillRect b="-1333"/>
                </a:stretch>
              </a:blipFill>
            </p:spPr>
            <p:txBody>
              <a:bodyPr/>
              <a:lstStyle/>
              <a:p>
                <a:r>
                  <a:rPr lang="zh-CN" altLang="en-US">
                    <a:noFill/>
                  </a:rPr>
                  <a:t> </a:t>
                </a:r>
              </a:p>
            </p:txBody>
          </p:sp>
        </mc:Fallback>
      </mc:AlternateContent>
      <p:sp>
        <p:nvSpPr>
          <p:cNvPr id="218" name="Oval 3">
            <a:extLst>
              <a:ext uri="{FF2B5EF4-FFF2-40B4-BE49-F238E27FC236}">
                <a16:creationId xmlns:a16="http://schemas.microsoft.com/office/drawing/2014/main" id="{91E466DD-8A48-4E26-8F69-20232B5162AE}"/>
              </a:ext>
            </a:extLst>
          </p:cNvPr>
          <p:cNvSpPr>
            <a:spLocks noChangeArrowheads="1"/>
          </p:cNvSpPr>
          <p:nvPr/>
        </p:nvSpPr>
        <p:spPr bwMode="auto">
          <a:xfrm>
            <a:off x="3793493" y="4940813"/>
            <a:ext cx="447674" cy="414337"/>
          </a:xfrm>
          <a:prstGeom prst="ellipse">
            <a:avLst/>
          </a:prstGeom>
          <a:solidFill>
            <a:srgbClr val="CCECFF"/>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zh-CN" dirty="0">
              <a:solidFill>
                <a:srgbClr val="0000FF"/>
              </a:solidFill>
              <a:ea typeface="宋体" panose="02010600030101010101" pitchFamily="2" charset="-122"/>
            </a:endParaRPr>
          </a:p>
        </p:txBody>
      </p:sp>
      <p:sp>
        <p:nvSpPr>
          <p:cNvPr id="220" name="Line 15">
            <a:extLst>
              <a:ext uri="{FF2B5EF4-FFF2-40B4-BE49-F238E27FC236}">
                <a16:creationId xmlns:a16="http://schemas.microsoft.com/office/drawing/2014/main" id="{E48B08FF-272A-4532-B5A3-63A8864643C3}"/>
              </a:ext>
            </a:extLst>
          </p:cNvPr>
          <p:cNvSpPr>
            <a:spLocks noChangeShapeType="1"/>
          </p:cNvSpPr>
          <p:nvPr/>
        </p:nvSpPr>
        <p:spPr bwMode="auto">
          <a:xfrm flipV="1">
            <a:off x="1586549" y="5879564"/>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1" name="Line 15">
            <a:extLst>
              <a:ext uri="{FF2B5EF4-FFF2-40B4-BE49-F238E27FC236}">
                <a16:creationId xmlns:a16="http://schemas.microsoft.com/office/drawing/2014/main" id="{03599459-88D2-4D48-AB75-6D410B7C5ECD}"/>
              </a:ext>
            </a:extLst>
          </p:cNvPr>
          <p:cNvSpPr>
            <a:spLocks noChangeShapeType="1"/>
          </p:cNvSpPr>
          <p:nvPr/>
        </p:nvSpPr>
        <p:spPr bwMode="auto">
          <a:xfrm>
            <a:off x="3022216" y="4379364"/>
            <a:ext cx="829492" cy="62769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2" name="Line 15">
            <a:extLst>
              <a:ext uri="{FF2B5EF4-FFF2-40B4-BE49-F238E27FC236}">
                <a16:creationId xmlns:a16="http://schemas.microsoft.com/office/drawing/2014/main" id="{77DBAB03-CB6E-4432-B20A-196817D82CE7}"/>
              </a:ext>
            </a:extLst>
          </p:cNvPr>
          <p:cNvSpPr>
            <a:spLocks noChangeShapeType="1"/>
          </p:cNvSpPr>
          <p:nvPr/>
        </p:nvSpPr>
        <p:spPr bwMode="auto">
          <a:xfrm flipH="1">
            <a:off x="2779688" y="4567308"/>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0" name="Line 15">
            <a:extLst>
              <a:ext uri="{FF2B5EF4-FFF2-40B4-BE49-F238E27FC236}">
                <a16:creationId xmlns:a16="http://schemas.microsoft.com/office/drawing/2014/main" id="{50F3D4C9-790C-4E71-912E-890767C6E363}"/>
              </a:ext>
            </a:extLst>
          </p:cNvPr>
          <p:cNvSpPr>
            <a:spLocks noChangeShapeType="1"/>
          </p:cNvSpPr>
          <p:nvPr/>
        </p:nvSpPr>
        <p:spPr bwMode="auto">
          <a:xfrm flipH="1" flipV="1">
            <a:off x="1343880" y="4556066"/>
            <a:ext cx="12727" cy="1060122"/>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5" name="Line 15">
            <a:extLst>
              <a:ext uri="{FF2B5EF4-FFF2-40B4-BE49-F238E27FC236}">
                <a16:creationId xmlns:a16="http://schemas.microsoft.com/office/drawing/2014/main" id="{24FE5C8A-6C2B-44FC-B57B-AE8700287292}"/>
              </a:ext>
            </a:extLst>
          </p:cNvPr>
          <p:cNvSpPr>
            <a:spLocks noChangeShapeType="1"/>
          </p:cNvSpPr>
          <p:nvPr/>
        </p:nvSpPr>
        <p:spPr bwMode="auto">
          <a:xfrm flipH="1">
            <a:off x="1483716" y="4527039"/>
            <a:ext cx="1161518" cy="115974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6" name="Text Box 23">
            <a:extLst>
              <a:ext uri="{FF2B5EF4-FFF2-40B4-BE49-F238E27FC236}">
                <a16:creationId xmlns:a16="http://schemas.microsoft.com/office/drawing/2014/main" id="{D8950A34-AF9F-42BC-B612-D4209422FB96}"/>
              </a:ext>
            </a:extLst>
          </p:cNvPr>
          <p:cNvSpPr txBox="1">
            <a:spLocks noChangeArrowheads="1"/>
          </p:cNvSpPr>
          <p:nvPr/>
        </p:nvSpPr>
        <p:spPr bwMode="auto">
          <a:xfrm>
            <a:off x="1018508" y="4948627"/>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p:sp>
        <p:nvSpPr>
          <p:cNvPr id="368" name="Text Box 23">
            <a:extLst>
              <a:ext uri="{FF2B5EF4-FFF2-40B4-BE49-F238E27FC236}">
                <a16:creationId xmlns:a16="http://schemas.microsoft.com/office/drawing/2014/main" id="{7837FA5E-7730-49BF-B57D-C764CF28DD7F}"/>
              </a:ext>
            </a:extLst>
          </p:cNvPr>
          <p:cNvSpPr txBox="1">
            <a:spLocks noChangeArrowheads="1"/>
          </p:cNvSpPr>
          <p:nvPr/>
        </p:nvSpPr>
        <p:spPr bwMode="auto">
          <a:xfrm>
            <a:off x="1794486" y="554427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3</a:t>
            </a:r>
          </a:p>
        </p:txBody>
      </p:sp>
      <p:sp>
        <p:nvSpPr>
          <p:cNvPr id="369" name="Text Box 23">
            <a:extLst>
              <a:ext uri="{FF2B5EF4-FFF2-40B4-BE49-F238E27FC236}">
                <a16:creationId xmlns:a16="http://schemas.microsoft.com/office/drawing/2014/main" id="{283C5E2B-0BD5-4421-AA10-8042D0943B6A}"/>
              </a:ext>
            </a:extLst>
          </p:cNvPr>
          <p:cNvSpPr txBox="1">
            <a:spLocks noChangeArrowheads="1"/>
          </p:cNvSpPr>
          <p:nvPr/>
        </p:nvSpPr>
        <p:spPr bwMode="auto">
          <a:xfrm>
            <a:off x="1687163" y="495444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9</a:t>
            </a:r>
          </a:p>
        </p:txBody>
      </p:sp>
      <p:sp>
        <p:nvSpPr>
          <p:cNvPr id="370" name="Text Box 23">
            <a:extLst>
              <a:ext uri="{FF2B5EF4-FFF2-40B4-BE49-F238E27FC236}">
                <a16:creationId xmlns:a16="http://schemas.microsoft.com/office/drawing/2014/main" id="{474439D0-2DCA-4B88-AC0E-A184B81FA53A}"/>
              </a:ext>
            </a:extLst>
          </p:cNvPr>
          <p:cNvSpPr txBox="1">
            <a:spLocks noChangeArrowheads="1"/>
          </p:cNvSpPr>
          <p:nvPr/>
        </p:nvSpPr>
        <p:spPr bwMode="auto">
          <a:xfrm>
            <a:off x="2849507" y="4958882"/>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7</a:t>
            </a:r>
          </a:p>
        </p:txBody>
      </p:sp>
      <p:sp>
        <p:nvSpPr>
          <p:cNvPr id="371" name="Text Box 23">
            <a:extLst>
              <a:ext uri="{FF2B5EF4-FFF2-40B4-BE49-F238E27FC236}">
                <a16:creationId xmlns:a16="http://schemas.microsoft.com/office/drawing/2014/main" id="{FA10A2D6-1F76-4D61-B3F1-5825F836B360}"/>
              </a:ext>
            </a:extLst>
          </p:cNvPr>
          <p:cNvSpPr txBox="1">
            <a:spLocks noChangeArrowheads="1"/>
          </p:cNvSpPr>
          <p:nvPr/>
        </p:nvSpPr>
        <p:spPr bwMode="auto">
          <a:xfrm>
            <a:off x="3347635" y="4358282"/>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a:t>
            </a:r>
          </a:p>
        </p:txBody>
      </p:sp>
      <p:sp>
        <p:nvSpPr>
          <p:cNvPr id="372" name="Text Box 23">
            <a:extLst>
              <a:ext uri="{FF2B5EF4-FFF2-40B4-BE49-F238E27FC236}">
                <a16:creationId xmlns:a16="http://schemas.microsoft.com/office/drawing/2014/main" id="{CC3AD91B-A852-4D0A-864D-7B7125D56DFF}"/>
              </a:ext>
            </a:extLst>
          </p:cNvPr>
          <p:cNvSpPr txBox="1">
            <a:spLocks noChangeArrowheads="1"/>
          </p:cNvSpPr>
          <p:nvPr/>
        </p:nvSpPr>
        <p:spPr bwMode="auto">
          <a:xfrm>
            <a:off x="3351099" y="5502113"/>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4</a:t>
            </a:r>
          </a:p>
        </p:txBody>
      </p:sp>
      <mc:AlternateContent xmlns:mc="http://schemas.openxmlformats.org/markup-compatibility/2006" xmlns:a14="http://schemas.microsoft.com/office/drawing/2010/main">
        <mc:Choice Requires="a14">
          <p:sp>
            <p:nvSpPr>
              <p:cNvPr id="373" name="矩形 372">
                <a:extLst>
                  <a:ext uri="{FF2B5EF4-FFF2-40B4-BE49-F238E27FC236}">
                    <a16:creationId xmlns:a16="http://schemas.microsoft.com/office/drawing/2014/main" id="{63ED4DE1-644B-44F3-8B22-6B4D07A8E23A}"/>
                  </a:ext>
                </a:extLst>
              </p:cNvPr>
              <p:cNvSpPr/>
              <p:nvPr/>
            </p:nvSpPr>
            <p:spPr>
              <a:xfrm>
                <a:off x="1096804" y="4042006"/>
                <a:ext cx="55278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i="1">
                              <a:solidFill>
                                <a:srgbClr val="0000FF"/>
                              </a:solidFill>
                              <a:latin typeface="Cambria Math" panose="02040503050406030204" pitchFamily="18" charset="0"/>
                              <a:ea typeface="宋体" panose="02010600030101010101" pitchFamily="2" charset="-122"/>
                            </a:rPr>
                            <m:t>1</m:t>
                          </m:r>
                        </m:sub>
                      </m:sSub>
                    </m:oMath>
                  </m:oMathPara>
                </a14:m>
                <a:endParaRPr lang="zh-CN" altLang="en-US" sz="2400" dirty="0"/>
              </a:p>
            </p:txBody>
          </p:sp>
        </mc:Choice>
        <mc:Fallback xmlns="">
          <p:sp>
            <p:nvSpPr>
              <p:cNvPr id="373" name="矩形 372">
                <a:extLst>
                  <a:ext uri="{FF2B5EF4-FFF2-40B4-BE49-F238E27FC236}">
                    <a16:creationId xmlns:a16="http://schemas.microsoft.com/office/drawing/2014/main" id="{63ED4DE1-644B-44F3-8B22-6B4D07A8E23A}"/>
                  </a:ext>
                </a:extLst>
              </p:cNvPr>
              <p:cNvSpPr>
                <a:spLocks noRot="1" noChangeAspect="1" noMove="1" noResize="1" noEditPoints="1" noAdjustHandles="1" noChangeArrowheads="1" noChangeShapeType="1" noTextEdit="1"/>
              </p:cNvSpPr>
              <p:nvPr/>
            </p:nvSpPr>
            <p:spPr>
              <a:xfrm>
                <a:off x="1096804" y="4042006"/>
                <a:ext cx="552780" cy="461665"/>
              </a:xfrm>
              <a:prstGeom prst="rect">
                <a:avLst/>
              </a:prstGeom>
              <a:blipFill>
                <a:blip r:embed="rId19"/>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4" name="矩形 373">
                <a:extLst>
                  <a:ext uri="{FF2B5EF4-FFF2-40B4-BE49-F238E27FC236}">
                    <a16:creationId xmlns:a16="http://schemas.microsoft.com/office/drawing/2014/main" id="{FBD409BC-4477-489D-B156-4B1D9C12604B}"/>
                  </a:ext>
                </a:extLst>
              </p:cNvPr>
              <p:cNvSpPr/>
              <p:nvPr/>
            </p:nvSpPr>
            <p:spPr>
              <a:xfrm>
                <a:off x="2534464" y="4042006"/>
                <a:ext cx="55989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0000FF"/>
                              </a:solidFill>
                              <a:latin typeface="Cambria Math" panose="02040503050406030204" pitchFamily="18" charset="0"/>
                              <a:ea typeface="宋体" panose="02010600030101010101" pitchFamily="2" charset="-122"/>
                            </a:rPr>
                          </m:ctrlPr>
                        </m:sSubPr>
                        <m:e>
                          <m:r>
                            <a:rPr lang="en-US" altLang="zh-CN" sz="2400" i="1">
                              <a:solidFill>
                                <a:srgbClr val="0000FF"/>
                              </a:solidFill>
                              <a:latin typeface="Cambria Math" panose="02040503050406030204" pitchFamily="18" charset="0"/>
                              <a:ea typeface="宋体" panose="02010600030101010101" pitchFamily="2" charset="-122"/>
                            </a:rPr>
                            <m:t>𝑣</m:t>
                          </m:r>
                        </m:e>
                        <m:sub>
                          <m:r>
                            <a:rPr lang="en-US" altLang="zh-CN" sz="2400" b="0" i="1" smtClean="0">
                              <a:solidFill>
                                <a:srgbClr val="0000FF"/>
                              </a:solidFill>
                              <a:latin typeface="Cambria Math" panose="02040503050406030204" pitchFamily="18" charset="0"/>
                              <a:ea typeface="宋体" panose="02010600030101010101" pitchFamily="2" charset="-122"/>
                            </a:rPr>
                            <m:t>3</m:t>
                          </m:r>
                        </m:sub>
                      </m:sSub>
                    </m:oMath>
                  </m:oMathPara>
                </a14:m>
                <a:endParaRPr lang="zh-CN" altLang="en-US" sz="2400" dirty="0"/>
              </a:p>
            </p:txBody>
          </p:sp>
        </mc:Choice>
        <mc:Fallback xmlns="">
          <p:sp>
            <p:nvSpPr>
              <p:cNvPr id="374" name="矩形 373">
                <a:extLst>
                  <a:ext uri="{FF2B5EF4-FFF2-40B4-BE49-F238E27FC236}">
                    <a16:creationId xmlns:a16="http://schemas.microsoft.com/office/drawing/2014/main" id="{FBD409BC-4477-489D-B156-4B1D9C12604B}"/>
                  </a:ext>
                </a:extLst>
              </p:cNvPr>
              <p:cNvSpPr>
                <a:spLocks noRot="1" noChangeAspect="1" noMove="1" noResize="1" noEditPoints="1" noAdjustHandles="1" noChangeArrowheads="1" noChangeShapeType="1" noTextEdit="1"/>
              </p:cNvSpPr>
              <p:nvPr/>
            </p:nvSpPr>
            <p:spPr>
              <a:xfrm>
                <a:off x="2534464" y="4042006"/>
                <a:ext cx="559897" cy="461665"/>
              </a:xfrm>
              <a:prstGeom prst="rect">
                <a:avLst/>
              </a:prstGeom>
              <a:blipFill>
                <a:blip r:embed="rId20"/>
                <a:stretch>
                  <a:fillRect b="-1316"/>
                </a:stretch>
              </a:blipFill>
            </p:spPr>
            <p:txBody>
              <a:bodyPr/>
              <a:lstStyle/>
              <a:p>
                <a:r>
                  <a:rPr lang="zh-CN" altLang="en-US">
                    <a:noFill/>
                  </a:rPr>
                  <a:t> </a:t>
                </a:r>
              </a:p>
            </p:txBody>
          </p:sp>
        </mc:Fallback>
      </mc:AlternateContent>
      <p:sp>
        <p:nvSpPr>
          <p:cNvPr id="375" name="Line 8">
            <a:extLst>
              <a:ext uri="{FF2B5EF4-FFF2-40B4-BE49-F238E27FC236}">
                <a16:creationId xmlns:a16="http://schemas.microsoft.com/office/drawing/2014/main" id="{7CB2D2DA-9BE4-4560-A3CF-6D0F04770EDE}"/>
              </a:ext>
            </a:extLst>
          </p:cNvPr>
          <p:cNvSpPr>
            <a:spLocks noChangeShapeType="1"/>
          </p:cNvSpPr>
          <p:nvPr/>
        </p:nvSpPr>
        <p:spPr bwMode="auto">
          <a:xfrm flipH="1">
            <a:off x="537610" y="4470075"/>
            <a:ext cx="630162" cy="51507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6" name="Text Box 23">
            <a:extLst>
              <a:ext uri="{FF2B5EF4-FFF2-40B4-BE49-F238E27FC236}">
                <a16:creationId xmlns:a16="http://schemas.microsoft.com/office/drawing/2014/main" id="{9FC021C2-73B9-4B3C-ACE4-6BE5F7B297F4}"/>
              </a:ext>
            </a:extLst>
          </p:cNvPr>
          <p:cNvSpPr txBox="1">
            <a:spLocks noChangeArrowheads="1"/>
          </p:cNvSpPr>
          <p:nvPr/>
        </p:nvSpPr>
        <p:spPr bwMode="auto">
          <a:xfrm>
            <a:off x="755405" y="4619824"/>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12</a:t>
            </a:r>
          </a:p>
        </p:txBody>
      </p:sp>
      <p:sp>
        <p:nvSpPr>
          <p:cNvPr id="378" name="Line 15">
            <a:extLst>
              <a:ext uri="{FF2B5EF4-FFF2-40B4-BE49-F238E27FC236}">
                <a16:creationId xmlns:a16="http://schemas.microsoft.com/office/drawing/2014/main" id="{93EADB20-8AD2-461C-B7AA-614A51190E37}"/>
              </a:ext>
            </a:extLst>
          </p:cNvPr>
          <p:cNvSpPr>
            <a:spLocks noChangeShapeType="1"/>
          </p:cNvSpPr>
          <p:nvPr/>
        </p:nvSpPr>
        <p:spPr bwMode="auto">
          <a:xfrm flipH="1" flipV="1">
            <a:off x="1580781" y="4256223"/>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 name="Text Box 23">
            <a:extLst>
              <a:ext uri="{FF2B5EF4-FFF2-40B4-BE49-F238E27FC236}">
                <a16:creationId xmlns:a16="http://schemas.microsoft.com/office/drawing/2014/main" id="{B605988A-C970-47B0-BA0C-E650627E0C4D}"/>
              </a:ext>
            </a:extLst>
          </p:cNvPr>
          <p:cNvSpPr txBox="1">
            <a:spLocks noChangeArrowheads="1"/>
          </p:cNvSpPr>
          <p:nvPr/>
        </p:nvSpPr>
        <p:spPr bwMode="auto">
          <a:xfrm>
            <a:off x="1872704" y="3942517"/>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12</a:t>
            </a:r>
          </a:p>
        </p:txBody>
      </p:sp>
      <p:sp>
        <p:nvSpPr>
          <p:cNvPr id="380" name="Line 15">
            <a:extLst>
              <a:ext uri="{FF2B5EF4-FFF2-40B4-BE49-F238E27FC236}">
                <a16:creationId xmlns:a16="http://schemas.microsoft.com/office/drawing/2014/main" id="{B7A80EB5-1F8F-4F2D-8B2D-1C3F0E7D23E3}"/>
              </a:ext>
            </a:extLst>
          </p:cNvPr>
          <p:cNvSpPr>
            <a:spLocks noChangeShapeType="1"/>
          </p:cNvSpPr>
          <p:nvPr/>
        </p:nvSpPr>
        <p:spPr bwMode="auto">
          <a:xfrm flipH="1" flipV="1">
            <a:off x="1547732" y="5968001"/>
            <a:ext cx="957312" cy="6728"/>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1" name="Text Box 23">
            <a:extLst>
              <a:ext uri="{FF2B5EF4-FFF2-40B4-BE49-F238E27FC236}">
                <a16:creationId xmlns:a16="http://schemas.microsoft.com/office/drawing/2014/main" id="{FC397479-CF9E-4881-9097-7CD636391C14}"/>
              </a:ext>
            </a:extLst>
          </p:cNvPr>
          <p:cNvSpPr txBox="1">
            <a:spLocks noChangeArrowheads="1"/>
          </p:cNvSpPr>
          <p:nvPr/>
        </p:nvSpPr>
        <p:spPr bwMode="auto">
          <a:xfrm>
            <a:off x="1803218" y="595526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11</a:t>
            </a:r>
          </a:p>
        </p:txBody>
      </p:sp>
      <p:sp>
        <p:nvSpPr>
          <p:cNvPr id="382" name="Line 15">
            <a:extLst>
              <a:ext uri="{FF2B5EF4-FFF2-40B4-BE49-F238E27FC236}">
                <a16:creationId xmlns:a16="http://schemas.microsoft.com/office/drawing/2014/main" id="{C992EA95-D877-4A0E-BCDC-33619C0AA4AB}"/>
              </a:ext>
            </a:extLst>
          </p:cNvPr>
          <p:cNvSpPr>
            <a:spLocks noChangeShapeType="1"/>
          </p:cNvSpPr>
          <p:nvPr/>
        </p:nvSpPr>
        <p:spPr bwMode="auto">
          <a:xfrm flipH="1">
            <a:off x="3033005" y="5349357"/>
            <a:ext cx="844597" cy="461665"/>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dirty="0"/>
          </a:p>
        </p:txBody>
      </p:sp>
      <p:sp>
        <p:nvSpPr>
          <p:cNvPr id="386" name="Line 9">
            <a:extLst>
              <a:ext uri="{FF2B5EF4-FFF2-40B4-BE49-F238E27FC236}">
                <a16:creationId xmlns:a16="http://schemas.microsoft.com/office/drawing/2014/main" id="{D2593861-4CFF-448A-A646-F41419E66721}"/>
              </a:ext>
            </a:extLst>
          </p:cNvPr>
          <p:cNvSpPr>
            <a:spLocks noChangeShapeType="1"/>
          </p:cNvSpPr>
          <p:nvPr/>
        </p:nvSpPr>
        <p:spPr bwMode="auto">
          <a:xfrm flipH="1" flipV="1">
            <a:off x="497706" y="5298213"/>
            <a:ext cx="626069" cy="461664"/>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7" name="Text Box 23">
            <a:extLst>
              <a:ext uri="{FF2B5EF4-FFF2-40B4-BE49-F238E27FC236}">
                <a16:creationId xmlns:a16="http://schemas.microsoft.com/office/drawing/2014/main" id="{FEE4AE17-F306-4330-9DB6-C7FEAE10A337}"/>
              </a:ext>
            </a:extLst>
          </p:cNvPr>
          <p:cNvSpPr txBox="1">
            <a:spLocks noChangeArrowheads="1"/>
          </p:cNvSpPr>
          <p:nvPr/>
        </p:nvSpPr>
        <p:spPr bwMode="auto">
          <a:xfrm>
            <a:off x="533972" y="547170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11</a:t>
            </a:r>
          </a:p>
        </p:txBody>
      </p:sp>
      <p:sp>
        <p:nvSpPr>
          <p:cNvPr id="388" name="Line 9">
            <a:extLst>
              <a:ext uri="{FF2B5EF4-FFF2-40B4-BE49-F238E27FC236}">
                <a16:creationId xmlns:a16="http://schemas.microsoft.com/office/drawing/2014/main" id="{5FDD147B-EB8B-44F9-8443-F766A947F992}"/>
              </a:ext>
            </a:extLst>
          </p:cNvPr>
          <p:cNvSpPr>
            <a:spLocks noChangeShapeType="1"/>
          </p:cNvSpPr>
          <p:nvPr/>
        </p:nvSpPr>
        <p:spPr bwMode="auto">
          <a:xfrm flipH="1" flipV="1">
            <a:off x="2956676" y="4450989"/>
            <a:ext cx="799285" cy="595200"/>
          </a:xfrm>
          <a:prstGeom prst="line">
            <a:avLst/>
          </a:prstGeom>
          <a:noFill/>
          <a:ln w="28575">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 name="Text Box 23">
            <a:extLst>
              <a:ext uri="{FF2B5EF4-FFF2-40B4-BE49-F238E27FC236}">
                <a16:creationId xmlns:a16="http://schemas.microsoft.com/office/drawing/2014/main" id="{6E4C8BAC-57EB-48F1-80D5-D2478AFE14D4}"/>
              </a:ext>
            </a:extLst>
          </p:cNvPr>
          <p:cNvSpPr txBox="1">
            <a:spLocks noChangeArrowheads="1"/>
          </p:cNvSpPr>
          <p:nvPr/>
        </p:nvSpPr>
        <p:spPr bwMode="auto">
          <a:xfrm>
            <a:off x="3028621" y="4736068"/>
            <a:ext cx="5527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CN" sz="1800" dirty="0">
                <a:ea typeface="宋体" panose="02010600030101010101" pitchFamily="2" charset="-122"/>
              </a:rPr>
              <a:t>19</a:t>
            </a:r>
          </a:p>
        </p:txBody>
      </p:sp>
      <mc:AlternateContent xmlns:mc="http://schemas.openxmlformats.org/markup-compatibility/2006" xmlns:a14="http://schemas.microsoft.com/office/drawing/2010/main">
        <mc:Choice Requires="a14">
          <p:sp>
            <p:nvSpPr>
              <p:cNvPr id="391" name="矩形 390">
                <a:extLst>
                  <a:ext uri="{FF2B5EF4-FFF2-40B4-BE49-F238E27FC236}">
                    <a16:creationId xmlns:a16="http://schemas.microsoft.com/office/drawing/2014/main" id="{BBBF3216-0450-4A2A-BBEE-B9A24EA2082D}"/>
                  </a:ext>
                </a:extLst>
              </p:cNvPr>
              <p:cNvSpPr/>
              <p:nvPr/>
            </p:nvSpPr>
            <p:spPr>
              <a:xfrm>
                <a:off x="3733800" y="4876800"/>
                <a:ext cx="55278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smtClean="0">
                          <a:solidFill>
                            <a:srgbClr val="0000FF"/>
                          </a:solidFill>
                          <a:latin typeface="Cambria Math" panose="02040503050406030204" pitchFamily="18" charset="0"/>
                          <a:ea typeface="宋体" panose="02010600030101010101" pitchFamily="2" charset="-122"/>
                        </a:rPr>
                        <m:t>𝑡</m:t>
                      </m:r>
                    </m:oMath>
                  </m:oMathPara>
                </a14:m>
                <a:endParaRPr lang="zh-CN" altLang="en-US" sz="2400" dirty="0"/>
              </a:p>
            </p:txBody>
          </p:sp>
        </mc:Choice>
        <mc:Fallback xmlns="">
          <p:sp>
            <p:nvSpPr>
              <p:cNvPr id="391" name="矩形 390">
                <a:extLst>
                  <a:ext uri="{FF2B5EF4-FFF2-40B4-BE49-F238E27FC236}">
                    <a16:creationId xmlns:a16="http://schemas.microsoft.com/office/drawing/2014/main" id="{BBBF3216-0450-4A2A-BBEE-B9A24EA2082D}"/>
                  </a:ext>
                </a:extLst>
              </p:cNvPr>
              <p:cNvSpPr>
                <a:spLocks noRot="1" noChangeAspect="1" noMove="1" noResize="1" noEditPoints="1" noAdjustHandles="1" noChangeArrowheads="1" noChangeShapeType="1" noTextEdit="1"/>
              </p:cNvSpPr>
              <p:nvPr/>
            </p:nvSpPr>
            <p:spPr>
              <a:xfrm>
                <a:off x="3733800" y="4876800"/>
                <a:ext cx="552780" cy="461665"/>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CE78C32-0573-4F09-A76F-AF59C4BB15F5}"/>
                  </a:ext>
                </a:extLst>
              </p:cNvPr>
              <p:cNvSpPr txBox="1"/>
              <p:nvPr/>
            </p:nvSpPr>
            <p:spPr>
              <a:xfrm>
                <a:off x="5001442" y="4336018"/>
                <a:ext cx="3913958" cy="1200329"/>
              </a:xfrm>
              <a:prstGeom prst="rect">
                <a:avLst/>
              </a:prstGeom>
              <a:solidFill>
                <a:schemeClr val="accent4">
                  <a:lumMod val="40000"/>
                  <a:lumOff val="60000"/>
                </a:schemeClr>
              </a:solidFill>
            </p:spPr>
            <p:txBody>
              <a:bodyPr wrap="square" rtlCol="0">
                <a:spAutoFit/>
              </a:bodyPr>
              <a:lstStyle/>
              <a:p>
                <a:pPr algn="ctr"/>
                <a:r>
                  <a:rPr lang="zh-CN" altLang="en-US" sz="2400" dirty="0">
                    <a:latin typeface="楷体" panose="02010609060101010101" pitchFamily="49" charset="-122"/>
                    <a:ea typeface="楷体" panose="02010609060101010101" pitchFamily="49" charset="-122"/>
                  </a:rPr>
                  <a:t>没有增广路径</a:t>
                </a:r>
                <a:endParaRPr lang="en-US" altLang="zh-CN" sz="2400" dirty="0">
                  <a:latin typeface="楷体" panose="02010609060101010101" pitchFamily="49" charset="-122"/>
                  <a:ea typeface="楷体" panose="02010609060101010101" pitchFamily="49" charset="-122"/>
                </a:endParaRPr>
              </a:p>
              <a:p>
                <a:pPr algn="ctr"/>
                <a:r>
                  <a:rPr lang="zh-CN" altLang="en-US" sz="2400" dirty="0">
                    <a:latin typeface="楷体" panose="02010609060101010101" pitchFamily="49" charset="-122"/>
                    <a:ea typeface="楷体" panose="02010609060101010101" pitchFamily="49" charset="-122"/>
                  </a:rPr>
                  <a:t>最大流是</a:t>
                </a:r>
                <a14:m>
                  <m:oMath xmlns:m="http://schemas.openxmlformats.org/officeDocument/2006/math">
                    <m:r>
                      <a:rPr lang="en-US" altLang="zh-CN" sz="2400" i="1" dirty="0" smtClean="0">
                        <a:solidFill>
                          <a:srgbClr val="0000FF"/>
                        </a:solidFill>
                        <a:latin typeface="Cambria Math" panose="02040503050406030204" pitchFamily="18" charset="0"/>
                        <a:ea typeface="楷体" panose="02010609060101010101" pitchFamily="49" charset="-122"/>
                      </a:rPr>
                      <m:t>12+11=23</m:t>
                    </m:r>
                  </m:oMath>
                </a14:m>
                <a:endParaRPr lang="en-US" altLang="zh-CN" sz="2400" dirty="0">
                  <a:solidFill>
                    <a:srgbClr val="0000FF"/>
                  </a:solidFill>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注意：从流图中计算最大流</a:t>
                </a:r>
              </a:p>
            </p:txBody>
          </p:sp>
        </mc:Choice>
        <mc:Fallback>
          <p:sp>
            <p:nvSpPr>
              <p:cNvPr id="4" name="文本框 3">
                <a:extLst>
                  <a:ext uri="{FF2B5EF4-FFF2-40B4-BE49-F238E27FC236}">
                    <a16:creationId xmlns:a16="http://schemas.microsoft.com/office/drawing/2014/main" id="{9CE78C32-0573-4F09-A76F-AF59C4BB15F5}"/>
                  </a:ext>
                </a:extLst>
              </p:cNvPr>
              <p:cNvSpPr txBox="1">
                <a:spLocks noRot="1" noChangeAspect="1" noMove="1" noResize="1" noEditPoints="1" noAdjustHandles="1" noChangeArrowheads="1" noChangeShapeType="1" noTextEdit="1"/>
              </p:cNvSpPr>
              <p:nvPr/>
            </p:nvSpPr>
            <p:spPr>
              <a:xfrm>
                <a:off x="5001442" y="4336018"/>
                <a:ext cx="3913958" cy="1200329"/>
              </a:xfrm>
              <a:prstGeom prst="rect">
                <a:avLst/>
              </a:prstGeom>
              <a:blipFill>
                <a:blip r:embed="rId22"/>
                <a:stretch>
                  <a:fillRect l="-2258" t="-4211" r="-323" b="-11579"/>
                </a:stretch>
              </a:blipFill>
            </p:spPr>
            <p:txBody>
              <a:bodyPr/>
              <a:lstStyle/>
              <a:p>
                <a:r>
                  <a:rPr lang="en-CN">
                    <a:noFill/>
                  </a:rPr>
                  <a:t> </a:t>
                </a:r>
              </a:p>
            </p:txBody>
          </p:sp>
        </mc:Fallback>
      </mc:AlternateContent>
      <p:sp>
        <p:nvSpPr>
          <p:cNvPr id="392" name="Rectangle 2">
            <a:extLst>
              <a:ext uri="{FF2B5EF4-FFF2-40B4-BE49-F238E27FC236}">
                <a16:creationId xmlns:a16="http://schemas.microsoft.com/office/drawing/2014/main" id="{93B1D1C3-4572-4829-AE03-86F5F316BB07}"/>
              </a:ext>
            </a:extLst>
          </p:cNvPr>
          <p:cNvSpPr>
            <a:spLocks noGrp="1"/>
          </p:cNvSpPr>
          <p:nvPr/>
        </p:nvSpPr>
        <p:spPr>
          <a:xfrm>
            <a:off x="114300" y="530119"/>
            <a:ext cx="4158959"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FF0000"/>
                </a:solidFill>
                <a:latin typeface="楷体" panose="02010609060101010101" pitchFamily="49" charset="-122"/>
                <a:ea typeface="楷体" panose="02010609060101010101" pitchFamily="49" charset="-122"/>
              </a:rPr>
              <a:t>余图</a:t>
            </a:r>
          </a:p>
        </p:txBody>
      </p:sp>
      <p:sp>
        <p:nvSpPr>
          <p:cNvPr id="393" name="Rectangle 2">
            <a:extLst>
              <a:ext uri="{FF2B5EF4-FFF2-40B4-BE49-F238E27FC236}">
                <a16:creationId xmlns:a16="http://schemas.microsoft.com/office/drawing/2014/main" id="{2C01EBCC-12D6-4753-98FD-5FCA1FBC5E85}"/>
              </a:ext>
            </a:extLst>
          </p:cNvPr>
          <p:cNvSpPr>
            <a:spLocks noGrp="1"/>
          </p:cNvSpPr>
          <p:nvPr/>
        </p:nvSpPr>
        <p:spPr>
          <a:xfrm>
            <a:off x="4114800" y="504825"/>
            <a:ext cx="4943475" cy="536575"/>
          </a:xfrm>
          <a:prstGeom prst="rect">
            <a:avLst/>
          </a:prstGeom>
        </p:spPr>
        <p:txBody>
          <a:bodyPr vert="horz" wrap="square"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1" hangingPunct="1"/>
            <a:r>
              <a:rPr lang="zh-CN" altLang="en-US" sz="3600" b="1" dirty="0">
                <a:solidFill>
                  <a:srgbClr val="FF0000"/>
                </a:solidFill>
                <a:latin typeface="楷体" panose="02010609060101010101" pitchFamily="49" charset="-122"/>
                <a:ea typeface="楷体" panose="02010609060101010101" pitchFamily="49" charset="-122"/>
              </a:rPr>
              <a:t>流</a:t>
            </a:r>
          </a:p>
        </p:txBody>
      </p:sp>
    </p:spTree>
    <p:extLst>
      <p:ext uri="{BB962C8B-B14F-4D97-AF65-F5344CB8AC3E}">
        <p14:creationId xmlns:p14="http://schemas.microsoft.com/office/powerpoint/2010/main" val="29742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330"/>
                                        </p:tgtEl>
                                        <p:attrNameLst>
                                          <p:attrName>style.visibility</p:attrName>
                                        </p:attrNameLst>
                                      </p:cBhvr>
                                      <p:to>
                                        <p:strVal val="visible"/>
                                      </p:to>
                                    </p:set>
                                    <p:animEffect transition="in" filter="blinds(horizontal)">
                                      <p:cBhvr>
                                        <p:cTn id="11" dur="500"/>
                                        <p:tgtEl>
                                          <p:spTgt spid="33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31"/>
                                        </p:tgtEl>
                                        <p:attrNameLst>
                                          <p:attrName>style.visibility</p:attrName>
                                        </p:attrNameLst>
                                      </p:cBhvr>
                                      <p:to>
                                        <p:strVal val="visible"/>
                                      </p:to>
                                    </p:set>
                                    <p:animEffect transition="in" filter="blinds(horizontal)">
                                      <p:cBhvr>
                                        <p:cTn id="16" dur="500"/>
                                        <p:tgtEl>
                                          <p:spTgt spid="33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33"/>
                                        </p:tgtEl>
                                        <p:attrNameLst>
                                          <p:attrName>style.visibility</p:attrName>
                                        </p:attrNameLst>
                                      </p:cBhvr>
                                      <p:to>
                                        <p:strVal val="visible"/>
                                      </p:to>
                                    </p:set>
                                    <p:animEffect transition="in" filter="blinds(horizontal)">
                                      <p:cBhvr>
                                        <p:cTn id="21" dur="500"/>
                                        <p:tgtEl>
                                          <p:spTgt spid="33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34"/>
                                        </p:tgtEl>
                                        <p:attrNameLst>
                                          <p:attrName>style.visibility</p:attrName>
                                        </p:attrNameLst>
                                      </p:cBhvr>
                                      <p:to>
                                        <p:strVal val="visible"/>
                                      </p:to>
                                    </p:set>
                                    <p:anim calcmode="lin" valueType="num">
                                      <p:cBhvr additive="base">
                                        <p:cTn id="26" dur="500" fill="hold"/>
                                        <p:tgtEl>
                                          <p:spTgt spid="334"/>
                                        </p:tgtEl>
                                        <p:attrNameLst>
                                          <p:attrName>ppt_x</p:attrName>
                                        </p:attrNameLst>
                                      </p:cBhvr>
                                      <p:tavLst>
                                        <p:tav tm="0">
                                          <p:val>
                                            <p:strVal val="#ppt_x"/>
                                          </p:val>
                                        </p:tav>
                                        <p:tav tm="100000">
                                          <p:val>
                                            <p:strVal val="#ppt_x"/>
                                          </p:val>
                                        </p:tav>
                                      </p:tavLst>
                                    </p:anim>
                                    <p:anim calcmode="lin" valueType="num">
                                      <p:cBhvr additive="base">
                                        <p:cTn id="27" dur="500" fill="hold"/>
                                        <p:tgtEl>
                                          <p:spTgt spid="33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3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3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4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4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4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4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4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4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4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5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5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5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5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5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5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35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5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6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6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6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36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06"/>
                                        </p:tgtEl>
                                        <p:attrNameLst>
                                          <p:attrName>style.visibility</p:attrName>
                                        </p:attrNameLst>
                                      </p:cBhvr>
                                      <p:to>
                                        <p:strVal val="visible"/>
                                      </p:to>
                                    </p:set>
                                    <p:animEffect transition="in" filter="blinds(horizontal)">
                                      <p:cBhvr>
                                        <p:cTn id="92" dur="500"/>
                                        <p:tgtEl>
                                          <p:spTgt spid="206"/>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07"/>
                                        </p:tgtEl>
                                        <p:attrNameLst>
                                          <p:attrName>style.visibility</p:attrName>
                                        </p:attrNameLst>
                                      </p:cBhvr>
                                      <p:to>
                                        <p:strVal val="visible"/>
                                      </p:to>
                                    </p:set>
                                    <p:animEffect transition="in" filter="blinds(horizontal)">
                                      <p:cBhvr>
                                        <p:cTn id="95" dur="500"/>
                                        <p:tgtEl>
                                          <p:spTgt spid="20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08"/>
                                        </p:tgtEl>
                                        <p:attrNameLst>
                                          <p:attrName>style.visibility</p:attrName>
                                        </p:attrNameLst>
                                      </p:cBhvr>
                                      <p:to>
                                        <p:strVal val="visible"/>
                                      </p:to>
                                    </p:set>
                                    <p:animEffect transition="in" filter="blinds(horizontal)">
                                      <p:cBhvr>
                                        <p:cTn id="98" dur="500"/>
                                        <p:tgtEl>
                                          <p:spTgt spid="20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09"/>
                                        </p:tgtEl>
                                        <p:attrNameLst>
                                          <p:attrName>style.visibility</p:attrName>
                                        </p:attrNameLst>
                                      </p:cBhvr>
                                      <p:to>
                                        <p:strVal val="visible"/>
                                      </p:to>
                                    </p:set>
                                    <p:animEffect transition="in" filter="blinds(horizontal)">
                                      <p:cBhvr>
                                        <p:cTn id="101" dur="500"/>
                                        <p:tgtEl>
                                          <p:spTgt spid="209"/>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10"/>
                                        </p:tgtEl>
                                        <p:attrNameLst>
                                          <p:attrName>style.visibility</p:attrName>
                                        </p:attrNameLst>
                                      </p:cBhvr>
                                      <p:to>
                                        <p:strVal val="visible"/>
                                      </p:to>
                                    </p:set>
                                    <p:animEffect transition="in" filter="blinds(horizontal)">
                                      <p:cBhvr>
                                        <p:cTn id="104" dur="500"/>
                                        <p:tgtEl>
                                          <p:spTgt spid="210"/>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11"/>
                                        </p:tgtEl>
                                        <p:attrNameLst>
                                          <p:attrName>style.visibility</p:attrName>
                                        </p:attrNameLst>
                                      </p:cBhvr>
                                      <p:to>
                                        <p:strVal val="visible"/>
                                      </p:to>
                                    </p:set>
                                    <p:animEffect transition="in" filter="blinds(horizontal)">
                                      <p:cBhvr>
                                        <p:cTn id="107" dur="500"/>
                                        <p:tgtEl>
                                          <p:spTgt spid="211"/>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212"/>
                                        </p:tgtEl>
                                        <p:attrNameLst>
                                          <p:attrName>style.visibility</p:attrName>
                                        </p:attrNameLst>
                                      </p:cBhvr>
                                      <p:to>
                                        <p:strVal val="visible"/>
                                      </p:to>
                                    </p:set>
                                    <p:animEffect transition="in" filter="blinds(horizontal)">
                                      <p:cBhvr>
                                        <p:cTn id="110" dur="500"/>
                                        <p:tgtEl>
                                          <p:spTgt spid="212"/>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213"/>
                                        </p:tgtEl>
                                        <p:attrNameLst>
                                          <p:attrName>style.visibility</p:attrName>
                                        </p:attrNameLst>
                                      </p:cBhvr>
                                      <p:to>
                                        <p:strVal val="visible"/>
                                      </p:to>
                                    </p:set>
                                    <p:animEffect transition="in" filter="blinds(horizontal)">
                                      <p:cBhvr>
                                        <p:cTn id="113" dur="500"/>
                                        <p:tgtEl>
                                          <p:spTgt spid="213"/>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214"/>
                                        </p:tgtEl>
                                        <p:attrNameLst>
                                          <p:attrName>style.visibility</p:attrName>
                                        </p:attrNameLst>
                                      </p:cBhvr>
                                      <p:to>
                                        <p:strVal val="visible"/>
                                      </p:to>
                                    </p:set>
                                    <p:animEffect transition="in" filter="blinds(horizontal)">
                                      <p:cBhvr>
                                        <p:cTn id="116" dur="500"/>
                                        <p:tgtEl>
                                          <p:spTgt spid="214"/>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15"/>
                                        </p:tgtEl>
                                        <p:attrNameLst>
                                          <p:attrName>style.visibility</p:attrName>
                                        </p:attrNameLst>
                                      </p:cBhvr>
                                      <p:to>
                                        <p:strVal val="visible"/>
                                      </p:to>
                                    </p:set>
                                    <p:animEffect transition="in" filter="blinds(horizontal)">
                                      <p:cBhvr>
                                        <p:cTn id="119" dur="500"/>
                                        <p:tgtEl>
                                          <p:spTgt spid="215"/>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16"/>
                                        </p:tgtEl>
                                        <p:attrNameLst>
                                          <p:attrName>style.visibility</p:attrName>
                                        </p:attrNameLst>
                                      </p:cBhvr>
                                      <p:to>
                                        <p:strVal val="visible"/>
                                      </p:to>
                                    </p:set>
                                    <p:animEffect transition="in" filter="blinds(horizontal)">
                                      <p:cBhvr>
                                        <p:cTn id="122" dur="500"/>
                                        <p:tgtEl>
                                          <p:spTgt spid="216"/>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17"/>
                                        </p:tgtEl>
                                        <p:attrNameLst>
                                          <p:attrName>style.visibility</p:attrName>
                                        </p:attrNameLst>
                                      </p:cBhvr>
                                      <p:to>
                                        <p:strVal val="visible"/>
                                      </p:to>
                                    </p:set>
                                    <p:animEffect transition="in" filter="blinds(horizontal)">
                                      <p:cBhvr>
                                        <p:cTn id="125" dur="500"/>
                                        <p:tgtEl>
                                          <p:spTgt spid="217"/>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18"/>
                                        </p:tgtEl>
                                        <p:attrNameLst>
                                          <p:attrName>style.visibility</p:attrName>
                                        </p:attrNameLst>
                                      </p:cBhvr>
                                      <p:to>
                                        <p:strVal val="visible"/>
                                      </p:to>
                                    </p:set>
                                    <p:animEffect transition="in" filter="blinds(horizontal)">
                                      <p:cBhvr>
                                        <p:cTn id="128" dur="500"/>
                                        <p:tgtEl>
                                          <p:spTgt spid="218"/>
                                        </p:tgtEl>
                                      </p:cBhvr>
                                    </p:animEffect>
                                  </p:childTnLst>
                                </p:cTn>
                              </p:par>
                              <p:par>
                                <p:cTn id="129" presetID="3" presetClass="entr" presetSubtype="10" fill="hold" grpId="0" nodeType="withEffect">
                                  <p:stCondLst>
                                    <p:cond delay="0"/>
                                  </p:stCondLst>
                                  <p:childTnLst>
                                    <p:set>
                                      <p:cBhvr>
                                        <p:cTn id="130" dur="1" fill="hold">
                                          <p:stCondLst>
                                            <p:cond delay="0"/>
                                          </p:stCondLst>
                                        </p:cTn>
                                        <p:tgtEl>
                                          <p:spTgt spid="220"/>
                                        </p:tgtEl>
                                        <p:attrNameLst>
                                          <p:attrName>style.visibility</p:attrName>
                                        </p:attrNameLst>
                                      </p:cBhvr>
                                      <p:to>
                                        <p:strVal val="visible"/>
                                      </p:to>
                                    </p:set>
                                    <p:animEffect transition="in" filter="blinds(horizontal)">
                                      <p:cBhvr>
                                        <p:cTn id="131" dur="500"/>
                                        <p:tgtEl>
                                          <p:spTgt spid="220"/>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221"/>
                                        </p:tgtEl>
                                        <p:attrNameLst>
                                          <p:attrName>style.visibility</p:attrName>
                                        </p:attrNameLst>
                                      </p:cBhvr>
                                      <p:to>
                                        <p:strVal val="visible"/>
                                      </p:to>
                                    </p:set>
                                    <p:animEffect transition="in" filter="blinds(horizontal)">
                                      <p:cBhvr>
                                        <p:cTn id="134" dur="500"/>
                                        <p:tgtEl>
                                          <p:spTgt spid="221"/>
                                        </p:tgtEl>
                                      </p:cBhvr>
                                    </p:animEffect>
                                  </p:childTnLst>
                                </p:cTn>
                              </p:par>
                              <p:par>
                                <p:cTn id="135" presetID="3" presetClass="entr" presetSubtype="10" fill="hold" grpId="0" nodeType="withEffect">
                                  <p:stCondLst>
                                    <p:cond delay="0"/>
                                  </p:stCondLst>
                                  <p:childTnLst>
                                    <p:set>
                                      <p:cBhvr>
                                        <p:cTn id="136" dur="1" fill="hold">
                                          <p:stCondLst>
                                            <p:cond delay="0"/>
                                          </p:stCondLst>
                                        </p:cTn>
                                        <p:tgtEl>
                                          <p:spTgt spid="222"/>
                                        </p:tgtEl>
                                        <p:attrNameLst>
                                          <p:attrName>style.visibility</p:attrName>
                                        </p:attrNameLst>
                                      </p:cBhvr>
                                      <p:to>
                                        <p:strVal val="visible"/>
                                      </p:to>
                                    </p:set>
                                    <p:animEffect transition="in" filter="blinds(horizontal)">
                                      <p:cBhvr>
                                        <p:cTn id="137" dur="500"/>
                                        <p:tgtEl>
                                          <p:spTgt spid="222"/>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290"/>
                                        </p:tgtEl>
                                        <p:attrNameLst>
                                          <p:attrName>style.visibility</p:attrName>
                                        </p:attrNameLst>
                                      </p:cBhvr>
                                      <p:to>
                                        <p:strVal val="visible"/>
                                      </p:to>
                                    </p:set>
                                    <p:animEffect transition="in" filter="blinds(horizontal)">
                                      <p:cBhvr>
                                        <p:cTn id="140" dur="500"/>
                                        <p:tgtEl>
                                          <p:spTgt spid="290"/>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25"/>
                                        </p:tgtEl>
                                        <p:attrNameLst>
                                          <p:attrName>style.visibility</p:attrName>
                                        </p:attrNameLst>
                                      </p:cBhvr>
                                      <p:to>
                                        <p:strVal val="visible"/>
                                      </p:to>
                                    </p:set>
                                    <p:animEffect transition="in" filter="blinds(horizontal)">
                                      <p:cBhvr>
                                        <p:cTn id="143" dur="500"/>
                                        <p:tgtEl>
                                          <p:spTgt spid="325"/>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26"/>
                                        </p:tgtEl>
                                        <p:attrNameLst>
                                          <p:attrName>style.visibility</p:attrName>
                                        </p:attrNameLst>
                                      </p:cBhvr>
                                      <p:to>
                                        <p:strVal val="visible"/>
                                      </p:to>
                                    </p:set>
                                    <p:animEffect transition="in" filter="blinds(horizontal)">
                                      <p:cBhvr>
                                        <p:cTn id="146" dur="500"/>
                                        <p:tgtEl>
                                          <p:spTgt spid="326"/>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68"/>
                                        </p:tgtEl>
                                        <p:attrNameLst>
                                          <p:attrName>style.visibility</p:attrName>
                                        </p:attrNameLst>
                                      </p:cBhvr>
                                      <p:to>
                                        <p:strVal val="visible"/>
                                      </p:to>
                                    </p:set>
                                    <p:animEffect transition="in" filter="blinds(horizontal)">
                                      <p:cBhvr>
                                        <p:cTn id="149" dur="500"/>
                                        <p:tgtEl>
                                          <p:spTgt spid="368"/>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69"/>
                                        </p:tgtEl>
                                        <p:attrNameLst>
                                          <p:attrName>style.visibility</p:attrName>
                                        </p:attrNameLst>
                                      </p:cBhvr>
                                      <p:to>
                                        <p:strVal val="visible"/>
                                      </p:to>
                                    </p:set>
                                    <p:animEffect transition="in" filter="blinds(horizontal)">
                                      <p:cBhvr>
                                        <p:cTn id="152" dur="500"/>
                                        <p:tgtEl>
                                          <p:spTgt spid="369"/>
                                        </p:tgtEl>
                                      </p:cBhvr>
                                    </p:animEffect>
                                  </p:childTnLst>
                                </p:cTn>
                              </p:par>
                              <p:par>
                                <p:cTn id="153" presetID="3" presetClass="entr" presetSubtype="10" fill="hold" grpId="0" nodeType="withEffect">
                                  <p:stCondLst>
                                    <p:cond delay="0"/>
                                  </p:stCondLst>
                                  <p:childTnLst>
                                    <p:set>
                                      <p:cBhvr>
                                        <p:cTn id="154" dur="1" fill="hold">
                                          <p:stCondLst>
                                            <p:cond delay="0"/>
                                          </p:stCondLst>
                                        </p:cTn>
                                        <p:tgtEl>
                                          <p:spTgt spid="370"/>
                                        </p:tgtEl>
                                        <p:attrNameLst>
                                          <p:attrName>style.visibility</p:attrName>
                                        </p:attrNameLst>
                                      </p:cBhvr>
                                      <p:to>
                                        <p:strVal val="visible"/>
                                      </p:to>
                                    </p:set>
                                    <p:animEffect transition="in" filter="blinds(horizontal)">
                                      <p:cBhvr>
                                        <p:cTn id="155" dur="500"/>
                                        <p:tgtEl>
                                          <p:spTgt spid="370"/>
                                        </p:tgtEl>
                                      </p:cBhvr>
                                    </p:animEffect>
                                  </p:childTnLst>
                                </p:cTn>
                              </p:par>
                              <p:par>
                                <p:cTn id="156" presetID="3" presetClass="entr" presetSubtype="10" fill="hold" grpId="0" nodeType="withEffect">
                                  <p:stCondLst>
                                    <p:cond delay="0"/>
                                  </p:stCondLst>
                                  <p:childTnLst>
                                    <p:set>
                                      <p:cBhvr>
                                        <p:cTn id="157" dur="1" fill="hold">
                                          <p:stCondLst>
                                            <p:cond delay="0"/>
                                          </p:stCondLst>
                                        </p:cTn>
                                        <p:tgtEl>
                                          <p:spTgt spid="371"/>
                                        </p:tgtEl>
                                        <p:attrNameLst>
                                          <p:attrName>style.visibility</p:attrName>
                                        </p:attrNameLst>
                                      </p:cBhvr>
                                      <p:to>
                                        <p:strVal val="visible"/>
                                      </p:to>
                                    </p:set>
                                    <p:animEffect transition="in" filter="blinds(horizontal)">
                                      <p:cBhvr>
                                        <p:cTn id="158" dur="500"/>
                                        <p:tgtEl>
                                          <p:spTgt spid="371"/>
                                        </p:tgtEl>
                                      </p:cBhvr>
                                    </p:animEffect>
                                  </p:childTnLst>
                                </p:cTn>
                              </p:par>
                              <p:par>
                                <p:cTn id="159" presetID="3" presetClass="entr" presetSubtype="10" fill="hold" grpId="0" nodeType="withEffect">
                                  <p:stCondLst>
                                    <p:cond delay="0"/>
                                  </p:stCondLst>
                                  <p:childTnLst>
                                    <p:set>
                                      <p:cBhvr>
                                        <p:cTn id="160" dur="1" fill="hold">
                                          <p:stCondLst>
                                            <p:cond delay="0"/>
                                          </p:stCondLst>
                                        </p:cTn>
                                        <p:tgtEl>
                                          <p:spTgt spid="372"/>
                                        </p:tgtEl>
                                        <p:attrNameLst>
                                          <p:attrName>style.visibility</p:attrName>
                                        </p:attrNameLst>
                                      </p:cBhvr>
                                      <p:to>
                                        <p:strVal val="visible"/>
                                      </p:to>
                                    </p:set>
                                    <p:animEffect transition="in" filter="blinds(horizontal)">
                                      <p:cBhvr>
                                        <p:cTn id="161" dur="500"/>
                                        <p:tgtEl>
                                          <p:spTgt spid="372"/>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373"/>
                                        </p:tgtEl>
                                        <p:attrNameLst>
                                          <p:attrName>style.visibility</p:attrName>
                                        </p:attrNameLst>
                                      </p:cBhvr>
                                      <p:to>
                                        <p:strVal val="visible"/>
                                      </p:to>
                                    </p:set>
                                    <p:animEffect transition="in" filter="blinds(horizontal)">
                                      <p:cBhvr>
                                        <p:cTn id="164" dur="500"/>
                                        <p:tgtEl>
                                          <p:spTgt spid="373"/>
                                        </p:tgtEl>
                                      </p:cBhvr>
                                    </p:animEffect>
                                  </p:childTnLst>
                                </p:cTn>
                              </p:par>
                              <p:par>
                                <p:cTn id="165" presetID="3" presetClass="entr" presetSubtype="10" fill="hold" grpId="0" nodeType="withEffect">
                                  <p:stCondLst>
                                    <p:cond delay="0"/>
                                  </p:stCondLst>
                                  <p:childTnLst>
                                    <p:set>
                                      <p:cBhvr>
                                        <p:cTn id="166" dur="1" fill="hold">
                                          <p:stCondLst>
                                            <p:cond delay="0"/>
                                          </p:stCondLst>
                                        </p:cTn>
                                        <p:tgtEl>
                                          <p:spTgt spid="374"/>
                                        </p:tgtEl>
                                        <p:attrNameLst>
                                          <p:attrName>style.visibility</p:attrName>
                                        </p:attrNameLst>
                                      </p:cBhvr>
                                      <p:to>
                                        <p:strVal val="visible"/>
                                      </p:to>
                                    </p:set>
                                    <p:animEffect transition="in" filter="blinds(horizontal)">
                                      <p:cBhvr>
                                        <p:cTn id="167" dur="500"/>
                                        <p:tgtEl>
                                          <p:spTgt spid="374"/>
                                        </p:tgtEl>
                                      </p:cBhvr>
                                    </p:animEffect>
                                  </p:childTnLst>
                                </p:cTn>
                              </p:par>
                              <p:par>
                                <p:cTn id="168" presetID="3" presetClass="entr" presetSubtype="10" fill="hold" grpId="0" nodeType="withEffect">
                                  <p:stCondLst>
                                    <p:cond delay="0"/>
                                  </p:stCondLst>
                                  <p:childTnLst>
                                    <p:set>
                                      <p:cBhvr>
                                        <p:cTn id="169" dur="1" fill="hold">
                                          <p:stCondLst>
                                            <p:cond delay="0"/>
                                          </p:stCondLst>
                                        </p:cTn>
                                        <p:tgtEl>
                                          <p:spTgt spid="375"/>
                                        </p:tgtEl>
                                        <p:attrNameLst>
                                          <p:attrName>style.visibility</p:attrName>
                                        </p:attrNameLst>
                                      </p:cBhvr>
                                      <p:to>
                                        <p:strVal val="visible"/>
                                      </p:to>
                                    </p:set>
                                    <p:animEffect transition="in" filter="blinds(horizontal)">
                                      <p:cBhvr>
                                        <p:cTn id="170" dur="500"/>
                                        <p:tgtEl>
                                          <p:spTgt spid="375"/>
                                        </p:tgtEl>
                                      </p:cBhvr>
                                    </p:animEffect>
                                  </p:childTnLst>
                                </p:cTn>
                              </p:par>
                              <p:par>
                                <p:cTn id="171" presetID="3" presetClass="entr" presetSubtype="10" fill="hold" grpId="0" nodeType="withEffect">
                                  <p:stCondLst>
                                    <p:cond delay="0"/>
                                  </p:stCondLst>
                                  <p:childTnLst>
                                    <p:set>
                                      <p:cBhvr>
                                        <p:cTn id="172" dur="1" fill="hold">
                                          <p:stCondLst>
                                            <p:cond delay="0"/>
                                          </p:stCondLst>
                                        </p:cTn>
                                        <p:tgtEl>
                                          <p:spTgt spid="376"/>
                                        </p:tgtEl>
                                        <p:attrNameLst>
                                          <p:attrName>style.visibility</p:attrName>
                                        </p:attrNameLst>
                                      </p:cBhvr>
                                      <p:to>
                                        <p:strVal val="visible"/>
                                      </p:to>
                                    </p:set>
                                    <p:animEffect transition="in" filter="blinds(horizontal)">
                                      <p:cBhvr>
                                        <p:cTn id="173" dur="500"/>
                                        <p:tgtEl>
                                          <p:spTgt spid="376"/>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378"/>
                                        </p:tgtEl>
                                        <p:attrNameLst>
                                          <p:attrName>style.visibility</p:attrName>
                                        </p:attrNameLst>
                                      </p:cBhvr>
                                      <p:to>
                                        <p:strVal val="visible"/>
                                      </p:to>
                                    </p:set>
                                    <p:animEffect transition="in" filter="blinds(horizontal)">
                                      <p:cBhvr>
                                        <p:cTn id="176" dur="500"/>
                                        <p:tgtEl>
                                          <p:spTgt spid="378"/>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379"/>
                                        </p:tgtEl>
                                        <p:attrNameLst>
                                          <p:attrName>style.visibility</p:attrName>
                                        </p:attrNameLst>
                                      </p:cBhvr>
                                      <p:to>
                                        <p:strVal val="visible"/>
                                      </p:to>
                                    </p:set>
                                    <p:animEffect transition="in" filter="blinds(horizontal)">
                                      <p:cBhvr>
                                        <p:cTn id="179" dur="500"/>
                                        <p:tgtEl>
                                          <p:spTgt spid="379"/>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380"/>
                                        </p:tgtEl>
                                        <p:attrNameLst>
                                          <p:attrName>style.visibility</p:attrName>
                                        </p:attrNameLst>
                                      </p:cBhvr>
                                      <p:to>
                                        <p:strVal val="visible"/>
                                      </p:to>
                                    </p:set>
                                    <p:animEffect transition="in" filter="blinds(horizontal)">
                                      <p:cBhvr>
                                        <p:cTn id="182" dur="500"/>
                                        <p:tgtEl>
                                          <p:spTgt spid="380"/>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381"/>
                                        </p:tgtEl>
                                        <p:attrNameLst>
                                          <p:attrName>style.visibility</p:attrName>
                                        </p:attrNameLst>
                                      </p:cBhvr>
                                      <p:to>
                                        <p:strVal val="visible"/>
                                      </p:to>
                                    </p:set>
                                    <p:animEffect transition="in" filter="blinds(horizontal)">
                                      <p:cBhvr>
                                        <p:cTn id="185" dur="500"/>
                                        <p:tgtEl>
                                          <p:spTgt spid="381"/>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382"/>
                                        </p:tgtEl>
                                        <p:attrNameLst>
                                          <p:attrName>style.visibility</p:attrName>
                                        </p:attrNameLst>
                                      </p:cBhvr>
                                      <p:to>
                                        <p:strVal val="visible"/>
                                      </p:to>
                                    </p:set>
                                    <p:animEffect transition="in" filter="blinds(horizontal)">
                                      <p:cBhvr>
                                        <p:cTn id="188" dur="500"/>
                                        <p:tgtEl>
                                          <p:spTgt spid="382"/>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386"/>
                                        </p:tgtEl>
                                        <p:attrNameLst>
                                          <p:attrName>style.visibility</p:attrName>
                                        </p:attrNameLst>
                                      </p:cBhvr>
                                      <p:to>
                                        <p:strVal val="visible"/>
                                      </p:to>
                                    </p:set>
                                    <p:animEffect transition="in" filter="blinds(horizontal)">
                                      <p:cBhvr>
                                        <p:cTn id="191" dur="500"/>
                                        <p:tgtEl>
                                          <p:spTgt spid="386"/>
                                        </p:tgtEl>
                                      </p:cBhvr>
                                    </p:animEffect>
                                  </p:childTnLst>
                                </p:cTn>
                              </p:par>
                              <p:par>
                                <p:cTn id="192" presetID="3" presetClass="entr" presetSubtype="10" fill="hold" grpId="0" nodeType="withEffect">
                                  <p:stCondLst>
                                    <p:cond delay="0"/>
                                  </p:stCondLst>
                                  <p:childTnLst>
                                    <p:set>
                                      <p:cBhvr>
                                        <p:cTn id="193" dur="1" fill="hold">
                                          <p:stCondLst>
                                            <p:cond delay="0"/>
                                          </p:stCondLst>
                                        </p:cTn>
                                        <p:tgtEl>
                                          <p:spTgt spid="387"/>
                                        </p:tgtEl>
                                        <p:attrNameLst>
                                          <p:attrName>style.visibility</p:attrName>
                                        </p:attrNameLst>
                                      </p:cBhvr>
                                      <p:to>
                                        <p:strVal val="visible"/>
                                      </p:to>
                                    </p:set>
                                    <p:animEffect transition="in" filter="blinds(horizontal)">
                                      <p:cBhvr>
                                        <p:cTn id="194" dur="500"/>
                                        <p:tgtEl>
                                          <p:spTgt spid="387"/>
                                        </p:tgtEl>
                                      </p:cBhvr>
                                    </p:animEffect>
                                  </p:childTnLst>
                                </p:cTn>
                              </p:par>
                              <p:par>
                                <p:cTn id="195" presetID="3" presetClass="entr" presetSubtype="10" fill="hold" grpId="0" nodeType="withEffect">
                                  <p:stCondLst>
                                    <p:cond delay="0"/>
                                  </p:stCondLst>
                                  <p:childTnLst>
                                    <p:set>
                                      <p:cBhvr>
                                        <p:cTn id="196" dur="1" fill="hold">
                                          <p:stCondLst>
                                            <p:cond delay="0"/>
                                          </p:stCondLst>
                                        </p:cTn>
                                        <p:tgtEl>
                                          <p:spTgt spid="388"/>
                                        </p:tgtEl>
                                        <p:attrNameLst>
                                          <p:attrName>style.visibility</p:attrName>
                                        </p:attrNameLst>
                                      </p:cBhvr>
                                      <p:to>
                                        <p:strVal val="visible"/>
                                      </p:to>
                                    </p:set>
                                    <p:animEffect transition="in" filter="blinds(horizontal)">
                                      <p:cBhvr>
                                        <p:cTn id="197" dur="500"/>
                                        <p:tgtEl>
                                          <p:spTgt spid="388"/>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389"/>
                                        </p:tgtEl>
                                        <p:attrNameLst>
                                          <p:attrName>style.visibility</p:attrName>
                                        </p:attrNameLst>
                                      </p:cBhvr>
                                      <p:to>
                                        <p:strVal val="visible"/>
                                      </p:to>
                                    </p:set>
                                    <p:animEffect transition="in" filter="blinds(horizontal)">
                                      <p:cBhvr>
                                        <p:cTn id="200" dur="500"/>
                                        <p:tgtEl>
                                          <p:spTgt spid="389"/>
                                        </p:tgtEl>
                                      </p:cBhvr>
                                    </p:animEffect>
                                  </p:childTnLst>
                                </p:cTn>
                              </p:par>
                              <p:par>
                                <p:cTn id="201" presetID="3" presetClass="entr" presetSubtype="10" fill="hold" grpId="0" nodeType="withEffect">
                                  <p:stCondLst>
                                    <p:cond delay="0"/>
                                  </p:stCondLst>
                                  <p:childTnLst>
                                    <p:set>
                                      <p:cBhvr>
                                        <p:cTn id="202" dur="1" fill="hold">
                                          <p:stCondLst>
                                            <p:cond delay="0"/>
                                          </p:stCondLst>
                                        </p:cTn>
                                        <p:tgtEl>
                                          <p:spTgt spid="391"/>
                                        </p:tgtEl>
                                        <p:attrNameLst>
                                          <p:attrName>style.visibility</p:attrName>
                                        </p:attrNameLst>
                                      </p:cBhvr>
                                      <p:to>
                                        <p:strVal val="visible"/>
                                      </p:to>
                                    </p:set>
                                    <p:animEffect transition="in" filter="blinds(horizontal)">
                                      <p:cBhvr>
                                        <p:cTn id="203" dur="500"/>
                                        <p:tgtEl>
                                          <p:spTgt spid="391"/>
                                        </p:tgtEl>
                                      </p:cBhvr>
                                    </p:animEffect>
                                  </p:childTnLst>
                                </p:cTn>
                              </p:par>
                            </p:childTnLst>
                          </p:cTn>
                        </p:par>
                      </p:childTnLst>
                    </p:cTn>
                  </p:par>
                  <p:par>
                    <p:cTn id="204" fill="hold">
                      <p:stCondLst>
                        <p:cond delay="indefinite"/>
                      </p:stCondLst>
                      <p:childTnLst>
                        <p:par>
                          <p:cTn id="205" fill="hold">
                            <p:stCondLst>
                              <p:cond delay="0"/>
                            </p:stCondLst>
                            <p:childTnLst>
                              <p:par>
                                <p:cTn id="206" presetID="2" presetClass="entr" presetSubtype="4" fill="hold" grpId="0" nodeType="clickEffect">
                                  <p:stCondLst>
                                    <p:cond delay="0"/>
                                  </p:stCondLst>
                                  <p:childTnLst>
                                    <p:set>
                                      <p:cBhvr>
                                        <p:cTn id="207" dur="1" fill="hold">
                                          <p:stCondLst>
                                            <p:cond delay="0"/>
                                          </p:stCondLst>
                                        </p:cTn>
                                        <p:tgtEl>
                                          <p:spTgt spid="4"/>
                                        </p:tgtEl>
                                        <p:attrNameLst>
                                          <p:attrName>style.visibility</p:attrName>
                                        </p:attrNameLst>
                                      </p:cBhvr>
                                      <p:to>
                                        <p:strVal val="visible"/>
                                      </p:to>
                                    </p:set>
                                    <p:anim calcmode="lin" valueType="num">
                                      <p:cBhvr additive="base">
                                        <p:cTn id="208" dur="500" fill="hold"/>
                                        <p:tgtEl>
                                          <p:spTgt spid="4"/>
                                        </p:tgtEl>
                                        <p:attrNameLst>
                                          <p:attrName>ppt_x</p:attrName>
                                        </p:attrNameLst>
                                      </p:cBhvr>
                                      <p:tavLst>
                                        <p:tav tm="0">
                                          <p:val>
                                            <p:strVal val="#ppt_x"/>
                                          </p:val>
                                        </p:tav>
                                        <p:tav tm="100000">
                                          <p:val>
                                            <p:strVal val="#ppt_x"/>
                                          </p:val>
                                        </p:tav>
                                      </p:tavLst>
                                    </p:anim>
                                    <p:anim calcmode="lin" valueType="num">
                                      <p:cBhvr additive="base">
                                        <p:cTn id="20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0"/>
      <p:bldP spid="330" grpId="0" animBg="1"/>
      <p:bldP spid="331" grpId="0" animBg="1"/>
      <p:bldP spid="333" grpId="0" animBg="1"/>
      <p:bldP spid="334" grpId="0"/>
      <p:bldP spid="335" grpId="0" animBg="1"/>
      <p:bldP spid="336" grpId="0" animBg="1"/>
      <p:bldP spid="337" grpId="0" animBg="1"/>
      <p:bldP spid="338" grpId="0"/>
      <p:bldP spid="339" grpId="0"/>
      <p:bldP spid="340" grpId="0" animBg="1"/>
      <p:bldP spid="341" grpId="0"/>
      <p:bldP spid="342" grpId="0" animBg="1"/>
      <p:bldP spid="343" grpId="0"/>
      <p:bldP spid="344" grpId="0" animBg="1"/>
      <p:bldP spid="345" grpId="0"/>
      <p:bldP spid="346" grpId="0" animBg="1"/>
      <p:bldP spid="347" grpId="0"/>
      <p:bldP spid="348" grpId="0" animBg="1"/>
      <p:bldP spid="349" grpId="0"/>
      <p:bldP spid="350" grpId="0" animBg="1"/>
      <p:bldP spid="351" grpId="0" animBg="1"/>
      <p:bldP spid="352" grpId="0" animBg="1"/>
      <p:bldP spid="353" grpId="0" animBg="1"/>
      <p:bldP spid="354" grpId="0" animBg="1"/>
      <p:bldP spid="355" grpId="0" animBg="1"/>
      <p:bldP spid="356" grpId="0" animBg="1"/>
      <p:bldP spid="357" grpId="0"/>
      <p:bldP spid="358" grpId="0"/>
      <p:bldP spid="359" grpId="0"/>
      <p:bldP spid="360" grpId="0"/>
      <p:bldP spid="361" grpId="0"/>
      <p:bldP spid="362" grpId="0"/>
      <p:bldP spid="363" grpId="0"/>
      <p:bldP spid="206" grpId="0"/>
      <p:bldP spid="207" grpId="0" animBg="1"/>
      <p:bldP spid="208" grpId="0" animBg="1"/>
      <p:bldP spid="209" grpId="0" animBg="1"/>
      <p:bldP spid="210" grpId="0"/>
      <p:bldP spid="211" grpId="0"/>
      <p:bldP spid="212" grpId="0" animBg="1"/>
      <p:bldP spid="213" grpId="0" animBg="1"/>
      <p:bldP spid="214" grpId="0"/>
      <p:bldP spid="215" grpId="0" animBg="1"/>
      <p:bldP spid="216" grpId="0" animBg="1"/>
      <p:bldP spid="217" grpId="0"/>
      <p:bldP spid="218" grpId="0" animBg="1"/>
      <p:bldP spid="220" grpId="0" animBg="1"/>
      <p:bldP spid="221" grpId="0" animBg="1"/>
      <p:bldP spid="222" grpId="0" animBg="1"/>
      <p:bldP spid="290" grpId="0" animBg="1"/>
      <p:bldP spid="325" grpId="0" animBg="1"/>
      <p:bldP spid="326" grpId="0"/>
      <p:bldP spid="368" grpId="0"/>
      <p:bldP spid="369" grpId="0"/>
      <p:bldP spid="370" grpId="0"/>
      <p:bldP spid="371" grpId="0"/>
      <p:bldP spid="372" grpId="0"/>
      <p:bldP spid="373" grpId="0"/>
      <p:bldP spid="374" grpId="0"/>
      <p:bldP spid="375" grpId="0" animBg="1"/>
      <p:bldP spid="376" grpId="0"/>
      <p:bldP spid="378" grpId="0" animBg="1"/>
      <p:bldP spid="379" grpId="0"/>
      <p:bldP spid="380" grpId="0" animBg="1"/>
      <p:bldP spid="381" grpId="0"/>
      <p:bldP spid="382" grpId="0" animBg="1"/>
      <p:bldP spid="386" grpId="0" animBg="1"/>
      <p:bldP spid="387" grpId="0"/>
      <p:bldP spid="388" grpId="0" animBg="1"/>
      <p:bldP spid="389" grpId="0"/>
      <p:bldP spid="391" grpId="0"/>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FE3A-5498-EB42-A1E2-FE496E861A16}"/>
              </a:ext>
            </a:extLst>
          </p:cNvPr>
          <p:cNvSpPr>
            <a:spLocks noGrp="1"/>
          </p:cNvSpPr>
          <p:nvPr>
            <p:ph type="title"/>
          </p:nvPr>
        </p:nvSpPr>
        <p:spPr>
          <a:xfrm>
            <a:off x="381000" y="44626"/>
            <a:ext cx="8229600" cy="1039977"/>
          </a:xfrm>
        </p:spPr>
        <p:txBody>
          <a:bodyPr/>
          <a:lstStyle/>
          <a:p>
            <a:r>
              <a:rPr lang="en-CN" dirty="0"/>
              <a:t>Ford</a:t>
            </a:r>
            <a:r>
              <a:rPr lang="en-US" altLang="zh-CN" dirty="0"/>
              <a:t>-Fulkerson</a:t>
            </a:r>
            <a:r>
              <a:rPr lang="zh-CN" altLang="en-US" dirty="0"/>
              <a:t>方法</a:t>
            </a:r>
            <a:endParaRPr lang="en-CN" dirty="0"/>
          </a:p>
        </p:txBody>
      </p:sp>
      <p:sp>
        <p:nvSpPr>
          <p:cNvPr id="3" name="Content Placeholder 2">
            <a:extLst>
              <a:ext uri="{FF2B5EF4-FFF2-40B4-BE49-F238E27FC236}">
                <a16:creationId xmlns:a16="http://schemas.microsoft.com/office/drawing/2014/main" id="{E01A076F-EC9A-3042-8F9C-4761BC0BAEFD}"/>
              </a:ext>
            </a:extLst>
          </p:cNvPr>
          <p:cNvSpPr>
            <a:spLocks noGrp="1"/>
          </p:cNvSpPr>
          <p:nvPr>
            <p:ph idx="1"/>
          </p:nvPr>
        </p:nvSpPr>
        <p:spPr/>
        <p:txBody>
          <a:bodyPr/>
          <a:lstStyle/>
          <a:p>
            <a:r>
              <a:rPr lang="en-US" dirty="0" err="1"/>
              <a:t>算法分析</a:t>
            </a:r>
            <a:endParaRPr lang="en-US" dirty="0"/>
          </a:p>
          <a:p>
            <a:pPr lvl="1" algn="just"/>
            <a:r>
              <a:rPr lang="en-US" dirty="0" err="1"/>
              <a:t>如何寻找增广路径是关键</a:t>
            </a:r>
            <a:endParaRPr lang="en-US" dirty="0"/>
          </a:p>
          <a:p>
            <a:pPr lvl="2" algn="just"/>
            <a:r>
              <a:rPr lang="en-US" dirty="0">
                <a:latin typeface="Times New Roman" panose="02020603050405020304" pitchFamily="18" charset="0"/>
                <a:cs typeface="Times New Roman" panose="02020603050405020304" pitchFamily="18" charset="0"/>
              </a:rPr>
              <a:t>采用深度优先搜索或者广度优先搜索寻找增广路径</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O(V+E’)=O(E),</a:t>
            </a:r>
            <a:r>
              <a:rPr lang="zh-CN" altLang="en-US" dirty="0">
                <a:latin typeface="Times New Roman" panose="02020603050405020304" pitchFamily="18" charset="0"/>
                <a:cs typeface="Times New Roman" panose="02020603050405020304" pitchFamily="18" charset="0"/>
              </a:rPr>
              <a:t>其中</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为当时余图的边数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为原图边数</a:t>
            </a:r>
            <a:endParaRPr lang="en-US" altLang="zh-CN" dirty="0">
              <a:latin typeface="Times New Roman" panose="02020603050405020304" pitchFamily="18" charset="0"/>
              <a:cs typeface="Times New Roman" panose="02020603050405020304" pitchFamily="18" charset="0"/>
            </a:endParaRPr>
          </a:p>
          <a:p>
            <a:pPr lvl="1" algn="just"/>
            <a:r>
              <a:rPr lang="zh-CN" altLang="en-US" dirty="0">
                <a:latin typeface="Times New Roman" panose="02020603050405020304" pitchFamily="18" charset="0"/>
                <a:cs typeface="Times New Roman" panose="02020603050405020304" pitchFamily="18" charset="0"/>
              </a:rPr>
              <a:t>可终止性：最大流问题的容量常常为整数，如果不是，乘以一个系数转换为整数</a:t>
            </a:r>
            <a:endParaRPr lang="en-US" altLang="zh-CN" dirty="0">
              <a:latin typeface="Times New Roman" panose="02020603050405020304" pitchFamily="18" charset="0"/>
              <a:cs typeface="Times New Roman" panose="02020603050405020304" pitchFamily="18" charset="0"/>
            </a:endParaRPr>
          </a:p>
          <a:p>
            <a:pPr lvl="2" algn="just"/>
            <a:r>
              <a:rPr lang="zh-CN" altLang="en-US" dirty="0">
                <a:latin typeface="Times New Roman" panose="02020603050405020304" pitchFamily="18" charset="0"/>
                <a:cs typeface="Times New Roman" panose="02020603050405020304" pitchFamily="18" charset="0"/>
              </a:rPr>
              <a:t>流量值在每次迭代中至少增加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，那么最多经过</a:t>
            </a:r>
            <a:r>
              <a:rPr lang="en-US" altLang="zh-CN" i="1" dirty="0">
                <a:solidFill>
                  <a:srgbClr val="FF0000"/>
                </a:solidFill>
                <a:latin typeface="Times New Roman" panose="02020603050405020304" pitchFamily="18" charset="0"/>
                <a:cs typeface="Times New Roman" panose="02020603050405020304" pitchFamily="18" charset="0"/>
              </a:rPr>
              <a:t>C</a:t>
            </a:r>
            <a:r>
              <a:rPr lang="zh-CN" altLang="en-US" i="1"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轮迭代算法停止，其中</a:t>
            </a:r>
            <a:r>
              <a:rPr lang="en-US" altLang="zh-CN"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是最大流的值</a:t>
            </a:r>
            <a:endParaRPr lang="en-US" altLang="zh-CN" dirty="0">
              <a:latin typeface="Times New Roman" panose="02020603050405020304" pitchFamily="18" charset="0"/>
              <a:cs typeface="Times New Roman" panose="02020603050405020304" pitchFamily="18" charset="0"/>
            </a:endParaRPr>
          </a:p>
          <a:p>
            <a:pPr lvl="1" algn="just"/>
            <a:r>
              <a:rPr lang="en-US" dirty="0" err="1">
                <a:latin typeface="Times New Roman" panose="02020603050405020304" pitchFamily="18" charset="0"/>
                <a:cs typeface="Times New Roman" panose="02020603050405020304" pitchFamily="18" charset="0"/>
              </a:rPr>
              <a:t>时间复杂性</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EC</a:t>
            </a:r>
            <a:r>
              <a:rPr lang="zh-CN" altLang="en-US" dirty="0">
                <a:latin typeface="Times New Roman" panose="02020603050405020304" pitchFamily="18" charset="0"/>
                <a:cs typeface="Times New Roman" panose="02020603050405020304" pitchFamily="18" charset="0"/>
              </a:rPr>
              <a:t>）</a:t>
            </a:r>
            <a:endParaRPr lang="en-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Text Box 3">
                <a:extLst>
                  <a:ext uri="{FF2B5EF4-FFF2-40B4-BE49-F238E27FC236}">
                    <a16:creationId xmlns:a16="http://schemas.microsoft.com/office/drawing/2014/main" id="{C55B2662-10A9-9F4C-9118-595159C85648}"/>
                  </a:ext>
                </a:extLst>
              </p:cNvPr>
              <p:cNvSpPr txBox="1">
                <a:spLocks noChangeArrowheads="1"/>
              </p:cNvSpPr>
              <p:nvPr/>
            </p:nvSpPr>
            <p:spPr bwMode="auto">
              <a:xfrm>
                <a:off x="4709007" y="4480360"/>
                <a:ext cx="4434993" cy="2137472"/>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pPr>
                  <a:defRPr/>
                </a:pPr>
                <a:r>
                  <a:rPr lang="en-US" altLang="zh-CN" sz="1200" dirty="0">
                    <a:latin typeface="Consolas" panose="020B0609020204030204" pitchFamily="49" charset="0"/>
                    <a:ea typeface="楷体" panose="02010609060101010101" pitchFamily="49" charset="-122"/>
                    <a:cs typeface="Times New Roman" panose="02020603050405020304" pitchFamily="18" charset="0"/>
                    <a:sym typeface="+mn-ea"/>
                  </a:rPr>
                  <a:t>Ford-Fulkerson(</a:t>
                </a:r>
                <a:r>
                  <a:rPr lang="en-US" altLang="zh-CN" sz="1200" dirty="0" err="1">
                    <a:latin typeface="Consolas" panose="020B0609020204030204" pitchFamily="49" charset="0"/>
                    <a:ea typeface="楷体" panose="02010609060101010101" pitchFamily="49" charset="-122"/>
                    <a:cs typeface="Times New Roman" panose="02020603050405020304" pitchFamily="18" charset="0"/>
                    <a:sym typeface="+mn-ea"/>
                  </a:rPr>
                  <a:t>G,s,t</a:t>
                </a:r>
                <a:r>
                  <a:rPr lang="en-US" altLang="zh-CN" sz="1200" dirty="0">
                    <a:latin typeface="Consolas" panose="020B0609020204030204" pitchFamily="49" charset="0"/>
                    <a:ea typeface="楷体" panose="02010609060101010101" pitchFamily="49" charset="-122"/>
                    <a:cs typeface="Times New Roman" panose="02020603050405020304" pitchFamily="18" charset="0"/>
                    <a:sym typeface="+mn-ea"/>
                  </a:rPr>
                  <a:t>)</a:t>
                </a:r>
                <a:endParaRPr lang="en-US" sz="1200" dirty="0">
                  <a:solidFill>
                    <a:srgbClr val="FF0000"/>
                  </a:solidFill>
                  <a:latin typeface="Consolas" pitchFamily="49" charset="0"/>
                  <a:ea typeface="仿宋" pitchFamily="49" charset="-122"/>
                  <a:cs typeface="Times New Roman" panose="02020603050405020304" pitchFamily="18" charset="0"/>
                </a:endParaRPr>
              </a:p>
              <a:p>
                <a:pPr algn="l">
                  <a:buAutoNum type="arabicPeriod"/>
                  <a:defRPr/>
                </a:pPr>
                <a:r>
                  <a:rPr lang="en-US" sz="1200" dirty="0">
                    <a:solidFill>
                      <a:srgbClr val="FF0000"/>
                    </a:solidFill>
                    <a:latin typeface="Consolas" pitchFamily="49" charset="0"/>
                    <a:ea typeface="仿宋" pitchFamily="49" charset="-122"/>
                    <a:cs typeface="Times New Roman" panose="02020603050405020304" pitchFamily="18" charset="0"/>
                  </a:rPr>
                  <a:t> For</a:t>
                </a:r>
                <a:r>
                  <a:rPr lang="en-US" sz="1200" dirty="0">
                    <a:latin typeface="Consolas" pitchFamily="49" charset="0"/>
                    <a:ea typeface="仿宋" pitchFamily="49" charset="-122"/>
                    <a:cs typeface="Times New Roman" panose="02020603050405020304" pitchFamily="18" charset="0"/>
                  </a:rPr>
                  <a:t> each edge(</a:t>
                </a:r>
                <a:r>
                  <a:rPr lang="en-US" sz="1200" dirty="0" err="1">
                    <a:latin typeface="Consolas" pitchFamily="49" charset="0"/>
                    <a:ea typeface="仿宋" pitchFamily="49" charset="-122"/>
                    <a:cs typeface="Times New Roman" panose="02020603050405020304" pitchFamily="18" charset="0"/>
                  </a:rPr>
                  <a:t>u,v</a:t>
                </a:r>
                <a:r>
                  <a:rPr lang="en-US" sz="1200" dirty="0">
                    <a:latin typeface="Consolas" pitchFamily="49" charset="0"/>
                    <a:ea typeface="仿宋" pitchFamily="49" charset="-122"/>
                    <a:cs typeface="Times New Roman" panose="02020603050405020304" pitchFamily="18" charset="0"/>
                  </a:rPr>
                  <a:t>) in G.E </a:t>
                </a:r>
                <a:r>
                  <a:rPr lang="en-US" sz="1200"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pt-BR" sz="1200" dirty="0">
                    <a:latin typeface="Consolas" pitchFamily="49" charset="0"/>
                    <a:ea typeface="仿宋" pitchFamily="49" charset="-122"/>
                    <a:cs typeface="Times New Roman" panose="02020603050405020304" pitchFamily="18" charset="0"/>
                  </a:rPr>
                  <a:t>  f(u,v)=0</a:t>
                </a:r>
              </a:p>
              <a:p>
                <a:pPr algn="l">
                  <a:buAutoNum type="arabicPeriod"/>
                  <a:defRPr/>
                </a:pPr>
                <a:r>
                  <a:rPr lang="en-US" sz="1200" dirty="0">
                    <a:solidFill>
                      <a:srgbClr val="FF0000"/>
                    </a:solidFill>
                    <a:latin typeface="Consolas" pitchFamily="49" charset="0"/>
                    <a:ea typeface="仿宋" pitchFamily="49" charset="-122"/>
                    <a:cs typeface="Times New Roman" panose="02020603050405020304" pitchFamily="18" charset="0"/>
                  </a:rPr>
                  <a:t> While</a:t>
                </a:r>
                <a:r>
                  <a:rPr lang="en-US" sz="1200" dirty="0">
                    <a:latin typeface="Consolas" pitchFamily="49" charset="0"/>
                    <a:ea typeface="仿宋" pitchFamily="49" charset="-122"/>
                    <a:cs typeface="Times New Roman" panose="02020603050405020304" pitchFamily="18" charset="0"/>
                  </a:rPr>
                  <a:t> there exists a path </a:t>
                </a:r>
                <a14:m>
                  <m:oMath xmlns:m="http://schemas.openxmlformats.org/officeDocument/2006/math">
                    <m:r>
                      <a:rPr lang="en-US" sz="1200" i="1" dirty="0" smtClean="0">
                        <a:latin typeface="Cambria Math" panose="02040503050406030204" pitchFamily="18" charset="0"/>
                        <a:ea typeface="仿宋" pitchFamily="49" charset="-122"/>
                        <a:cs typeface="Times New Roman" panose="02020603050405020304" pitchFamily="18" charset="0"/>
                      </a:rPr>
                      <m:t>𝑝</m:t>
                    </m:r>
                  </m:oMath>
                </a14:m>
                <a:r>
                  <a:rPr lang="en-US" sz="1200" dirty="0">
                    <a:latin typeface="Consolas" pitchFamily="49" charset="0"/>
                    <a:ea typeface="仿宋" pitchFamily="49" charset="-122"/>
                    <a:cs typeface="Times New Roman" panose="02020603050405020304" pitchFamily="18" charset="0"/>
                  </a:rPr>
                  <a:t> from </a:t>
                </a:r>
                <a14:m>
                  <m:oMath xmlns:m="http://schemas.openxmlformats.org/officeDocument/2006/math">
                    <m:r>
                      <a:rPr lang="en-US" sz="1200" i="1" dirty="0" smtClean="0">
                        <a:latin typeface="Cambria Math" panose="02040503050406030204" pitchFamily="18" charset="0"/>
                        <a:ea typeface="仿宋" pitchFamily="49" charset="-122"/>
                        <a:cs typeface="Times New Roman" panose="02020603050405020304" pitchFamily="18" charset="0"/>
                      </a:rPr>
                      <m:t>𝑠</m:t>
                    </m:r>
                  </m:oMath>
                </a14:m>
                <a:r>
                  <a:rPr lang="en-US" sz="1200" dirty="0">
                    <a:latin typeface="Consolas" pitchFamily="49" charset="0"/>
                    <a:ea typeface="仿宋" pitchFamily="49" charset="-122"/>
                    <a:cs typeface="Times New Roman" panose="02020603050405020304" pitchFamily="18" charset="0"/>
                  </a:rPr>
                  <a:t> to </a:t>
                </a:r>
                <a14:m>
                  <m:oMath xmlns:m="http://schemas.openxmlformats.org/officeDocument/2006/math">
                    <m:r>
                      <a:rPr lang="en-US" sz="1200" i="1" dirty="0" smtClean="0">
                        <a:latin typeface="Cambria Math" panose="02040503050406030204" pitchFamily="18" charset="0"/>
                        <a:ea typeface="仿宋" pitchFamily="49" charset="-122"/>
                        <a:cs typeface="Times New Roman" panose="02020603050405020304" pitchFamily="18" charset="0"/>
                      </a:rPr>
                      <m:t>𝑡</m:t>
                    </m:r>
                  </m:oMath>
                </a14:m>
                <a:r>
                  <a:rPr lang="en-US" sz="1200" dirty="0">
                    <a:latin typeface="Consolas" pitchFamily="49" charset="0"/>
                    <a:ea typeface="仿宋" pitchFamily="49" charset="-122"/>
                    <a:cs typeface="Times New Roman" panose="02020603050405020304" pitchFamily="18" charset="0"/>
                  </a:rPr>
                  <a:t> in G</a:t>
                </a:r>
                <a:r>
                  <a:rPr lang="en-US" sz="1200" baseline="-25000" dirty="0">
                    <a:latin typeface="Consolas" pitchFamily="49" charset="0"/>
                    <a:ea typeface="仿宋" pitchFamily="49" charset="-122"/>
                    <a:cs typeface="Times New Roman" panose="02020603050405020304" pitchFamily="18" charset="0"/>
                  </a:rPr>
                  <a:t>f</a:t>
                </a:r>
                <a:r>
                  <a:rPr lang="en-US" sz="1200" dirty="0">
                    <a:latin typeface="Consolas" pitchFamily="49" charset="0"/>
                    <a:ea typeface="仿宋" pitchFamily="49" charset="-122"/>
                    <a:cs typeface="Times New Roman" panose="02020603050405020304" pitchFamily="18" charset="0"/>
                  </a:rPr>
                  <a:t> </a:t>
                </a:r>
                <a:r>
                  <a:rPr lang="en-US" sz="1200"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nl-NL" sz="1200" dirty="0">
                    <a:latin typeface="Consolas" pitchFamily="49" charset="0"/>
                    <a:ea typeface="仿宋" pitchFamily="49" charset="-122"/>
                    <a:cs typeface="Times New Roman" panose="02020603050405020304" pitchFamily="18" charset="0"/>
                  </a:rPr>
                  <a:t>  c</a:t>
                </a:r>
                <a:r>
                  <a:rPr lang="nl-NL" sz="1200" baseline="-25000" dirty="0">
                    <a:latin typeface="Consolas" pitchFamily="49" charset="0"/>
                    <a:ea typeface="仿宋" pitchFamily="49" charset="-122"/>
                    <a:cs typeface="Times New Roman" panose="02020603050405020304" pitchFamily="18" charset="0"/>
                  </a:rPr>
                  <a:t>f</a:t>
                </a:r>
                <a:r>
                  <a:rPr lang="nl-NL" sz="1200" dirty="0">
                    <a:latin typeface="Consolas" pitchFamily="49" charset="0"/>
                    <a:ea typeface="仿宋" pitchFamily="49" charset="-122"/>
                    <a:cs typeface="Times New Roman" panose="02020603050405020304" pitchFamily="18" charset="0"/>
                  </a:rPr>
                  <a:t>(p)</a:t>
                </a:r>
                <a:r>
                  <a:rPr lang="en-US" altLang="zh-CN" sz="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nl-NL" sz="1200" dirty="0">
                    <a:latin typeface="Consolas" pitchFamily="49" charset="0"/>
                    <a:ea typeface="仿宋" pitchFamily="49" charset="-122"/>
                    <a:cs typeface="Times New Roman" panose="02020603050405020304" pitchFamily="18" charset="0"/>
                  </a:rPr>
                  <a:t>min{</a:t>
                </a:r>
                <a:r>
                  <a:rPr lang="nl-NL" altLang="zh-CN" sz="1200" dirty="0">
                    <a:latin typeface="Consolas" pitchFamily="49" charset="0"/>
                    <a:ea typeface="仿宋" pitchFamily="49" charset="-122"/>
                    <a:cs typeface="Times New Roman" panose="02020603050405020304" pitchFamily="18" charset="0"/>
                  </a:rPr>
                  <a:t>c</a:t>
                </a:r>
                <a:r>
                  <a:rPr lang="nl-NL" altLang="zh-CN" sz="1200" baseline="-25000" dirty="0">
                    <a:latin typeface="Consolas" pitchFamily="49" charset="0"/>
                    <a:ea typeface="仿宋" pitchFamily="49" charset="-122"/>
                    <a:cs typeface="Times New Roman" panose="02020603050405020304" pitchFamily="18" charset="0"/>
                  </a:rPr>
                  <a:t>f</a:t>
                </a:r>
                <a:r>
                  <a:rPr lang="nl-NL" sz="1200" dirty="0">
                    <a:latin typeface="Consolas" pitchFamily="49" charset="0"/>
                    <a:ea typeface="仿宋" pitchFamily="49" charset="-122"/>
                    <a:cs typeface="Times New Roman" panose="02020603050405020304" pitchFamily="18" charset="0"/>
                  </a:rPr>
                  <a:t>(u,v):(u,v) is in p}</a:t>
                </a:r>
              </a:p>
              <a:p>
                <a:pPr marL="514350" indent="-514350" algn="l">
                  <a:buAutoNum type="arabicPeriod"/>
                  <a:defRPr/>
                </a:pPr>
                <a:r>
                  <a:rPr lang="en-US" sz="1200" dirty="0">
                    <a:solidFill>
                      <a:srgbClr val="FF0000"/>
                    </a:solidFill>
                    <a:latin typeface="Consolas" pitchFamily="49" charset="0"/>
                    <a:ea typeface="仿宋" pitchFamily="49" charset="-122"/>
                    <a:cs typeface="Times New Roman" panose="02020603050405020304" pitchFamily="18" charset="0"/>
                  </a:rPr>
                  <a:t>  For</a:t>
                </a:r>
                <a:r>
                  <a:rPr lang="en-US" sz="1200" dirty="0">
                    <a:latin typeface="Consolas" pitchFamily="49" charset="0"/>
                    <a:ea typeface="仿宋" pitchFamily="49" charset="-122"/>
                    <a:cs typeface="Times New Roman" panose="02020603050405020304" pitchFamily="18" charset="0"/>
                  </a:rPr>
                  <a:t> each edge (</a:t>
                </a:r>
                <a:r>
                  <a:rPr lang="en-US" sz="1200" dirty="0" err="1">
                    <a:latin typeface="Consolas" pitchFamily="49" charset="0"/>
                    <a:ea typeface="仿宋" pitchFamily="49" charset="-122"/>
                    <a:cs typeface="Times New Roman" panose="02020603050405020304" pitchFamily="18" charset="0"/>
                  </a:rPr>
                  <a:t>u,v</a:t>
                </a:r>
                <a:r>
                  <a:rPr lang="en-US" sz="1200" dirty="0">
                    <a:latin typeface="Consolas" pitchFamily="49" charset="0"/>
                    <a:ea typeface="仿宋" pitchFamily="49" charset="-122"/>
                    <a:cs typeface="Times New Roman" panose="02020603050405020304" pitchFamily="18" charset="0"/>
                  </a:rPr>
                  <a:t>) in p </a:t>
                </a:r>
                <a:r>
                  <a:rPr lang="en-US" sz="1200"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en-US" sz="1200" dirty="0">
                    <a:solidFill>
                      <a:srgbClr val="FF0000"/>
                    </a:solidFill>
                    <a:latin typeface="Consolas" pitchFamily="49" charset="0"/>
                    <a:ea typeface="仿宋" pitchFamily="49" charset="-122"/>
                    <a:cs typeface="Times New Roman" panose="02020603050405020304" pitchFamily="18" charset="0"/>
                  </a:rPr>
                  <a:t> </a:t>
                </a:r>
                <a:r>
                  <a:rPr lang="en-US" sz="1200" dirty="0">
                    <a:latin typeface="Consolas" pitchFamily="49" charset="0"/>
                    <a:ea typeface="仿宋" pitchFamily="49" charset="-122"/>
                    <a:cs typeface="Times New Roman" panose="02020603050405020304" pitchFamily="18" charset="0"/>
                  </a:rPr>
                  <a:t>    </a:t>
                </a:r>
                <a:r>
                  <a:rPr lang="en-US" sz="1200" dirty="0">
                    <a:solidFill>
                      <a:srgbClr val="FF0000"/>
                    </a:solidFill>
                    <a:latin typeface="Consolas" pitchFamily="49" charset="0"/>
                    <a:ea typeface="仿宋" pitchFamily="49" charset="-122"/>
                    <a:cs typeface="Times New Roman" panose="02020603050405020304" pitchFamily="18" charset="0"/>
                  </a:rPr>
                  <a:t>If</a:t>
                </a:r>
                <a:r>
                  <a:rPr lang="en-US" sz="1200" dirty="0">
                    <a:latin typeface="Consolas" pitchFamily="49" charset="0"/>
                    <a:ea typeface="仿宋" pitchFamily="49" charset="-122"/>
                    <a:cs typeface="Times New Roman" panose="02020603050405020304" pitchFamily="18" charset="0"/>
                  </a:rPr>
                  <a:t> (</a:t>
                </a:r>
                <a:r>
                  <a:rPr lang="en-US" sz="1200" dirty="0" err="1">
                    <a:latin typeface="Consolas" pitchFamily="49" charset="0"/>
                    <a:ea typeface="仿宋" pitchFamily="49" charset="-122"/>
                    <a:cs typeface="Times New Roman" panose="02020603050405020304" pitchFamily="18" charset="0"/>
                  </a:rPr>
                  <a:t>u,v</a:t>
                </a:r>
                <a:r>
                  <a:rPr lang="en-US" sz="1200" dirty="0">
                    <a:latin typeface="Consolas" pitchFamily="49" charset="0"/>
                    <a:ea typeface="仿宋" pitchFamily="49" charset="-122"/>
                    <a:cs typeface="Times New Roman" panose="02020603050405020304" pitchFamily="18" charset="0"/>
                  </a:rPr>
                  <a:t>) in G.E </a:t>
                </a:r>
                <a:r>
                  <a:rPr lang="en-US" sz="1200" dirty="0">
                    <a:solidFill>
                      <a:srgbClr val="FF0000"/>
                    </a:solidFill>
                    <a:latin typeface="Consolas" pitchFamily="49" charset="0"/>
                    <a:ea typeface="仿宋" pitchFamily="49" charset="-122"/>
                    <a:cs typeface="Times New Roman" panose="02020603050405020304" pitchFamily="18" charset="0"/>
                  </a:rPr>
                  <a:t>Do</a:t>
                </a:r>
              </a:p>
              <a:p>
                <a:pPr marL="514350" indent="-514350" algn="l">
                  <a:buAutoNum type="arabicPeriod"/>
                  <a:defRPr/>
                </a:pPr>
                <a:r>
                  <a:rPr lang="en-US" sz="1200" dirty="0">
                    <a:solidFill>
                      <a:srgbClr val="FF0000"/>
                    </a:solidFill>
                    <a:latin typeface="Consolas" pitchFamily="49" charset="0"/>
                    <a:ea typeface="仿宋" pitchFamily="49" charset="-122"/>
                    <a:cs typeface="Times New Roman" panose="02020603050405020304" pitchFamily="18" charset="0"/>
                  </a:rPr>
                  <a:t> </a:t>
                </a:r>
                <a:r>
                  <a:rPr lang="en-US" sz="1200" dirty="0">
                    <a:latin typeface="Consolas" pitchFamily="49" charset="0"/>
                    <a:ea typeface="仿宋" pitchFamily="49" charset="-122"/>
                    <a:cs typeface="Times New Roman" panose="02020603050405020304" pitchFamily="18" charset="0"/>
                  </a:rPr>
                  <a:t>       </a:t>
                </a:r>
                <a:r>
                  <a:rPr lang="pl-PL" sz="1200" dirty="0">
                    <a:latin typeface="Consolas" pitchFamily="49" charset="0"/>
                    <a:ea typeface="仿宋" pitchFamily="49" charset="-122"/>
                    <a:cs typeface="Times New Roman" panose="02020603050405020304" pitchFamily="18" charset="0"/>
                  </a:rPr>
                  <a:t>f(u,v)</a:t>
                </a:r>
                <a:r>
                  <a:rPr lang="en-US" altLang="zh-CN" sz="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pl-PL" sz="1200" dirty="0">
                    <a:latin typeface="Consolas" pitchFamily="49" charset="0"/>
                    <a:ea typeface="仿宋" pitchFamily="49" charset="-122"/>
                    <a:cs typeface="Times New Roman" panose="02020603050405020304" pitchFamily="18" charset="0"/>
                  </a:rPr>
                  <a:t>f(u,v)+</a:t>
                </a:r>
                <a:r>
                  <a:rPr lang="nl-NL" altLang="zh-CN" sz="1200" dirty="0">
                    <a:latin typeface="Consolas" pitchFamily="49" charset="0"/>
                    <a:ea typeface="仿宋" pitchFamily="49" charset="-122"/>
                    <a:cs typeface="Times New Roman" panose="02020603050405020304" pitchFamily="18" charset="0"/>
                  </a:rPr>
                  <a:t>c</a:t>
                </a:r>
                <a:r>
                  <a:rPr lang="nl-NL" altLang="zh-CN" sz="1200" baseline="-25000" dirty="0">
                    <a:latin typeface="Consolas" pitchFamily="49" charset="0"/>
                    <a:ea typeface="仿宋" pitchFamily="49" charset="-122"/>
                    <a:cs typeface="Times New Roman" panose="02020603050405020304" pitchFamily="18" charset="0"/>
                  </a:rPr>
                  <a:t>f</a:t>
                </a:r>
                <a:r>
                  <a:rPr lang="pl-PL" sz="1200" dirty="0">
                    <a:latin typeface="Consolas" pitchFamily="49" charset="0"/>
                    <a:ea typeface="仿宋" pitchFamily="49" charset="-122"/>
                    <a:cs typeface="Times New Roman" panose="02020603050405020304" pitchFamily="18" charset="0"/>
                  </a:rPr>
                  <a:t>(p)</a:t>
                </a:r>
                <a:endParaRPr lang="en-US" sz="1200" dirty="0">
                  <a:latin typeface="Consolas" pitchFamily="49" charset="0"/>
                  <a:ea typeface="仿宋" pitchFamily="49" charset="-122"/>
                  <a:cs typeface="Times New Roman" panose="02020603050405020304" pitchFamily="18" charset="0"/>
                </a:endParaRPr>
              </a:p>
              <a:p>
                <a:pPr marL="514350" indent="-514350" algn="l">
                  <a:buAutoNum type="arabicPeriod"/>
                  <a:defRPr/>
                </a:pPr>
                <a:r>
                  <a:rPr lang="nl-NL" sz="1200" dirty="0">
                    <a:solidFill>
                      <a:srgbClr val="FF0000"/>
                    </a:solidFill>
                    <a:latin typeface="Consolas" pitchFamily="49" charset="0"/>
                    <a:ea typeface="仿宋" pitchFamily="49" charset="-122"/>
                    <a:cs typeface="Times New Roman" panose="02020603050405020304" pitchFamily="18" charset="0"/>
                  </a:rPr>
                  <a:t> </a:t>
                </a:r>
                <a:r>
                  <a:rPr lang="nl-NL" sz="1200" dirty="0">
                    <a:latin typeface="Consolas" pitchFamily="49" charset="0"/>
                    <a:ea typeface="仿宋" pitchFamily="49" charset="-122"/>
                    <a:cs typeface="Times New Roman" panose="02020603050405020304" pitchFamily="18" charset="0"/>
                  </a:rPr>
                  <a:t>    </a:t>
                </a:r>
                <a:r>
                  <a:rPr lang="nl-NL" sz="1200" dirty="0">
                    <a:solidFill>
                      <a:srgbClr val="FF0000"/>
                    </a:solidFill>
                    <a:latin typeface="Consolas" pitchFamily="49" charset="0"/>
                    <a:ea typeface="仿宋" pitchFamily="49" charset="-122"/>
                    <a:cs typeface="Times New Roman" panose="02020603050405020304" pitchFamily="18" charset="0"/>
                  </a:rPr>
                  <a:t>Else</a:t>
                </a:r>
                <a:r>
                  <a:rPr lang="nl-NL" sz="1200" dirty="0">
                    <a:latin typeface="Consolas" pitchFamily="49" charset="0"/>
                    <a:ea typeface="仿宋" pitchFamily="49" charset="-122"/>
                    <a:cs typeface="Times New Roman" panose="02020603050405020304" pitchFamily="18" charset="0"/>
                  </a:rPr>
                  <a:t> f(v,u)</a:t>
                </a:r>
                <a:r>
                  <a:rPr lang="en-US" altLang="zh-CN" sz="1200" dirty="0">
                    <a:latin typeface="Times New Roman" panose="02020603050405020304" pitchFamily="18" charset="0"/>
                    <a:ea typeface="楷体" panose="02010609060101010101" pitchFamily="49" charset="-122"/>
                    <a:cs typeface="Times New Roman" panose="02020603050405020304" pitchFamily="18" charset="0"/>
                    <a:sym typeface="Symbol" panose="05050102010706020507" pitchFamily="18" charset="2"/>
                  </a:rPr>
                  <a:t>  </a:t>
                </a:r>
                <a:r>
                  <a:rPr lang="nl-NL" sz="1200" dirty="0">
                    <a:latin typeface="Consolas" pitchFamily="49" charset="0"/>
                    <a:ea typeface="仿宋" pitchFamily="49" charset="-122"/>
                    <a:cs typeface="Times New Roman" panose="02020603050405020304" pitchFamily="18" charset="0"/>
                  </a:rPr>
                  <a:t>f(v,u)-</a:t>
                </a:r>
                <a:r>
                  <a:rPr lang="nl-NL" altLang="zh-CN" sz="1200" dirty="0">
                    <a:latin typeface="Consolas" pitchFamily="49" charset="0"/>
                    <a:ea typeface="仿宋" pitchFamily="49" charset="-122"/>
                    <a:cs typeface="Times New Roman" panose="02020603050405020304" pitchFamily="18" charset="0"/>
                  </a:rPr>
                  <a:t>c</a:t>
                </a:r>
                <a:r>
                  <a:rPr lang="nl-NL" altLang="zh-CN" sz="1200" baseline="-25000" dirty="0">
                    <a:latin typeface="Consolas" pitchFamily="49" charset="0"/>
                    <a:ea typeface="仿宋" pitchFamily="49" charset="-122"/>
                    <a:cs typeface="Times New Roman" panose="02020603050405020304" pitchFamily="18" charset="0"/>
                  </a:rPr>
                  <a:t>f</a:t>
                </a:r>
                <a:r>
                  <a:rPr lang="nl-NL" sz="1200" dirty="0">
                    <a:latin typeface="Consolas" pitchFamily="49" charset="0"/>
                    <a:ea typeface="仿宋" pitchFamily="49" charset="-122"/>
                    <a:cs typeface="Times New Roman" panose="02020603050405020304" pitchFamily="18" charset="0"/>
                  </a:rPr>
                  <a:t>(p) </a:t>
                </a:r>
                <a:endParaRPr lang="pt-BR" sz="1200" dirty="0">
                  <a:latin typeface="Consolas" pitchFamily="49" charset="0"/>
                  <a:ea typeface="仿宋" pitchFamily="49" charset="-122"/>
                  <a:cs typeface="Times New Roman" panose="02020603050405020304" pitchFamily="18" charset="0"/>
                </a:endParaRPr>
              </a:p>
            </p:txBody>
          </p:sp>
        </mc:Choice>
        <mc:Fallback>
          <p:sp>
            <p:nvSpPr>
              <p:cNvPr id="9" name="Text Box 3">
                <a:extLst>
                  <a:ext uri="{FF2B5EF4-FFF2-40B4-BE49-F238E27FC236}">
                    <a16:creationId xmlns:a16="http://schemas.microsoft.com/office/drawing/2014/main" id="{C55B2662-10A9-9F4C-9118-595159C85648}"/>
                  </a:ext>
                </a:extLst>
              </p:cNvPr>
              <p:cNvSpPr txBox="1">
                <a:spLocks noRot="1" noChangeAspect="1" noMove="1" noResize="1" noEditPoints="1" noAdjustHandles="1" noChangeArrowheads="1" noChangeShapeType="1" noTextEdit="1"/>
              </p:cNvSpPr>
              <p:nvPr/>
            </p:nvSpPr>
            <p:spPr bwMode="auto">
              <a:xfrm>
                <a:off x="4709007" y="4480360"/>
                <a:ext cx="4434993" cy="2137472"/>
              </a:xfrm>
              <a:prstGeom prst="rect">
                <a:avLst/>
              </a:prstGeom>
              <a:blipFill>
                <a:blip r:embed="rId2"/>
                <a:stretch>
                  <a:fillRect/>
                </a:stretch>
              </a:blipFill>
              <a:ln w="9525">
                <a:noFill/>
                <a:miter lim="800000"/>
                <a:headEnd/>
                <a:tailEnd/>
              </a:ln>
              <a:effectLst>
                <a:outerShdw blurRad="149987" dist="250190" dir="8460000" algn="ctr">
                  <a:srgbClr val="000000">
                    <a:alpha val="28000"/>
                  </a:srgbClr>
                </a:outerShdw>
              </a:effectLst>
            </p:spPr>
            <p:txBody>
              <a:bodyPr/>
              <a:lstStyle/>
              <a:p>
                <a:r>
                  <a:rPr lang="en-CN">
                    <a:noFill/>
                  </a:rPr>
                  <a:t> </a:t>
                </a:r>
              </a:p>
            </p:txBody>
          </p:sp>
        </mc:Fallback>
      </mc:AlternateContent>
    </p:spTree>
    <p:extLst>
      <p:ext uri="{BB962C8B-B14F-4D97-AF65-F5344CB8AC3E}">
        <p14:creationId xmlns:p14="http://schemas.microsoft.com/office/powerpoint/2010/main" val="2406782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6546" name="Rectangle 2"/>
          <p:cNvSpPr>
            <a:spLocks noGrp="1" noChangeArrowheads="1"/>
          </p:cNvSpPr>
          <p:nvPr>
            <p:ph type="title"/>
          </p:nvPr>
        </p:nvSpPr>
        <p:spPr>
          <a:xfrm>
            <a:off x="304800" y="1828800"/>
            <a:ext cx="8575675" cy="1296988"/>
          </a:xfrm>
          <a:solidFill>
            <a:srgbClr val="00FFFF"/>
          </a:solidFill>
        </p:spPr>
        <p:txBody>
          <a:bodyPr vert="horz" wrap="square" lIns="92075" tIns="46038" rIns="92075" bIns="46038" numCol="1" anchor="ctr" anchorCtr="0" compatLnSpc="1"/>
          <a:lstStyle/>
          <a:p>
            <a:pPr marL="0" marR="0" lvl="0" indent="0" algn="ctr" defTabSz="914400" rtl="0" eaLnBrk="0" fontAlgn="base" latinLnBrk="0" hangingPunct="0">
              <a:lnSpc>
                <a:spcPct val="85000"/>
              </a:lnSpc>
              <a:spcBef>
                <a:spcPct val="0"/>
              </a:spcBef>
              <a:spcAft>
                <a:spcPct val="0"/>
              </a:spcAft>
              <a:buClrTx/>
              <a:buSzTx/>
              <a:buFontTx/>
              <a:buNone/>
              <a:defRPr/>
            </a:pPr>
            <a:br>
              <a:rPr kumimoji="0" lang="en-US" altLang="zh-CN" sz="1800" b="1" i="0" u="none" strike="noStrike" kern="0" cap="none" spc="0" normalizeH="0" baseline="0" noProof="0" dirty="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br>
            <a:r>
              <a:rPr kumimoji="0" lang="en-US" altLang="zh-CN"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rPr>
              <a:t> </a:t>
            </a:r>
            <a:r>
              <a:rPr lang="en-US" altLang="zh-CN" sz="4400" kern="0" dirty="0">
                <a:solidFill>
                  <a:srgbClr val="FF0000"/>
                </a:solidFill>
                <a:effectLst>
                  <a:outerShdw blurRad="38100" dist="38100" dir="2700000" algn="tl">
                    <a:srgbClr val="000000"/>
                  </a:outerShdw>
                </a:effectLst>
                <a:latin typeface="Times New Roman" panose="02020603050405020304" pitchFamily="18" charset="0"/>
                <a:ea typeface="楷体_GB2312" pitchFamily="49" charset="-122"/>
              </a:rPr>
              <a:t>9.7</a:t>
            </a:r>
            <a:r>
              <a:rPr kumimoji="0" lang="en-US" altLang="zh-CN"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楷体_GB2312" pitchFamily="49" charset="-122"/>
                <a:cs typeface="+mj-cs"/>
              </a:rPr>
              <a:t>  </a:t>
            </a:r>
            <a:r>
              <a:rPr kumimoji="0" lang="zh-CN" altLang="en-US" sz="44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宋体" panose="02010600030101010101" pitchFamily="2" charset="-122"/>
                <a:cs typeface="+mj-cs"/>
              </a:rPr>
              <a:t>匹配问题</a:t>
            </a:r>
            <a:endParaRPr kumimoji="0" lang="zh-CN" altLang="en-US" sz="4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onotype Corsiva" panose="03010101010201010101" pitchFamily="66" charset="0"/>
              <a:ea typeface="楷体_GB2312" pitchFamily="49" charset="-122"/>
              <a:cs typeface="+mj-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dirty="0"/>
              <a:t>匹配</a:t>
            </a:r>
          </a:p>
        </p:txBody>
      </p:sp>
      <mc:AlternateContent xmlns:mc="http://schemas.openxmlformats.org/markup-compatibility/2006" xmlns:a14="http://schemas.microsoft.com/office/drawing/2010/main">
        <mc:Choice Requires="a14">
          <p:sp>
            <p:nvSpPr>
              <p:cNvPr id="77828" name="Rectangle 3"/>
              <p:cNvSpPr>
                <a:spLocks noGrp="1"/>
              </p:cNvSpPr>
              <p:nvPr>
                <p:ph idx="1"/>
              </p:nvPr>
            </p:nvSpPr>
            <p:spPr/>
            <p:txBody>
              <a:bodyPr vert="horz" wrap="square" lIns="92075" tIns="46038" rIns="92075" bIns="46038" anchor="t"/>
              <a:lstStyle/>
              <a:p>
                <a:pPr algn="just">
                  <a:lnSpc>
                    <a:spcPct val="90000"/>
                  </a:lnSpc>
                </a:pPr>
                <a:r>
                  <a:rPr lang="zh-CN" altLang="en-US" sz="2400" dirty="0">
                    <a:solidFill>
                      <a:schemeClr val="accent2"/>
                    </a:solidFill>
                    <a:ea typeface="宋体" panose="02010600030101010101" pitchFamily="2" charset="-122"/>
                  </a:rPr>
                  <a:t>给定一个无向图</a:t>
                </a:r>
                <a:r>
                  <a:rPr lang="en-US" altLang="zh-CN" sz="2400" dirty="0">
                    <a:solidFill>
                      <a:schemeClr val="accent2"/>
                    </a:solidFill>
                    <a:ea typeface="宋体" panose="02010600030101010101" pitchFamily="2" charset="-122"/>
                  </a:rPr>
                  <a:t>G=(V,E),</a:t>
                </a:r>
                <a:r>
                  <a:rPr lang="zh-CN" altLang="en-US" sz="2400" dirty="0">
                    <a:solidFill>
                      <a:schemeClr val="accent2"/>
                    </a:solidFill>
                    <a:ea typeface="宋体" panose="02010600030101010101" pitchFamily="2" charset="-122"/>
                  </a:rPr>
                  <a:t>一个匹配是一个边的子集</a:t>
                </a:r>
                <a:r>
                  <a:rPr lang="zh-CN" altLang="en-US" sz="2400" dirty="0">
                    <a:ea typeface="宋体" panose="02010600030101010101" pitchFamily="2" charset="-122"/>
                  </a:rPr>
                  <a:t> </a:t>
                </a:r>
                <a:r>
                  <a:rPr lang="en-US" altLang="zh-CN" sz="2400" dirty="0">
                    <a:ea typeface="宋体" panose="02010600030101010101" pitchFamily="2" charset="-122"/>
                  </a:rPr>
                  <a:t>M </a:t>
                </a:r>
                <a:r>
                  <a:rPr lang="en-US" altLang="zh-CN" sz="2400" dirty="0">
                    <a:latin typeface="Symbol" panose="05050102010706020507" pitchFamily="18" charset="2"/>
                    <a:ea typeface="宋体" panose="02010600030101010101" pitchFamily="2" charset="-122"/>
                  </a:rPr>
                  <a:t>Í</a:t>
                </a:r>
                <a:r>
                  <a:rPr lang="en-US" altLang="zh-CN" sz="2400" dirty="0">
                    <a:ea typeface="宋体" panose="02010600030101010101" pitchFamily="2" charset="-122"/>
                  </a:rPr>
                  <a:t> E ,</a:t>
                </a:r>
                <a:r>
                  <a:rPr lang="zh-CN" altLang="en-US" sz="2400" dirty="0">
                    <a:ea typeface="宋体" panose="02010600030101010101" pitchFamily="2" charset="-122"/>
                  </a:rPr>
                  <a:t> 使得对于所有结点</a:t>
                </a:r>
                <a:r>
                  <a:rPr lang="en-US" altLang="zh-CN" sz="2400" dirty="0">
                    <a:ea typeface="宋体" panose="02010600030101010101" pitchFamily="2" charset="-122"/>
                  </a:rPr>
                  <a:t>v</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V</a:t>
                </a:r>
                <a:r>
                  <a:rPr lang="zh-CN" altLang="en-US" sz="2400" dirty="0">
                    <a:ea typeface="宋体" panose="02010600030101010101" pitchFamily="2" charset="-122"/>
                  </a:rPr>
                  <a:t>，</a:t>
                </a:r>
                <a:r>
                  <a:rPr lang="en-US" altLang="zh-CN" sz="2400" dirty="0">
                    <a:ea typeface="宋体" panose="02010600030101010101" pitchFamily="2" charset="-122"/>
                  </a:rPr>
                  <a:t>M</a:t>
                </a:r>
                <a:r>
                  <a:rPr lang="zh-CN" altLang="en-US" sz="2400" dirty="0">
                    <a:ea typeface="宋体" panose="02010600030101010101" pitchFamily="2" charset="-122"/>
                  </a:rPr>
                  <a:t>中最多有一条边与结点</a:t>
                </a:r>
                <a:r>
                  <a:rPr lang="en-US" altLang="zh-CN" sz="2400" dirty="0">
                    <a:ea typeface="宋体" panose="02010600030101010101" pitchFamily="2" charset="-122"/>
                  </a:rPr>
                  <a:t>v</a:t>
                </a:r>
                <a:r>
                  <a:rPr lang="zh-CN" altLang="en-US" sz="2400" dirty="0">
                    <a:ea typeface="宋体" panose="02010600030101010101" pitchFamily="2" charset="-122"/>
                  </a:rPr>
                  <a:t>相连</a:t>
                </a:r>
                <a:r>
                  <a:rPr lang="en-US" altLang="zh-CN" sz="2400" dirty="0">
                    <a:ea typeface="宋体" panose="02010600030101010101" pitchFamily="2" charset="-122"/>
                  </a:rPr>
                  <a:t>,</a:t>
                </a:r>
                <a:r>
                  <a:rPr lang="zh-CN" altLang="en-US" sz="2400" dirty="0">
                    <a:ea typeface="宋体" panose="02010600030101010101" pitchFamily="2" charset="-122"/>
                  </a:rPr>
                  <a:t>即</a:t>
                </a:r>
                <a:r>
                  <a:rPr lang="en-US" altLang="zh-CN" sz="2400" dirty="0">
                    <a:ea typeface="宋体" panose="02010600030101010101" pitchFamily="2" charset="-122"/>
                  </a:rPr>
                  <a:t>M</a:t>
                </a:r>
                <a:r>
                  <a:rPr lang="zh-CN" altLang="en-US" sz="2400" dirty="0">
                    <a:ea typeface="宋体" panose="02010600030101010101" pitchFamily="2" charset="-122"/>
                  </a:rPr>
                  <a:t>中任意两条边都没有公共顶点。</a:t>
                </a:r>
                <a:r>
                  <a:rPr lang="en-US" altLang="zh-CN" sz="2400" dirty="0">
                    <a:ea typeface="宋体" panose="02010600030101010101" pitchFamily="2" charset="-122"/>
                  </a:rPr>
                  <a:t>M</a:t>
                </a:r>
                <a:r>
                  <a:rPr lang="zh-CN" altLang="en-US" sz="2400" dirty="0">
                    <a:ea typeface="宋体" panose="02010600030101010101" pitchFamily="2" charset="-122"/>
                  </a:rPr>
                  <a:t>中的边称为</a:t>
                </a:r>
                <a:r>
                  <a:rPr lang="zh-CN" altLang="en-US" sz="2400" dirty="0">
                    <a:solidFill>
                      <a:srgbClr val="FF0000"/>
                    </a:solidFill>
                    <a:ea typeface="宋体" panose="02010600030101010101" pitchFamily="2" charset="-122"/>
                  </a:rPr>
                  <a:t>匹配边</a:t>
                </a:r>
                <a:r>
                  <a:rPr lang="zh-CN" altLang="en-US" sz="2400" dirty="0">
                    <a:ea typeface="宋体" panose="02010600030101010101" pitchFamily="2" charset="-122"/>
                  </a:rPr>
                  <a:t>，</a:t>
                </a:r>
                <a:r>
                  <a:rPr lang="en-US" altLang="zh-CN" sz="2400" dirty="0">
                    <a:ea typeface="宋体" panose="02010600030101010101" pitchFamily="2" charset="-122"/>
                  </a:rPr>
                  <a:t>M</a:t>
                </a:r>
                <a:r>
                  <a:rPr lang="zh-CN" altLang="en-US" sz="2400" dirty="0">
                    <a:ea typeface="宋体" panose="02010600030101010101" pitchFamily="2" charset="-122"/>
                  </a:rPr>
                  <a:t>中的点称为</a:t>
                </a:r>
                <a:r>
                  <a:rPr lang="zh-CN" altLang="en-US" sz="2400" dirty="0">
                    <a:solidFill>
                      <a:srgbClr val="FF0000"/>
                    </a:solidFill>
                    <a:ea typeface="宋体" panose="02010600030101010101" pitchFamily="2" charset="-122"/>
                  </a:rPr>
                  <a:t>匹配点</a:t>
                </a:r>
                <a:r>
                  <a:rPr lang="zh-CN" altLang="en-US" sz="2400" dirty="0">
                    <a:ea typeface="宋体" panose="02010600030101010101" pitchFamily="2" charset="-122"/>
                  </a:rPr>
                  <a:t>。不在</a:t>
                </a:r>
                <a:r>
                  <a:rPr lang="en-US" altLang="zh-CN" sz="2400" dirty="0">
                    <a:ea typeface="宋体" panose="02010600030101010101" pitchFamily="2" charset="-122"/>
                  </a:rPr>
                  <a:t>M</a:t>
                </a:r>
                <a:r>
                  <a:rPr lang="zh-CN" altLang="en-US" sz="2400" dirty="0">
                    <a:ea typeface="宋体" panose="02010600030101010101" pitchFamily="2" charset="-122"/>
                  </a:rPr>
                  <a:t>中的边和点则称为</a:t>
                </a:r>
                <a:r>
                  <a:rPr lang="zh-CN" altLang="en-US" sz="2400" dirty="0">
                    <a:solidFill>
                      <a:srgbClr val="FF0000"/>
                    </a:solidFill>
                    <a:ea typeface="宋体" panose="02010600030101010101" pitchFamily="2" charset="-122"/>
                  </a:rPr>
                  <a:t>未匹配边</a:t>
                </a:r>
                <a:r>
                  <a:rPr lang="zh-CN" altLang="en-US" sz="2400" dirty="0">
                    <a:ea typeface="宋体" panose="02010600030101010101" pitchFamily="2" charset="-122"/>
                  </a:rPr>
                  <a:t>，</a:t>
                </a:r>
                <a:r>
                  <a:rPr lang="zh-CN" altLang="en-US" sz="2400" dirty="0">
                    <a:solidFill>
                      <a:srgbClr val="FF0000"/>
                    </a:solidFill>
                    <a:ea typeface="宋体" panose="02010600030101010101" pitchFamily="2" charset="-122"/>
                  </a:rPr>
                  <a:t>未匹配点</a:t>
                </a:r>
                <a:r>
                  <a:rPr lang="zh-CN" altLang="en-US" sz="2400" dirty="0">
                    <a:ea typeface="宋体" panose="02010600030101010101" pitchFamily="2" charset="-122"/>
                  </a:rPr>
                  <a:t>。</a:t>
                </a:r>
              </a:p>
              <a:p>
                <a:pPr>
                  <a:lnSpc>
                    <a:spcPct val="90000"/>
                  </a:lnSpc>
                </a:pPr>
                <a:r>
                  <a:rPr lang="zh-CN" altLang="en-US" dirty="0">
                    <a:solidFill>
                      <a:srgbClr val="FF0000"/>
                    </a:solidFill>
                    <a:ea typeface="宋体" panose="02010600030101010101" pitchFamily="2" charset="-122"/>
                  </a:rPr>
                  <a:t>极大</a:t>
                </a:r>
                <a:r>
                  <a:rPr lang="zh-CN" altLang="en-US" dirty="0">
                    <a:ea typeface="宋体" panose="02010600030101010101" pitchFamily="2" charset="-122"/>
                  </a:rPr>
                  <a:t>匹配</a:t>
                </a:r>
              </a:p>
              <a:p>
                <a:pPr lvl="1">
                  <a:lnSpc>
                    <a:spcPct val="90000"/>
                  </a:lnSpc>
                </a:pPr>
                <a:r>
                  <a:rPr lang="zh-CN" altLang="en-US" dirty="0">
                    <a:ea typeface="宋体" panose="02010600030101010101" pitchFamily="2" charset="-122"/>
                  </a:rPr>
                  <a:t>不存在 </a:t>
                </a:r>
                <a:r>
                  <a:rPr lang="en-US" altLang="zh-CN" i="1" dirty="0">
                    <a:ea typeface="宋体" panose="02010600030101010101" pitchFamily="2" charset="-122"/>
                  </a:rPr>
                  <a:t>e</a:t>
                </a:r>
                <a:r>
                  <a:rPr lang="en-US" altLang="zh-CN" dirty="0">
                    <a:ea typeface="宋体" panose="02010600030101010101" pitchFamily="2" charset="-122"/>
                  </a:rPr>
                  <a:t> </a:t>
                </a:r>
                <a:r>
                  <a:rPr lang="en-US" altLang="zh-CN" dirty="0">
                    <a:latin typeface="Symbol" panose="05050102010706020507" pitchFamily="18" charset="2"/>
                    <a:ea typeface="宋体" panose="02010600030101010101" pitchFamily="2" charset="-122"/>
                  </a:rPr>
                  <a:t>Ï</a:t>
                </a:r>
                <a:r>
                  <a:rPr lang="en-US" altLang="zh-CN" dirty="0">
                    <a:ea typeface="宋体" panose="02010600030101010101" pitchFamily="2" charset="-122"/>
                  </a:rPr>
                  <a:t>M </a:t>
                </a:r>
                <a:r>
                  <a:rPr lang="zh-CN" altLang="en-US" dirty="0">
                    <a:ea typeface="宋体" panose="02010600030101010101" pitchFamily="2" charset="-122"/>
                  </a:rPr>
                  <a:t>满足 </a:t>
                </a:r>
                <a:r>
                  <a:rPr lang="en-US" altLang="zh-CN" dirty="0">
                    <a:ea typeface="宋体" panose="02010600030101010101" pitchFamily="2" charset="-122"/>
                  </a:rPr>
                  <a:t>M </a:t>
                </a:r>
                <a:r>
                  <a:rPr lang="en-US" altLang="zh-CN" dirty="0">
                    <a:latin typeface="Symbol" panose="05050102010706020507" pitchFamily="18" charset="2"/>
                    <a:ea typeface="宋体" panose="02010600030101010101" pitchFamily="2" charset="-122"/>
                  </a:rPr>
                  <a:t>È</a:t>
                </a:r>
                <a:r>
                  <a:rPr lang="en-US" altLang="zh-CN" dirty="0">
                    <a:ea typeface="宋体" panose="02010600030101010101" pitchFamily="2" charset="-122"/>
                  </a:rPr>
                  <a:t> {</a:t>
                </a:r>
                <a:r>
                  <a:rPr lang="en-US" altLang="zh-CN" i="1" dirty="0">
                    <a:ea typeface="宋体" panose="02010600030101010101" pitchFamily="2" charset="-122"/>
                  </a:rPr>
                  <a:t>e</a:t>
                </a:r>
                <a:r>
                  <a:rPr lang="en-US" altLang="zh-CN" dirty="0">
                    <a:ea typeface="宋体" panose="02010600030101010101" pitchFamily="2" charset="-122"/>
                  </a:rPr>
                  <a:t>} </a:t>
                </a:r>
                <a:r>
                  <a:rPr lang="zh-CN" altLang="en-US" dirty="0">
                    <a:ea typeface="宋体" panose="02010600030101010101" pitchFamily="2" charset="-122"/>
                  </a:rPr>
                  <a:t>也是匹配</a:t>
                </a:r>
              </a:p>
              <a:p>
                <a:pPr>
                  <a:lnSpc>
                    <a:spcPct val="90000"/>
                  </a:lnSpc>
                </a:pPr>
                <a:r>
                  <a:rPr lang="zh-CN" altLang="en-US" dirty="0">
                    <a:solidFill>
                      <a:srgbClr val="FF0000"/>
                    </a:solidFill>
                    <a:ea typeface="宋体" panose="02010600030101010101" pitchFamily="2" charset="-122"/>
                  </a:rPr>
                  <a:t>最大</a:t>
                </a:r>
                <a:r>
                  <a:rPr lang="zh-CN" altLang="en-US" dirty="0">
                    <a:ea typeface="宋体" panose="02010600030101010101" pitchFamily="2" charset="-122"/>
                  </a:rPr>
                  <a:t>匹配</a:t>
                </a:r>
              </a:p>
              <a:p>
                <a:pPr lvl="1">
                  <a:lnSpc>
                    <a:spcPct val="90000"/>
                  </a:lnSpc>
                </a:pPr>
                <a:r>
                  <a:rPr lang="en-US" altLang="zh-CN" dirty="0">
                    <a:ea typeface="宋体" panose="02010600030101010101" pitchFamily="2" charset="-122"/>
                  </a:rPr>
                  <a:t>|M| </a:t>
                </a:r>
                <a:r>
                  <a:rPr lang="zh-CN" altLang="en-US" dirty="0">
                    <a:solidFill>
                      <a:schemeClr val="accent2"/>
                    </a:solidFill>
                    <a:ea typeface="宋体" panose="02010600030101010101" pitchFamily="2" charset="-122"/>
                  </a:rPr>
                  <a:t>最大</a:t>
                </a:r>
                <a:r>
                  <a:rPr lang="zh-CN" altLang="en-US" dirty="0">
                    <a:ea typeface="宋体" panose="02010600030101010101" pitchFamily="2" charset="-122"/>
                  </a:rPr>
                  <a:t>的匹配：对于任意匹配</a:t>
                </a:r>
                <a:r>
                  <a:rPr lang="en-US" altLang="zh-CN" dirty="0">
                    <a:ea typeface="宋体" panose="02010600030101010101" pitchFamily="2" charset="-122"/>
                  </a:rPr>
                  <a:t>M’,</a:t>
                </a:r>
                <a:r>
                  <a:rPr lang="zh-CN" altLang="en-US" dirty="0">
                    <a:ea typeface="宋体" panose="02010600030101010101" pitchFamily="2" charset="-122"/>
                  </a:rPr>
                  <a:t>有</a:t>
                </a:r>
                <a:r>
                  <a:rPr lang="en-US" altLang="zh-CN" dirty="0">
                    <a:ea typeface="宋体" panose="02010600030101010101" pitchFamily="2" charset="-122"/>
                  </a:rPr>
                  <a:t>|M|</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ea typeface="宋体" panose="02010600030101010101" pitchFamily="2" charset="-122"/>
                  </a:rPr>
                  <a:t>|M’|</a:t>
                </a:r>
                <a:endParaRPr lang="zh-CN" altLang="en-US" dirty="0">
                  <a:ea typeface="宋体" panose="02010600030101010101" pitchFamily="2" charset="-122"/>
                </a:endParaRPr>
              </a:p>
              <a:p>
                <a:pPr>
                  <a:lnSpc>
                    <a:spcPct val="90000"/>
                  </a:lnSpc>
                </a:pPr>
                <a:r>
                  <a:rPr lang="zh-CN" altLang="en-US" dirty="0">
                    <a:solidFill>
                      <a:srgbClr val="FF0000"/>
                    </a:solidFill>
                    <a:ea typeface="宋体" panose="02010600030101010101" pitchFamily="2" charset="-122"/>
                  </a:rPr>
                  <a:t>完美</a:t>
                </a:r>
                <a:r>
                  <a:rPr lang="zh-CN" altLang="en-US" dirty="0">
                    <a:ea typeface="宋体" panose="02010600030101010101" pitchFamily="2" charset="-122"/>
                  </a:rPr>
                  <a:t>匹配</a:t>
                </a:r>
              </a:p>
              <a:p>
                <a:pPr lvl="1">
                  <a:lnSpc>
                    <a:spcPct val="90000"/>
                  </a:lnSpc>
                </a:pPr>
                <a:r>
                  <a:rPr lang="en-US" altLang="zh-CN" dirty="0">
                    <a:ea typeface="宋体" panose="02010600030101010101" pitchFamily="2" charset="-122"/>
                  </a:rPr>
                  <a:t>|M| = |V|/2: </a:t>
                </a:r>
                <a:r>
                  <a:rPr lang="zh-CN" altLang="en-US" dirty="0">
                    <a:solidFill>
                      <a:schemeClr val="accent2"/>
                    </a:solidFill>
                    <a:ea typeface="宋体" panose="02010600030101010101" pitchFamily="2" charset="-122"/>
                  </a:rPr>
                  <a:t>每个结点</a:t>
                </a:r>
                <a:r>
                  <a:rPr lang="zh-CN" altLang="en-US" dirty="0">
                    <a:ea typeface="宋体" panose="02010600030101010101" pitchFamily="2" charset="-122"/>
                  </a:rPr>
                  <a:t>都是</a:t>
                </a:r>
                <a:r>
                  <a:rPr lang="en-US" altLang="zh-CN" dirty="0">
                    <a:ea typeface="宋体" panose="02010600030101010101" pitchFamily="2" charset="-122"/>
                  </a:rPr>
                  <a:t>M</a:t>
                </a:r>
                <a:r>
                  <a:rPr lang="zh-CN" altLang="en-US" dirty="0">
                    <a:ea typeface="宋体" panose="02010600030101010101" pitchFamily="2" charset="-122"/>
                  </a:rPr>
                  <a:t>中边的顶点</a:t>
                </a:r>
              </a:p>
            </p:txBody>
          </p:sp>
        </mc:Choice>
        <mc:Fallback xmlns="">
          <p:sp>
            <p:nvSpPr>
              <p:cNvPr id="77828" name="Rectangle 3"/>
              <p:cNvSpPr>
                <a:spLocks noGrp="1" noRot="1" noChangeAspect="1" noMove="1" noResize="1" noEditPoints="1" noAdjustHandles="1" noChangeArrowheads="1" noChangeShapeType="1" noTextEdit="1"/>
              </p:cNvSpPr>
              <p:nvPr>
                <p:ph idx="1"/>
              </p:nvPr>
            </p:nvSpPr>
            <p:spPr>
              <a:blipFill>
                <a:blip r:embed="rId3"/>
                <a:stretch>
                  <a:fillRect l="-1387" t="-2083" r="-1079"/>
                </a:stretch>
              </a:blipFill>
            </p:spPr>
            <p:txBody>
              <a:bodyPr/>
              <a:lstStyle/>
              <a:p>
                <a:r>
                  <a:rPr lang="en-CN">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3"/>
          <p:cNvSpPr/>
          <p:nvPr/>
        </p:nvSpPr>
        <p:spPr>
          <a:xfrm>
            <a:off x="1" y="0"/>
            <a:ext cx="9143999" cy="6858000"/>
          </a:xfrm>
          <a:custGeom>
            <a:avLst/>
            <a:gdLst>
              <a:gd name="connsiteX0" fmla="*/ 0 w 9144000"/>
              <a:gd name="connsiteY0" fmla="*/ 0 h 6858000"/>
              <a:gd name="connsiteX1" fmla="*/ 0 w 9144000"/>
              <a:gd name="connsiteY1" fmla="*/ 6857999 h 6858000"/>
              <a:gd name="connsiteX2" fmla="*/ 9143999 w 9144000"/>
              <a:gd name="connsiteY2" fmla="*/ 6857999 h 6858000"/>
              <a:gd name="connsiteX3" fmla="*/ 9143999 w 9144000"/>
              <a:gd name="connsiteY3" fmla="*/ 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0" y="6857999"/>
                </a:lnTo>
                <a:lnTo>
                  <a:pt x="9143999" y="6857999"/>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78851" name="Rectangle 2"/>
          <p:cNvSpPr>
            <a:spLocks noGrp="1"/>
          </p:cNvSpPr>
          <p:nvPr>
            <p:ph type="ctrTitle"/>
          </p:nvPr>
        </p:nvSpPr>
        <p:spPr/>
        <p:txBody>
          <a:bodyPr vert="horz" wrap="square" lIns="92075" tIns="46038" rIns="92075" bIns="46038" anchor="ctr"/>
          <a:lstStyle/>
          <a:p>
            <a:r>
              <a:rPr lang="en-US" altLang="zh-CN" dirty="0">
                <a:latin typeface="楷体" panose="02010609060101010101" pitchFamily="49" charset="-122"/>
                <a:ea typeface="楷体" panose="02010609060101010101" pitchFamily="49" charset="-122"/>
              </a:rPr>
              <a:t> </a:t>
            </a:r>
            <a:r>
              <a:rPr lang="zh-CN" altLang="en-US" sz="4800" b="1" dirty="0">
                <a:solidFill>
                  <a:srgbClr val="0070C0"/>
                </a:solidFill>
                <a:latin typeface="楷体" panose="02010609060101010101" pitchFamily="49" charset="-122"/>
                <a:ea typeface="楷体" panose="02010609060101010101" pitchFamily="49" charset="-122"/>
              </a:rPr>
              <a:t>二分图匹配</a:t>
            </a:r>
          </a:p>
        </p:txBody>
      </p:sp>
    </p:spTree>
    <p:extLst>
      <p:ext uri="{BB962C8B-B14F-4D97-AF65-F5344CB8AC3E}">
        <p14:creationId xmlns:p14="http://schemas.microsoft.com/office/powerpoint/2010/main" val="22160118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二分图</a:t>
            </a:r>
          </a:p>
        </p:txBody>
      </p:sp>
      <mc:AlternateContent xmlns:mc="http://schemas.openxmlformats.org/markup-compatibility/2006" xmlns:a14="http://schemas.microsoft.com/office/drawing/2010/main">
        <mc:Choice Requires="a14">
          <p:sp>
            <p:nvSpPr>
              <p:cNvPr id="79875" name="内容占位符 2"/>
              <p:cNvSpPr>
                <a:spLocks noGrp="1"/>
              </p:cNvSpPr>
              <p:nvPr>
                <p:ph idx="1"/>
              </p:nvPr>
            </p:nvSpPr>
            <p:spPr>
              <a:xfrm>
                <a:off x="381000" y="1308904"/>
                <a:ext cx="8229600" cy="5320496"/>
              </a:xfrm>
            </p:spPr>
            <p:txBody>
              <a:bodyPr vert="horz" wrap="square" lIns="92075" tIns="46038" rIns="92075" bIns="46038" anchor="t"/>
              <a:lstStyle/>
              <a:p>
                <a:pPr algn="just"/>
                <a:r>
                  <a:rPr lang="zh-CN" altLang="en-US" sz="2400" b="1" dirty="0">
                    <a:ea typeface="宋体" panose="02010600030101010101" pitchFamily="2" charset="-122"/>
                  </a:rPr>
                  <a:t>二分图</a:t>
                </a:r>
                <a:r>
                  <a:rPr lang="zh-CN" altLang="en-US" sz="2400" dirty="0">
                    <a:ea typeface="宋体" panose="02010600030101010101" pitchFamily="2" charset="-122"/>
                  </a:rPr>
                  <a:t>又称作二部</a:t>
                </a:r>
                <a:r>
                  <a:rPr lang="zh-CN" altLang="en-US" sz="2400" b="1" dirty="0">
                    <a:ea typeface="宋体" panose="02010600030101010101" pitchFamily="2" charset="-122"/>
                  </a:rPr>
                  <a:t>图</a:t>
                </a:r>
                <a:r>
                  <a:rPr lang="zh-CN" altLang="en-US" sz="2400" dirty="0">
                    <a:ea typeface="宋体" panose="02010600030101010101" pitchFamily="2" charset="-122"/>
                  </a:rPr>
                  <a:t>，是</a:t>
                </a:r>
                <a:r>
                  <a:rPr lang="zh-CN" altLang="en-US" sz="2400" b="1" dirty="0">
                    <a:ea typeface="宋体" panose="02010600030101010101" pitchFamily="2" charset="-122"/>
                  </a:rPr>
                  <a:t>图</a:t>
                </a:r>
                <a:r>
                  <a:rPr lang="zh-CN" altLang="en-US" sz="2400" dirty="0">
                    <a:ea typeface="宋体" panose="02010600030101010101" pitchFamily="2" charset="-122"/>
                  </a:rPr>
                  <a:t>论中的一种特殊模型。 设</a:t>
                </a:r>
                <a:r>
                  <a:rPr lang="en-US" altLang="zh-CN" sz="2400" dirty="0">
                    <a:ea typeface="宋体" panose="02010600030101010101" pitchFamily="2" charset="-122"/>
                  </a:rPr>
                  <a:t>G=(V,E)</a:t>
                </a:r>
                <a:r>
                  <a:rPr lang="zh-CN" altLang="en-US" sz="2400" dirty="0">
                    <a:ea typeface="宋体" panose="02010600030101010101" pitchFamily="2" charset="-122"/>
                  </a:rPr>
                  <a:t>是一个无向</a:t>
                </a:r>
                <a:r>
                  <a:rPr lang="zh-CN" altLang="en-US" sz="2400" b="1" dirty="0">
                    <a:ea typeface="宋体" panose="02010600030101010101" pitchFamily="2" charset="-122"/>
                  </a:rPr>
                  <a:t>图</a:t>
                </a:r>
                <a:r>
                  <a:rPr lang="zh-CN" altLang="en-US" sz="2400" dirty="0">
                    <a:ea typeface="宋体" panose="02010600030101010101" pitchFamily="2" charset="-122"/>
                  </a:rPr>
                  <a:t>，如果顶点</a:t>
                </a:r>
                <a:r>
                  <a:rPr lang="en-US" altLang="zh-CN" sz="2400" dirty="0">
                    <a:ea typeface="宋体" panose="02010600030101010101" pitchFamily="2" charset="-122"/>
                  </a:rPr>
                  <a:t>V</a:t>
                </a:r>
                <a:r>
                  <a:rPr lang="zh-CN" altLang="en-US" sz="2400" dirty="0">
                    <a:ea typeface="宋体" panose="02010600030101010101" pitchFamily="2" charset="-122"/>
                  </a:rPr>
                  <a:t>可分割为两个互不相交的子集</a:t>
                </a:r>
                <a:r>
                  <a:rPr lang="en-US" altLang="zh-CN" sz="2400" dirty="0">
                    <a:ea typeface="宋体" panose="02010600030101010101" pitchFamily="2" charset="-122"/>
                  </a:rPr>
                  <a:t>(A,B)</a:t>
                </a:r>
                <a:r>
                  <a:rPr lang="zh-CN" altLang="en-US" sz="2400" dirty="0">
                    <a:ea typeface="宋体" panose="02010600030101010101" pitchFamily="2" charset="-122"/>
                  </a:rPr>
                  <a:t>，并且</a:t>
                </a:r>
                <a:r>
                  <a:rPr lang="zh-CN" altLang="en-US" sz="2400" b="1" dirty="0">
                    <a:ea typeface="宋体" panose="02010600030101010101" pitchFamily="2" charset="-122"/>
                  </a:rPr>
                  <a:t>图</a:t>
                </a:r>
                <a:r>
                  <a:rPr lang="zh-CN" altLang="en-US" sz="2400" dirty="0">
                    <a:ea typeface="宋体" panose="02010600030101010101" pitchFamily="2" charset="-122"/>
                  </a:rPr>
                  <a:t>中的每条边（</a:t>
                </a:r>
                <a:r>
                  <a:rPr lang="en-US" altLang="zh-CN" sz="2400" dirty="0">
                    <a:ea typeface="宋体" panose="02010600030101010101" pitchFamily="2" charset="-122"/>
                  </a:rPr>
                  <a:t>i</a:t>
                </a:r>
                <a:r>
                  <a:rPr lang="zh-CN" altLang="en-US" sz="2400" dirty="0">
                    <a:ea typeface="宋体" panose="02010600030101010101" pitchFamily="2" charset="-122"/>
                  </a:rPr>
                  <a:t>，</a:t>
                </a:r>
                <a:r>
                  <a:rPr lang="en-US" altLang="zh-CN" sz="2400" dirty="0">
                    <a:ea typeface="宋体" panose="02010600030101010101" pitchFamily="2" charset="-122"/>
                  </a:rPr>
                  <a:t>j</a:t>
                </a:r>
                <a:r>
                  <a:rPr lang="zh-CN" altLang="en-US" sz="2400" dirty="0">
                    <a:ea typeface="宋体" panose="02010600030101010101" pitchFamily="2" charset="-122"/>
                  </a:rPr>
                  <a:t>）所关联的两个顶点</a:t>
                </a:r>
                <a:r>
                  <a:rPr lang="en-US" altLang="zh-CN" sz="2400" dirty="0">
                    <a:ea typeface="宋体" panose="02010600030101010101" pitchFamily="2" charset="-122"/>
                  </a:rPr>
                  <a:t>i</a:t>
                </a:r>
                <a:r>
                  <a:rPr lang="zh-CN" altLang="en-US" sz="2400" dirty="0">
                    <a:ea typeface="宋体" panose="02010600030101010101" pitchFamily="2" charset="-122"/>
                  </a:rPr>
                  <a:t>和</a:t>
                </a:r>
                <a:r>
                  <a:rPr lang="en-US" altLang="zh-CN" sz="2400" dirty="0">
                    <a:ea typeface="宋体" panose="02010600030101010101" pitchFamily="2" charset="-122"/>
                  </a:rPr>
                  <a:t>j</a:t>
                </a:r>
                <a:r>
                  <a:rPr lang="zh-CN" altLang="en-US" sz="2400" dirty="0">
                    <a:ea typeface="宋体" panose="02010600030101010101" pitchFamily="2" charset="-122"/>
                  </a:rPr>
                  <a:t>分别属于这两个不同的顶点集</a:t>
                </a:r>
                <a:r>
                  <a:rPr lang="en-US" altLang="zh-CN" sz="2400" dirty="0">
                    <a:ea typeface="宋体" panose="02010600030101010101" pitchFamily="2" charset="-122"/>
                  </a:rPr>
                  <a:t>(</a:t>
                </a:r>
                <a:r>
                  <a:rPr lang="en-US" altLang="zh-CN" sz="2400" dirty="0" err="1">
                    <a:ea typeface="宋体" panose="02010600030101010101" pitchFamily="2" charset="-122"/>
                  </a:rPr>
                  <a:t>i</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err="1">
                    <a:ea typeface="宋体" panose="02010600030101010101" pitchFamily="2" charset="-122"/>
                  </a:rPr>
                  <a:t>A,j</a:t>
                </a:r>
                <a14:m>
                  <m:oMath xmlns:m="http://schemas.openxmlformats.org/officeDocument/2006/math">
                    <m:r>
                      <a:rPr lang="en-US" altLang="zh-CN" sz="2400" i="1">
                        <a:latin typeface="Cambria Math" panose="02040503050406030204" pitchFamily="18" charset="0"/>
                        <a:ea typeface="Cambria Math" panose="02040503050406030204" pitchFamily="18" charset="0"/>
                      </a:rPr>
                      <m:t>∈ </m:t>
                    </m:r>
                  </m:oMath>
                </a14:m>
                <a:r>
                  <a:rPr lang="en-US" altLang="zh-CN" sz="2400" dirty="0">
                    <a:ea typeface="宋体" panose="02010600030101010101" pitchFamily="2" charset="-122"/>
                  </a:rPr>
                  <a:t>B)</a:t>
                </a:r>
                <a:r>
                  <a:rPr lang="zh-CN" altLang="en-US" sz="2400" dirty="0">
                    <a:ea typeface="宋体" panose="02010600030101010101" pitchFamily="2" charset="-122"/>
                  </a:rPr>
                  <a:t>，则称</a:t>
                </a:r>
                <a:r>
                  <a:rPr lang="zh-CN" altLang="en-US" sz="2400" b="1" dirty="0">
                    <a:ea typeface="宋体" panose="02010600030101010101" pitchFamily="2" charset="-122"/>
                  </a:rPr>
                  <a:t>图</a:t>
                </a:r>
                <a:r>
                  <a:rPr lang="en-US" altLang="zh-CN" sz="2400" dirty="0">
                    <a:ea typeface="宋体" panose="02010600030101010101" pitchFamily="2" charset="-122"/>
                  </a:rPr>
                  <a:t>G</a:t>
                </a:r>
                <a:r>
                  <a:rPr lang="zh-CN" altLang="en-US" sz="2400" dirty="0">
                    <a:ea typeface="宋体" panose="02010600030101010101" pitchFamily="2" charset="-122"/>
                  </a:rPr>
                  <a:t>为一个</a:t>
                </a:r>
                <a:r>
                  <a:rPr lang="zh-CN" altLang="en-US" sz="2400" b="1" dirty="0">
                    <a:ea typeface="宋体" panose="02010600030101010101" pitchFamily="2" charset="-122"/>
                  </a:rPr>
                  <a:t>二分图</a:t>
                </a:r>
                <a:endParaRPr lang="en-US" altLang="zh-CN" sz="2400" b="1"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pPr algn="just"/>
                <a:r>
                  <a:rPr lang="zh-CN" altLang="en-US" sz="2400" dirty="0">
                    <a:ea typeface="宋体" panose="02010600030101010101" pitchFamily="2" charset="-122"/>
                  </a:rPr>
                  <a:t>在二分图中寻找最大匹配有着许多实际应用：比如把一个机器集合</a:t>
                </a:r>
                <a:r>
                  <a:rPr lang="en-US" altLang="zh-CN" sz="2400" dirty="0">
                    <a:ea typeface="宋体" panose="02010600030101010101" pitchFamily="2" charset="-122"/>
                  </a:rPr>
                  <a:t>L</a:t>
                </a:r>
                <a:r>
                  <a:rPr lang="zh-CN" altLang="en-US" sz="2400" dirty="0">
                    <a:ea typeface="宋体" panose="02010600030101010101" pitchFamily="2" charset="-122"/>
                  </a:rPr>
                  <a:t>和同时执行的任务集合</a:t>
                </a:r>
                <a:r>
                  <a:rPr lang="en-US" altLang="zh-CN" sz="2400" dirty="0">
                    <a:ea typeface="宋体" panose="02010600030101010101" pitchFamily="2" charset="-122"/>
                  </a:rPr>
                  <a:t>R</a:t>
                </a:r>
                <a:r>
                  <a:rPr lang="zh-CN" altLang="en-US" sz="2400" dirty="0">
                    <a:ea typeface="宋体" panose="02010600030101010101" pitchFamily="2" charset="-122"/>
                  </a:rPr>
                  <a:t>相匹配。</a:t>
                </a:r>
                <a:r>
                  <a:rPr lang="en-US" altLang="zh-CN" sz="2400" dirty="0">
                    <a:ea typeface="宋体" panose="02010600030101010101" pitchFamily="2" charset="-122"/>
                  </a:rPr>
                  <a:t>E</a:t>
                </a:r>
                <a:r>
                  <a:rPr lang="zh-CN" altLang="en-US" sz="2400" dirty="0">
                    <a:ea typeface="宋体" panose="02010600030101010101" pitchFamily="2" charset="-122"/>
                  </a:rPr>
                  <a:t>中有边</a:t>
                </a:r>
                <a:r>
                  <a:rPr lang="en-US" altLang="zh-CN" sz="2400" dirty="0">
                    <a:ea typeface="宋体" panose="02010600030101010101" pitchFamily="2" charset="-122"/>
                  </a:rPr>
                  <a:t>(</a:t>
                </a:r>
                <a:r>
                  <a:rPr lang="en-US" altLang="zh-CN" sz="2400" dirty="0" err="1">
                    <a:ea typeface="宋体" panose="02010600030101010101" pitchFamily="2" charset="-122"/>
                  </a:rPr>
                  <a:t>u,v</a:t>
                </a:r>
                <a:r>
                  <a:rPr lang="en-US" altLang="zh-CN" sz="2400" dirty="0">
                    <a:ea typeface="宋体" panose="02010600030101010101" pitchFamily="2" charset="-122"/>
                  </a:rPr>
                  <a:t>)</a:t>
                </a:r>
                <a:r>
                  <a:rPr lang="zh-CN" altLang="en-US" sz="2400" dirty="0">
                    <a:ea typeface="宋体" panose="02010600030101010101" pitchFamily="2" charset="-122"/>
                  </a:rPr>
                  <a:t>说明一台特定的机器</a:t>
                </a:r>
                <a:r>
                  <a:rPr lang="en-US" altLang="zh-CN" sz="2400" dirty="0">
                    <a:ea typeface="宋体" panose="02010600030101010101" pitchFamily="2" charset="-122"/>
                  </a:rPr>
                  <a:t>u</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L</a:t>
                </a:r>
                <a:r>
                  <a:rPr lang="zh-CN" altLang="en-US" sz="2400" dirty="0">
                    <a:ea typeface="宋体" panose="02010600030101010101" pitchFamily="2" charset="-122"/>
                  </a:rPr>
                  <a:t>能够完成一项特定的任务</a:t>
                </a:r>
                <a:r>
                  <a:rPr lang="en-US" altLang="zh-CN" sz="2400" dirty="0">
                    <a:ea typeface="宋体" panose="02010600030101010101" pitchFamily="2" charset="-122"/>
                  </a:rPr>
                  <a:t>v</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US" altLang="zh-CN" sz="2400" dirty="0">
                    <a:ea typeface="宋体" panose="02010600030101010101" pitchFamily="2" charset="-122"/>
                  </a:rPr>
                  <a:t>R.</a:t>
                </a:r>
                <a:r>
                  <a:rPr lang="zh-CN" altLang="en-US" sz="2400" dirty="0">
                    <a:ea typeface="宋体" panose="02010600030101010101" pitchFamily="2" charset="-122"/>
                  </a:rPr>
                  <a:t>最大匹配能够让尽可能多的机器运行起来。</a:t>
                </a:r>
                <a:endParaRPr lang="en-US" altLang="zh-CN" sz="2400" dirty="0">
                  <a:ea typeface="宋体" panose="02010600030101010101" pitchFamily="2" charset="-122"/>
                </a:endParaRPr>
              </a:p>
            </p:txBody>
          </p:sp>
        </mc:Choice>
        <mc:Fallback xmlns="">
          <p:sp>
            <p:nvSpPr>
              <p:cNvPr id="79875" name="内容占位符 2"/>
              <p:cNvSpPr>
                <a:spLocks noGrp="1" noRot="1" noChangeAspect="1" noMove="1" noResize="1" noEditPoints="1" noAdjustHandles="1" noChangeArrowheads="1" noChangeShapeType="1" noTextEdit="1"/>
              </p:cNvSpPr>
              <p:nvPr>
                <p:ph idx="1"/>
              </p:nvPr>
            </p:nvSpPr>
            <p:spPr>
              <a:xfrm>
                <a:off x="381000" y="1308904"/>
                <a:ext cx="8229600" cy="5320496"/>
              </a:xfrm>
              <a:blipFill>
                <a:blip r:embed="rId3"/>
                <a:stretch>
                  <a:fillRect l="-1079" t="-952" r="-1079" b="-476"/>
                </a:stretch>
              </a:blipFill>
            </p:spPr>
            <p:txBody>
              <a:bodyPr/>
              <a:lstStyle/>
              <a:p>
                <a:r>
                  <a:rPr lang="en-CN">
                    <a:noFill/>
                  </a:rPr>
                  <a:t> </a:t>
                </a:r>
              </a:p>
            </p:txBody>
          </p:sp>
        </mc:Fallback>
      </mc:AlternateContent>
      <p:pic>
        <p:nvPicPr>
          <p:cNvPr id="79877" name="图片 5"/>
          <p:cNvPicPr>
            <a:picLocks noChangeAspect="1"/>
          </p:cNvPicPr>
          <p:nvPr/>
        </p:nvPicPr>
        <p:blipFill>
          <a:blip r:embed="rId4"/>
          <a:stretch>
            <a:fillRect/>
          </a:stretch>
        </p:blipFill>
        <p:spPr>
          <a:xfrm>
            <a:off x="3581400" y="3048000"/>
            <a:ext cx="1654553" cy="1752600"/>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交替路和增广路</a:t>
            </a:r>
          </a:p>
        </p:txBody>
      </p:sp>
      <p:sp>
        <p:nvSpPr>
          <p:cNvPr id="80899" name="内容占位符 2"/>
          <p:cNvSpPr>
            <a:spLocks noGrp="1"/>
          </p:cNvSpPr>
          <p:nvPr>
            <p:ph idx="1"/>
          </p:nvPr>
        </p:nvSpPr>
        <p:spPr/>
        <p:txBody>
          <a:bodyPr vert="horz" wrap="square" lIns="92075" tIns="46038" rIns="92075" bIns="46038" anchor="t"/>
          <a:lstStyle/>
          <a:p>
            <a:pPr algn="just"/>
            <a:r>
              <a:rPr lang="zh-CN" altLang="en-US" sz="2800" dirty="0">
                <a:solidFill>
                  <a:srgbClr val="FF0000"/>
                </a:solidFill>
                <a:ea typeface="宋体" panose="02010600030101010101" pitchFamily="2" charset="-122"/>
              </a:rPr>
              <a:t>交替路</a:t>
            </a:r>
            <a:r>
              <a:rPr lang="zh-CN" altLang="en-US" sz="2800" dirty="0">
                <a:ea typeface="宋体" panose="02010600030101010101" pitchFamily="2" charset="-122"/>
              </a:rPr>
              <a:t>：从一个未匹配点出发，依次经过非匹配边、匹配边、非匹配边</a:t>
            </a:r>
            <a:r>
              <a:rPr lang="en-US" altLang="zh-CN" sz="2800" dirty="0">
                <a:ea typeface="宋体" panose="02010600030101010101" pitchFamily="2" charset="-122"/>
              </a:rPr>
              <a:t>…</a:t>
            </a:r>
            <a:r>
              <a:rPr lang="zh-CN" altLang="en-US" sz="2800" dirty="0">
                <a:ea typeface="宋体" panose="02010600030101010101" pitchFamily="2" charset="-122"/>
              </a:rPr>
              <a:t>形成的路径叫交替路。</a:t>
            </a:r>
            <a:endParaRPr lang="en-US" altLang="zh-CN" sz="2800" dirty="0">
              <a:ea typeface="宋体" panose="02010600030101010101" pitchFamily="2" charset="-122"/>
            </a:endParaRPr>
          </a:p>
          <a:p>
            <a:pPr algn="just"/>
            <a:r>
              <a:rPr lang="zh-CN" altLang="en-US" sz="2800" b="1" dirty="0">
                <a:solidFill>
                  <a:srgbClr val="FF0000"/>
                </a:solidFill>
                <a:ea typeface="宋体" panose="02010600030101010101" pitchFamily="2" charset="-122"/>
              </a:rPr>
              <a:t>增广路</a:t>
            </a:r>
            <a:r>
              <a:rPr lang="zh-CN" altLang="en-US" sz="2800" dirty="0">
                <a:ea typeface="宋体" panose="02010600030101010101" pitchFamily="2" charset="-122"/>
              </a:rPr>
              <a:t>：从一个未匹配点出发，走交替路，如果终点为另一个未匹配点（出发的点不算），则这条交替路称为增广路。</a:t>
            </a:r>
          </a:p>
        </p:txBody>
      </p:sp>
      <p:pic>
        <p:nvPicPr>
          <p:cNvPr id="80901" name="图片 4"/>
          <p:cNvPicPr>
            <a:picLocks noChangeAspect="1"/>
          </p:cNvPicPr>
          <p:nvPr/>
        </p:nvPicPr>
        <p:blipFill>
          <a:blip r:embed="rId3"/>
          <a:stretch>
            <a:fillRect/>
          </a:stretch>
        </p:blipFill>
        <p:spPr>
          <a:xfrm>
            <a:off x="838200" y="3876341"/>
            <a:ext cx="2057400" cy="2264735"/>
          </a:xfrm>
          <a:prstGeom prst="rect">
            <a:avLst/>
          </a:prstGeom>
          <a:noFill/>
          <a:ln w="9525">
            <a:noFill/>
          </a:ln>
        </p:spPr>
      </p:pic>
      <p:sp>
        <p:nvSpPr>
          <p:cNvPr id="80902" name="文本框 7"/>
          <p:cNvSpPr txBox="1"/>
          <p:nvPr/>
        </p:nvSpPr>
        <p:spPr>
          <a:xfrm>
            <a:off x="3886200" y="4648200"/>
            <a:ext cx="2752677" cy="4616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i="1" dirty="0">
                <a:latin typeface="Arial" panose="020B0604020202020204" pitchFamily="34" charset="0"/>
                <a:ea typeface="宋体" panose="02010600030101010101" pitchFamily="2" charset="-122"/>
              </a:rPr>
              <a:t>8→4→7→1→5→2</a:t>
            </a:r>
            <a:endParaRPr lang="zh-CN" altLang="en-US" sz="2400" i="1" dirty="0">
              <a:latin typeface="Arial" panose="020B060402020202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关于增广路的推论</a:t>
            </a:r>
          </a:p>
        </p:txBody>
      </p:sp>
      <p:sp>
        <p:nvSpPr>
          <p:cNvPr id="81923" name="内容占位符 2"/>
          <p:cNvSpPr>
            <a:spLocks noGrp="1"/>
          </p:cNvSpPr>
          <p:nvPr>
            <p:ph idx="1"/>
          </p:nvPr>
        </p:nvSpPr>
        <p:spPr/>
        <p:txBody>
          <a:bodyPr vert="horz" wrap="square" lIns="92075" tIns="46038" rIns="92075" bIns="46038" anchor="t"/>
          <a:lstStyle/>
          <a:p>
            <a:pPr algn="just"/>
            <a:r>
              <a:rPr lang="zh-CN" altLang="en-US" sz="2000" dirty="0">
                <a:ea typeface="宋体" panose="02010600030101010101" pitchFamily="2" charset="-122"/>
              </a:rPr>
              <a:t>增广路的路径长度必定为奇数</a:t>
            </a:r>
            <a:r>
              <a:rPr lang="en-US" altLang="zh-CN" sz="2000" dirty="0">
                <a:ea typeface="宋体" panose="02010600030101010101" pitchFamily="2" charset="-122"/>
              </a:rPr>
              <a:t>,</a:t>
            </a:r>
            <a:r>
              <a:rPr lang="zh-CN" altLang="en-US" sz="2000" dirty="0">
                <a:ea typeface="宋体" panose="02010600030101010101" pitchFamily="2" charset="-122"/>
              </a:rPr>
              <a:t>第一条边和最后一条边都不属于</a:t>
            </a:r>
            <a:r>
              <a:rPr lang="en-US" altLang="zh-CN" sz="2000" dirty="0">
                <a:ea typeface="宋体" panose="02010600030101010101" pitchFamily="2" charset="-122"/>
              </a:rPr>
              <a:t>M</a:t>
            </a:r>
            <a:r>
              <a:rPr lang="zh-CN" altLang="en-US" sz="2000" dirty="0">
                <a:ea typeface="宋体" panose="02010600030101010101" pitchFamily="2" charset="-122"/>
              </a:rPr>
              <a:t>。</a:t>
            </a:r>
            <a:endParaRPr lang="en-US" altLang="zh-CN" sz="2000" dirty="0">
              <a:ea typeface="宋体" panose="02010600030101010101" pitchFamily="2" charset="-122"/>
            </a:endParaRPr>
          </a:p>
          <a:p>
            <a:r>
              <a:rPr lang="zh-CN" altLang="en-US" sz="2000" dirty="0">
                <a:ea typeface="宋体" panose="02010600030101010101" pitchFamily="2" charset="-122"/>
              </a:rPr>
              <a:t>增广路经过取反操作</a:t>
            </a:r>
            <a:r>
              <a:rPr lang="en-US" altLang="zh-CN" sz="2000" dirty="0">
                <a:ea typeface="宋体" panose="02010600030101010101" pitchFamily="2" charset="-122"/>
              </a:rPr>
              <a:t>,</a:t>
            </a:r>
            <a:r>
              <a:rPr lang="zh-CN" altLang="en-US" sz="2000" dirty="0">
                <a:ea typeface="宋体" panose="02010600030101010101" pitchFamily="2" charset="-122"/>
              </a:rPr>
              <a:t>可以得到一个更大的匹配。</a:t>
            </a:r>
            <a:endParaRPr lang="en-US" altLang="zh-CN" sz="2000" dirty="0">
              <a:ea typeface="宋体" panose="02010600030101010101" pitchFamily="2" charset="-122"/>
            </a:endParaRPr>
          </a:p>
          <a:p>
            <a:r>
              <a:rPr lang="en-US" altLang="zh-CN" sz="2000" dirty="0">
                <a:ea typeface="宋体" panose="02010600030101010101" pitchFamily="2" charset="-122"/>
              </a:rPr>
              <a:t>M</a:t>
            </a:r>
            <a:r>
              <a:rPr lang="zh-CN" altLang="en-US" sz="2000" dirty="0">
                <a:ea typeface="宋体" panose="02010600030101010101" pitchFamily="2" charset="-122"/>
              </a:rPr>
              <a:t>为二分图</a:t>
            </a:r>
            <a:r>
              <a:rPr lang="en-US" altLang="zh-CN" sz="2000" dirty="0">
                <a:ea typeface="宋体" panose="02010600030101010101" pitchFamily="2" charset="-122"/>
              </a:rPr>
              <a:t>G</a:t>
            </a:r>
            <a:r>
              <a:rPr lang="zh-CN" altLang="en-US" sz="2000" dirty="0">
                <a:ea typeface="宋体" panose="02010600030101010101" pitchFamily="2" charset="-122"/>
              </a:rPr>
              <a:t>的最大匹配当且仅当不存在相对于</a:t>
            </a:r>
            <a:r>
              <a:rPr lang="en-US" altLang="zh-CN" sz="2000" dirty="0">
                <a:ea typeface="宋体" panose="02010600030101010101" pitchFamily="2" charset="-122"/>
              </a:rPr>
              <a:t>M</a:t>
            </a:r>
            <a:r>
              <a:rPr lang="zh-CN" altLang="en-US" sz="2000" dirty="0">
                <a:ea typeface="宋体" panose="02010600030101010101" pitchFamily="2" charset="-122"/>
              </a:rPr>
              <a:t>的增广路径。</a:t>
            </a:r>
          </a:p>
        </p:txBody>
      </p:sp>
      <p:sp>
        <p:nvSpPr>
          <p:cNvPr id="5" name="Oval 24"/>
          <p:cNvSpPr txBox="1">
            <a:spLocks noChangeArrowheads="1"/>
          </p:cNvSpPr>
          <p:nvPr/>
        </p:nvSpPr>
        <p:spPr bwMode="auto">
          <a:xfrm>
            <a:off x="1295400" y="29581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p>
        </p:txBody>
      </p:sp>
      <p:sp>
        <p:nvSpPr>
          <p:cNvPr id="6" name="Oval 24"/>
          <p:cNvSpPr txBox="1">
            <a:spLocks noChangeArrowheads="1"/>
          </p:cNvSpPr>
          <p:nvPr/>
        </p:nvSpPr>
        <p:spPr bwMode="auto">
          <a:xfrm>
            <a:off x="1295400" y="38598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7" name="Oval 24"/>
          <p:cNvSpPr txBox="1">
            <a:spLocks noChangeArrowheads="1"/>
          </p:cNvSpPr>
          <p:nvPr/>
        </p:nvSpPr>
        <p:spPr bwMode="auto">
          <a:xfrm>
            <a:off x="1295400" y="47742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8" name="Oval 24"/>
          <p:cNvSpPr txBox="1">
            <a:spLocks noChangeArrowheads="1"/>
          </p:cNvSpPr>
          <p:nvPr/>
        </p:nvSpPr>
        <p:spPr bwMode="auto">
          <a:xfrm>
            <a:off x="1295400" y="565686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9" name="Oval 24"/>
          <p:cNvSpPr txBox="1">
            <a:spLocks noChangeArrowheads="1"/>
          </p:cNvSpPr>
          <p:nvPr/>
        </p:nvSpPr>
        <p:spPr bwMode="auto">
          <a:xfrm>
            <a:off x="2882900" y="296446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10" name="Oval 24"/>
          <p:cNvSpPr txBox="1">
            <a:spLocks noChangeArrowheads="1"/>
          </p:cNvSpPr>
          <p:nvPr/>
        </p:nvSpPr>
        <p:spPr bwMode="auto">
          <a:xfrm>
            <a:off x="2895600" y="38598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11" name="Oval 24"/>
          <p:cNvSpPr txBox="1">
            <a:spLocks noChangeArrowheads="1"/>
          </p:cNvSpPr>
          <p:nvPr/>
        </p:nvSpPr>
        <p:spPr bwMode="auto">
          <a:xfrm>
            <a:off x="2895600" y="4764689"/>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12" name="Oval 24"/>
          <p:cNvSpPr txBox="1">
            <a:spLocks noChangeArrowheads="1"/>
          </p:cNvSpPr>
          <p:nvPr/>
        </p:nvSpPr>
        <p:spPr bwMode="auto">
          <a:xfrm>
            <a:off x="2895600" y="56632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13" name="直接连接符 43"/>
          <p:cNvCxnSpPr>
            <a:stCxn id="5" idx="6"/>
            <a:endCxn id="9" idx="2"/>
          </p:cNvCxnSpPr>
          <p:nvPr/>
        </p:nvCxnSpPr>
        <p:spPr>
          <a:xfrm>
            <a:off x="1600200" y="3110514"/>
            <a:ext cx="1282700" cy="63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14" name="直接连接符 44"/>
          <p:cNvCxnSpPr>
            <a:stCxn id="5" idx="5"/>
            <a:endCxn id="11" idx="1"/>
          </p:cNvCxnSpPr>
          <p:nvPr/>
        </p:nvCxnSpPr>
        <p:spPr>
          <a:xfrm>
            <a:off x="1555563" y="3218277"/>
            <a:ext cx="1384674" cy="1591049"/>
          </a:xfrm>
          <a:prstGeom prst="line">
            <a:avLst/>
          </a:prstGeom>
          <a:ln w="28575" cap="sq" cmpd="sng">
            <a:solidFill>
              <a:schemeClr val="tx1"/>
            </a:solidFill>
            <a:prstDash val="solid"/>
            <a:miter/>
            <a:headEnd type="none" w="sm" len="sm"/>
            <a:tailEnd type="none" w="sm" len="sm"/>
          </a:ln>
        </p:spPr>
      </p:cxnSp>
      <p:cxnSp>
        <p:nvCxnSpPr>
          <p:cNvPr id="15" name="直接连接符 45"/>
          <p:cNvCxnSpPr>
            <a:stCxn id="6" idx="7"/>
            <a:endCxn id="9" idx="2"/>
          </p:cNvCxnSpPr>
          <p:nvPr/>
        </p:nvCxnSpPr>
        <p:spPr>
          <a:xfrm flipV="1">
            <a:off x="1555563" y="3116864"/>
            <a:ext cx="1327337" cy="787587"/>
          </a:xfrm>
          <a:prstGeom prst="line">
            <a:avLst/>
          </a:prstGeom>
          <a:ln w="28575" cap="sq" cmpd="sng">
            <a:solidFill>
              <a:schemeClr val="tx1"/>
            </a:solidFill>
            <a:prstDash val="solid"/>
            <a:miter/>
            <a:headEnd type="none" w="sm" len="sm"/>
            <a:tailEnd type="none" w="sm" len="sm"/>
          </a:ln>
        </p:spPr>
      </p:cxnSp>
      <p:cxnSp>
        <p:nvCxnSpPr>
          <p:cNvPr id="16" name="直接连接符 46"/>
          <p:cNvCxnSpPr>
            <a:stCxn id="7" idx="6"/>
            <a:endCxn id="10" idx="2"/>
          </p:cNvCxnSpPr>
          <p:nvPr/>
        </p:nvCxnSpPr>
        <p:spPr>
          <a:xfrm flipV="1">
            <a:off x="1600200" y="4012214"/>
            <a:ext cx="1295400" cy="914400"/>
          </a:xfrm>
          <a:prstGeom prst="line">
            <a:avLst/>
          </a:prstGeom>
          <a:ln w="28575" cap="sq" cmpd="sng">
            <a:solidFill>
              <a:schemeClr val="tx1"/>
            </a:solidFill>
            <a:prstDash val="solid"/>
            <a:miter/>
            <a:headEnd type="none" w="sm" len="sm"/>
            <a:tailEnd type="none" w="sm" len="sm"/>
          </a:ln>
        </p:spPr>
      </p:cxnSp>
      <p:cxnSp>
        <p:nvCxnSpPr>
          <p:cNvPr id="17" name="直接连接符 47"/>
          <p:cNvCxnSpPr>
            <a:stCxn id="7" idx="6"/>
            <a:endCxn id="9" idx="2"/>
          </p:cNvCxnSpPr>
          <p:nvPr/>
        </p:nvCxnSpPr>
        <p:spPr>
          <a:xfrm flipV="1">
            <a:off x="1600200" y="3116864"/>
            <a:ext cx="1282700" cy="1809750"/>
          </a:xfrm>
          <a:prstGeom prst="line">
            <a:avLst/>
          </a:prstGeom>
          <a:ln w="28575" cap="sq" cmpd="sng">
            <a:solidFill>
              <a:schemeClr val="tx1"/>
            </a:solidFill>
            <a:prstDash val="solid"/>
            <a:miter/>
            <a:headEnd type="none" w="sm" len="sm"/>
            <a:tailEnd type="none" w="sm" len="sm"/>
          </a:ln>
        </p:spPr>
      </p:cxnSp>
      <p:cxnSp>
        <p:nvCxnSpPr>
          <p:cNvPr id="18" name="直接连接符 48"/>
          <p:cNvCxnSpPr>
            <a:stCxn id="8" idx="6"/>
            <a:endCxn id="11" idx="2"/>
          </p:cNvCxnSpPr>
          <p:nvPr/>
        </p:nvCxnSpPr>
        <p:spPr>
          <a:xfrm flipV="1">
            <a:off x="1600200" y="4917089"/>
            <a:ext cx="1295400" cy="892175"/>
          </a:xfrm>
          <a:prstGeom prst="line">
            <a:avLst/>
          </a:prstGeom>
          <a:ln w="28575" cap="sq" cmpd="sng">
            <a:solidFill>
              <a:schemeClr val="tx1"/>
            </a:solidFill>
            <a:prstDash val="solid"/>
            <a:miter/>
            <a:headEnd type="none" w="sm" len="sm"/>
            <a:tailEnd type="none" w="sm" len="sm"/>
          </a:ln>
        </p:spPr>
      </p:cxnSp>
      <p:cxnSp>
        <p:nvCxnSpPr>
          <p:cNvPr id="19" name="直接连接符 49"/>
          <p:cNvCxnSpPr>
            <a:stCxn id="8" idx="6"/>
            <a:endCxn id="12" idx="2"/>
          </p:cNvCxnSpPr>
          <p:nvPr/>
        </p:nvCxnSpPr>
        <p:spPr>
          <a:xfrm>
            <a:off x="1600200" y="5809264"/>
            <a:ext cx="1295400" cy="6350"/>
          </a:xfrm>
          <a:prstGeom prst="line">
            <a:avLst/>
          </a:prstGeom>
          <a:ln w="28575" cap="sq" cmpd="sng">
            <a:solidFill>
              <a:schemeClr val="tx1"/>
            </a:solidFill>
            <a:prstDash val="solid"/>
            <a:miter/>
            <a:headEnd type="none" w="sm" len="sm"/>
            <a:tailEnd type="none" w="sm" len="sm"/>
          </a:ln>
        </p:spPr>
      </p:cxnSp>
      <p:sp>
        <p:nvSpPr>
          <p:cNvPr id="20" name="文本框 19"/>
          <p:cNvSpPr txBox="1"/>
          <p:nvPr/>
        </p:nvSpPr>
        <p:spPr>
          <a:xfrm>
            <a:off x="1181126" y="6156510"/>
            <a:ext cx="2076209" cy="33855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1600" dirty="0">
                <a:latin typeface="Arial" panose="020B0604020202020204" pitchFamily="34" charset="0"/>
                <a:ea typeface="宋体" panose="02010600030101010101" pitchFamily="2" charset="-122"/>
              </a:rPr>
              <a:t>增广路：</a:t>
            </a:r>
            <a:r>
              <a:rPr lang="en-US" altLang="zh-CN" sz="1600" dirty="0">
                <a:latin typeface="Arial" panose="020B0604020202020204" pitchFamily="34" charset="0"/>
                <a:ea typeface="宋体" panose="02010600030101010101" pitchFamily="2" charset="-122"/>
              </a:rPr>
              <a:t>2→5→1→7</a:t>
            </a:r>
          </a:p>
        </p:txBody>
      </p:sp>
      <p:sp>
        <p:nvSpPr>
          <p:cNvPr id="21" name="Oval 24"/>
          <p:cNvSpPr txBox="1">
            <a:spLocks noChangeArrowheads="1"/>
          </p:cNvSpPr>
          <p:nvPr/>
        </p:nvSpPr>
        <p:spPr bwMode="auto">
          <a:xfrm>
            <a:off x="5880474" y="29581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Oval 24"/>
          <p:cNvSpPr txBox="1">
            <a:spLocks noChangeArrowheads="1"/>
          </p:cNvSpPr>
          <p:nvPr/>
        </p:nvSpPr>
        <p:spPr bwMode="auto">
          <a:xfrm>
            <a:off x="5880474" y="38598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23" name="Oval 24"/>
          <p:cNvSpPr txBox="1">
            <a:spLocks noChangeArrowheads="1"/>
          </p:cNvSpPr>
          <p:nvPr/>
        </p:nvSpPr>
        <p:spPr bwMode="auto">
          <a:xfrm>
            <a:off x="5880474" y="47742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24" name="Oval 24"/>
          <p:cNvSpPr txBox="1">
            <a:spLocks noChangeArrowheads="1"/>
          </p:cNvSpPr>
          <p:nvPr/>
        </p:nvSpPr>
        <p:spPr bwMode="auto">
          <a:xfrm>
            <a:off x="5880474" y="565686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25" name="Oval 24"/>
          <p:cNvSpPr txBox="1">
            <a:spLocks noChangeArrowheads="1"/>
          </p:cNvSpPr>
          <p:nvPr/>
        </p:nvSpPr>
        <p:spPr bwMode="auto">
          <a:xfrm>
            <a:off x="7467974" y="296446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26" name="Oval 24"/>
          <p:cNvSpPr txBox="1">
            <a:spLocks noChangeArrowheads="1"/>
          </p:cNvSpPr>
          <p:nvPr/>
        </p:nvSpPr>
        <p:spPr bwMode="auto">
          <a:xfrm>
            <a:off x="7480674" y="38598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27" name="Oval 24"/>
          <p:cNvSpPr txBox="1">
            <a:spLocks noChangeArrowheads="1"/>
          </p:cNvSpPr>
          <p:nvPr/>
        </p:nvSpPr>
        <p:spPr bwMode="auto">
          <a:xfrm>
            <a:off x="7480674" y="4764689"/>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28" name="Oval 24"/>
          <p:cNvSpPr txBox="1">
            <a:spLocks noChangeArrowheads="1"/>
          </p:cNvSpPr>
          <p:nvPr/>
        </p:nvSpPr>
        <p:spPr bwMode="auto">
          <a:xfrm>
            <a:off x="7480674" y="5663214"/>
            <a:ext cx="304800" cy="3048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29" name="直接连接符 12"/>
          <p:cNvCxnSpPr>
            <a:stCxn id="21" idx="6"/>
            <a:endCxn id="25" idx="2"/>
          </p:cNvCxnSpPr>
          <p:nvPr/>
        </p:nvCxnSpPr>
        <p:spPr>
          <a:xfrm>
            <a:off x="6185274" y="3110514"/>
            <a:ext cx="1282700" cy="6350"/>
          </a:xfrm>
          <a:prstGeom prst="line">
            <a:avLst/>
          </a:prstGeom>
          <a:ln w="28575" cap="sq" cmpd="sng">
            <a:solidFill>
              <a:schemeClr val="tx1"/>
            </a:solidFill>
            <a:prstDash val="solid"/>
            <a:miter/>
            <a:headEnd type="none" w="sm" len="sm"/>
            <a:tailEnd type="none" w="sm" len="sm"/>
          </a:ln>
        </p:spPr>
      </p:cxnSp>
      <p:cxnSp>
        <p:nvCxnSpPr>
          <p:cNvPr id="30" name="直接连接符 13"/>
          <p:cNvCxnSpPr>
            <a:stCxn id="21" idx="5"/>
            <a:endCxn id="27" idx="1"/>
          </p:cNvCxnSpPr>
          <p:nvPr/>
        </p:nvCxnSpPr>
        <p:spPr>
          <a:xfrm>
            <a:off x="6140637" y="3218277"/>
            <a:ext cx="1384674" cy="1591049"/>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31" name="直接连接符 14"/>
          <p:cNvCxnSpPr>
            <a:stCxn id="22" idx="7"/>
            <a:endCxn id="25" idx="2"/>
          </p:cNvCxnSpPr>
          <p:nvPr/>
        </p:nvCxnSpPr>
        <p:spPr>
          <a:xfrm flipV="1">
            <a:off x="6140637" y="3116864"/>
            <a:ext cx="1327337" cy="787587"/>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32" name="直接连接符 15"/>
          <p:cNvCxnSpPr>
            <a:stCxn id="23" idx="6"/>
            <a:endCxn id="26" idx="2"/>
          </p:cNvCxnSpPr>
          <p:nvPr/>
        </p:nvCxnSpPr>
        <p:spPr>
          <a:xfrm flipV="1">
            <a:off x="6185274" y="4012214"/>
            <a:ext cx="1295400" cy="914400"/>
          </a:xfrm>
          <a:prstGeom prst="line">
            <a:avLst/>
          </a:prstGeom>
          <a:ln w="28575" cap="sq" cmpd="sng">
            <a:solidFill>
              <a:schemeClr val="tx1"/>
            </a:solidFill>
            <a:prstDash val="solid"/>
            <a:miter/>
            <a:headEnd type="none" w="sm" len="sm"/>
            <a:tailEnd type="none" w="sm" len="sm"/>
          </a:ln>
        </p:spPr>
      </p:cxnSp>
      <p:cxnSp>
        <p:nvCxnSpPr>
          <p:cNvPr id="33" name="直接连接符 16"/>
          <p:cNvCxnSpPr>
            <a:stCxn id="23" idx="6"/>
            <a:endCxn id="25" idx="2"/>
          </p:cNvCxnSpPr>
          <p:nvPr/>
        </p:nvCxnSpPr>
        <p:spPr>
          <a:xfrm flipV="1">
            <a:off x="6185274" y="3116864"/>
            <a:ext cx="1282700" cy="1809750"/>
          </a:xfrm>
          <a:prstGeom prst="line">
            <a:avLst/>
          </a:prstGeom>
          <a:ln w="28575" cap="sq" cmpd="sng">
            <a:solidFill>
              <a:schemeClr val="tx1"/>
            </a:solidFill>
            <a:prstDash val="solid"/>
            <a:miter/>
            <a:headEnd type="none" w="sm" len="sm"/>
            <a:tailEnd type="none" w="sm" len="sm"/>
          </a:ln>
        </p:spPr>
      </p:cxnSp>
      <p:cxnSp>
        <p:nvCxnSpPr>
          <p:cNvPr id="34" name="直接连接符 17"/>
          <p:cNvCxnSpPr>
            <a:stCxn id="24" idx="6"/>
            <a:endCxn id="27" idx="2"/>
          </p:cNvCxnSpPr>
          <p:nvPr/>
        </p:nvCxnSpPr>
        <p:spPr>
          <a:xfrm flipV="1">
            <a:off x="6185274" y="4917089"/>
            <a:ext cx="1295400" cy="892175"/>
          </a:xfrm>
          <a:prstGeom prst="line">
            <a:avLst/>
          </a:prstGeom>
          <a:ln w="28575" cap="sq" cmpd="sng">
            <a:solidFill>
              <a:schemeClr val="tx1"/>
            </a:solidFill>
            <a:prstDash val="solid"/>
            <a:miter/>
            <a:headEnd type="none" w="sm" len="sm"/>
            <a:tailEnd type="none" w="sm" len="sm"/>
          </a:ln>
        </p:spPr>
      </p:cxnSp>
      <p:cxnSp>
        <p:nvCxnSpPr>
          <p:cNvPr id="35" name="直接连接符 18"/>
          <p:cNvCxnSpPr>
            <a:stCxn id="24" idx="6"/>
            <a:endCxn id="28" idx="2"/>
          </p:cNvCxnSpPr>
          <p:nvPr/>
        </p:nvCxnSpPr>
        <p:spPr>
          <a:xfrm>
            <a:off x="6185274" y="5809264"/>
            <a:ext cx="1295400" cy="6350"/>
          </a:xfrm>
          <a:prstGeom prst="line">
            <a:avLst/>
          </a:prstGeom>
          <a:ln w="28575" cap="sq" cmpd="sng">
            <a:solidFill>
              <a:schemeClr val="tx1"/>
            </a:solidFill>
            <a:prstDash val="solid"/>
            <a:miter/>
            <a:headEnd type="none" w="sm" len="sm"/>
            <a:tailEnd type="none" w="sm" len="sm"/>
          </a:ln>
        </p:spPr>
      </p:cxnSp>
      <p:cxnSp>
        <p:nvCxnSpPr>
          <p:cNvPr id="3" name="直接箭头连接符 2"/>
          <p:cNvCxnSpPr/>
          <p:nvPr/>
        </p:nvCxnSpPr>
        <p:spPr bwMode="auto">
          <a:xfrm>
            <a:off x="3657600" y="4419600"/>
            <a:ext cx="1676400" cy="0"/>
          </a:xfrm>
          <a:prstGeom prst="straightConnector1">
            <a:avLst/>
          </a:prstGeom>
          <a:solidFill>
            <a:schemeClr val="accent1"/>
          </a:solidFill>
          <a:ln w="38100" cap="sq" cmpd="sng" algn="ctr">
            <a:solidFill>
              <a:schemeClr val="tx1"/>
            </a:solidFill>
            <a:prstDash val="solid"/>
            <a:miter lim="800000"/>
            <a:headEnd type="none" w="sm" len="sm"/>
            <a:tailEnd type="triangle"/>
          </a:ln>
        </p:spPr>
      </p:cxnSp>
      <p:sp>
        <p:nvSpPr>
          <p:cNvPr id="4" name="文本框 3"/>
          <p:cNvSpPr txBox="1"/>
          <p:nvPr/>
        </p:nvSpPr>
        <p:spPr>
          <a:xfrm>
            <a:off x="4097997" y="3859814"/>
            <a:ext cx="697627" cy="400110"/>
          </a:xfrm>
          <a:prstGeom prst="rect">
            <a:avLst/>
          </a:prstGeom>
          <a:noFill/>
        </p:spPr>
        <p:txBody>
          <a:bodyPr wrap="none" rtlCol="0">
            <a:spAutoFit/>
          </a:bodyPr>
          <a:lstStyle/>
          <a:p>
            <a:r>
              <a:rPr lang="zh-CN" altLang="en-US" i="0" dirty="0"/>
              <a:t>取反</a:t>
            </a:r>
          </a:p>
        </p:txBody>
      </p:sp>
      <p:sp>
        <p:nvSpPr>
          <p:cNvPr id="37" name="TextBox 36">
            <a:extLst>
              <a:ext uri="{FF2B5EF4-FFF2-40B4-BE49-F238E27FC236}">
                <a16:creationId xmlns:a16="http://schemas.microsoft.com/office/drawing/2014/main" id="{B5D23B6E-4F2A-3747-BEB7-69A30EC57BE5}"/>
              </a:ext>
            </a:extLst>
          </p:cNvPr>
          <p:cNvSpPr txBox="1"/>
          <p:nvPr/>
        </p:nvSpPr>
        <p:spPr>
          <a:xfrm>
            <a:off x="3505200" y="6107182"/>
            <a:ext cx="3124200" cy="707886"/>
          </a:xfrm>
          <a:prstGeom prst="rect">
            <a:avLst/>
          </a:prstGeom>
          <a:solidFill>
            <a:schemeClr val="bg1"/>
          </a:solidFill>
          <a:ln w="19050">
            <a:solidFill>
              <a:srgbClr val="00B050"/>
            </a:solidFill>
          </a:ln>
        </p:spPr>
        <p:txBody>
          <a:bodyPr wrap="square">
            <a:spAutoFit/>
          </a:bodyPr>
          <a:lstStyle/>
          <a:p>
            <a:pPr algn="just"/>
            <a:r>
              <a:rPr lang="en-CN" sz="2000" dirty="0">
                <a:solidFill>
                  <a:srgbClr val="FF0000"/>
                </a:solidFill>
                <a:latin typeface="Times New Roman" panose="02020603050405020304" pitchFamily="18" charset="0"/>
                <a:cs typeface="Times New Roman" panose="02020603050405020304" pitchFamily="18" charset="0"/>
              </a:rPr>
              <a:t>注意</a:t>
            </a:r>
            <a:r>
              <a:rPr lang="zh-CN" altLang="en-US" sz="2000" dirty="0">
                <a:solidFill>
                  <a:srgbClr val="FF0000"/>
                </a:solidFill>
                <a:latin typeface="Times New Roman" panose="02020603050405020304" pitchFamily="18" charset="0"/>
                <a:cs typeface="Times New Roman" panose="02020603050405020304" pitchFamily="18" charset="0"/>
              </a:rPr>
              <a:t>：只含有一条不属于</a:t>
            </a:r>
            <a:r>
              <a:rPr lang="en-US" altLang="zh-CN" sz="2000" dirty="0">
                <a:solidFill>
                  <a:srgbClr val="FF0000"/>
                </a:solidFill>
                <a:latin typeface="Times New Roman" panose="02020603050405020304" pitchFamily="18" charset="0"/>
                <a:cs typeface="Times New Roman" panose="02020603050405020304" pitchFamily="18" charset="0"/>
              </a:rPr>
              <a:t>M</a:t>
            </a:r>
            <a:r>
              <a:rPr lang="zh-CN" altLang="en-US" sz="2000" dirty="0">
                <a:solidFill>
                  <a:srgbClr val="FF0000"/>
                </a:solidFill>
                <a:latin typeface="Times New Roman" panose="02020603050405020304" pitchFamily="18" charset="0"/>
                <a:cs typeface="Times New Roman" panose="02020603050405020304" pitchFamily="18" charset="0"/>
              </a:rPr>
              <a:t>的边也是增广路</a:t>
            </a:r>
            <a:endParaRPr lang="en-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blinds(horizontal)">
                                      <p:cBhvr>
                                        <p:cTn id="8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20" grpId="0"/>
      <p:bldP spid="21" grpId="0" bldLvl="0" animBg="1"/>
      <p:bldP spid="22" grpId="0" bldLvl="0" animBg="1"/>
      <p:bldP spid="23" grpId="0" bldLvl="0" animBg="1"/>
      <p:bldP spid="24" grpId="0" bldLvl="0" animBg="1"/>
      <p:bldP spid="25" grpId="0" bldLvl="0" animBg="1"/>
      <p:bldP spid="26" grpId="0" bldLvl="0" animBg="1"/>
      <p:bldP spid="27" grpId="0" bldLvl="0" animBg="1"/>
      <p:bldP spid="28" grpId="0" bldLvl="0" animBg="1"/>
      <p:bldP spid="4" grpId="0"/>
      <p:bldP spid="3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dirty="0"/>
              <a:t>匈牙利算法</a:t>
            </a:r>
          </a:p>
        </p:txBody>
      </p:sp>
      <p:sp>
        <p:nvSpPr>
          <p:cNvPr id="82948" name="Rectangle 3"/>
          <p:cNvSpPr>
            <a:spLocks noGrp="1"/>
          </p:cNvSpPr>
          <p:nvPr>
            <p:ph idx="1"/>
          </p:nvPr>
        </p:nvSpPr>
        <p:spPr/>
        <p:txBody>
          <a:bodyPr vert="horz" wrap="square" lIns="92075" tIns="46038" rIns="92075" bIns="46038" anchor="t"/>
          <a:lstStyle/>
          <a:p>
            <a:r>
              <a:rPr lang="zh-CN" altLang="en-US" dirty="0">
                <a:ea typeface="宋体" panose="02010600030101010101" pitchFamily="2" charset="-122"/>
              </a:rPr>
              <a:t>求二分图的最大匹配。</a:t>
            </a:r>
            <a:endParaRPr lang="en-US" altLang="zh-CN" dirty="0">
              <a:ea typeface="宋体" panose="02010600030101010101" pitchFamily="2" charset="-122"/>
            </a:endParaRPr>
          </a:p>
          <a:p>
            <a:r>
              <a:rPr lang="zh-CN" altLang="en-US" dirty="0">
                <a:ea typeface="宋体" panose="02010600030101010101" pitchFamily="2" charset="-122"/>
              </a:rPr>
              <a:t>基本步骤：</a:t>
            </a:r>
            <a:endParaRPr lang="en-US" altLang="zh-CN" dirty="0">
              <a:ea typeface="宋体" panose="02010600030101010101" pitchFamily="2" charset="-122"/>
            </a:endParaRPr>
          </a:p>
          <a:p>
            <a:r>
              <a:rPr lang="en-US" altLang="zh-CN" dirty="0">
                <a:ea typeface="宋体" panose="02010600030101010101" pitchFamily="2" charset="-122"/>
              </a:rPr>
              <a:t>1.</a:t>
            </a:r>
            <a:r>
              <a:rPr lang="zh-CN" altLang="en-US" dirty="0">
                <a:ea typeface="宋体" panose="02010600030101010101" pitchFamily="2" charset="-122"/>
              </a:rPr>
              <a:t> 置</a:t>
            </a:r>
            <a:r>
              <a:rPr lang="en-US" altLang="zh-CN" dirty="0">
                <a:ea typeface="宋体" panose="02010600030101010101" pitchFamily="2" charset="-122"/>
              </a:rPr>
              <a:t>M</a:t>
            </a:r>
            <a:r>
              <a:rPr lang="zh-CN" altLang="en-US" dirty="0">
                <a:ea typeface="宋体" panose="02010600030101010101" pitchFamily="2" charset="-122"/>
              </a:rPr>
              <a:t>为空</a:t>
            </a:r>
            <a:r>
              <a:rPr lang="en-US" altLang="zh-CN" dirty="0">
                <a:ea typeface="宋体" panose="02010600030101010101" pitchFamily="2" charset="-122"/>
              </a:rPr>
              <a:t>;</a:t>
            </a:r>
          </a:p>
          <a:p>
            <a:pPr algn="just"/>
            <a:r>
              <a:rPr lang="en-US" altLang="zh-CN" dirty="0">
                <a:ea typeface="宋体" panose="02010600030101010101" pitchFamily="2" charset="-122"/>
              </a:rPr>
              <a:t>2. </a:t>
            </a:r>
            <a:r>
              <a:rPr lang="zh-CN" altLang="en-US" dirty="0">
                <a:ea typeface="宋体" panose="02010600030101010101" pitchFamily="2" charset="-122"/>
              </a:rPr>
              <a:t>找出一条增广路径</a:t>
            </a:r>
            <a:r>
              <a:rPr lang="en-US" altLang="zh-CN" dirty="0">
                <a:ea typeface="宋体" panose="02010600030101010101" pitchFamily="2" charset="-122"/>
              </a:rPr>
              <a:t>P,</a:t>
            </a:r>
            <a:r>
              <a:rPr lang="zh-CN" altLang="en-US" dirty="0">
                <a:ea typeface="宋体" panose="02010600030101010101" pitchFamily="2" charset="-122"/>
              </a:rPr>
              <a:t>通过取反操作</a:t>
            </a:r>
            <a:r>
              <a:rPr lang="en-US" altLang="zh-CN" dirty="0">
                <a:ea typeface="宋体" panose="02010600030101010101" pitchFamily="2" charset="-122"/>
              </a:rPr>
              <a:t>,</a:t>
            </a:r>
            <a:r>
              <a:rPr lang="zh-CN" altLang="en-US" dirty="0">
                <a:ea typeface="宋体" panose="02010600030101010101" pitchFamily="2" charset="-122"/>
              </a:rPr>
              <a:t>得到更大       </a:t>
            </a:r>
            <a:r>
              <a:rPr lang="en-US" altLang="zh-CN" dirty="0">
                <a:ea typeface="宋体" panose="02010600030101010101" pitchFamily="2" charset="-122"/>
              </a:rPr>
              <a:t>	</a:t>
            </a:r>
            <a:r>
              <a:rPr lang="zh-CN" altLang="en-US" dirty="0">
                <a:ea typeface="宋体" panose="02010600030101010101" pitchFamily="2" charset="-122"/>
              </a:rPr>
              <a:t>的匹配。</a:t>
            </a:r>
            <a:endParaRPr lang="en-US" altLang="zh-CN" dirty="0">
              <a:ea typeface="宋体" panose="02010600030101010101" pitchFamily="2" charset="-122"/>
            </a:endParaRPr>
          </a:p>
          <a:p>
            <a:r>
              <a:rPr lang="en-US" altLang="zh-CN" dirty="0">
                <a:ea typeface="宋体" panose="02010600030101010101" pitchFamily="2" charset="-122"/>
              </a:rPr>
              <a:t>3.</a:t>
            </a:r>
            <a:r>
              <a:rPr lang="zh-CN" altLang="en-US" dirty="0">
                <a:ea typeface="宋体" panose="02010600030101010101" pitchFamily="2" charset="-122"/>
              </a:rPr>
              <a:t> 重复步骤</a:t>
            </a:r>
            <a:r>
              <a:rPr lang="en-US" altLang="zh-CN" dirty="0">
                <a:ea typeface="宋体" panose="02010600030101010101" pitchFamily="2" charset="-122"/>
              </a:rPr>
              <a:t>2,</a:t>
            </a:r>
            <a:r>
              <a:rPr lang="zh-CN" altLang="en-US" dirty="0">
                <a:ea typeface="宋体" panose="02010600030101010101" pitchFamily="2" charset="-122"/>
              </a:rPr>
              <a:t>直到找不出增广路为止</a:t>
            </a:r>
            <a:r>
              <a:rPr lang="en-US" altLang="zh-CN" dirty="0">
                <a:ea typeface="宋体" panose="02010600030101010101" pitchFamily="2" charset="-122"/>
              </a:rPr>
              <a:t>.</a:t>
            </a:r>
          </a:p>
          <a:p>
            <a:endParaRPr lang="zh-CN" altLang="en-US" dirty="0">
              <a:ea typeface="宋体" panose="02010600030101010101" pitchFamily="2" charset="-122"/>
            </a:endParaRPr>
          </a:p>
        </p:txBody>
      </p:sp>
      <p:sp>
        <p:nvSpPr>
          <p:cNvPr id="4" name="TextBox 3">
            <a:extLst>
              <a:ext uri="{FF2B5EF4-FFF2-40B4-BE49-F238E27FC236}">
                <a16:creationId xmlns:a16="http://schemas.microsoft.com/office/drawing/2014/main" id="{5EB2A807-E423-3B4F-BFEE-1FF61B30F4F7}"/>
              </a:ext>
            </a:extLst>
          </p:cNvPr>
          <p:cNvSpPr txBox="1"/>
          <p:nvPr/>
        </p:nvSpPr>
        <p:spPr>
          <a:xfrm>
            <a:off x="4953000" y="4648200"/>
            <a:ext cx="2514600" cy="830997"/>
          </a:xfrm>
          <a:prstGeom prst="rect">
            <a:avLst/>
          </a:prstGeom>
          <a:solidFill>
            <a:schemeClr val="bg1"/>
          </a:solidFill>
          <a:ln w="19050">
            <a:solidFill>
              <a:srgbClr val="00B050"/>
            </a:solidFill>
          </a:ln>
        </p:spPr>
        <p:txBody>
          <a:bodyPr wrap="square" rtlCol="0">
            <a:spAutoFit/>
          </a:bodyPr>
          <a:lstStyle/>
          <a:p>
            <a:pPr algn="just"/>
            <a:r>
              <a:rPr lang="zh-CN" altLang="en-CN" sz="1600" b="1" dirty="0">
                <a:solidFill>
                  <a:srgbClr val="FF0000"/>
                </a:solidFill>
                <a:latin typeface="SimSun" panose="02010600030101010101" pitchFamily="2" charset="-122"/>
                <a:ea typeface="SimSun" panose="02010600030101010101" pitchFamily="2" charset="-122"/>
              </a:rPr>
              <a:t>书</a:t>
            </a:r>
            <a:r>
              <a:rPr lang="en-US" altLang="zh-CN" sz="1600" b="1" dirty="0">
                <a:solidFill>
                  <a:srgbClr val="FF0000"/>
                </a:solidFill>
                <a:latin typeface="SimSun" panose="02010600030101010101" pitchFamily="2" charset="-122"/>
                <a:ea typeface="SimSun" panose="02010600030101010101" pitchFamily="2" charset="-122"/>
              </a:rPr>
              <a:t>26.3</a:t>
            </a:r>
            <a:r>
              <a:rPr lang="zh-CN" altLang="en-US" sz="1600" b="1" dirty="0">
                <a:solidFill>
                  <a:srgbClr val="FF0000"/>
                </a:solidFill>
                <a:latin typeface="SimSun" panose="02010600030101010101" pitchFamily="2" charset="-122"/>
                <a:ea typeface="SimSun" panose="02010600030101010101" pitchFamily="2" charset="-122"/>
              </a:rPr>
              <a:t>提供了另外一种基于</a:t>
            </a:r>
            <a:r>
              <a:rPr lang="en-US" altLang="zh-CN" sz="1600" b="1" dirty="0">
                <a:solidFill>
                  <a:srgbClr val="FF0000"/>
                </a:solidFill>
                <a:latin typeface="SimSun" panose="02010600030101010101" pitchFamily="2" charset="-122"/>
                <a:ea typeface="SimSun" panose="02010600030101010101" pitchFamily="2" charset="-122"/>
              </a:rPr>
              <a:t>Ford-Fulkerson</a:t>
            </a:r>
            <a:r>
              <a:rPr lang="zh-CN" altLang="en-US" sz="1600" b="1" dirty="0">
                <a:solidFill>
                  <a:srgbClr val="FF0000"/>
                </a:solidFill>
                <a:latin typeface="SimSun" panose="02010600030101010101" pitchFamily="2" charset="-122"/>
                <a:ea typeface="SimSun" panose="02010600030101010101" pitchFamily="2" charset="-122"/>
              </a:rPr>
              <a:t>的二分图最大匹配解法</a:t>
            </a:r>
            <a:endParaRPr lang="en-US" altLang="zh-CN" sz="1600" b="1" dirty="0">
              <a:solidFill>
                <a:srgbClr val="FF000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例子</a:t>
            </a:r>
          </a:p>
        </p:txBody>
      </p:sp>
      <p:sp>
        <p:nvSpPr>
          <p:cNvPr id="83972" name="Oval 24"/>
          <p:cNvSpPr>
            <a:spLocks noGrp="1"/>
          </p:cNvSpPr>
          <p:nvPr>
            <p:ph idx="1"/>
          </p:nvPr>
        </p:nvSpPr>
        <p:spPr>
          <a:xfrm>
            <a:off x="1371600" y="2057400"/>
            <a:ext cx="533400" cy="533400"/>
          </a:xfrm>
          <a:prstGeom prst="ellipse">
            <a:avLst/>
          </a:prstGeom>
          <a:ln w="28575">
            <a:solidFill>
              <a:schemeClr val="tx1">
                <a:alpha val="100000"/>
              </a:schemeClr>
            </a:solidFill>
            <a:headEnd w="sm" len="sm"/>
            <a:tailEnd w="sm" len="sm"/>
          </a:ln>
        </p:spPr>
        <p:txBody>
          <a:bodyPr vert="horz" wrap="none" lIns="92075" tIns="46038" rIns="92075" bIns="46038" anchor="ctr">
            <a:normAutofit fontScale="92500" lnSpcReduction="20000"/>
          </a:bodyPr>
          <a:lstStyle/>
          <a:p>
            <a:pPr algn="ctr">
              <a:spcBef>
                <a:spcPct val="0"/>
              </a:spcBef>
              <a:buClrTx/>
              <a:buNone/>
            </a:pPr>
            <a:r>
              <a:rPr lang="en-US" altLang="zh-CN" sz="2400" dirty="0">
                <a:ea typeface="宋体" panose="02010600030101010101" pitchFamily="2" charset="-122"/>
              </a:rPr>
              <a:t>1</a:t>
            </a:r>
          </a:p>
        </p:txBody>
      </p:sp>
      <p:sp>
        <p:nvSpPr>
          <p:cNvPr id="6" name="Oval 24"/>
          <p:cNvSpPr txBox="1">
            <a:spLocks noChangeArrowheads="1"/>
          </p:cNvSpPr>
          <p:nvPr/>
        </p:nvSpPr>
        <p:spPr bwMode="auto">
          <a:xfrm>
            <a:off x="1371600" y="29591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7" name="Oval 24"/>
          <p:cNvSpPr txBox="1">
            <a:spLocks noChangeArrowheads="1"/>
          </p:cNvSpPr>
          <p:nvPr/>
        </p:nvSpPr>
        <p:spPr bwMode="auto">
          <a:xfrm>
            <a:off x="1371600" y="38735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8" name="Oval 24"/>
          <p:cNvSpPr txBox="1">
            <a:spLocks noChangeArrowheads="1"/>
          </p:cNvSpPr>
          <p:nvPr/>
        </p:nvSpPr>
        <p:spPr bwMode="auto">
          <a:xfrm>
            <a:off x="1371600" y="47561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9" name="Oval 24"/>
          <p:cNvSpPr txBox="1">
            <a:spLocks noChangeArrowheads="1"/>
          </p:cNvSpPr>
          <p:nvPr/>
        </p:nvSpPr>
        <p:spPr bwMode="auto">
          <a:xfrm>
            <a:off x="2959100" y="20637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10" name="Oval 24"/>
          <p:cNvSpPr txBox="1">
            <a:spLocks noChangeArrowheads="1"/>
          </p:cNvSpPr>
          <p:nvPr/>
        </p:nvSpPr>
        <p:spPr bwMode="auto">
          <a:xfrm>
            <a:off x="2971800" y="29591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11" name="Oval 24"/>
          <p:cNvSpPr txBox="1">
            <a:spLocks noChangeArrowheads="1"/>
          </p:cNvSpPr>
          <p:nvPr/>
        </p:nvSpPr>
        <p:spPr bwMode="auto">
          <a:xfrm>
            <a:off x="2971800" y="386397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12" name="Oval 24"/>
          <p:cNvSpPr txBox="1">
            <a:spLocks noChangeArrowheads="1"/>
          </p:cNvSpPr>
          <p:nvPr/>
        </p:nvSpPr>
        <p:spPr bwMode="auto">
          <a:xfrm>
            <a:off x="2971800" y="47625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83980" name="直接连接符 21"/>
          <p:cNvCxnSpPr>
            <a:stCxn id="83972" idx="6"/>
            <a:endCxn id="9" idx="2"/>
          </p:cNvCxnSpPr>
          <p:nvPr/>
        </p:nvCxnSpPr>
        <p:spPr>
          <a:xfrm>
            <a:off x="1905000" y="2324100"/>
            <a:ext cx="1054100" cy="6350"/>
          </a:xfrm>
          <a:prstGeom prst="line">
            <a:avLst/>
          </a:prstGeom>
          <a:ln w="28575" cap="sq" cmpd="sng">
            <a:solidFill>
              <a:schemeClr val="tx1"/>
            </a:solidFill>
            <a:prstDash val="solid"/>
            <a:miter/>
            <a:headEnd type="none" w="sm" len="sm"/>
            <a:tailEnd type="none" w="sm" len="sm"/>
          </a:ln>
        </p:spPr>
      </p:cxnSp>
      <p:cxnSp>
        <p:nvCxnSpPr>
          <p:cNvPr id="83981" name="直接连接符 23"/>
          <p:cNvCxnSpPr>
            <a:stCxn id="83972" idx="5"/>
            <a:endCxn id="11" idx="1"/>
          </p:cNvCxnSpPr>
          <p:nvPr/>
        </p:nvCxnSpPr>
        <p:spPr>
          <a:xfrm>
            <a:off x="1827213" y="2513013"/>
            <a:ext cx="1222375" cy="1430337"/>
          </a:xfrm>
          <a:prstGeom prst="line">
            <a:avLst/>
          </a:prstGeom>
          <a:ln w="28575" cap="sq" cmpd="sng">
            <a:solidFill>
              <a:schemeClr val="tx1"/>
            </a:solidFill>
            <a:prstDash val="solid"/>
            <a:miter/>
            <a:headEnd type="none" w="sm" len="sm"/>
            <a:tailEnd type="none" w="sm" len="sm"/>
          </a:ln>
        </p:spPr>
      </p:cxnSp>
      <p:cxnSp>
        <p:nvCxnSpPr>
          <p:cNvPr id="83982" name="直接连接符 25"/>
          <p:cNvCxnSpPr>
            <a:stCxn id="6" idx="7"/>
            <a:endCxn id="9" idx="2"/>
          </p:cNvCxnSpPr>
          <p:nvPr/>
        </p:nvCxnSpPr>
        <p:spPr>
          <a:xfrm flipV="1">
            <a:off x="1827213" y="2330450"/>
            <a:ext cx="1131887" cy="708025"/>
          </a:xfrm>
          <a:prstGeom prst="line">
            <a:avLst/>
          </a:prstGeom>
          <a:ln w="28575" cap="sq" cmpd="sng">
            <a:solidFill>
              <a:schemeClr val="tx1"/>
            </a:solidFill>
            <a:prstDash val="solid"/>
            <a:miter/>
            <a:headEnd type="none" w="sm" len="sm"/>
            <a:tailEnd type="none" w="sm" len="sm"/>
          </a:ln>
        </p:spPr>
      </p:cxnSp>
      <p:cxnSp>
        <p:nvCxnSpPr>
          <p:cNvPr id="83983" name="直接连接符 27"/>
          <p:cNvCxnSpPr>
            <a:stCxn id="7" idx="6"/>
            <a:endCxn id="10" idx="2"/>
          </p:cNvCxnSpPr>
          <p:nvPr/>
        </p:nvCxnSpPr>
        <p:spPr>
          <a:xfrm flipV="1">
            <a:off x="1905000" y="3225800"/>
            <a:ext cx="1066800" cy="914400"/>
          </a:xfrm>
          <a:prstGeom prst="line">
            <a:avLst/>
          </a:prstGeom>
          <a:ln w="28575" cap="sq" cmpd="sng">
            <a:solidFill>
              <a:schemeClr val="tx1"/>
            </a:solidFill>
            <a:prstDash val="solid"/>
            <a:miter/>
            <a:headEnd type="none" w="sm" len="sm"/>
            <a:tailEnd type="none" w="sm" len="sm"/>
          </a:ln>
        </p:spPr>
      </p:cxnSp>
      <p:cxnSp>
        <p:nvCxnSpPr>
          <p:cNvPr id="83984" name="直接连接符 29"/>
          <p:cNvCxnSpPr>
            <a:stCxn id="7" idx="6"/>
            <a:endCxn id="9" idx="2"/>
          </p:cNvCxnSpPr>
          <p:nvPr/>
        </p:nvCxnSpPr>
        <p:spPr>
          <a:xfrm flipV="1">
            <a:off x="1905000" y="2330450"/>
            <a:ext cx="1054100" cy="1809750"/>
          </a:xfrm>
          <a:prstGeom prst="line">
            <a:avLst/>
          </a:prstGeom>
          <a:ln w="28575" cap="sq" cmpd="sng">
            <a:solidFill>
              <a:schemeClr val="tx1"/>
            </a:solidFill>
            <a:prstDash val="solid"/>
            <a:miter/>
            <a:headEnd type="none" w="sm" len="sm"/>
            <a:tailEnd type="none" w="sm" len="sm"/>
          </a:ln>
        </p:spPr>
      </p:cxnSp>
      <p:cxnSp>
        <p:nvCxnSpPr>
          <p:cNvPr id="83985" name="直接连接符 31"/>
          <p:cNvCxnSpPr>
            <a:stCxn id="8" idx="6"/>
            <a:endCxn id="11" idx="2"/>
          </p:cNvCxnSpPr>
          <p:nvPr/>
        </p:nvCxnSpPr>
        <p:spPr>
          <a:xfrm flipV="1">
            <a:off x="1905000" y="4130675"/>
            <a:ext cx="1066800" cy="892175"/>
          </a:xfrm>
          <a:prstGeom prst="line">
            <a:avLst/>
          </a:prstGeom>
          <a:ln w="28575" cap="sq" cmpd="sng">
            <a:solidFill>
              <a:schemeClr val="tx1"/>
            </a:solidFill>
            <a:prstDash val="solid"/>
            <a:miter/>
            <a:headEnd type="none" w="sm" len="sm"/>
            <a:tailEnd type="none" w="sm" len="sm"/>
          </a:ln>
        </p:spPr>
      </p:cxnSp>
      <p:cxnSp>
        <p:nvCxnSpPr>
          <p:cNvPr id="83986" name="直接连接符 34"/>
          <p:cNvCxnSpPr>
            <a:stCxn id="8" idx="6"/>
            <a:endCxn id="12" idx="2"/>
          </p:cNvCxnSpPr>
          <p:nvPr/>
        </p:nvCxnSpPr>
        <p:spPr>
          <a:xfrm>
            <a:off x="1905000" y="5022850"/>
            <a:ext cx="1066800" cy="6350"/>
          </a:xfrm>
          <a:prstGeom prst="line">
            <a:avLst/>
          </a:prstGeom>
          <a:ln w="28575" cap="sq" cmpd="sng">
            <a:solidFill>
              <a:schemeClr val="tx1"/>
            </a:solidFill>
            <a:prstDash val="solid"/>
            <a:miter/>
            <a:headEnd type="none" w="sm" len="sm"/>
            <a:tailEnd type="none" w="sm" len="sm"/>
          </a:ln>
        </p:spPr>
      </p:cxnSp>
      <p:sp>
        <p:nvSpPr>
          <p:cNvPr id="36" name="Oval 24"/>
          <p:cNvSpPr txBox="1">
            <a:spLocks noChangeArrowheads="1"/>
          </p:cNvSpPr>
          <p:nvPr/>
        </p:nvSpPr>
        <p:spPr bwMode="auto">
          <a:xfrm>
            <a:off x="5410200" y="20510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a:t>
            </a:r>
          </a:p>
        </p:txBody>
      </p:sp>
      <p:sp>
        <p:nvSpPr>
          <p:cNvPr id="37" name="Oval 24"/>
          <p:cNvSpPr txBox="1">
            <a:spLocks noChangeArrowheads="1"/>
          </p:cNvSpPr>
          <p:nvPr/>
        </p:nvSpPr>
        <p:spPr bwMode="auto">
          <a:xfrm>
            <a:off x="5410200" y="29527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38" name="Oval 24"/>
          <p:cNvSpPr txBox="1">
            <a:spLocks noChangeArrowheads="1"/>
          </p:cNvSpPr>
          <p:nvPr/>
        </p:nvSpPr>
        <p:spPr bwMode="auto">
          <a:xfrm>
            <a:off x="5410200" y="38671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39" name="Oval 24"/>
          <p:cNvSpPr txBox="1">
            <a:spLocks noChangeArrowheads="1"/>
          </p:cNvSpPr>
          <p:nvPr/>
        </p:nvSpPr>
        <p:spPr bwMode="auto">
          <a:xfrm>
            <a:off x="5410200" y="47498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40" name="Oval 24"/>
          <p:cNvSpPr txBox="1">
            <a:spLocks noChangeArrowheads="1"/>
          </p:cNvSpPr>
          <p:nvPr/>
        </p:nvSpPr>
        <p:spPr bwMode="auto">
          <a:xfrm>
            <a:off x="6997700" y="20574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41" name="Oval 24"/>
          <p:cNvSpPr txBox="1">
            <a:spLocks noChangeArrowheads="1"/>
          </p:cNvSpPr>
          <p:nvPr/>
        </p:nvSpPr>
        <p:spPr bwMode="auto">
          <a:xfrm>
            <a:off x="7010400" y="29527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42" name="Oval 24"/>
          <p:cNvSpPr txBox="1">
            <a:spLocks noChangeArrowheads="1"/>
          </p:cNvSpPr>
          <p:nvPr/>
        </p:nvSpPr>
        <p:spPr bwMode="auto">
          <a:xfrm>
            <a:off x="7010400" y="385762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43" name="Oval 24"/>
          <p:cNvSpPr txBox="1">
            <a:spLocks noChangeArrowheads="1"/>
          </p:cNvSpPr>
          <p:nvPr/>
        </p:nvSpPr>
        <p:spPr bwMode="auto">
          <a:xfrm>
            <a:off x="7010400" y="47561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83995" name="直接连接符 43"/>
          <p:cNvCxnSpPr>
            <a:stCxn id="36" idx="6"/>
            <a:endCxn id="40" idx="2"/>
          </p:cNvCxnSpPr>
          <p:nvPr/>
        </p:nvCxnSpPr>
        <p:spPr>
          <a:xfrm>
            <a:off x="5943600" y="2317750"/>
            <a:ext cx="1054100" cy="63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3996" name="直接连接符 44"/>
          <p:cNvCxnSpPr>
            <a:stCxn id="36" idx="5"/>
            <a:endCxn id="42" idx="1"/>
          </p:cNvCxnSpPr>
          <p:nvPr/>
        </p:nvCxnSpPr>
        <p:spPr>
          <a:xfrm>
            <a:off x="5865813" y="2505075"/>
            <a:ext cx="1222375" cy="1430338"/>
          </a:xfrm>
          <a:prstGeom prst="line">
            <a:avLst/>
          </a:prstGeom>
          <a:ln w="28575" cap="sq" cmpd="sng">
            <a:solidFill>
              <a:schemeClr val="tx1"/>
            </a:solidFill>
            <a:prstDash val="solid"/>
            <a:miter/>
            <a:headEnd type="none" w="sm" len="sm"/>
            <a:tailEnd type="none" w="sm" len="sm"/>
          </a:ln>
        </p:spPr>
      </p:cxnSp>
      <p:cxnSp>
        <p:nvCxnSpPr>
          <p:cNvPr id="83997" name="直接连接符 45"/>
          <p:cNvCxnSpPr>
            <a:stCxn id="37" idx="7"/>
            <a:endCxn id="40" idx="2"/>
          </p:cNvCxnSpPr>
          <p:nvPr/>
        </p:nvCxnSpPr>
        <p:spPr>
          <a:xfrm flipV="1">
            <a:off x="5865813" y="2324100"/>
            <a:ext cx="1131887" cy="706438"/>
          </a:xfrm>
          <a:prstGeom prst="line">
            <a:avLst/>
          </a:prstGeom>
          <a:ln w="28575" cap="sq" cmpd="sng">
            <a:solidFill>
              <a:schemeClr val="tx1"/>
            </a:solidFill>
            <a:prstDash val="solid"/>
            <a:miter/>
            <a:headEnd type="none" w="sm" len="sm"/>
            <a:tailEnd type="none" w="sm" len="sm"/>
          </a:ln>
        </p:spPr>
      </p:cxnSp>
      <p:cxnSp>
        <p:nvCxnSpPr>
          <p:cNvPr id="83998" name="直接连接符 46"/>
          <p:cNvCxnSpPr>
            <a:stCxn id="38" idx="6"/>
            <a:endCxn id="41" idx="2"/>
          </p:cNvCxnSpPr>
          <p:nvPr/>
        </p:nvCxnSpPr>
        <p:spPr>
          <a:xfrm flipV="1">
            <a:off x="5943600" y="3219450"/>
            <a:ext cx="1066800" cy="914400"/>
          </a:xfrm>
          <a:prstGeom prst="line">
            <a:avLst/>
          </a:prstGeom>
          <a:ln w="28575" cap="sq" cmpd="sng">
            <a:solidFill>
              <a:schemeClr val="tx1"/>
            </a:solidFill>
            <a:prstDash val="solid"/>
            <a:miter/>
            <a:headEnd type="none" w="sm" len="sm"/>
            <a:tailEnd type="none" w="sm" len="sm"/>
          </a:ln>
        </p:spPr>
      </p:cxnSp>
      <p:cxnSp>
        <p:nvCxnSpPr>
          <p:cNvPr id="83999" name="直接连接符 47"/>
          <p:cNvCxnSpPr>
            <a:stCxn id="38" idx="6"/>
            <a:endCxn id="40" idx="2"/>
          </p:cNvCxnSpPr>
          <p:nvPr/>
        </p:nvCxnSpPr>
        <p:spPr>
          <a:xfrm flipV="1">
            <a:off x="5943600" y="2324100"/>
            <a:ext cx="1054100" cy="1809750"/>
          </a:xfrm>
          <a:prstGeom prst="line">
            <a:avLst/>
          </a:prstGeom>
          <a:ln w="28575" cap="sq" cmpd="sng">
            <a:solidFill>
              <a:schemeClr val="tx1"/>
            </a:solidFill>
            <a:prstDash val="solid"/>
            <a:miter/>
            <a:headEnd type="none" w="sm" len="sm"/>
            <a:tailEnd type="none" w="sm" len="sm"/>
          </a:ln>
        </p:spPr>
      </p:cxnSp>
      <p:cxnSp>
        <p:nvCxnSpPr>
          <p:cNvPr id="84000" name="直接连接符 48"/>
          <p:cNvCxnSpPr>
            <a:stCxn id="39" idx="6"/>
            <a:endCxn id="42" idx="2"/>
          </p:cNvCxnSpPr>
          <p:nvPr/>
        </p:nvCxnSpPr>
        <p:spPr>
          <a:xfrm flipV="1">
            <a:off x="5943600" y="4124325"/>
            <a:ext cx="1066800" cy="892175"/>
          </a:xfrm>
          <a:prstGeom prst="line">
            <a:avLst/>
          </a:prstGeom>
          <a:ln w="28575" cap="sq" cmpd="sng">
            <a:solidFill>
              <a:schemeClr val="tx1"/>
            </a:solidFill>
            <a:prstDash val="solid"/>
            <a:miter/>
            <a:headEnd type="none" w="sm" len="sm"/>
            <a:tailEnd type="none" w="sm" len="sm"/>
          </a:ln>
        </p:spPr>
      </p:cxnSp>
      <p:cxnSp>
        <p:nvCxnSpPr>
          <p:cNvPr id="84001" name="直接连接符 49"/>
          <p:cNvCxnSpPr>
            <a:stCxn id="39" idx="6"/>
            <a:endCxn id="43" idx="2"/>
          </p:cNvCxnSpPr>
          <p:nvPr/>
        </p:nvCxnSpPr>
        <p:spPr>
          <a:xfrm>
            <a:off x="5943600" y="5016500"/>
            <a:ext cx="1066800" cy="6350"/>
          </a:xfrm>
          <a:prstGeom prst="line">
            <a:avLst/>
          </a:prstGeom>
          <a:ln w="28575" cap="sq" cmpd="sng">
            <a:solidFill>
              <a:schemeClr val="tx1"/>
            </a:solidFill>
            <a:prstDash val="solid"/>
            <a:miter/>
            <a:headEnd type="none" w="sm" len="sm"/>
            <a:tailEnd type="none" w="sm" len="sm"/>
          </a:ln>
        </p:spPr>
      </p:cxnSp>
      <p:sp>
        <p:nvSpPr>
          <p:cNvPr id="84002" name="文本框 50"/>
          <p:cNvSpPr txBox="1"/>
          <p:nvPr/>
        </p:nvSpPr>
        <p:spPr>
          <a:xfrm>
            <a:off x="5676900" y="5514975"/>
            <a:ext cx="124301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M={(1,5)}</a:t>
            </a:r>
            <a:endParaRPr lang="zh-CN" altLang="en-US" sz="2000" dirty="0">
              <a:latin typeface="Arial" panose="020B0604020202020204" pitchFamily="34" charset="0"/>
              <a:ea typeface="宋体" panose="02010600030101010101" pitchFamily="2" charset="-122"/>
            </a:endParaRPr>
          </a:p>
        </p:txBody>
      </p:sp>
      <p:sp>
        <p:nvSpPr>
          <p:cNvPr id="84003" name="文本框 51"/>
          <p:cNvSpPr txBox="1"/>
          <p:nvPr/>
        </p:nvSpPr>
        <p:spPr>
          <a:xfrm>
            <a:off x="1609725" y="5521325"/>
            <a:ext cx="156686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:1→5</a:t>
            </a:r>
            <a:endParaRPr lang="zh-CN" altLang="en-US" sz="2000" dirty="0">
              <a:latin typeface="Arial" panose="020B0604020202020204" pitchFamily="34" charset="0"/>
              <a:ea typeface="宋体" panose="02010600030101010101" pitchFamily="2" charset="-122"/>
            </a:endParaRPr>
          </a:p>
        </p:txBody>
      </p:sp>
      <p:sp>
        <p:nvSpPr>
          <p:cNvPr id="2" name="文本框 1"/>
          <p:cNvSpPr txBox="1"/>
          <p:nvPr/>
        </p:nvSpPr>
        <p:spPr>
          <a:xfrm>
            <a:off x="5334000" y="5905500"/>
            <a:ext cx="255111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2→5→1→7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99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9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9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99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9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00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0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0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84002" grpId="0"/>
      <p:bldP spid="84003"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sz="4000" dirty="0"/>
              <a:t>最短路径的性质</a:t>
            </a:r>
            <a:endParaRPr lang="en-US" altLang="zh-CN" sz="4000" dirty="0"/>
          </a:p>
        </p:txBody>
      </p:sp>
      <p:sp>
        <p:nvSpPr>
          <p:cNvPr id="8196" name="Rectangle 3"/>
          <p:cNvSpPr>
            <a:spLocks noGrp="1"/>
          </p:cNvSpPr>
          <p:nvPr>
            <p:ph idx="1"/>
          </p:nvPr>
        </p:nvSpPr>
        <p:spPr/>
        <p:txBody>
          <a:bodyPr vert="horz" wrap="square" lIns="92075" tIns="46038" rIns="92075" bIns="46038" anchor="t"/>
          <a:lstStyle/>
          <a:p>
            <a:pPr algn="just"/>
            <a:r>
              <a:rPr lang="zh-CN" altLang="en-US" dirty="0">
                <a:ea typeface="宋体" panose="02010600030101010101" pitchFamily="2" charset="-122"/>
              </a:rPr>
              <a:t>如果图中包含负圈，某些最短路径可能不存在</a:t>
            </a:r>
            <a:r>
              <a:rPr lang="en-US" altLang="zh-CN" i="1" dirty="0">
                <a:ea typeface="宋体" panose="02010600030101010101" pitchFamily="2" charset="-122"/>
              </a:rPr>
              <a:t>(</a:t>
            </a:r>
            <a:r>
              <a:rPr lang="en-US" altLang="zh-CN" i="1" dirty="0">
                <a:solidFill>
                  <a:schemeClr val="accent1"/>
                </a:solidFill>
                <a:ea typeface="宋体" panose="02010600030101010101" pitchFamily="2" charset="-122"/>
              </a:rPr>
              <a:t>Why</a:t>
            </a:r>
            <a:r>
              <a:rPr lang="en-US" altLang="zh-CN" dirty="0">
                <a:solidFill>
                  <a:schemeClr val="accent1"/>
                </a:solidFill>
                <a:ea typeface="宋体" panose="02010600030101010101" pitchFamily="2" charset="-122"/>
              </a:rPr>
              <a:t>?</a:t>
            </a:r>
            <a:r>
              <a:rPr lang="en-US" altLang="zh-CN" dirty="0">
                <a:ea typeface="宋体" panose="02010600030101010101" pitchFamily="2" charset="-122"/>
              </a:rPr>
              <a:t>):</a:t>
            </a:r>
          </a:p>
        </p:txBody>
      </p:sp>
      <p:sp>
        <p:nvSpPr>
          <p:cNvPr id="8197" name="Oval 4"/>
          <p:cNvSpPr/>
          <p:nvPr/>
        </p:nvSpPr>
        <p:spPr>
          <a:xfrm>
            <a:off x="1600200" y="4953000"/>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198" name="Oval 5"/>
          <p:cNvSpPr/>
          <p:nvPr/>
        </p:nvSpPr>
        <p:spPr>
          <a:xfrm>
            <a:off x="2819400" y="4953000"/>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199" name="Oval 6"/>
          <p:cNvSpPr/>
          <p:nvPr/>
        </p:nvSpPr>
        <p:spPr>
          <a:xfrm>
            <a:off x="4038600" y="4953000"/>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200" name="Oval 7"/>
          <p:cNvSpPr/>
          <p:nvPr/>
        </p:nvSpPr>
        <p:spPr>
          <a:xfrm>
            <a:off x="5257800" y="4953000"/>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201" name="Oval 8"/>
          <p:cNvSpPr/>
          <p:nvPr/>
        </p:nvSpPr>
        <p:spPr>
          <a:xfrm>
            <a:off x="6477000" y="4953000"/>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sp>
        <p:nvSpPr>
          <p:cNvPr id="8202" name="Oval 9"/>
          <p:cNvSpPr/>
          <p:nvPr/>
        </p:nvSpPr>
        <p:spPr>
          <a:xfrm>
            <a:off x="5257800" y="3657600"/>
            <a:ext cx="533400" cy="533400"/>
          </a:xfrm>
          <a:prstGeom prst="ellipse">
            <a:avLst/>
          </a:prstGeom>
          <a:solidFill>
            <a:srgbClr val="FFFFFF"/>
          </a:solidFill>
          <a:ln w="28575" cap="flat" cmpd="sng">
            <a:solidFill>
              <a:schemeClr val="accent1"/>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endParaRPr lang="zh-CN" altLang="en-US" sz="2000" i="1" dirty="0">
              <a:latin typeface="Arial" panose="020B0604020202020204" pitchFamily="34" charset="0"/>
              <a:ea typeface="宋体" panose="02010600030101010101" pitchFamily="2" charset="-122"/>
            </a:endParaRPr>
          </a:p>
        </p:txBody>
      </p:sp>
      <p:cxnSp>
        <p:nvCxnSpPr>
          <p:cNvPr id="8203" name="AutoShape 10"/>
          <p:cNvCxnSpPr>
            <a:stCxn id="8199" idx="6"/>
            <a:endCxn id="8202" idx="4"/>
          </p:cNvCxnSpPr>
          <p:nvPr/>
        </p:nvCxnSpPr>
        <p:spPr>
          <a:xfrm flipV="1">
            <a:off x="4586288" y="4205288"/>
            <a:ext cx="938212" cy="1014412"/>
          </a:xfrm>
          <a:prstGeom prst="curvedConnector2">
            <a:avLst/>
          </a:prstGeom>
          <a:ln w="28575" cap="flat" cmpd="sng">
            <a:solidFill>
              <a:schemeClr val="accent1"/>
            </a:solidFill>
            <a:prstDash val="solid"/>
            <a:headEnd type="none" w="med" len="med"/>
            <a:tailEnd type="triangle" w="med" len="med"/>
          </a:ln>
        </p:spPr>
      </p:cxnSp>
      <p:cxnSp>
        <p:nvCxnSpPr>
          <p:cNvPr id="8204" name="AutoShape 11"/>
          <p:cNvCxnSpPr>
            <a:stCxn id="8197" idx="6"/>
            <a:endCxn id="8198" idx="2"/>
          </p:cNvCxnSpPr>
          <p:nvPr/>
        </p:nvCxnSpPr>
        <p:spPr>
          <a:xfrm>
            <a:off x="2147888" y="5219700"/>
            <a:ext cx="657225" cy="0"/>
          </a:xfrm>
          <a:prstGeom prst="straightConnector1">
            <a:avLst/>
          </a:prstGeom>
          <a:ln w="28575" cap="flat" cmpd="sng">
            <a:solidFill>
              <a:schemeClr val="accent1"/>
            </a:solidFill>
            <a:prstDash val="solid"/>
            <a:headEnd type="none" w="med" len="med"/>
            <a:tailEnd type="triangle" w="med" len="med"/>
          </a:ln>
        </p:spPr>
      </p:cxnSp>
      <p:cxnSp>
        <p:nvCxnSpPr>
          <p:cNvPr id="8205" name="AutoShape 12"/>
          <p:cNvCxnSpPr>
            <a:stCxn id="8198" idx="6"/>
            <a:endCxn id="8199" idx="2"/>
          </p:cNvCxnSpPr>
          <p:nvPr/>
        </p:nvCxnSpPr>
        <p:spPr>
          <a:xfrm>
            <a:off x="3367088" y="5219700"/>
            <a:ext cx="657225" cy="0"/>
          </a:xfrm>
          <a:prstGeom prst="straightConnector1">
            <a:avLst/>
          </a:prstGeom>
          <a:ln w="28575" cap="flat" cmpd="sng">
            <a:solidFill>
              <a:schemeClr val="accent1"/>
            </a:solidFill>
            <a:prstDash val="solid"/>
            <a:headEnd type="none" w="med" len="med"/>
            <a:tailEnd type="triangle" w="med" len="med"/>
          </a:ln>
        </p:spPr>
      </p:cxnSp>
      <p:cxnSp>
        <p:nvCxnSpPr>
          <p:cNvPr id="8206" name="AutoShape 13"/>
          <p:cNvCxnSpPr>
            <a:stCxn id="8199" idx="6"/>
            <a:endCxn id="8200" idx="2"/>
          </p:cNvCxnSpPr>
          <p:nvPr/>
        </p:nvCxnSpPr>
        <p:spPr>
          <a:xfrm>
            <a:off x="4586288" y="5219700"/>
            <a:ext cx="657225" cy="0"/>
          </a:xfrm>
          <a:prstGeom prst="straightConnector1">
            <a:avLst/>
          </a:prstGeom>
          <a:ln w="28575" cap="flat" cmpd="sng">
            <a:solidFill>
              <a:schemeClr val="accent1"/>
            </a:solidFill>
            <a:prstDash val="solid"/>
            <a:headEnd type="none" w="med" len="med"/>
            <a:tailEnd type="triangle" w="med" len="med"/>
          </a:ln>
        </p:spPr>
      </p:cxnSp>
      <p:cxnSp>
        <p:nvCxnSpPr>
          <p:cNvPr id="8207" name="AutoShape 14"/>
          <p:cNvCxnSpPr>
            <a:stCxn id="8200" idx="6"/>
            <a:endCxn id="8201" idx="2"/>
          </p:cNvCxnSpPr>
          <p:nvPr/>
        </p:nvCxnSpPr>
        <p:spPr>
          <a:xfrm>
            <a:off x="5805488" y="5219700"/>
            <a:ext cx="657225" cy="0"/>
          </a:xfrm>
          <a:prstGeom prst="straightConnector1">
            <a:avLst/>
          </a:prstGeom>
          <a:ln w="28575" cap="flat" cmpd="sng">
            <a:solidFill>
              <a:schemeClr val="accent1"/>
            </a:solidFill>
            <a:prstDash val="solid"/>
            <a:headEnd type="none" w="med" len="med"/>
            <a:tailEnd type="triangle" w="med" len="med"/>
          </a:ln>
        </p:spPr>
      </p:cxnSp>
      <p:sp>
        <p:nvSpPr>
          <p:cNvPr id="8208" name="Oval 15"/>
          <p:cNvSpPr/>
          <p:nvPr/>
        </p:nvSpPr>
        <p:spPr>
          <a:xfrm>
            <a:off x="2819400" y="3648075"/>
            <a:ext cx="533400" cy="552450"/>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endParaRPr lang="zh-CN" altLang="en-US" sz="2000" b="1" dirty="0">
              <a:ea typeface="宋体" panose="02010600030101010101" pitchFamily="2" charset="-122"/>
            </a:endParaRPr>
          </a:p>
        </p:txBody>
      </p:sp>
      <p:cxnSp>
        <p:nvCxnSpPr>
          <p:cNvPr id="8209" name="AutoShape 16"/>
          <p:cNvCxnSpPr>
            <a:stCxn id="8208" idx="4"/>
            <a:endCxn id="8199" idx="2"/>
          </p:cNvCxnSpPr>
          <p:nvPr/>
        </p:nvCxnSpPr>
        <p:spPr>
          <a:xfrm rot="-5400000" flipH="1">
            <a:off x="3052763" y="4248150"/>
            <a:ext cx="1004887" cy="938213"/>
          </a:xfrm>
          <a:prstGeom prst="curvedConnector2">
            <a:avLst/>
          </a:prstGeom>
          <a:ln w="28575" cap="flat" cmpd="sng">
            <a:solidFill>
              <a:schemeClr val="accent1"/>
            </a:solidFill>
            <a:prstDash val="solid"/>
            <a:headEnd type="none" w="med" len="med"/>
            <a:tailEnd type="triangle" w="med" len="med"/>
          </a:ln>
        </p:spPr>
      </p:cxnSp>
      <p:cxnSp>
        <p:nvCxnSpPr>
          <p:cNvPr id="8210" name="AutoShape 17"/>
          <p:cNvCxnSpPr>
            <a:stCxn id="8208" idx="0"/>
            <a:endCxn id="8202" idx="0"/>
          </p:cNvCxnSpPr>
          <p:nvPr/>
        </p:nvCxnSpPr>
        <p:spPr>
          <a:xfrm rot="5400000" flipV="1">
            <a:off x="4300538" y="2419350"/>
            <a:ext cx="9525" cy="2438400"/>
          </a:xfrm>
          <a:prstGeom prst="curvedConnector3">
            <a:avLst>
              <a:gd name="adj1" fmla="val -10166667"/>
            </a:avLst>
          </a:prstGeom>
          <a:ln w="28575" cap="flat" cmpd="sng">
            <a:solidFill>
              <a:schemeClr val="accent1"/>
            </a:solidFill>
            <a:prstDash val="sysDot"/>
            <a:headEnd type="triangle" w="med" len="med"/>
            <a:tailEnd type="none" w="med" len="med"/>
          </a:ln>
        </p:spPr>
      </p:cxnSp>
      <p:sp>
        <p:nvSpPr>
          <p:cNvPr id="8211" name="Text Box 18"/>
          <p:cNvSpPr txBox="1"/>
          <p:nvPr/>
        </p:nvSpPr>
        <p:spPr>
          <a:xfrm>
            <a:off x="3875088" y="3549650"/>
            <a:ext cx="787400" cy="6413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3600" b="1" dirty="0">
                <a:ea typeface="宋体" panose="02010600030101010101" pitchFamily="2" charset="-122"/>
              </a:rPr>
              <a:t>&lt; 0</a:t>
            </a:r>
          </a:p>
        </p:txBody>
      </p:sp>
      <p:sp>
        <p:nvSpPr>
          <p:cNvPr id="21" name="Rectangle 20">
            <a:extLst>
              <a:ext uri="{FF2B5EF4-FFF2-40B4-BE49-F238E27FC236}">
                <a16:creationId xmlns:a16="http://schemas.microsoft.com/office/drawing/2014/main" id="{D6067302-544C-F047-B885-00A1B10A6BC6}"/>
              </a:ext>
            </a:extLst>
          </p:cNvPr>
          <p:cNvSpPr/>
          <p:nvPr/>
        </p:nvSpPr>
        <p:spPr>
          <a:xfrm>
            <a:off x="6115428" y="2658070"/>
            <a:ext cx="2482109" cy="923330"/>
          </a:xfrm>
          <a:prstGeom prst="rect">
            <a:avLst/>
          </a:prstGeom>
          <a:ln w="19050">
            <a:solidFill>
              <a:srgbClr val="00B050"/>
            </a:solidFill>
          </a:ln>
        </p:spPr>
        <p:txBody>
          <a:bodyPr wrap="square">
            <a:spAutoFit/>
          </a:bodyPr>
          <a:lstStyle/>
          <a:p>
            <a:pPr algn="just" defTabSz="914400">
              <a:tabLst>
                <a:tab pos="2281555" algn="l"/>
              </a:tabLst>
            </a:pPr>
            <a:r>
              <a:rPr lang="zh-CN" altLang="en-US" dirty="0">
                <a:solidFill>
                  <a:srgbClr val="FF0000"/>
                </a:solidFill>
              </a:rPr>
              <a:t>如果一个图不包含负圈，那么对于所有的结点，最短路径都有精确定义。</a:t>
            </a:r>
            <a:endParaRPr lang="en-US" altLang="zh-CN" dirty="0">
              <a:solidFill>
                <a:srgbClr val="FF0000"/>
              </a:solidFill>
            </a:endParaRPr>
          </a:p>
        </p:txBody>
      </p:sp>
      <p:sp>
        <p:nvSpPr>
          <p:cNvPr id="22" name="Rectangle 21">
            <a:extLst>
              <a:ext uri="{FF2B5EF4-FFF2-40B4-BE49-F238E27FC236}">
                <a16:creationId xmlns:a16="http://schemas.microsoft.com/office/drawing/2014/main" id="{71D3B744-6394-AA41-B73F-2F34C2EE6D76}"/>
              </a:ext>
            </a:extLst>
          </p:cNvPr>
          <p:cNvSpPr/>
          <p:nvPr/>
        </p:nvSpPr>
        <p:spPr>
          <a:xfrm>
            <a:off x="6115428" y="3746008"/>
            <a:ext cx="2482109" cy="369332"/>
          </a:xfrm>
          <a:prstGeom prst="rect">
            <a:avLst/>
          </a:prstGeom>
          <a:ln w="19050">
            <a:solidFill>
              <a:srgbClr val="00B050"/>
            </a:solidFill>
          </a:ln>
        </p:spPr>
        <p:txBody>
          <a:bodyPr wrap="square">
            <a:spAutoFit/>
          </a:bodyPr>
          <a:lstStyle/>
          <a:p>
            <a:pPr algn="just" defTabSz="914400">
              <a:tabLst>
                <a:tab pos="2281555" algn="l"/>
              </a:tabLst>
            </a:pPr>
            <a:r>
              <a:rPr lang="zh-CN" altLang="en-US" dirty="0">
                <a:solidFill>
                  <a:srgbClr val="FF0000"/>
                </a:solidFill>
              </a:rPr>
              <a:t>最短路径可能不唯一。</a:t>
            </a:r>
            <a:endParaRPr lang="en-US" altLang="zh-CN"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heckerboard(across)">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例子</a:t>
            </a:r>
          </a:p>
        </p:txBody>
      </p:sp>
      <p:sp>
        <p:nvSpPr>
          <p:cNvPr id="5" name="Oval 24"/>
          <p:cNvSpPr txBox="1">
            <a:spLocks noChangeArrowheads="1"/>
          </p:cNvSpPr>
          <p:nvPr/>
        </p:nvSpPr>
        <p:spPr bwMode="auto">
          <a:xfrm>
            <a:off x="1066800" y="17335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Oval 24"/>
          <p:cNvSpPr txBox="1">
            <a:spLocks noChangeArrowheads="1"/>
          </p:cNvSpPr>
          <p:nvPr/>
        </p:nvSpPr>
        <p:spPr bwMode="auto">
          <a:xfrm>
            <a:off x="10668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7" name="Oval 24"/>
          <p:cNvSpPr txBox="1">
            <a:spLocks noChangeArrowheads="1"/>
          </p:cNvSpPr>
          <p:nvPr/>
        </p:nvSpPr>
        <p:spPr bwMode="auto">
          <a:xfrm>
            <a:off x="1066800" y="3549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8" name="Oval 24"/>
          <p:cNvSpPr txBox="1">
            <a:spLocks noChangeArrowheads="1"/>
          </p:cNvSpPr>
          <p:nvPr/>
        </p:nvSpPr>
        <p:spPr bwMode="auto">
          <a:xfrm>
            <a:off x="1066800" y="44323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9" name="Oval 24"/>
          <p:cNvSpPr txBox="1">
            <a:spLocks noChangeArrowheads="1"/>
          </p:cNvSpPr>
          <p:nvPr/>
        </p:nvSpPr>
        <p:spPr bwMode="auto">
          <a:xfrm>
            <a:off x="2654300" y="17399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10" name="Oval 24"/>
          <p:cNvSpPr txBox="1">
            <a:spLocks noChangeArrowheads="1"/>
          </p:cNvSpPr>
          <p:nvPr/>
        </p:nvSpPr>
        <p:spPr bwMode="auto">
          <a:xfrm>
            <a:off x="26670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11" name="Oval 24"/>
          <p:cNvSpPr txBox="1">
            <a:spLocks noChangeArrowheads="1"/>
          </p:cNvSpPr>
          <p:nvPr/>
        </p:nvSpPr>
        <p:spPr bwMode="auto">
          <a:xfrm>
            <a:off x="2667000" y="354012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12" name="Oval 24"/>
          <p:cNvSpPr txBox="1">
            <a:spLocks noChangeArrowheads="1"/>
          </p:cNvSpPr>
          <p:nvPr/>
        </p:nvSpPr>
        <p:spPr bwMode="auto">
          <a:xfrm>
            <a:off x="2667000" y="4438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85004" name="直接连接符 12"/>
          <p:cNvCxnSpPr>
            <a:stCxn id="5" idx="6"/>
            <a:endCxn id="9" idx="2"/>
          </p:cNvCxnSpPr>
          <p:nvPr/>
        </p:nvCxnSpPr>
        <p:spPr>
          <a:xfrm>
            <a:off x="1600200" y="2000250"/>
            <a:ext cx="1054100" cy="6350"/>
          </a:xfrm>
          <a:prstGeom prst="line">
            <a:avLst/>
          </a:prstGeom>
          <a:ln w="28575" cap="sq" cmpd="sng">
            <a:solidFill>
              <a:schemeClr val="tx1"/>
            </a:solidFill>
            <a:prstDash val="solid"/>
            <a:miter/>
            <a:headEnd type="none" w="sm" len="sm"/>
            <a:tailEnd type="none" w="sm" len="sm"/>
          </a:ln>
        </p:spPr>
      </p:cxnSp>
      <p:cxnSp>
        <p:nvCxnSpPr>
          <p:cNvPr id="85005" name="直接连接符 13"/>
          <p:cNvCxnSpPr>
            <a:stCxn id="5" idx="5"/>
            <a:endCxn id="11" idx="1"/>
          </p:cNvCxnSpPr>
          <p:nvPr/>
        </p:nvCxnSpPr>
        <p:spPr>
          <a:xfrm>
            <a:off x="1522413" y="2189163"/>
            <a:ext cx="1222375" cy="14287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06" name="直接连接符 14"/>
          <p:cNvCxnSpPr>
            <a:stCxn id="6" idx="7"/>
            <a:endCxn id="9" idx="2"/>
          </p:cNvCxnSpPr>
          <p:nvPr/>
        </p:nvCxnSpPr>
        <p:spPr>
          <a:xfrm flipV="1">
            <a:off x="1522413" y="2006600"/>
            <a:ext cx="1131887" cy="706438"/>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07" name="直接连接符 15"/>
          <p:cNvCxnSpPr>
            <a:stCxn id="7" idx="6"/>
            <a:endCxn id="10" idx="2"/>
          </p:cNvCxnSpPr>
          <p:nvPr/>
        </p:nvCxnSpPr>
        <p:spPr>
          <a:xfrm flipV="1">
            <a:off x="1600200" y="2901950"/>
            <a:ext cx="1066800" cy="914400"/>
          </a:xfrm>
          <a:prstGeom prst="line">
            <a:avLst/>
          </a:prstGeom>
          <a:ln w="28575" cap="sq" cmpd="sng">
            <a:solidFill>
              <a:schemeClr val="tx1"/>
            </a:solidFill>
            <a:prstDash val="solid"/>
            <a:miter/>
            <a:headEnd type="none" w="sm" len="sm"/>
            <a:tailEnd type="none" w="sm" len="sm"/>
          </a:ln>
        </p:spPr>
      </p:cxnSp>
      <p:cxnSp>
        <p:nvCxnSpPr>
          <p:cNvPr id="85008" name="直接连接符 16"/>
          <p:cNvCxnSpPr>
            <a:stCxn id="7" idx="6"/>
            <a:endCxn id="9" idx="2"/>
          </p:cNvCxnSpPr>
          <p:nvPr/>
        </p:nvCxnSpPr>
        <p:spPr>
          <a:xfrm flipV="1">
            <a:off x="1600200" y="2006600"/>
            <a:ext cx="1054100" cy="1809750"/>
          </a:xfrm>
          <a:prstGeom prst="line">
            <a:avLst/>
          </a:prstGeom>
          <a:ln w="28575" cap="sq" cmpd="sng">
            <a:solidFill>
              <a:schemeClr val="tx1"/>
            </a:solidFill>
            <a:prstDash val="solid"/>
            <a:miter/>
            <a:headEnd type="none" w="sm" len="sm"/>
            <a:tailEnd type="none" w="sm" len="sm"/>
          </a:ln>
        </p:spPr>
      </p:cxnSp>
      <p:cxnSp>
        <p:nvCxnSpPr>
          <p:cNvPr id="85009" name="直接连接符 17"/>
          <p:cNvCxnSpPr>
            <a:stCxn id="8" idx="6"/>
            <a:endCxn id="11" idx="2"/>
          </p:cNvCxnSpPr>
          <p:nvPr/>
        </p:nvCxnSpPr>
        <p:spPr>
          <a:xfrm flipV="1">
            <a:off x="1600200" y="3806825"/>
            <a:ext cx="1066800" cy="892175"/>
          </a:xfrm>
          <a:prstGeom prst="line">
            <a:avLst/>
          </a:prstGeom>
          <a:ln w="28575" cap="sq" cmpd="sng">
            <a:solidFill>
              <a:schemeClr val="tx1"/>
            </a:solidFill>
            <a:prstDash val="solid"/>
            <a:miter/>
            <a:headEnd type="none" w="sm" len="sm"/>
            <a:tailEnd type="none" w="sm" len="sm"/>
          </a:ln>
        </p:spPr>
      </p:cxnSp>
      <p:cxnSp>
        <p:nvCxnSpPr>
          <p:cNvPr id="85010" name="直接连接符 18"/>
          <p:cNvCxnSpPr>
            <a:stCxn id="8" idx="6"/>
            <a:endCxn id="12" idx="2"/>
          </p:cNvCxnSpPr>
          <p:nvPr/>
        </p:nvCxnSpPr>
        <p:spPr>
          <a:xfrm>
            <a:off x="1600200" y="4699000"/>
            <a:ext cx="1066800" cy="6350"/>
          </a:xfrm>
          <a:prstGeom prst="line">
            <a:avLst/>
          </a:prstGeom>
          <a:ln w="28575" cap="sq" cmpd="sng">
            <a:solidFill>
              <a:schemeClr val="tx1"/>
            </a:solidFill>
            <a:prstDash val="solid"/>
            <a:miter/>
            <a:headEnd type="none" w="sm" len="sm"/>
            <a:tailEnd type="none" w="sm" len="sm"/>
          </a:ln>
        </p:spPr>
      </p:cxnSp>
      <p:sp>
        <p:nvSpPr>
          <p:cNvPr id="85011" name="文本框 19"/>
          <p:cNvSpPr txBox="1"/>
          <p:nvPr/>
        </p:nvSpPr>
        <p:spPr>
          <a:xfrm>
            <a:off x="1103313" y="5173663"/>
            <a:ext cx="18383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M={(2,5),(1,7)}</a:t>
            </a:r>
            <a:endParaRPr lang="zh-CN" altLang="en-US" sz="2000" dirty="0">
              <a:latin typeface="Arial" panose="020B0604020202020204" pitchFamily="34" charset="0"/>
              <a:ea typeface="宋体" panose="02010600030101010101" pitchFamily="2" charset="-122"/>
            </a:endParaRPr>
          </a:p>
        </p:txBody>
      </p:sp>
      <p:sp>
        <p:nvSpPr>
          <p:cNvPr id="51" name="Oval 24"/>
          <p:cNvSpPr txBox="1">
            <a:spLocks noChangeArrowheads="1"/>
          </p:cNvSpPr>
          <p:nvPr/>
        </p:nvSpPr>
        <p:spPr bwMode="auto">
          <a:xfrm>
            <a:off x="5367338" y="17399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Oval 24"/>
          <p:cNvSpPr txBox="1">
            <a:spLocks noChangeArrowheads="1"/>
          </p:cNvSpPr>
          <p:nvPr/>
        </p:nvSpPr>
        <p:spPr bwMode="auto">
          <a:xfrm>
            <a:off x="5367338" y="264318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53" name="Oval 24"/>
          <p:cNvSpPr txBox="1">
            <a:spLocks noChangeArrowheads="1"/>
          </p:cNvSpPr>
          <p:nvPr/>
        </p:nvSpPr>
        <p:spPr bwMode="auto">
          <a:xfrm>
            <a:off x="5367338" y="35560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54" name="Oval 24"/>
          <p:cNvSpPr txBox="1">
            <a:spLocks noChangeArrowheads="1"/>
          </p:cNvSpPr>
          <p:nvPr/>
        </p:nvSpPr>
        <p:spPr bwMode="auto">
          <a:xfrm>
            <a:off x="5367338" y="4438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55" name="Oval 24"/>
          <p:cNvSpPr txBox="1">
            <a:spLocks noChangeArrowheads="1"/>
          </p:cNvSpPr>
          <p:nvPr/>
        </p:nvSpPr>
        <p:spPr bwMode="auto">
          <a:xfrm>
            <a:off x="6956425" y="174783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56" name="Oval 24"/>
          <p:cNvSpPr txBox="1">
            <a:spLocks noChangeArrowheads="1"/>
          </p:cNvSpPr>
          <p:nvPr/>
        </p:nvSpPr>
        <p:spPr bwMode="auto">
          <a:xfrm>
            <a:off x="6967538" y="264318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57" name="Oval 24"/>
          <p:cNvSpPr txBox="1">
            <a:spLocks noChangeArrowheads="1"/>
          </p:cNvSpPr>
          <p:nvPr/>
        </p:nvSpPr>
        <p:spPr bwMode="auto">
          <a:xfrm>
            <a:off x="6967538" y="3548063"/>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58" name="Oval 24"/>
          <p:cNvSpPr txBox="1">
            <a:spLocks noChangeArrowheads="1"/>
          </p:cNvSpPr>
          <p:nvPr/>
        </p:nvSpPr>
        <p:spPr bwMode="auto">
          <a:xfrm>
            <a:off x="6967538" y="444658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85020" name="直接连接符 58"/>
          <p:cNvCxnSpPr>
            <a:stCxn id="51" idx="6"/>
            <a:endCxn id="55" idx="2"/>
          </p:cNvCxnSpPr>
          <p:nvPr/>
        </p:nvCxnSpPr>
        <p:spPr>
          <a:xfrm>
            <a:off x="5900738" y="2006600"/>
            <a:ext cx="1055687" cy="7938"/>
          </a:xfrm>
          <a:prstGeom prst="line">
            <a:avLst/>
          </a:prstGeom>
          <a:ln w="28575" cap="sq" cmpd="sng">
            <a:solidFill>
              <a:schemeClr val="tx1"/>
            </a:solidFill>
            <a:prstDash val="solid"/>
            <a:miter/>
            <a:headEnd type="none" w="sm" len="sm"/>
            <a:tailEnd type="none" w="sm" len="sm"/>
          </a:ln>
        </p:spPr>
      </p:cxnSp>
      <p:cxnSp>
        <p:nvCxnSpPr>
          <p:cNvPr id="85021" name="直接连接符 59"/>
          <p:cNvCxnSpPr>
            <a:stCxn id="51" idx="5"/>
            <a:endCxn id="57" idx="1"/>
          </p:cNvCxnSpPr>
          <p:nvPr/>
        </p:nvCxnSpPr>
        <p:spPr>
          <a:xfrm>
            <a:off x="5822950" y="2195513"/>
            <a:ext cx="1223963" cy="1430337"/>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22" name="直接连接符 60"/>
          <p:cNvCxnSpPr>
            <a:stCxn id="52" idx="7"/>
            <a:endCxn id="55" idx="2"/>
          </p:cNvCxnSpPr>
          <p:nvPr/>
        </p:nvCxnSpPr>
        <p:spPr>
          <a:xfrm flipV="1">
            <a:off x="5822950" y="2014538"/>
            <a:ext cx="1133475" cy="706437"/>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23" name="直接连接符 61"/>
          <p:cNvCxnSpPr>
            <a:stCxn id="53" idx="6"/>
            <a:endCxn id="56" idx="2"/>
          </p:cNvCxnSpPr>
          <p:nvPr/>
        </p:nvCxnSpPr>
        <p:spPr>
          <a:xfrm flipV="1">
            <a:off x="5900738" y="2909888"/>
            <a:ext cx="1066800" cy="912812"/>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24" name="直接连接符 62"/>
          <p:cNvCxnSpPr>
            <a:stCxn id="53" idx="6"/>
            <a:endCxn id="55" idx="2"/>
          </p:cNvCxnSpPr>
          <p:nvPr/>
        </p:nvCxnSpPr>
        <p:spPr>
          <a:xfrm flipV="1">
            <a:off x="5900738" y="2014538"/>
            <a:ext cx="1055687" cy="1808162"/>
          </a:xfrm>
          <a:prstGeom prst="line">
            <a:avLst/>
          </a:prstGeom>
          <a:ln w="28575" cap="sq" cmpd="sng">
            <a:solidFill>
              <a:schemeClr val="tx1"/>
            </a:solidFill>
            <a:prstDash val="solid"/>
            <a:miter/>
            <a:headEnd type="none" w="sm" len="sm"/>
            <a:tailEnd type="none" w="sm" len="sm"/>
          </a:ln>
        </p:spPr>
      </p:cxnSp>
      <p:cxnSp>
        <p:nvCxnSpPr>
          <p:cNvPr id="85025" name="直接连接符 63"/>
          <p:cNvCxnSpPr>
            <a:stCxn id="54" idx="6"/>
            <a:endCxn id="57" idx="2"/>
          </p:cNvCxnSpPr>
          <p:nvPr/>
        </p:nvCxnSpPr>
        <p:spPr>
          <a:xfrm flipV="1">
            <a:off x="5900738" y="3814763"/>
            <a:ext cx="1066800" cy="890587"/>
          </a:xfrm>
          <a:prstGeom prst="line">
            <a:avLst/>
          </a:prstGeom>
          <a:ln w="28575" cap="sq" cmpd="sng">
            <a:solidFill>
              <a:schemeClr val="tx1"/>
            </a:solidFill>
            <a:prstDash val="solid"/>
            <a:miter/>
            <a:headEnd type="none" w="sm" len="sm"/>
            <a:tailEnd type="none" w="sm" len="sm"/>
          </a:ln>
        </p:spPr>
      </p:cxnSp>
      <p:cxnSp>
        <p:nvCxnSpPr>
          <p:cNvPr id="85026" name="直接连接符 64"/>
          <p:cNvCxnSpPr>
            <a:stCxn id="54" idx="6"/>
            <a:endCxn id="58" idx="2"/>
          </p:cNvCxnSpPr>
          <p:nvPr/>
        </p:nvCxnSpPr>
        <p:spPr>
          <a:xfrm>
            <a:off x="5900738" y="4705350"/>
            <a:ext cx="1066800" cy="7938"/>
          </a:xfrm>
          <a:prstGeom prst="line">
            <a:avLst/>
          </a:prstGeom>
          <a:ln w="28575" cap="sq" cmpd="sng">
            <a:solidFill>
              <a:schemeClr val="tx1"/>
            </a:solidFill>
            <a:prstDash val="solid"/>
            <a:miter/>
            <a:headEnd type="none" w="sm" len="sm"/>
            <a:tailEnd type="none" w="sm" len="sm"/>
          </a:ln>
        </p:spPr>
      </p:cxnSp>
      <p:sp>
        <p:nvSpPr>
          <p:cNvPr id="85027" name="文本框 65"/>
          <p:cNvSpPr txBox="1"/>
          <p:nvPr/>
        </p:nvSpPr>
        <p:spPr>
          <a:xfrm>
            <a:off x="5216525" y="5184775"/>
            <a:ext cx="2436813"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M={(2,5),(1,7),(3,6)}</a:t>
            </a:r>
            <a:endParaRPr lang="zh-CN" altLang="en-US" sz="2000" dirty="0">
              <a:latin typeface="Arial" panose="020B0604020202020204" pitchFamily="34" charset="0"/>
              <a:ea typeface="宋体" panose="02010600030101010101" pitchFamily="2" charset="-122"/>
            </a:endParaRPr>
          </a:p>
        </p:txBody>
      </p:sp>
      <p:sp>
        <p:nvSpPr>
          <p:cNvPr id="3" name="文本框 2"/>
          <p:cNvSpPr txBox="1"/>
          <p:nvPr/>
        </p:nvSpPr>
        <p:spPr>
          <a:xfrm>
            <a:off x="1084263" y="5613400"/>
            <a:ext cx="17526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3→6</a:t>
            </a:r>
          </a:p>
        </p:txBody>
      </p:sp>
      <p:sp>
        <p:nvSpPr>
          <p:cNvPr id="4" name="文本框 3"/>
          <p:cNvSpPr txBox="1"/>
          <p:nvPr/>
        </p:nvSpPr>
        <p:spPr>
          <a:xfrm>
            <a:off x="5449888" y="5614988"/>
            <a:ext cx="1752600"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4→8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0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0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0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50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50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0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0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0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0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0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0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0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50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502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50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85011" grpId="0"/>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85027" grpId="0"/>
      <p:bldP spid="3"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例子</a:t>
            </a:r>
          </a:p>
        </p:txBody>
      </p:sp>
      <p:sp>
        <p:nvSpPr>
          <p:cNvPr id="5" name="Oval 24"/>
          <p:cNvSpPr txBox="1">
            <a:spLocks noChangeArrowheads="1"/>
          </p:cNvSpPr>
          <p:nvPr/>
        </p:nvSpPr>
        <p:spPr bwMode="auto">
          <a:xfrm>
            <a:off x="1143000" y="17335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Oval 24"/>
          <p:cNvSpPr txBox="1">
            <a:spLocks noChangeArrowheads="1"/>
          </p:cNvSpPr>
          <p:nvPr/>
        </p:nvSpPr>
        <p:spPr bwMode="auto">
          <a:xfrm>
            <a:off x="11430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p>
        </p:txBody>
      </p:sp>
      <p:sp>
        <p:nvSpPr>
          <p:cNvPr id="7" name="Oval 24"/>
          <p:cNvSpPr txBox="1">
            <a:spLocks noChangeArrowheads="1"/>
          </p:cNvSpPr>
          <p:nvPr/>
        </p:nvSpPr>
        <p:spPr bwMode="auto">
          <a:xfrm>
            <a:off x="1143000" y="3549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p>
        </p:txBody>
      </p:sp>
      <p:sp>
        <p:nvSpPr>
          <p:cNvPr id="8" name="Oval 24"/>
          <p:cNvSpPr txBox="1">
            <a:spLocks noChangeArrowheads="1"/>
          </p:cNvSpPr>
          <p:nvPr/>
        </p:nvSpPr>
        <p:spPr bwMode="auto">
          <a:xfrm>
            <a:off x="1143000" y="44323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p>
        </p:txBody>
      </p:sp>
      <p:sp>
        <p:nvSpPr>
          <p:cNvPr id="9" name="Oval 24"/>
          <p:cNvSpPr txBox="1">
            <a:spLocks noChangeArrowheads="1"/>
          </p:cNvSpPr>
          <p:nvPr/>
        </p:nvSpPr>
        <p:spPr bwMode="auto">
          <a:xfrm>
            <a:off x="2730500" y="17399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a:t>
            </a:r>
          </a:p>
        </p:txBody>
      </p:sp>
      <p:sp>
        <p:nvSpPr>
          <p:cNvPr id="10" name="Oval 24"/>
          <p:cNvSpPr txBox="1">
            <a:spLocks noChangeArrowheads="1"/>
          </p:cNvSpPr>
          <p:nvPr/>
        </p:nvSpPr>
        <p:spPr bwMode="auto">
          <a:xfrm>
            <a:off x="27432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p>
        </p:txBody>
      </p:sp>
      <p:sp>
        <p:nvSpPr>
          <p:cNvPr id="11" name="Oval 24"/>
          <p:cNvSpPr txBox="1">
            <a:spLocks noChangeArrowheads="1"/>
          </p:cNvSpPr>
          <p:nvPr/>
        </p:nvSpPr>
        <p:spPr bwMode="auto">
          <a:xfrm>
            <a:off x="2743200" y="354012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p>
        </p:txBody>
      </p:sp>
      <p:sp>
        <p:nvSpPr>
          <p:cNvPr id="12" name="Oval 24"/>
          <p:cNvSpPr txBox="1">
            <a:spLocks noChangeArrowheads="1"/>
          </p:cNvSpPr>
          <p:nvPr/>
        </p:nvSpPr>
        <p:spPr bwMode="auto">
          <a:xfrm>
            <a:off x="2743200" y="4438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p>
        </p:txBody>
      </p:sp>
      <p:cxnSp>
        <p:nvCxnSpPr>
          <p:cNvPr id="86028" name="直接连接符 12"/>
          <p:cNvCxnSpPr>
            <a:stCxn id="5" idx="6"/>
            <a:endCxn id="9" idx="2"/>
          </p:cNvCxnSpPr>
          <p:nvPr/>
        </p:nvCxnSpPr>
        <p:spPr>
          <a:xfrm>
            <a:off x="1676400" y="2000250"/>
            <a:ext cx="1054100" cy="6350"/>
          </a:xfrm>
          <a:prstGeom prst="line">
            <a:avLst/>
          </a:prstGeom>
          <a:ln w="28575" cap="sq" cmpd="sng">
            <a:solidFill>
              <a:schemeClr val="tx1"/>
            </a:solidFill>
            <a:prstDash val="solid"/>
            <a:miter/>
            <a:headEnd type="none" w="sm" len="sm"/>
            <a:tailEnd type="none" w="sm" len="sm"/>
          </a:ln>
        </p:spPr>
      </p:cxnSp>
      <p:cxnSp>
        <p:nvCxnSpPr>
          <p:cNvPr id="86029" name="直接连接符 13"/>
          <p:cNvCxnSpPr/>
          <p:nvPr/>
        </p:nvCxnSpPr>
        <p:spPr>
          <a:xfrm>
            <a:off x="1598613" y="2187258"/>
            <a:ext cx="1222375" cy="14287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6030" name="直接连接符 14"/>
          <p:cNvCxnSpPr>
            <a:stCxn id="6" idx="7"/>
            <a:endCxn id="9" idx="2"/>
          </p:cNvCxnSpPr>
          <p:nvPr/>
        </p:nvCxnSpPr>
        <p:spPr>
          <a:xfrm flipV="1">
            <a:off x="1598613" y="2006600"/>
            <a:ext cx="1131887" cy="706438"/>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6031" name="直接连接符 15"/>
          <p:cNvCxnSpPr>
            <a:stCxn id="7" idx="6"/>
            <a:endCxn id="10" idx="2"/>
          </p:cNvCxnSpPr>
          <p:nvPr/>
        </p:nvCxnSpPr>
        <p:spPr>
          <a:xfrm flipV="1">
            <a:off x="1676400" y="2901950"/>
            <a:ext cx="1066800" cy="91440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6032" name="直接连接符 16"/>
          <p:cNvCxnSpPr>
            <a:stCxn id="7" idx="6"/>
            <a:endCxn id="9" idx="2"/>
          </p:cNvCxnSpPr>
          <p:nvPr/>
        </p:nvCxnSpPr>
        <p:spPr>
          <a:xfrm flipV="1">
            <a:off x="1676400" y="2006600"/>
            <a:ext cx="1054100" cy="1809750"/>
          </a:xfrm>
          <a:prstGeom prst="line">
            <a:avLst/>
          </a:prstGeom>
          <a:ln w="28575" cap="sq" cmpd="sng">
            <a:solidFill>
              <a:schemeClr val="tx1"/>
            </a:solidFill>
            <a:prstDash val="solid"/>
            <a:miter/>
            <a:headEnd type="none" w="sm" len="sm"/>
            <a:tailEnd type="none" w="sm" len="sm"/>
          </a:ln>
        </p:spPr>
      </p:cxnSp>
      <p:cxnSp>
        <p:nvCxnSpPr>
          <p:cNvPr id="86033" name="直接连接符 17"/>
          <p:cNvCxnSpPr>
            <a:stCxn id="8" idx="6"/>
            <a:endCxn id="11" idx="2"/>
          </p:cNvCxnSpPr>
          <p:nvPr/>
        </p:nvCxnSpPr>
        <p:spPr>
          <a:xfrm flipV="1">
            <a:off x="1676400" y="3806825"/>
            <a:ext cx="1066800" cy="892175"/>
          </a:xfrm>
          <a:prstGeom prst="line">
            <a:avLst/>
          </a:prstGeom>
          <a:ln w="28575" cap="sq" cmpd="sng">
            <a:solidFill>
              <a:schemeClr val="tx1"/>
            </a:solidFill>
            <a:prstDash val="solid"/>
            <a:miter/>
            <a:headEnd type="none" w="sm" len="sm"/>
            <a:tailEnd type="none" w="sm" len="sm"/>
          </a:ln>
        </p:spPr>
      </p:cxnSp>
      <p:cxnSp>
        <p:nvCxnSpPr>
          <p:cNvPr id="86034" name="直接连接符 18"/>
          <p:cNvCxnSpPr>
            <a:stCxn id="8" idx="6"/>
            <a:endCxn id="12" idx="2"/>
          </p:cNvCxnSpPr>
          <p:nvPr/>
        </p:nvCxnSpPr>
        <p:spPr>
          <a:xfrm>
            <a:off x="1676400" y="4699000"/>
            <a:ext cx="1066800" cy="63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sp>
        <p:nvSpPr>
          <p:cNvPr id="86035" name="文本框 19"/>
          <p:cNvSpPr txBox="1"/>
          <p:nvPr/>
        </p:nvSpPr>
        <p:spPr>
          <a:xfrm>
            <a:off x="985838" y="5135563"/>
            <a:ext cx="3032125" cy="4000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M={(2,5),(1,7),(3,6),(4,8)}</a:t>
            </a:r>
            <a:endParaRPr lang="zh-CN" altLang="en-US" sz="2000" dirty="0">
              <a:latin typeface="Arial" panose="020B0604020202020204" pitchFamily="34" charset="0"/>
              <a:ea typeface="宋体" panose="02010600030101010101" pitchFamily="2" charset="-122"/>
            </a:endParaRPr>
          </a:p>
        </p:txBody>
      </p:sp>
      <p:sp>
        <p:nvSpPr>
          <p:cNvPr id="21" name="文本框 20"/>
          <p:cNvSpPr txBox="1"/>
          <p:nvPr/>
        </p:nvSpPr>
        <p:spPr>
          <a:xfrm>
            <a:off x="4435475" y="2557463"/>
            <a:ext cx="3775075" cy="7080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just">
              <a:spcBef>
                <a:spcPct val="0"/>
              </a:spcBef>
              <a:buClrTx/>
              <a:buSzPct val="100000"/>
              <a:buNone/>
            </a:pPr>
            <a:r>
              <a:rPr lang="zh-CN" altLang="en-US" sz="2000" dirty="0">
                <a:solidFill>
                  <a:srgbClr val="FF0000"/>
                </a:solidFill>
                <a:latin typeface="Arial" panose="020B0604020202020204" pitchFamily="34" charset="0"/>
                <a:ea typeface="宋体" panose="02010600030101010101" pitchFamily="2" charset="-122"/>
              </a:rPr>
              <a:t>此时图中已无增广路，故该二分</a:t>
            </a:r>
            <a:endParaRPr lang="en-US" altLang="zh-CN" sz="2000" dirty="0">
              <a:solidFill>
                <a:srgbClr val="FF0000"/>
              </a:solidFill>
              <a:latin typeface="Arial" panose="020B0604020202020204" pitchFamily="34" charset="0"/>
              <a:ea typeface="宋体" panose="02010600030101010101" pitchFamily="2" charset="-122"/>
            </a:endParaRPr>
          </a:p>
          <a:p>
            <a:pPr marL="0" lvl="0" indent="0">
              <a:spcBef>
                <a:spcPct val="0"/>
              </a:spcBef>
              <a:buClrTx/>
              <a:buSzPct val="100000"/>
              <a:buNone/>
            </a:pPr>
            <a:r>
              <a:rPr lang="zh-CN" altLang="en-US" sz="2000" dirty="0">
                <a:solidFill>
                  <a:srgbClr val="FF0000"/>
                </a:solidFill>
                <a:latin typeface="Arial" panose="020B0604020202020204" pitchFamily="34" charset="0"/>
                <a:ea typeface="宋体" panose="02010600030101010101" pitchFamily="2" charset="-122"/>
              </a:rPr>
              <a:t>图的最大匹配为</a:t>
            </a:r>
            <a:r>
              <a:rPr lang="en-US" altLang="zh-CN" sz="2000" dirty="0">
                <a:solidFill>
                  <a:srgbClr val="FF0000"/>
                </a:solidFill>
                <a:latin typeface="Arial" panose="020B0604020202020204" pitchFamily="34" charset="0"/>
                <a:ea typeface="宋体" panose="02010600030101010101" pitchFamily="2" charset="-122"/>
              </a:rPr>
              <a:t>4</a:t>
            </a:r>
            <a:endParaRPr lang="zh-CN" altLang="en-US" sz="20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44626"/>
            <a:ext cx="8229600" cy="1039977"/>
          </a:xfrm>
        </p:spPr>
        <p:txBody>
          <a:bodyPr/>
          <a:lstStyle/>
          <a:p>
            <a:r>
              <a:rPr lang="zh-CN" altLang="en-US" dirty="0"/>
              <a:t>应用</a:t>
            </a:r>
          </a:p>
        </p:txBody>
      </p:sp>
      <p:sp>
        <p:nvSpPr>
          <p:cNvPr id="3" name="内容占位符 2"/>
          <p:cNvSpPr>
            <a:spLocks noGrp="1"/>
          </p:cNvSpPr>
          <p:nvPr>
            <p:ph idx="1"/>
          </p:nvPr>
        </p:nvSpPr>
        <p:spPr/>
        <p:txBody>
          <a:bodyPr/>
          <a:lstStyle/>
          <a:p>
            <a:pPr marL="0" indent="0" algn="just">
              <a:buNone/>
            </a:pPr>
            <a:r>
              <a:rPr lang="zh-CN" altLang="en-US" sz="2400" dirty="0"/>
              <a:t>现要给</a:t>
            </a:r>
            <a:r>
              <a:rPr lang="en-US" altLang="zh-CN" sz="2400" dirty="0"/>
              <a:t>4</a:t>
            </a:r>
            <a:r>
              <a:rPr lang="zh-CN" altLang="en-US" sz="2400" dirty="0"/>
              <a:t>个工人</a:t>
            </a:r>
            <a:r>
              <a:rPr lang="en-US" altLang="zh-CN" sz="2400" dirty="0"/>
              <a:t>A,B,C,D</a:t>
            </a:r>
            <a:r>
              <a:rPr lang="zh-CN" altLang="en-US" sz="2400" dirty="0"/>
              <a:t>分配任务，每个工人可完成不同的任务，但最多只能接受一个任务。共有</a:t>
            </a:r>
            <a:r>
              <a:rPr lang="en-US" altLang="zh-CN" sz="2400" dirty="0"/>
              <a:t>4</a:t>
            </a:r>
            <a:r>
              <a:rPr lang="zh-CN" altLang="en-US" sz="2400" dirty="0"/>
              <a:t>个任务，每个任务也只能分配给一个工人，问最多可以分配多少个任务给工人？</a:t>
            </a:r>
          </a:p>
        </p:txBody>
      </p:sp>
      <p:graphicFrame>
        <p:nvGraphicFramePr>
          <p:cNvPr id="4" name="表格 3"/>
          <p:cNvGraphicFramePr>
            <a:graphicFrameLocks noGrp="1"/>
          </p:cNvGraphicFramePr>
          <p:nvPr>
            <p:extLst>
              <p:ext uri="{D42A27DB-BD31-4B8C-83A1-F6EECF244321}">
                <p14:modId xmlns:p14="http://schemas.microsoft.com/office/powerpoint/2010/main" val="131994686"/>
              </p:ext>
            </p:extLst>
          </p:nvPr>
        </p:nvGraphicFramePr>
        <p:xfrm>
          <a:off x="1447800" y="3048000"/>
          <a:ext cx="6096000" cy="18542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endParaRPr lang="zh-CN" altLang="en-US" dirty="0"/>
                    </a:p>
                  </a:txBody>
                  <a:tcPr/>
                </a:tc>
                <a:tc>
                  <a:txBody>
                    <a:bodyPr/>
                    <a:lstStyle/>
                    <a:p>
                      <a:pPr algn="ctr"/>
                      <a:r>
                        <a:rPr lang="zh-CN" altLang="en-US" dirty="0"/>
                        <a:t>任务</a:t>
                      </a:r>
                      <a:r>
                        <a:rPr lang="en-US" altLang="zh-CN" dirty="0"/>
                        <a:t>1</a:t>
                      </a:r>
                      <a:endParaRPr lang="zh-CN" altLang="en-US" dirty="0"/>
                    </a:p>
                  </a:txBody>
                  <a:tcPr/>
                </a:tc>
                <a:tc>
                  <a:txBody>
                    <a:bodyPr/>
                    <a:lstStyle/>
                    <a:p>
                      <a:pPr algn="ctr"/>
                      <a:r>
                        <a:rPr lang="zh-CN" altLang="en-US" dirty="0"/>
                        <a:t>任务</a:t>
                      </a:r>
                      <a:r>
                        <a:rPr lang="en-US" altLang="zh-CN" dirty="0"/>
                        <a:t>2</a:t>
                      </a:r>
                      <a:endParaRPr lang="zh-CN" altLang="en-US" dirty="0"/>
                    </a:p>
                  </a:txBody>
                  <a:tcPr/>
                </a:tc>
                <a:tc>
                  <a:txBody>
                    <a:bodyPr/>
                    <a:lstStyle/>
                    <a:p>
                      <a:pPr algn="ctr"/>
                      <a:r>
                        <a:rPr lang="zh-CN" altLang="en-US" dirty="0"/>
                        <a:t>任务</a:t>
                      </a:r>
                      <a:r>
                        <a:rPr lang="en-US" altLang="zh-CN" dirty="0"/>
                        <a:t>3</a:t>
                      </a:r>
                      <a:endParaRPr lang="zh-CN" altLang="en-US" dirty="0"/>
                    </a:p>
                  </a:txBody>
                  <a:tcPr/>
                </a:tc>
                <a:tc>
                  <a:txBody>
                    <a:bodyPr/>
                    <a:lstStyle/>
                    <a:p>
                      <a:pPr algn="ctr"/>
                      <a:r>
                        <a:rPr lang="zh-CN" altLang="en-US" dirty="0"/>
                        <a:t>任务</a:t>
                      </a:r>
                      <a:r>
                        <a:rPr lang="en-US" altLang="zh-CN" dirty="0"/>
                        <a:t>4</a:t>
                      </a:r>
                      <a:endParaRPr lang="zh-CN" altLang="en-US" dirty="0"/>
                    </a:p>
                  </a:txBody>
                  <a:tcPr/>
                </a:tc>
                <a:extLst>
                  <a:ext uri="{0D108BD9-81ED-4DB2-BD59-A6C34878D82A}">
                    <a16:rowId xmlns:a16="http://schemas.microsoft.com/office/drawing/2014/main" val="10000"/>
                  </a:ext>
                </a:extLst>
              </a:tr>
              <a:tr h="370840">
                <a:tc>
                  <a:txBody>
                    <a:bodyPr/>
                    <a:lstStyle/>
                    <a:p>
                      <a:pPr algn="ctr"/>
                      <a:r>
                        <a:rPr lang="en-US" altLang="zh-CN" dirty="0"/>
                        <a:t>A</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B</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D</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4"/>
                  </a:ext>
                </a:extLst>
              </a:tr>
            </a:tbl>
          </a:graphicData>
        </a:graphic>
      </p:graphicFrame>
      <p:sp>
        <p:nvSpPr>
          <p:cNvPr id="5" name="文本框 4"/>
          <p:cNvSpPr txBox="1"/>
          <p:nvPr/>
        </p:nvSpPr>
        <p:spPr>
          <a:xfrm>
            <a:off x="2798117" y="5257800"/>
            <a:ext cx="3547766" cy="400110"/>
          </a:xfrm>
          <a:prstGeom prst="rect">
            <a:avLst/>
          </a:prstGeom>
          <a:noFill/>
        </p:spPr>
        <p:txBody>
          <a:bodyPr wrap="none" rtlCol="0">
            <a:spAutoFit/>
          </a:bodyPr>
          <a:lstStyle/>
          <a:p>
            <a:r>
              <a:rPr lang="en-US" altLang="zh-CN" i="0" dirty="0"/>
              <a:t>1</a:t>
            </a:r>
            <a:r>
              <a:rPr lang="zh-CN" altLang="en-US" i="0" dirty="0"/>
              <a:t>代表能完成，</a:t>
            </a:r>
            <a:r>
              <a:rPr lang="en-US" altLang="zh-CN" i="0" dirty="0"/>
              <a:t>0</a:t>
            </a:r>
            <a:r>
              <a:rPr lang="zh-CN" altLang="en-US" i="0" dirty="0"/>
              <a:t>代表不能完成</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0" y="44626"/>
            <a:ext cx="8229600" cy="1039977"/>
          </a:xfrm>
        </p:spPr>
        <p:txBody>
          <a:bodyPr/>
          <a:lstStyle/>
          <a:p>
            <a:r>
              <a:rPr lang="zh-CN" altLang="en-US" dirty="0"/>
              <a:t>应用</a:t>
            </a:r>
          </a:p>
        </p:txBody>
      </p:sp>
      <p:sp>
        <p:nvSpPr>
          <p:cNvPr id="3" name="内容占位符 2"/>
          <p:cNvSpPr>
            <a:spLocks noGrp="1"/>
          </p:cNvSpPr>
          <p:nvPr>
            <p:ph idx="1"/>
          </p:nvPr>
        </p:nvSpPr>
        <p:spPr>
          <a:xfrm>
            <a:off x="457200" y="1524000"/>
            <a:ext cx="8229600" cy="4876800"/>
          </a:xfrm>
        </p:spPr>
        <p:txBody>
          <a:bodyPr>
            <a:normAutofit lnSpcReduction="10000"/>
          </a:bodyPr>
          <a:lstStyle/>
          <a:p>
            <a:r>
              <a:rPr lang="zh-CN" altLang="en-US" dirty="0"/>
              <a:t>分析：数学建模</a:t>
            </a:r>
            <a:endParaRPr lang="en-US" altLang="zh-CN" dirty="0"/>
          </a:p>
          <a:p>
            <a:pPr lvl="1" algn="just"/>
            <a:r>
              <a:rPr lang="zh-CN" altLang="en-US" sz="2400" dirty="0"/>
              <a:t>该问题可以转化为一个图模型。工人和任务可以看作两个不相交的点集合，将工人和他能完成的任务相连</a:t>
            </a:r>
            <a:r>
              <a:rPr lang="en-US" altLang="zh-CN" sz="2400" dirty="0"/>
              <a:t>(</a:t>
            </a:r>
            <a:r>
              <a:rPr lang="zh-CN" altLang="en-US" sz="2400" dirty="0"/>
              <a:t>比如工人</a:t>
            </a:r>
            <a:r>
              <a:rPr lang="en-US" altLang="zh-CN" sz="2400" dirty="0"/>
              <a:t>A</a:t>
            </a:r>
            <a:r>
              <a:rPr lang="zh-CN" altLang="en-US" sz="2400" dirty="0"/>
              <a:t>能完成任务</a:t>
            </a:r>
            <a:r>
              <a:rPr lang="en-US" altLang="zh-CN" sz="2400" dirty="0"/>
              <a:t>1</a:t>
            </a:r>
            <a:r>
              <a:rPr lang="zh-CN" altLang="en-US" sz="2400" dirty="0"/>
              <a:t>，则图中含有边</a:t>
            </a:r>
            <a:r>
              <a:rPr lang="en-US" altLang="zh-CN" sz="2400" dirty="0"/>
              <a:t>A1)</a:t>
            </a:r>
            <a:r>
              <a:rPr lang="zh-CN" altLang="en-US" sz="2400" dirty="0"/>
              <a:t>，因此图中的每条边的两个顶点分别落在两个集合里，所以此图是一个</a:t>
            </a:r>
            <a:r>
              <a:rPr lang="zh-CN" altLang="en-US" sz="2400" dirty="0">
                <a:solidFill>
                  <a:srgbClr val="FF0000"/>
                </a:solidFill>
              </a:rPr>
              <a:t>二分图</a:t>
            </a:r>
            <a:r>
              <a:rPr lang="zh-CN" altLang="en-US" sz="2400" dirty="0"/>
              <a:t>。</a:t>
            </a:r>
            <a:endParaRPr lang="en-US" altLang="zh-CN" sz="2400" dirty="0"/>
          </a:p>
          <a:p>
            <a:pPr lvl="1" algn="just"/>
            <a:r>
              <a:rPr lang="zh-CN" altLang="en-US" sz="2400" dirty="0"/>
              <a:t>又因为“每个工人只能接受一个任务，每个任务只能分配给一个工人”，则意味着我们要寻找一个边集合，使得任意两条边没有公共顶点，这就是该图的</a:t>
            </a:r>
            <a:r>
              <a:rPr lang="zh-CN" altLang="en-US" sz="2400" dirty="0">
                <a:solidFill>
                  <a:srgbClr val="FF0000"/>
                </a:solidFill>
              </a:rPr>
              <a:t>匹配</a:t>
            </a:r>
            <a:r>
              <a:rPr lang="zh-CN" altLang="en-US" sz="2400" dirty="0"/>
              <a:t>。</a:t>
            </a:r>
            <a:endParaRPr lang="en-US" altLang="zh-CN" sz="2400" dirty="0"/>
          </a:p>
          <a:p>
            <a:pPr lvl="1" algn="just"/>
            <a:r>
              <a:rPr lang="zh-CN" altLang="en-US" sz="2400" dirty="0"/>
              <a:t>“最多可以分配多少个任务”就是要寻找</a:t>
            </a:r>
            <a:r>
              <a:rPr lang="zh-CN" altLang="en-US" sz="2400" dirty="0">
                <a:solidFill>
                  <a:srgbClr val="FF0000"/>
                </a:solidFill>
              </a:rPr>
              <a:t>最大匹配</a:t>
            </a:r>
            <a:r>
              <a:rPr lang="zh-CN" altLang="en-US" sz="2400" dirty="0"/>
              <a:t>，可以用匈牙利算法求解。</a:t>
            </a:r>
            <a:endParaRPr lang="en-US" altLang="zh-CN" sz="2400" dirty="0">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应用</a:t>
            </a:r>
          </a:p>
        </p:txBody>
      </p:sp>
      <p:sp>
        <p:nvSpPr>
          <p:cNvPr id="83972" name="Oval 24"/>
          <p:cNvSpPr>
            <a:spLocks noGrp="1"/>
          </p:cNvSpPr>
          <p:nvPr>
            <p:ph idx="1"/>
          </p:nvPr>
        </p:nvSpPr>
        <p:spPr>
          <a:xfrm>
            <a:off x="1371600" y="2057400"/>
            <a:ext cx="533400" cy="533400"/>
          </a:xfrm>
          <a:prstGeom prst="ellipse">
            <a:avLst/>
          </a:prstGeom>
          <a:ln w="28575">
            <a:solidFill>
              <a:schemeClr val="tx1">
                <a:alpha val="100000"/>
              </a:schemeClr>
            </a:solidFill>
            <a:headEnd w="sm" len="sm"/>
            <a:tailEnd w="sm" len="sm"/>
          </a:ln>
        </p:spPr>
        <p:txBody>
          <a:bodyPr vert="horz" wrap="none" lIns="92075" tIns="46038" rIns="92075" bIns="46038" anchor="ctr">
            <a:normAutofit fontScale="92500" lnSpcReduction="20000"/>
          </a:bodyPr>
          <a:lstStyle/>
          <a:p>
            <a:pPr algn="ctr">
              <a:spcBef>
                <a:spcPct val="0"/>
              </a:spcBef>
              <a:buClrTx/>
              <a:buNone/>
            </a:pPr>
            <a:r>
              <a:rPr lang="en-US" altLang="zh-CN" sz="2400" dirty="0">
                <a:ea typeface="宋体" panose="02010600030101010101" pitchFamily="2" charset="-122"/>
              </a:rPr>
              <a:t>A</a:t>
            </a:r>
          </a:p>
        </p:txBody>
      </p:sp>
      <p:sp>
        <p:nvSpPr>
          <p:cNvPr id="6" name="Oval 24"/>
          <p:cNvSpPr txBox="1">
            <a:spLocks noChangeArrowheads="1"/>
          </p:cNvSpPr>
          <p:nvPr/>
        </p:nvSpPr>
        <p:spPr bwMode="auto">
          <a:xfrm>
            <a:off x="1371600" y="29591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B</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Oval 24"/>
          <p:cNvSpPr txBox="1">
            <a:spLocks noChangeArrowheads="1"/>
          </p:cNvSpPr>
          <p:nvPr/>
        </p:nvSpPr>
        <p:spPr bwMode="auto">
          <a:xfrm>
            <a:off x="1371600" y="38735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C</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Oval 24"/>
          <p:cNvSpPr txBox="1">
            <a:spLocks noChangeArrowheads="1"/>
          </p:cNvSpPr>
          <p:nvPr/>
        </p:nvSpPr>
        <p:spPr bwMode="auto">
          <a:xfrm>
            <a:off x="1371600" y="47561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D</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Oval 24"/>
          <p:cNvSpPr txBox="1">
            <a:spLocks noChangeArrowheads="1"/>
          </p:cNvSpPr>
          <p:nvPr/>
        </p:nvSpPr>
        <p:spPr bwMode="auto">
          <a:xfrm>
            <a:off x="2959100" y="20637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Oval 24"/>
          <p:cNvSpPr txBox="1">
            <a:spLocks noChangeArrowheads="1"/>
          </p:cNvSpPr>
          <p:nvPr/>
        </p:nvSpPr>
        <p:spPr bwMode="auto">
          <a:xfrm>
            <a:off x="2971800" y="29591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Oval 24"/>
          <p:cNvSpPr txBox="1">
            <a:spLocks noChangeArrowheads="1"/>
          </p:cNvSpPr>
          <p:nvPr/>
        </p:nvSpPr>
        <p:spPr bwMode="auto">
          <a:xfrm>
            <a:off x="2971800" y="386397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3</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Oval 24"/>
          <p:cNvSpPr txBox="1">
            <a:spLocks noChangeArrowheads="1"/>
          </p:cNvSpPr>
          <p:nvPr/>
        </p:nvSpPr>
        <p:spPr bwMode="auto">
          <a:xfrm>
            <a:off x="2971800" y="47625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4</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3980" name="直接连接符 21"/>
          <p:cNvCxnSpPr>
            <a:stCxn id="83972" idx="6"/>
            <a:endCxn id="9" idx="2"/>
          </p:cNvCxnSpPr>
          <p:nvPr/>
        </p:nvCxnSpPr>
        <p:spPr>
          <a:xfrm>
            <a:off x="1905000" y="2324100"/>
            <a:ext cx="1054100" cy="6350"/>
          </a:xfrm>
          <a:prstGeom prst="line">
            <a:avLst/>
          </a:prstGeom>
          <a:ln w="28575" cap="sq" cmpd="sng">
            <a:solidFill>
              <a:schemeClr val="tx1"/>
            </a:solidFill>
            <a:prstDash val="solid"/>
            <a:miter/>
            <a:headEnd type="none" w="sm" len="sm"/>
            <a:tailEnd type="none" w="sm" len="sm"/>
          </a:ln>
        </p:spPr>
      </p:cxnSp>
      <p:cxnSp>
        <p:nvCxnSpPr>
          <p:cNvPr id="83981" name="直接连接符 23"/>
          <p:cNvCxnSpPr>
            <a:stCxn id="83972" idx="5"/>
            <a:endCxn id="11" idx="1"/>
          </p:cNvCxnSpPr>
          <p:nvPr/>
        </p:nvCxnSpPr>
        <p:spPr>
          <a:xfrm>
            <a:off x="1827213" y="2513013"/>
            <a:ext cx="1222375" cy="1430337"/>
          </a:xfrm>
          <a:prstGeom prst="line">
            <a:avLst/>
          </a:prstGeom>
          <a:ln w="28575" cap="sq" cmpd="sng">
            <a:solidFill>
              <a:schemeClr val="tx1"/>
            </a:solidFill>
            <a:prstDash val="solid"/>
            <a:miter/>
            <a:headEnd type="none" w="sm" len="sm"/>
            <a:tailEnd type="none" w="sm" len="sm"/>
          </a:ln>
        </p:spPr>
      </p:cxnSp>
      <p:cxnSp>
        <p:nvCxnSpPr>
          <p:cNvPr id="83982" name="直接连接符 25"/>
          <p:cNvCxnSpPr>
            <a:stCxn id="6" idx="7"/>
            <a:endCxn id="9" idx="2"/>
          </p:cNvCxnSpPr>
          <p:nvPr/>
        </p:nvCxnSpPr>
        <p:spPr>
          <a:xfrm flipV="1">
            <a:off x="1827213" y="2330450"/>
            <a:ext cx="1131887" cy="708025"/>
          </a:xfrm>
          <a:prstGeom prst="line">
            <a:avLst/>
          </a:prstGeom>
          <a:ln w="28575" cap="sq" cmpd="sng">
            <a:solidFill>
              <a:schemeClr val="tx1"/>
            </a:solidFill>
            <a:prstDash val="solid"/>
            <a:miter/>
            <a:headEnd type="none" w="sm" len="sm"/>
            <a:tailEnd type="none" w="sm" len="sm"/>
          </a:ln>
        </p:spPr>
      </p:cxnSp>
      <p:cxnSp>
        <p:nvCxnSpPr>
          <p:cNvPr id="83983" name="直接连接符 27"/>
          <p:cNvCxnSpPr>
            <a:stCxn id="7" idx="6"/>
            <a:endCxn id="10" idx="2"/>
          </p:cNvCxnSpPr>
          <p:nvPr/>
        </p:nvCxnSpPr>
        <p:spPr>
          <a:xfrm flipV="1">
            <a:off x="1905000" y="3225800"/>
            <a:ext cx="1066800" cy="914400"/>
          </a:xfrm>
          <a:prstGeom prst="line">
            <a:avLst/>
          </a:prstGeom>
          <a:ln w="28575" cap="sq" cmpd="sng">
            <a:solidFill>
              <a:schemeClr val="tx1"/>
            </a:solidFill>
            <a:prstDash val="solid"/>
            <a:miter/>
            <a:headEnd type="none" w="sm" len="sm"/>
            <a:tailEnd type="none" w="sm" len="sm"/>
          </a:ln>
        </p:spPr>
      </p:cxnSp>
      <p:cxnSp>
        <p:nvCxnSpPr>
          <p:cNvPr id="83984" name="直接连接符 29"/>
          <p:cNvCxnSpPr>
            <a:stCxn id="7" idx="6"/>
            <a:endCxn id="9" idx="2"/>
          </p:cNvCxnSpPr>
          <p:nvPr/>
        </p:nvCxnSpPr>
        <p:spPr>
          <a:xfrm flipV="1">
            <a:off x="1905000" y="2330450"/>
            <a:ext cx="1054100" cy="1809750"/>
          </a:xfrm>
          <a:prstGeom prst="line">
            <a:avLst/>
          </a:prstGeom>
          <a:ln w="28575" cap="sq" cmpd="sng">
            <a:solidFill>
              <a:schemeClr val="tx1"/>
            </a:solidFill>
            <a:prstDash val="solid"/>
            <a:miter/>
            <a:headEnd type="none" w="sm" len="sm"/>
            <a:tailEnd type="none" w="sm" len="sm"/>
          </a:ln>
        </p:spPr>
      </p:cxnSp>
      <p:cxnSp>
        <p:nvCxnSpPr>
          <p:cNvPr id="83985" name="直接连接符 31"/>
          <p:cNvCxnSpPr>
            <a:stCxn id="8" idx="6"/>
            <a:endCxn id="11" idx="2"/>
          </p:cNvCxnSpPr>
          <p:nvPr/>
        </p:nvCxnSpPr>
        <p:spPr>
          <a:xfrm flipV="1">
            <a:off x="1905000" y="4130675"/>
            <a:ext cx="1066800" cy="892175"/>
          </a:xfrm>
          <a:prstGeom prst="line">
            <a:avLst/>
          </a:prstGeom>
          <a:ln w="28575" cap="sq" cmpd="sng">
            <a:solidFill>
              <a:schemeClr val="tx1"/>
            </a:solidFill>
            <a:prstDash val="solid"/>
            <a:miter/>
            <a:headEnd type="none" w="sm" len="sm"/>
            <a:tailEnd type="none" w="sm" len="sm"/>
          </a:ln>
        </p:spPr>
      </p:cxnSp>
      <p:cxnSp>
        <p:nvCxnSpPr>
          <p:cNvPr id="83986" name="直接连接符 34"/>
          <p:cNvCxnSpPr>
            <a:stCxn id="8" idx="6"/>
            <a:endCxn id="12" idx="2"/>
          </p:cNvCxnSpPr>
          <p:nvPr/>
        </p:nvCxnSpPr>
        <p:spPr>
          <a:xfrm>
            <a:off x="1905000" y="5022850"/>
            <a:ext cx="1066800" cy="6350"/>
          </a:xfrm>
          <a:prstGeom prst="line">
            <a:avLst/>
          </a:prstGeom>
          <a:ln w="28575" cap="sq" cmpd="sng">
            <a:solidFill>
              <a:schemeClr val="tx1"/>
            </a:solidFill>
            <a:prstDash val="solid"/>
            <a:miter/>
            <a:headEnd type="none" w="sm" len="sm"/>
            <a:tailEnd type="none" w="sm" len="sm"/>
          </a:ln>
        </p:spPr>
      </p:cxnSp>
      <p:sp>
        <p:nvSpPr>
          <p:cNvPr id="36" name="Oval 24"/>
          <p:cNvSpPr txBox="1">
            <a:spLocks noChangeArrowheads="1"/>
          </p:cNvSpPr>
          <p:nvPr/>
        </p:nvSpPr>
        <p:spPr bwMode="auto">
          <a:xfrm>
            <a:off x="5410200" y="20510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A	</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Oval 24"/>
          <p:cNvSpPr txBox="1">
            <a:spLocks noChangeArrowheads="1"/>
          </p:cNvSpPr>
          <p:nvPr/>
        </p:nvSpPr>
        <p:spPr bwMode="auto">
          <a:xfrm>
            <a:off x="5410200" y="29527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B</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Oval 24"/>
          <p:cNvSpPr txBox="1">
            <a:spLocks noChangeArrowheads="1"/>
          </p:cNvSpPr>
          <p:nvPr/>
        </p:nvSpPr>
        <p:spPr bwMode="auto">
          <a:xfrm>
            <a:off x="5410200" y="38671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C</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Oval 24"/>
          <p:cNvSpPr txBox="1">
            <a:spLocks noChangeArrowheads="1"/>
          </p:cNvSpPr>
          <p:nvPr/>
        </p:nvSpPr>
        <p:spPr bwMode="auto">
          <a:xfrm>
            <a:off x="5410200" y="47498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D</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Oval 24"/>
          <p:cNvSpPr txBox="1">
            <a:spLocks noChangeArrowheads="1"/>
          </p:cNvSpPr>
          <p:nvPr/>
        </p:nvSpPr>
        <p:spPr bwMode="auto">
          <a:xfrm>
            <a:off x="6997700" y="20574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Oval 24"/>
          <p:cNvSpPr txBox="1">
            <a:spLocks noChangeArrowheads="1"/>
          </p:cNvSpPr>
          <p:nvPr/>
        </p:nvSpPr>
        <p:spPr bwMode="auto">
          <a:xfrm>
            <a:off x="7010400" y="29527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Oval 24"/>
          <p:cNvSpPr txBox="1">
            <a:spLocks noChangeArrowheads="1"/>
          </p:cNvSpPr>
          <p:nvPr/>
        </p:nvSpPr>
        <p:spPr bwMode="auto">
          <a:xfrm>
            <a:off x="7010400" y="385762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3</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Oval 24"/>
          <p:cNvSpPr txBox="1">
            <a:spLocks noChangeArrowheads="1"/>
          </p:cNvSpPr>
          <p:nvPr/>
        </p:nvSpPr>
        <p:spPr bwMode="auto">
          <a:xfrm>
            <a:off x="7010400" y="47561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4</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3995" name="直接连接符 43"/>
          <p:cNvCxnSpPr>
            <a:stCxn id="36" idx="6"/>
            <a:endCxn id="40" idx="2"/>
          </p:cNvCxnSpPr>
          <p:nvPr/>
        </p:nvCxnSpPr>
        <p:spPr>
          <a:xfrm>
            <a:off x="5943600" y="2317750"/>
            <a:ext cx="1054100" cy="63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3996" name="直接连接符 44"/>
          <p:cNvCxnSpPr>
            <a:stCxn id="36" idx="5"/>
            <a:endCxn id="42" idx="1"/>
          </p:cNvCxnSpPr>
          <p:nvPr/>
        </p:nvCxnSpPr>
        <p:spPr>
          <a:xfrm>
            <a:off x="5865813" y="2505075"/>
            <a:ext cx="1222375" cy="1430338"/>
          </a:xfrm>
          <a:prstGeom prst="line">
            <a:avLst/>
          </a:prstGeom>
          <a:ln w="28575" cap="sq" cmpd="sng">
            <a:solidFill>
              <a:schemeClr val="tx1"/>
            </a:solidFill>
            <a:prstDash val="solid"/>
            <a:miter/>
            <a:headEnd type="none" w="sm" len="sm"/>
            <a:tailEnd type="none" w="sm" len="sm"/>
          </a:ln>
        </p:spPr>
      </p:cxnSp>
      <p:cxnSp>
        <p:nvCxnSpPr>
          <p:cNvPr id="83997" name="直接连接符 45"/>
          <p:cNvCxnSpPr>
            <a:stCxn id="37" idx="7"/>
            <a:endCxn id="40" idx="2"/>
          </p:cNvCxnSpPr>
          <p:nvPr/>
        </p:nvCxnSpPr>
        <p:spPr>
          <a:xfrm flipV="1">
            <a:off x="5865813" y="2324100"/>
            <a:ext cx="1131887" cy="706438"/>
          </a:xfrm>
          <a:prstGeom prst="line">
            <a:avLst/>
          </a:prstGeom>
          <a:ln w="28575" cap="sq" cmpd="sng">
            <a:solidFill>
              <a:schemeClr val="tx1"/>
            </a:solidFill>
            <a:prstDash val="solid"/>
            <a:miter/>
            <a:headEnd type="none" w="sm" len="sm"/>
            <a:tailEnd type="none" w="sm" len="sm"/>
          </a:ln>
        </p:spPr>
      </p:cxnSp>
      <p:cxnSp>
        <p:nvCxnSpPr>
          <p:cNvPr id="83998" name="直接连接符 46"/>
          <p:cNvCxnSpPr>
            <a:stCxn id="38" idx="6"/>
            <a:endCxn id="41" idx="2"/>
          </p:cNvCxnSpPr>
          <p:nvPr/>
        </p:nvCxnSpPr>
        <p:spPr>
          <a:xfrm flipV="1">
            <a:off x="5943600" y="3219450"/>
            <a:ext cx="1066800" cy="914400"/>
          </a:xfrm>
          <a:prstGeom prst="line">
            <a:avLst/>
          </a:prstGeom>
          <a:ln w="28575" cap="sq" cmpd="sng">
            <a:solidFill>
              <a:schemeClr val="tx1"/>
            </a:solidFill>
            <a:prstDash val="solid"/>
            <a:miter/>
            <a:headEnd type="none" w="sm" len="sm"/>
            <a:tailEnd type="none" w="sm" len="sm"/>
          </a:ln>
        </p:spPr>
      </p:cxnSp>
      <p:cxnSp>
        <p:nvCxnSpPr>
          <p:cNvPr id="83999" name="直接连接符 47"/>
          <p:cNvCxnSpPr>
            <a:stCxn id="38" idx="6"/>
            <a:endCxn id="40" idx="2"/>
          </p:cNvCxnSpPr>
          <p:nvPr/>
        </p:nvCxnSpPr>
        <p:spPr>
          <a:xfrm flipV="1">
            <a:off x="5943600" y="2324100"/>
            <a:ext cx="1054100" cy="1809750"/>
          </a:xfrm>
          <a:prstGeom prst="line">
            <a:avLst/>
          </a:prstGeom>
          <a:ln w="28575" cap="sq" cmpd="sng">
            <a:solidFill>
              <a:schemeClr val="tx1"/>
            </a:solidFill>
            <a:prstDash val="solid"/>
            <a:miter/>
            <a:headEnd type="none" w="sm" len="sm"/>
            <a:tailEnd type="none" w="sm" len="sm"/>
          </a:ln>
        </p:spPr>
      </p:cxnSp>
      <p:cxnSp>
        <p:nvCxnSpPr>
          <p:cNvPr id="84000" name="直接连接符 48"/>
          <p:cNvCxnSpPr>
            <a:stCxn id="39" idx="6"/>
            <a:endCxn id="42" idx="2"/>
          </p:cNvCxnSpPr>
          <p:nvPr/>
        </p:nvCxnSpPr>
        <p:spPr>
          <a:xfrm flipV="1">
            <a:off x="5943600" y="4124325"/>
            <a:ext cx="1066800" cy="892175"/>
          </a:xfrm>
          <a:prstGeom prst="line">
            <a:avLst/>
          </a:prstGeom>
          <a:ln w="28575" cap="sq" cmpd="sng">
            <a:solidFill>
              <a:schemeClr val="tx1"/>
            </a:solidFill>
            <a:prstDash val="solid"/>
            <a:miter/>
            <a:headEnd type="none" w="sm" len="sm"/>
            <a:tailEnd type="none" w="sm" len="sm"/>
          </a:ln>
        </p:spPr>
      </p:cxnSp>
      <p:cxnSp>
        <p:nvCxnSpPr>
          <p:cNvPr id="84001" name="直接连接符 49"/>
          <p:cNvCxnSpPr>
            <a:stCxn id="39" idx="6"/>
            <a:endCxn id="43" idx="2"/>
          </p:cNvCxnSpPr>
          <p:nvPr/>
        </p:nvCxnSpPr>
        <p:spPr>
          <a:xfrm>
            <a:off x="5943600" y="5016500"/>
            <a:ext cx="1066800" cy="6350"/>
          </a:xfrm>
          <a:prstGeom prst="line">
            <a:avLst/>
          </a:prstGeom>
          <a:ln w="28575" cap="sq" cmpd="sng">
            <a:solidFill>
              <a:schemeClr val="tx1"/>
            </a:solidFill>
            <a:prstDash val="solid"/>
            <a:miter/>
            <a:headEnd type="none" w="sm" len="sm"/>
            <a:tailEnd type="none" w="sm" len="sm"/>
          </a:ln>
        </p:spPr>
      </p:cxnSp>
      <p:sp>
        <p:nvSpPr>
          <p:cNvPr id="84002" name="文本框 50"/>
          <p:cNvSpPr txBox="1"/>
          <p:nvPr/>
        </p:nvSpPr>
        <p:spPr>
          <a:xfrm>
            <a:off x="5676900" y="5514975"/>
            <a:ext cx="1271502"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M={(A,1)}</a:t>
            </a:r>
            <a:endParaRPr lang="zh-CN" altLang="en-US" sz="2000" dirty="0">
              <a:latin typeface="Arial" panose="020B0604020202020204" pitchFamily="34" charset="0"/>
              <a:ea typeface="宋体" panose="02010600030101010101" pitchFamily="2" charset="-122"/>
            </a:endParaRPr>
          </a:p>
        </p:txBody>
      </p:sp>
      <p:sp>
        <p:nvSpPr>
          <p:cNvPr id="84003" name="文本框 51"/>
          <p:cNvSpPr txBox="1"/>
          <p:nvPr/>
        </p:nvSpPr>
        <p:spPr>
          <a:xfrm>
            <a:off x="1609725" y="5521325"/>
            <a:ext cx="1595309"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:A→1</a:t>
            </a:r>
            <a:endParaRPr lang="zh-CN" altLang="en-US" sz="2000" dirty="0">
              <a:latin typeface="Arial" panose="020B0604020202020204" pitchFamily="34" charset="0"/>
              <a:ea typeface="宋体" panose="02010600030101010101" pitchFamily="2" charset="-122"/>
            </a:endParaRPr>
          </a:p>
        </p:txBody>
      </p:sp>
      <p:sp>
        <p:nvSpPr>
          <p:cNvPr id="2" name="文本框 1"/>
          <p:cNvSpPr txBox="1"/>
          <p:nvPr/>
        </p:nvSpPr>
        <p:spPr>
          <a:xfrm>
            <a:off x="5334000" y="5905500"/>
            <a:ext cx="2608406"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B→1→A→3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399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9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99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99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9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00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0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00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P spid="38" grpId="0" bldLvl="0" animBg="1"/>
      <p:bldP spid="39" grpId="0" bldLvl="0" animBg="1"/>
      <p:bldP spid="40" grpId="0" bldLvl="0" animBg="1"/>
      <p:bldP spid="41" grpId="0" bldLvl="0" animBg="1"/>
      <p:bldP spid="42" grpId="0" bldLvl="0" animBg="1"/>
      <p:bldP spid="43" grpId="0" bldLvl="0" animBg="1"/>
      <p:bldP spid="84002" grpId="0"/>
      <p:bldP spid="84003" grpId="0"/>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应用</a:t>
            </a:r>
          </a:p>
        </p:txBody>
      </p:sp>
      <p:sp>
        <p:nvSpPr>
          <p:cNvPr id="5" name="Oval 24"/>
          <p:cNvSpPr txBox="1">
            <a:spLocks noChangeArrowheads="1"/>
          </p:cNvSpPr>
          <p:nvPr/>
        </p:nvSpPr>
        <p:spPr bwMode="auto">
          <a:xfrm>
            <a:off x="1066800" y="17335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A</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Oval 24"/>
          <p:cNvSpPr txBox="1">
            <a:spLocks noChangeArrowheads="1"/>
          </p:cNvSpPr>
          <p:nvPr/>
        </p:nvSpPr>
        <p:spPr bwMode="auto">
          <a:xfrm>
            <a:off x="10668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B</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Oval 24"/>
          <p:cNvSpPr txBox="1">
            <a:spLocks noChangeArrowheads="1"/>
          </p:cNvSpPr>
          <p:nvPr/>
        </p:nvSpPr>
        <p:spPr bwMode="auto">
          <a:xfrm>
            <a:off x="1066800" y="3549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C</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Oval 24"/>
          <p:cNvSpPr txBox="1">
            <a:spLocks noChangeArrowheads="1"/>
          </p:cNvSpPr>
          <p:nvPr/>
        </p:nvSpPr>
        <p:spPr bwMode="auto">
          <a:xfrm>
            <a:off x="1066800" y="44323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D</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Oval 24"/>
          <p:cNvSpPr txBox="1">
            <a:spLocks noChangeArrowheads="1"/>
          </p:cNvSpPr>
          <p:nvPr/>
        </p:nvSpPr>
        <p:spPr bwMode="auto">
          <a:xfrm>
            <a:off x="2654300" y="17399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Oval 24"/>
          <p:cNvSpPr txBox="1">
            <a:spLocks noChangeArrowheads="1"/>
          </p:cNvSpPr>
          <p:nvPr/>
        </p:nvSpPr>
        <p:spPr bwMode="auto">
          <a:xfrm>
            <a:off x="26670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Oval 24"/>
          <p:cNvSpPr txBox="1">
            <a:spLocks noChangeArrowheads="1"/>
          </p:cNvSpPr>
          <p:nvPr/>
        </p:nvSpPr>
        <p:spPr bwMode="auto">
          <a:xfrm>
            <a:off x="2667000" y="354012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3</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Oval 24"/>
          <p:cNvSpPr txBox="1">
            <a:spLocks noChangeArrowheads="1"/>
          </p:cNvSpPr>
          <p:nvPr/>
        </p:nvSpPr>
        <p:spPr bwMode="auto">
          <a:xfrm>
            <a:off x="2667000" y="4438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4</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5004" name="直接连接符 12"/>
          <p:cNvCxnSpPr>
            <a:stCxn id="5" idx="6"/>
            <a:endCxn id="9" idx="2"/>
          </p:cNvCxnSpPr>
          <p:nvPr/>
        </p:nvCxnSpPr>
        <p:spPr>
          <a:xfrm>
            <a:off x="1600200" y="2000250"/>
            <a:ext cx="1054100" cy="6350"/>
          </a:xfrm>
          <a:prstGeom prst="line">
            <a:avLst/>
          </a:prstGeom>
          <a:ln w="28575" cap="sq" cmpd="sng">
            <a:solidFill>
              <a:schemeClr val="tx1"/>
            </a:solidFill>
            <a:prstDash val="solid"/>
            <a:miter/>
            <a:headEnd type="none" w="sm" len="sm"/>
            <a:tailEnd type="none" w="sm" len="sm"/>
          </a:ln>
        </p:spPr>
      </p:cxnSp>
      <p:cxnSp>
        <p:nvCxnSpPr>
          <p:cNvPr id="85005" name="直接连接符 13"/>
          <p:cNvCxnSpPr>
            <a:stCxn id="5" idx="5"/>
            <a:endCxn id="11" idx="1"/>
          </p:cNvCxnSpPr>
          <p:nvPr/>
        </p:nvCxnSpPr>
        <p:spPr>
          <a:xfrm>
            <a:off x="1522413" y="2189163"/>
            <a:ext cx="1222375" cy="14287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06" name="直接连接符 14"/>
          <p:cNvCxnSpPr>
            <a:stCxn id="6" idx="7"/>
            <a:endCxn id="9" idx="2"/>
          </p:cNvCxnSpPr>
          <p:nvPr/>
        </p:nvCxnSpPr>
        <p:spPr>
          <a:xfrm flipV="1">
            <a:off x="1522413" y="2006600"/>
            <a:ext cx="1131887" cy="706438"/>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07" name="直接连接符 15"/>
          <p:cNvCxnSpPr>
            <a:stCxn id="7" idx="6"/>
            <a:endCxn id="10" idx="2"/>
          </p:cNvCxnSpPr>
          <p:nvPr/>
        </p:nvCxnSpPr>
        <p:spPr>
          <a:xfrm flipV="1">
            <a:off x="1600200" y="2901950"/>
            <a:ext cx="1066800" cy="914400"/>
          </a:xfrm>
          <a:prstGeom prst="line">
            <a:avLst/>
          </a:prstGeom>
          <a:ln w="28575" cap="sq" cmpd="sng">
            <a:solidFill>
              <a:schemeClr val="tx1"/>
            </a:solidFill>
            <a:prstDash val="solid"/>
            <a:miter/>
            <a:headEnd type="none" w="sm" len="sm"/>
            <a:tailEnd type="none" w="sm" len="sm"/>
          </a:ln>
        </p:spPr>
      </p:cxnSp>
      <p:cxnSp>
        <p:nvCxnSpPr>
          <p:cNvPr id="85008" name="直接连接符 16"/>
          <p:cNvCxnSpPr>
            <a:stCxn id="7" idx="6"/>
            <a:endCxn id="9" idx="2"/>
          </p:cNvCxnSpPr>
          <p:nvPr/>
        </p:nvCxnSpPr>
        <p:spPr>
          <a:xfrm flipV="1">
            <a:off x="1600200" y="2006600"/>
            <a:ext cx="1054100" cy="1809750"/>
          </a:xfrm>
          <a:prstGeom prst="line">
            <a:avLst/>
          </a:prstGeom>
          <a:ln w="28575" cap="sq" cmpd="sng">
            <a:solidFill>
              <a:schemeClr val="tx1"/>
            </a:solidFill>
            <a:prstDash val="solid"/>
            <a:miter/>
            <a:headEnd type="none" w="sm" len="sm"/>
            <a:tailEnd type="none" w="sm" len="sm"/>
          </a:ln>
        </p:spPr>
      </p:cxnSp>
      <p:cxnSp>
        <p:nvCxnSpPr>
          <p:cNvPr id="85009" name="直接连接符 17"/>
          <p:cNvCxnSpPr>
            <a:stCxn id="8" idx="6"/>
            <a:endCxn id="11" idx="2"/>
          </p:cNvCxnSpPr>
          <p:nvPr/>
        </p:nvCxnSpPr>
        <p:spPr>
          <a:xfrm flipV="1">
            <a:off x="1600200" y="3806825"/>
            <a:ext cx="1066800" cy="892175"/>
          </a:xfrm>
          <a:prstGeom prst="line">
            <a:avLst/>
          </a:prstGeom>
          <a:ln w="28575" cap="sq" cmpd="sng">
            <a:solidFill>
              <a:schemeClr val="tx1"/>
            </a:solidFill>
            <a:prstDash val="solid"/>
            <a:miter/>
            <a:headEnd type="none" w="sm" len="sm"/>
            <a:tailEnd type="none" w="sm" len="sm"/>
          </a:ln>
        </p:spPr>
      </p:cxnSp>
      <p:cxnSp>
        <p:nvCxnSpPr>
          <p:cNvPr id="85010" name="直接连接符 18"/>
          <p:cNvCxnSpPr>
            <a:stCxn id="8" idx="6"/>
            <a:endCxn id="12" idx="2"/>
          </p:cNvCxnSpPr>
          <p:nvPr/>
        </p:nvCxnSpPr>
        <p:spPr>
          <a:xfrm>
            <a:off x="1600200" y="4699000"/>
            <a:ext cx="1066800" cy="6350"/>
          </a:xfrm>
          <a:prstGeom prst="line">
            <a:avLst/>
          </a:prstGeom>
          <a:ln w="28575" cap="sq" cmpd="sng">
            <a:solidFill>
              <a:schemeClr val="tx1"/>
            </a:solidFill>
            <a:prstDash val="solid"/>
            <a:miter/>
            <a:headEnd type="none" w="sm" len="sm"/>
            <a:tailEnd type="none" w="sm" len="sm"/>
          </a:ln>
        </p:spPr>
      </p:cxnSp>
      <p:sp>
        <p:nvSpPr>
          <p:cNvPr id="85011" name="文本框 19"/>
          <p:cNvSpPr txBox="1"/>
          <p:nvPr/>
        </p:nvSpPr>
        <p:spPr>
          <a:xfrm>
            <a:off x="1103313" y="5173663"/>
            <a:ext cx="1896673"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M={(A,3),(B,1)}</a:t>
            </a:r>
            <a:endParaRPr lang="zh-CN" altLang="en-US" sz="2000" dirty="0">
              <a:latin typeface="Arial" panose="020B0604020202020204" pitchFamily="34" charset="0"/>
              <a:ea typeface="宋体" panose="02010600030101010101" pitchFamily="2" charset="-122"/>
            </a:endParaRPr>
          </a:p>
        </p:txBody>
      </p:sp>
      <p:sp>
        <p:nvSpPr>
          <p:cNvPr id="51" name="Oval 24"/>
          <p:cNvSpPr txBox="1">
            <a:spLocks noChangeArrowheads="1"/>
          </p:cNvSpPr>
          <p:nvPr/>
        </p:nvSpPr>
        <p:spPr bwMode="auto">
          <a:xfrm>
            <a:off x="5367338" y="17399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A</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 name="Oval 24"/>
          <p:cNvSpPr txBox="1">
            <a:spLocks noChangeArrowheads="1"/>
          </p:cNvSpPr>
          <p:nvPr/>
        </p:nvSpPr>
        <p:spPr bwMode="auto">
          <a:xfrm>
            <a:off x="5367338" y="264318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B</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3" name="Oval 24"/>
          <p:cNvSpPr txBox="1">
            <a:spLocks noChangeArrowheads="1"/>
          </p:cNvSpPr>
          <p:nvPr/>
        </p:nvSpPr>
        <p:spPr bwMode="auto">
          <a:xfrm>
            <a:off x="5367338" y="35560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C</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4" name="Oval 24"/>
          <p:cNvSpPr txBox="1">
            <a:spLocks noChangeArrowheads="1"/>
          </p:cNvSpPr>
          <p:nvPr/>
        </p:nvSpPr>
        <p:spPr bwMode="auto">
          <a:xfrm>
            <a:off x="5367338" y="4438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D</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5" name="Oval 24"/>
          <p:cNvSpPr txBox="1">
            <a:spLocks noChangeArrowheads="1"/>
          </p:cNvSpPr>
          <p:nvPr/>
        </p:nvSpPr>
        <p:spPr bwMode="auto">
          <a:xfrm>
            <a:off x="6956425" y="174783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6" name="Oval 24"/>
          <p:cNvSpPr txBox="1">
            <a:spLocks noChangeArrowheads="1"/>
          </p:cNvSpPr>
          <p:nvPr/>
        </p:nvSpPr>
        <p:spPr bwMode="auto">
          <a:xfrm>
            <a:off x="6967538" y="264318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7" name="Oval 24"/>
          <p:cNvSpPr txBox="1">
            <a:spLocks noChangeArrowheads="1"/>
          </p:cNvSpPr>
          <p:nvPr/>
        </p:nvSpPr>
        <p:spPr bwMode="auto">
          <a:xfrm>
            <a:off x="6967538" y="3548063"/>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3</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 name="Oval 24"/>
          <p:cNvSpPr txBox="1">
            <a:spLocks noChangeArrowheads="1"/>
          </p:cNvSpPr>
          <p:nvPr/>
        </p:nvSpPr>
        <p:spPr bwMode="auto">
          <a:xfrm>
            <a:off x="6967538" y="4446588"/>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4</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5020" name="直接连接符 58"/>
          <p:cNvCxnSpPr>
            <a:stCxn id="51" idx="6"/>
            <a:endCxn id="55" idx="2"/>
          </p:cNvCxnSpPr>
          <p:nvPr/>
        </p:nvCxnSpPr>
        <p:spPr>
          <a:xfrm>
            <a:off x="5900738" y="2006600"/>
            <a:ext cx="1055687" cy="7938"/>
          </a:xfrm>
          <a:prstGeom prst="line">
            <a:avLst/>
          </a:prstGeom>
          <a:ln w="28575" cap="sq" cmpd="sng">
            <a:solidFill>
              <a:schemeClr val="tx1"/>
            </a:solidFill>
            <a:prstDash val="solid"/>
            <a:miter/>
            <a:headEnd type="none" w="sm" len="sm"/>
            <a:tailEnd type="none" w="sm" len="sm"/>
          </a:ln>
        </p:spPr>
      </p:cxnSp>
      <p:cxnSp>
        <p:nvCxnSpPr>
          <p:cNvPr id="85021" name="直接连接符 59"/>
          <p:cNvCxnSpPr>
            <a:stCxn id="51" idx="5"/>
            <a:endCxn id="57" idx="1"/>
          </p:cNvCxnSpPr>
          <p:nvPr/>
        </p:nvCxnSpPr>
        <p:spPr>
          <a:xfrm>
            <a:off x="5822950" y="2195513"/>
            <a:ext cx="1223963" cy="1430337"/>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22" name="直接连接符 60"/>
          <p:cNvCxnSpPr>
            <a:stCxn id="52" idx="7"/>
            <a:endCxn id="55" idx="2"/>
          </p:cNvCxnSpPr>
          <p:nvPr/>
        </p:nvCxnSpPr>
        <p:spPr>
          <a:xfrm flipV="1">
            <a:off x="5822950" y="2014538"/>
            <a:ext cx="1133475" cy="706437"/>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23" name="直接连接符 61"/>
          <p:cNvCxnSpPr>
            <a:stCxn id="53" idx="6"/>
            <a:endCxn id="56" idx="2"/>
          </p:cNvCxnSpPr>
          <p:nvPr/>
        </p:nvCxnSpPr>
        <p:spPr>
          <a:xfrm flipV="1">
            <a:off x="5900738" y="2909888"/>
            <a:ext cx="1066800" cy="912812"/>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5024" name="直接连接符 62"/>
          <p:cNvCxnSpPr>
            <a:stCxn id="53" idx="6"/>
            <a:endCxn id="55" idx="2"/>
          </p:cNvCxnSpPr>
          <p:nvPr/>
        </p:nvCxnSpPr>
        <p:spPr>
          <a:xfrm flipV="1">
            <a:off x="5900738" y="2014538"/>
            <a:ext cx="1055687" cy="1808162"/>
          </a:xfrm>
          <a:prstGeom prst="line">
            <a:avLst/>
          </a:prstGeom>
          <a:ln w="28575" cap="sq" cmpd="sng">
            <a:solidFill>
              <a:schemeClr val="tx1"/>
            </a:solidFill>
            <a:prstDash val="solid"/>
            <a:miter/>
            <a:headEnd type="none" w="sm" len="sm"/>
            <a:tailEnd type="none" w="sm" len="sm"/>
          </a:ln>
        </p:spPr>
      </p:cxnSp>
      <p:cxnSp>
        <p:nvCxnSpPr>
          <p:cNvPr id="85025" name="直接连接符 63"/>
          <p:cNvCxnSpPr>
            <a:stCxn id="54" idx="6"/>
            <a:endCxn id="57" idx="2"/>
          </p:cNvCxnSpPr>
          <p:nvPr/>
        </p:nvCxnSpPr>
        <p:spPr>
          <a:xfrm flipV="1">
            <a:off x="5900738" y="3814763"/>
            <a:ext cx="1066800" cy="890587"/>
          </a:xfrm>
          <a:prstGeom prst="line">
            <a:avLst/>
          </a:prstGeom>
          <a:ln w="28575" cap="sq" cmpd="sng">
            <a:solidFill>
              <a:schemeClr val="tx1"/>
            </a:solidFill>
            <a:prstDash val="solid"/>
            <a:miter/>
            <a:headEnd type="none" w="sm" len="sm"/>
            <a:tailEnd type="none" w="sm" len="sm"/>
          </a:ln>
        </p:spPr>
      </p:cxnSp>
      <p:cxnSp>
        <p:nvCxnSpPr>
          <p:cNvPr id="85026" name="直接连接符 64"/>
          <p:cNvCxnSpPr>
            <a:stCxn id="54" idx="6"/>
            <a:endCxn id="58" idx="2"/>
          </p:cNvCxnSpPr>
          <p:nvPr/>
        </p:nvCxnSpPr>
        <p:spPr>
          <a:xfrm>
            <a:off x="5900738" y="4705350"/>
            <a:ext cx="1066800" cy="7938"/>
          </a:xfrm>
          <a:prstGeom prst="line">
            <a:avLst/>
          </a:prstGeom>
          <a:ln w="28575" cap="sq" cmpd="sng">
            <a:solidFill>
              <a:schemeClr val="tx1"/>
            </a:solidFill>
            <a:prstDash val="solid"/>
            <a:miter/>
            <a:headEnd type="none" w="sm" len="sm"/>
            <a:tailEnd type="none" w="sm" len="sm"/>
          </a:ln>
        </p:spPr>
      </p:cxnSp>
      <p:sp>
        <p:nvSpPr>
          <p:cNvPr id="85027" name="文本框 65"/>
          <p:cNvSpPr txBox="1"/>
          <p:nvPr/>
        </p:nvSpPr>
        <p:spPr>
          <a:xfrm>
            <a:off x="5216525" y="5184775"/>
            <a:ext cx="260680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 ={(A,3),(B,1),(C,2)}</a:t>
            </a:r>
            <a:endParaRPr lang="zh-CN" altLang="en-US" sz="2000" dirty="0">
              <a:latin typeface="Arial" panose="020B0604020202020204" pitchFamily="34" charset="0"/>
              <a:ea typeface="宋体" panose="02010600030101010101" pitchFamily="2" charset="-122"/>
            </a:endParaRPr>
          </a:p>
        </p:txBody>
      </p:sp>
      <p:sp>
        <p:nvSpPr>
          <p:cNvPr id="3" name="文本框 2"/>
          <p:cNvSpPr txBox="1"/>
          <p:nvPr/>
        </p:nvSpPr>
        <p:spPr>
          <a:xfrm>
            <a:off x="1084263" y="5613400"/>
            <a:ext cx="179568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C→2</a:t>
            </a:r>
          </a:p>
        </p:txBody>
      </p:sp>
      <p:sp>
        <p:nvSpPr>
          <p:cNvPr id="4" name="文本框 3"/>
          <p:cNvSpPr txBox="1"/>
          <p:nvPr/>
        </p:nvSpPr>
        <p:spPr>
          <a:xfrm>
            <a:off x="5449888" y="5614988"/>
            <a:ext cx="1795684"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latin typeface="Arial" panose="020B0604020202020204" pitchFamily="34" charset="0"/>
                <a:ea typeface="宋体" panose="02010600030101010101" pitchFamily="2" charset="-122"/>
              </a:rPr>
              <a:t>增广路：</a:t>
            </a:r>
            <a:r>
              <a:rPr lang="en-US" altLang="zh-CN" sz="2000" dirty="0">
                <a:latin typeface="Arial" panose="020B0604020202020204" pitchFamily="34" charset="0"/>
                <a:ea typeface="宋体" panose="02010600030101010101" pitchFamily="2" charset="-122"/>
              </a:rPr>
              <a:t>D→4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0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0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50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50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50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500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0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50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02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502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0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50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502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502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50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50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P spid="10" grpId="0" bldLvl="0" animBg="1"/>
      <p:bldP spid="11" grpId="0" bldLvl="0" animBg="1"/>
      <p:bldP spid="12" grpId="0" bldLvl="0" animBg="1"/>
      <p:bldP spid="85011" grpId="0"/>
      <p:bldP spid="51" grpId="0" bldLvl="0" animBg="1"/>
      <p:bldP spid="52" grpId="0" bldLvl="0" animBg="1"/>
      <p:bldP spid="53" grpId="0" bldLvl="0" animBg="1"/>
      <p:bldP spid="54" grpId="0" bldLvl="0" animBg="1"/>
      <p:bldP spid="55" grpId="0" bldLvl="0" animBg="1"/>
      <p:bldP spid="56" grpId="0" bldLvl="0" animBg="1"/>
      <p:bldP spid="57" grpId="0" bldLvl="0" animBg="1"/>
      <p:bldP spid="58" grpId="0" bldLvl="0" animBg="1"/>
      <p:bldP spid="85027" grpId="0"/>
      <p:bldP spid="3"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a:xfrm>
            <a:off x="381000" y="44626"/>
            <a:ext cx="8229600" cy="1039977"/>
          </a:xfrm>
        </p:spPr>
        <p:txBody>
          <a:bodyPr vert="horz" wrap="square" lIns="92075" tIns="46038" rIns="92075" bIns="46038" anchor="ctr"/>
          <a:lstStyle/>
          <a:p>
            <a:r>
              <a:rPr lang="zh-CN" altLang="en-US" dirty="0"/>
              <a:t>应用</a:t>
            </a:r>
          </a:p>
        </p:txBody>
      </p:sp>
      <p:sp>
        <p:nvSpPr>
          <p:cNvPr id="5" name="Oval 24"/>
          <p:cNvSpPr txBox="1">
            <a:spLocks noChangeArrowheads="1"/>
          </p:cNvSpPr>
          <p:nvPr/>
        </p:nvSpPr>
        <p:spPr bwMode="auto">
          <a:xfrm>
            <a:off x="1143000" y="17335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A</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Oval 24"/>
          <p:cNvSpPr txBox="1">
            <a:spLocks noChangeArrowheads="1"/>
          </p:cNvSpPr>
          <p:nvPr/>
        </p:nvSpPr>
        <p:spPr bwMode="auto">
          <a:xfrm>
            <a:off x="11430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B</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Oval 24"/>
          <p:cNvSpPr txBox="1">
            <a:spLocks noChangeArrowheads="1"/>
          </p:cNvSpPr>
          <p:nvPr/>
        </p:nvSpPr>
        <p:spPr bwMode="auto">
          <a:xfrm>
            <a:off x="1143000" y="3549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C</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Oval 24"/>
          <p:cNvSpPr txBox="1">
            <a:spLocks noChangeArrowheads="1"/>
          </p:cNvSpPr>
          <p:nvPr/>
        </p:nvSpPr>
        <p:spPr bwMode="auto">
          <a:xfrm>
            <a:off x="1143000" y="44323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D</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Oval 24"/>
          <p:cNvSpPr txBox="1">
            <a:spLocks noChangeArrowheads="1"/>
          </p:cNvSpPr>
          <p:nvPr/>
        </p:nvSpPr>
        <p:spPr bwMode="auto">
          <a:xfrm>
            <a:off x="2730500" y="173990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1</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Oval 24"/>
          <p:cNvSpPr txBox="1">
            <a:spLocks noChangeArrowheads="1"/>
          </p:cNvSpPr>
          <p:nvPr/>
        </p:nvSpPr>
        <p:spPr bwMode="auto">
          <a:xfrm>
            <a:off x="2743200" y="26352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2</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Oval 24"/>
          <p:cNvSpPr txBox="1">
            <a:spLocks noChangeArrowheads="1"/>
          </p:cNvSpPr>
          <p:nvPr/>
        </p:nvSpPr>
        <p:spPr bwMode="auto">
          <a:xfrm>
            <a:off x="2743200" y="3540125"/>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3</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Oval 24"/>
          <p:cNvSpPr txBox="1">
            <a:spLocks noChangeArrowheads="1"/>
          </p:cNvSpPr>
          <p:nvPr/>
        </p:nvSpPr>
        <p:spPr bwMode="auto">
          <a:xfrm>
            <a:off x="2743200" y="4438650"/>
            <a:ext cx="533400" cy="533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Times New Roman" panose="02020603050405020304" pitchFamily="18" charset="0"/>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Times New Roman" panose="02020603050405020304" pitchFamily="18"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defRPr/>
            </a:pPr>
            <a:r>
              <a:rPr lang="en-US" altLang="zh-CN" sz="2400" i="0" kern="0" dirty="0">
                <a:ea typeface="宋体" panose="02010600030101010101" pitchFamily="2" charset="-122"/>
              </a:rPr>
              <a:t>4</a:t>
            </a:r>
            <a:endParaRPr kumimoji="0" lang="en-US" altLang="zh-CN" sz="2400" b="0"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cxnSp>
        <p:nvCxnSpPr>
          <p:cNvPr id="86028" name="直接连接符 12"/>
          <p:cNvCxnSpPr>
            <a:stCxn id="5" idx="6"/>
            <a:endCxn id="9" idx="2"/>
          </p:cNvCxnSpPr>
          <p:nvPr/>
        </p:nvCxnSpPr>
        <p:spPr>
          <a:xfrm>
            <a:off x="1676400" y="2000250"/>
            <a:ext cx="1054100" cy="6350"/>
          </a:xfrm>
          <a:prstGeom prst="line">
            <a:avLst/>
          </a:prstGeom>
          <a:ln w="28575" cap="sq" cmpd="sng">
            <a:solidFill>
              <a:schemeClr val="tx1"/>
            </a:solidFill>
            <a:prstDash val="solid"/>
            <a:miter/>
            <a:headEnd type="none" w="sm" len="sm"/>
            <a:tailEnd type="none" w="sm" len="sm"/>
          </a:ln>
        </p:spPr>
      </p:cxnSp>
      <p:cxnSp>
        <p:nvCxnSpPr>
          <p:cNvPr id="86029" name="直接连接符 13"/>
          <p:cNvCxnSpPr>
            <a:stCxn id="5" idx="5"/>
            <a:endCxn id="11" idx="1"/>
          </p:cNvCxnSpPr>
          <p:nvPr/>
        </p:nvCxnSpPr>
        <p:spPr>
          <a:xfrm>
            <a:off x="1598613" y="2189163"/>
            <a:ext cx="1222375" cy="14287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6030" name="直接连接符 14"/>
          <p:cNvCxnSpPr>
            <a:stCxn id="6" idx="7"/>
            <a:endCxn id="9" idx="2"/>
          </p:cNvCxnSpPr>
          <p:nvPr/>
        </p:nvCxnSpPr>
        <p:spPr>
          <a:xfrm flipV="1">
            <a:off x="1598613" y="2006600"/>
            <a:ext cx="1131887" cy="706438"/>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6031" name="直接连接符 15"/>
          <p:cNvCxnSpPr>
            <a:stCxn id="7" idx="6"/>
            <a:endCxn id="10" idx="2"/>
          </p:cNvCxnSpPr>
          <p:nvPr/>
        </p:nvCxnSpPr>
        <p:spPr>
          <a:xfrm flipV="1">
            <a:off x="1676400" y="2901950"/>
            <a:ext cx="1066800" cy="91440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cxnSp>
        <p:nvCxnSpPr>
          <p:cNvPr id="86032" name="直接连接符 16"/>
          <p:cNvCxnSpPr>
            <a:stCxn id="7" idx="6"/>
            <a:endCxn id="9" idx="2"/>
          </p:cNvCxnSpPr>
          <p:nvPr/>
        </p:nvCxnSpPr>
        <p:spPr>
          <a:xfrm flipV="1">
            <a:off x="1676400" y="2006600"/>
            <a:ext cx="1054100" cy="1809750"/>
          </a:xfrm>
          <a:prstGeom prst="line">
            <a:avLst/>
          </a:prstGeom>
          <a:ln w="28575" cap="sq" cmpd="sng">
            <a:solidFill>
              <a:schemeClr val="tx1"/>
            </a:solidFill>
            <a:prstDash val="solid"/>
            <a:miter/>
            <a:headEnd type="none" w="sm" len="sm"/>
            <a:tailEnd type="none" w="sm" len="sm"/>
          </a:ln>
        </p:spPr>
      </p:cxnSp>
      <p:cxnSp>
        <p:nvCxnSpPr>
          <p:cNvPr id="86033" name="直接连接符 17"/>
          <p:cNvCxnSpPr>
            <a:stCxn id="8" idx="6"/>
            <a:endCxn id="11" idx="2"/>
          </p:cNvCxnSpPr>
          <p:nvPr/>
        </p:nvCxnSpPr>
        <p:spPr>
          <a:xfrm flipV="1">
            <a:off x="1676400" y="3806825"/>
            <a:ext cx="1066800" cy="892175"/>
          </a:xfrm>
          <a:prstGeom prst="line">
            <a:avLst/>
          </a:prstGeom>
          <a:ln w="28575" cap="sq" cmpd="sng">
            <a:solidFill>
              <a:schemeClr val="tx1"/>
            </a:solidFill>
            <a:prstDash val="solid"/>
            <a:miter/>
            <a:headEnd type="none" w="sm" len="sm"/>
            <a:tailEnd type="none" w="sm" len="sm"/>
          </a:ln>
        </p:spPr>
      </p:cxnSp>
      <p:cxnSp>
        <p:nvCxnSpPr>
          <p:cNvPr id="86034" name="直接连接符 18"/>
          <p:cNvCxnSpPr>
            <a:stCxn id="8" idx="6"/>
            <a:endCxn id="12" idx="2"/>
          </p:cNvCxnSpPr>
          <p:nvPr/>
        </p:nvCxnSpPr>
        <p:spPr>
          <a:xfrm>
            <a:off x="1676400" y="4699000"/>
            <a:ext cx="1066800" cy="6350"/>
          </a:xfrm>
          <a:prstGeom prst="line">
            <a:avLst/>
          </a:prstGeom>
          <a:ln w="19050">
            <a:solidFill>
              <a:srgbClr val="FF0000"/>
            </a:solidFill>
            <a:headEnd type="none" w="sm" len="sm"/>
            <a:tailEnd type="none" w="sm" len="sm"/>
          </a:ln>
        </p:spPr>
        <p:style>
          <a:lnRef idx="1">
            <a:schemeClr val="accent2"/>
          </a:lnRef>
          <a:fillRef idx="0">
            <a:schemeClr val="accent2"/>
          </a:fillRef>
          <a:effectRef idx="0">
            <a:schemeClr val="accent2"/>
          </a:effectRef>
          <a:fontRef idx="minor">
            <a:schemeClr val="tx1"/>
          </a:fontRef>
        </p:style>
      </p:cxnSp>
      <p:sp>
        <p:nvSpPr>
          <p:cNvPr id="86035" name="文本框 19"/>
          <p:cNvSpPr txBox="1"/>
          <p:nvPr/>
        </p:nvSpPr>
        <p:spPr>
          <a:xfrm>
            <a:off x="985838" y="5135563"/>
            <a:ext cx="3246402" cy="40011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000" dirty="0">
                <a:latin typeface="Arial" panose="020B0604020202020204" pitchFamily="34" charset="0"/>
                <a:ea typeface="宋体" panose="02010600030101010101" pitchFamily="2" charset="-122"/>
              </a:rPr>
              <a:t>M ={(A,3),(B,1),(C,2),(D,4)}</a:t>
            </a:r>
            <a:endParaRPr lang="zh-CN" altLang="en-US" sz="2000" dirty="0">
              <a:latin typeface="Arial" panose="020B0604020202020204" pitchFamily="34" charset="0"/>
              <a:ea typeface="宋体" panose="02010600030101010101" pitchFamily="2" charset="-122"/>
            </a:endParaRPr>
          </a:p>
        </p:txBody>
      </p:sp>
      <p:sp>
        <p:nvSpPr>
          <p:cNvPr id="21" name="文本框 20"/>
          <p:cNvSpPr txBox="1"/>
          <p:nvPr/>
        </p:nvSpPr>
        <p:spPr>
          <a:xfrm>
            <a:off x="4435475" y="2557463"/>
            <a:ext cx="3775393" cy="10156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zh-CN" altLang="en-US" sz="2000" dirty="0">
                <a:solidFill>
                  <a:srgbClr val="FF0000"/>
                </a:solidFill>
                <a:latin typeface="Arial" panose="020B0604020202020204" pitchFamily="34" charset="0"/>
                <a:ea typeface="宋体" panose="02010600030101010101" pitchFamily="2" charset="-122"/>
              </a:rPr>
              <a:t>此时图中已无增广路，故该二分</a:t>
            </a:r>
            <a:endParaRPr lang="en-US" altLang="zh-CN" sz="2000" dirty="0">
              <a:solidFill>
                <a:srgbClr val="FF0000"/>
              </a:solidFill>
              <a:latin typeface="Arial" panose="020B0604020202020204" pitchFamily="34" charset="0"/>
              <a:ea typeface="宋体" panose="02010600030101010101" pitchFamily="2" charset="-122"/>
            </a:endParaRPr>
          </a:p>
          <a:p>
            <a:pPr marL="0" lvl="0" indent="0">
              <a:spcBef>
                <a:spcPct val="0"/>
              </a:spcBef>
              <a:buClrTx/>
              <a:buSzPct val="100000"/>
              <a:buNone/>
            </a:pPr>
            <a:r>
              <a:rPr lang="zh-CN" altLang="en-US" sz="2000" dirty="0">
                <a:solidFill>
                  <a:srgbClr val="FF0000"/>
                </a:solidFill>
                <a:latin typeface="Arial" panose="020B0604020202020204" pitchFamily="34" charset="0"/>
                <a:ea typeface="宋体" panose="02010600030101010101" pitchFamily="2" charset="-122"/>
              </a:rPr>
              <a:t>图的最大匹配为</a:t>
            </a:r>
            <a:r>
              <a:rPr lang="en-US" altLang="zh-CN" sz="2000" dirty="0">
                <a:solidFill>
                  <a:srgbClr val="FF0000"/>
                </a:solidFill>
                <a:latin typeface="Arial" panose="020B0604020202020204" pitchFamily="34" charset="0"/>
                <a:ea typeface="宋体" panose="02010600030101010101" pitchFamily="2" charset="-122"/>
              </a:rPr>
              <a:t>4</a:t>
            </a:r>
            <a:r>
              <a:rPr lang="zh-CN" altLang="en-US" sz="2000" dirty="0">
                <a:solidFill>
                  <a:srgbClr val="FF0000"/>
                </a:solidFill>
                <a:latin typeface="Arial" panose="020B0604020202020204" pitchFamily="34" charset="0"/>
                <a:ea typeface="宋体" panose="02010600030101010101" pitchFamily="2" charset="-122"/>
              </a:rPr>
              <a:t>。</a:t>
            </a:r>
            <a:endParaRPr lang="en-US" altLang="zh-CN" sz="2000" dirty="0">
              <a:solidFill>
                <a:srgbClr val="FF0000"/>
              </a:solidFill>
              <a:latin typeface="Arial" panose="020B0604020202020204" pitchFamily="34" charset="0"/>
              <a:ea typeface="宋体" panose="02010600030101010101" pitchFamily="2" charset="-122"/>
            </a:endParaRPr>
          </a:p>
          <a:p>
            <a:pPr marL="0" indent="0">
              <a:spcBef>
                <a:spcPct val="0"/>
              </a:spcBef>
              <a:buClrTx/>
              <a:buSzPct val="100000"/>
              <a:buNone/>
            </a:pPr>
            <a:r>
              <a:rPr lang="zh-CN" altLang="en-US" sz="2000" dirty="0">
                <a:solidFill>
                  <a:srgbClr val="FF0000"/>
                </a:solidFill>
                <a:latin typeface="Arial" panose="020B0604020202020204" pitchFamily="34" charset="0"/>
                <a:ea typeface="宋体" panose="02010600030101010101" pitchFamily="2" charset="-122"/>
              </a:rPr>
              <a:t>所以最多能分配</a:t>
            </a:r>
            <a:r>
              <a:rPr lang="en-US" altLang="zh-CN" sz="2000" dirty="0">
                <a:solidFill>
                  <a:srgbClr val="FF0000"/>
                </a:solidFill>
                <a:latin typeface="Arial" panose="020B0604020202020204" pitchFamily="34" charset="0"/>
                <a:ea typeface="宋体" panose="02010600030101010101" pitchFamily="2" charset="-122"/>
              </a:rPr>
              <a:t>4</a:t>
            </a:r>
            <a:r>
              <a:rPr lang="zh-CN" altLang="en-US" sz="2000" dirty="0">
                <a:solidFill>
                  <a:srgbClr val="FF0000"/>
                </a:solidFill>
                <a:latin typeface="Arial" panose="020B0604020202020204" pitchFamily="34" charset="0"/>
                <a:ea typeface="宋体" panose="02010600030101010101" pitchFamily="2" charset="-122"/>
              </a:rPr>
              <a:t>个任务。</a:t>
            </a:r>
            <a:endParaRPr lang="en-US" altLang="zh-CN" sz="20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a:xfrm>
            <a:off x="381000" y="44626"/>
            <a:ext cx="8229600" cy="1039977"/>
          </a:xfrm>
        </p:spPr>
        <p:txBody>
          <a:bodyPr vert="horz" wrap="square" lIns="92075" tIns="46038" rIns="92075" bIns="46038" anchor="ctr"/>
          <a:lstStyle/>
          <a:p>
            <a:r>
              <a:rPr lang="zh-CN" altLang="en-US" sz="4000" dirty="0"/>
              <a:t>松弛</a:t>
            </a:r>
          </a:p>
        </p:txBody>
      </p:sp>
      <p:sp>
        <p:nvSpPr>
          <p:cNvPr id="9220" name="Rectangle 3"/>
          <p:cNvSpPr>
            <a:spLocks noGrp="1"/>
          </p:cNvSpPr>
          <p:nvPr>
            <p:ph idx="1"/>
          </p:nvPr>
        </p:nvSpPr>
        <p:spPr/>
        <p:txBody>
          <a:bodyPr vert="horz" wrap="square" lIns="92075" tIns="46038" rIns="92075" bIns="46038" anchor="t"/>
          <a:lstStyle/>
          <a:p>
            <a:r>
              <a:rPr lang="zh-CN" altLang="en-US" dirty="0">
                <a:ea typeface="宋体" panose="02010600030101010101" pitchFamily="2" charset="-122"/>
              </a:rPr>
              <a:t>最短路径算法的核心技术是</a:t>
            </a:r>
            <a:r>
              <a:rPr lang="zh-CN" altLang="en-US" i="1" dirty="0">
                <a:solidFill>
                  <a:schemeClr val="tx2"/>
                </a:solidFill>
                <a:ea typeface="宋体" panose="02010600030101010101" pitchFamily="2" charset="-122"/>
              </a:rPr>
              <a:t>松弛</a:t>
            </a:r>
            <a:endParaRPr lang="zh-CN" altLang="en-US" dirty="0">
              <a:ea typeface="宋体" panose="02010600030101010101" pitchFamily="2" charset="-122"/>
            </a:endParaRPr>
          </a:p>
          <a:p>
            <a:endParaRPr lang="zh-CN" altLang="en-US" dirty="0">
              <a:ea typeface="宋体" panose="02010600030101010101" pitchFamily="2" charset="-122"/>
              <a:sym typeface="Symbol" panose="05050102010706020507" pitchFamily="18" charset="2"/>
            </a:endParaRPr>
          </a:p>
          <a:p>
            <a:pPr lvl="1">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Relax(u,v,w) { </a:t>
            </a:r>
          </a:p>
          <a:p>
            <a:pPr lvl="1">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    if (d[v] &gt; d[u]+w) then d[v]=d[u]+w;</a:t>
            </a:r>
          </a:p>
          <a:p>
            <a:pPr lvl="1">
              <a:buNone/>
            </a:pPr>
            <a:r>
              <a:rPr lang="en-US" altLang="zh-CN" sz="2400" b="1" dirty="0">
                <a:latin typeface="Courier New" panose="02070309020205020404" pitchFamily="49" charset="0"/>
                <a:ea typeface="宋体" panose="02010600030101010101" pitchFamily="2" charset="-122"/>
                <a:sym typeface="Symbol" panose="05050102010706020507" pitchFamily="18" charset="2"/>
              </a:rPr>
              <a:t>}</a:t>
            </a:r>
          </a:p>
        </p:txBody>
      </p:sp>
      <p:grpSp>
        <p:nvGrpSpPr>
          <p:cNvPr id="5" name="Group 4">
            <a:extLst>
              <a:ext uri="{FF2B5EF4-FFF2-40B4-BE49-F238E27FC236}">
                <a16:creationId xmlns:a16="http://schemas.microsoft.com/office/drawing/2014/main" id="{84C72660-BFC2-4542-8A1B-439EAA9E9D96}"/>
              </a:ext>
            </a:extLst>
          </p:cNvPr>
          <p:cNvGrpSpPr/>
          <p:nvPr/>
        </p:nvGrpSpPr>
        <p:grpSpPr>
          <a:xfrm>
            <a:off x="1219200" y="3810000"/>
            <a:ext cx="2963863" cy="2019300"/>
            <a:chOff x="1219200" y="3810000"/>
            <a:chExt cx="2963863" cy="2019300"/>
          </a:xfrm>
        </p:grpSpPr>
        <p:grpSp>
          <p:nvGrpSpPr>
            <p:cNvPr id="2" name="Group 4"/>
            <p:cNvGrpSpPr/>
            <p:nvPr/>
          </p:nvGrpSpPr>
          <p:grpSpPr>
            <a:xfrm>
              <a:off x="1219200" y="3810000"/>
              <a:ext cx="2963863" cy="2019300"/>
              <a:chOff x="768" y="2772"/>
              <a:chExt cx="1867" cy="1272"/>
            </a:xfrm>
          </p:grpSpPr>
          <p:sp>
            <p:nvSpPr>
              <p:cNvPr id="9233" name="Oval 5"/>
              <p:cNvSpPr/>
              <p:nvPr/>
            </p:nvSpPr>
            <p:spPr>
              <a:xfrm>
                <a:off x="2304" y="2810"/>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9</a:t>
                </a:r>
              </a:p>
            </p:txBody>
          </p:sp>
          <p:sp>
            <p:nvSpPr>
              <p:cNvPr id="9234" name="Oval 6"/>
              <p:cNvSpPr/>
              <p:nvPr/>
            </p:nvSpPr>
            <p:spPr>
              <a:xfrm>
                <a:off x="768" y="2820"/>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5</a:t>
                </a:r>
              </a:p>
            </p:txBody>
          </p:sp>
          <p:cxnSp>
            <p:nvCxnSpPr>
              <p:cNvPr id="9235" name="AutoShape 7"/>
              <p:cNvCxnSpPr>
                <a:stCxn id="9234" idx="6"/>
                <a:endCxn id="9233" idx="2"/>
              </p:cNvCxnSpPr>
              <p:nvPr/>
            </p:nvCxnSpPr>
            <p:spPr>
              <a:xfrm flipV="1">
                <a:off x="1108" y="2984"/>
                <a:ext cx="1187" cy="10"/>
              </a:xfrm>
              <a:prstGeom prst="straightConnector1">
                <a:avLst/>
              </a:prstGeom>
              <a:ln w="28575" cap="flat" cmpd="sng">
                <a:solidFill>
                  <a:schemeClr val="accent1"/>
                </a:solidFill>
                <a:prstDash val="solid"/>
                <a:headEnd type="none" w="med" len="med"/>
                <a:tailEnd type="triangle" w="med" len="med"/>
              </a:ln>
            </p:spPr>
          </p:cxnSp>
          <p:sp>
            <p:nvSpPr>
              <p:cNvPr id="9236" name="Text Box 8"/>
              <p:cNvSpPr txBox="1"/>
              <p:nvPr/>
            </p:nvSpPr>
            <p:spPr>
              <a:xfrm>
                <a:off x="1536" y="2772"/>
                <a:ext cx="21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2</a:t>
                </a:r>
              </a:p>
            </p:txBody>
          </p:sp>
          <p:sp>
            <p:nvSpPr>
              <p:cNvPr id="9237" name="Oval 9"/>
              <p:cNvSpPr/>
              <p:nvPr/>
            </p:nvSpPr>
            <p:spPr>
              <a:xfrm>
                <a:off x="2304" y="3686"/>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7</a:t>
                </a:r>
              </a:p>
            </p:txBody>
          </p:sp>
          <p:sp>
            <p:nvSpPr>
              <p:cNvPr id="9238" name="Oval 10"/>
              <p:cNvSpPr/>
              <p:nvPr/>
            </p:nvSpPr>
            <p:spPr>
              <a:xfrm>
                <a:off x="768" y="3696"/>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5</a:t>
                </a:r>
              </a:p>
            </p:txBody>
          </p:sp>
          <p:cxnSp>
            <p:nvCxnSpPr>
              <p:cNvPr id="9239" name="AutoShape 11"/>
              <p:cNvCxnSpPr>
                <a:stCxn id="9238" idx="6"/>
                <a:endCxn id="9237" idx="2"/>
              </p:cNvCxnSpPr>
              <p:nvPr/>
            </p:nvCxnSpPr>
            <p:spPr>
              <a:xfrm flipV="1">
                <a:off x="1108" y="3860"/>
                <a:ext cx="1187" cy="10"/>
              </a:xfrm>
              <a:prstGeom prst="straightConnector1">
                <a:avLst/>
              </a:prstGeom>
              <a:ln w="28575" cap="flat" cmpd="sng">
                <a:solidFill>
                  <a:schemeClr val="accent1"/>
                </a:solidFill>
                <a:prstDash val="solid"/>
                <a:headEnd type="none" w="med" len="med"/>
                <a:tailEnd type="triangle" w="med" len="med"/>
              </a:ln>
            </p:spPr>
          </p:cxnSp>
          <p:sp>
            <p:nvSpPr>
              <p:cNvPr id="9240" name="Text Box 12"/>
              <p:cNvSpPr txBox="1"/>
              <p:nvPr/>
            </p:nvSpPr>
            <p:spPr>
              <a:xfrm>
                <a:off x="1536" y="3648"/>
                <a:ext cx="21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2</a:t>
                </a:r>
              </a:p>
            </p:txBody>
          </p:sp>
          <p:sp>
            <p:nvSpPr>
              <p:cNvPr id="9241" name="Line 13"/>
              <p:cNvSpPr/>
              <p:nvPr/>
            </p:nvSpPr>
            <p:spPr>
              <a:xfrm>
                <a:off x="1680" y="3216"/>
                <a:ext cx="0" cy="432"/>
              </a:xfrm>
              <a:prstGeom prst="line">
                <a:avLst/>
              </a:prstGeom>
              <a:ln w="76200" cap="flat" cmpd="sng">
                <a:solidFill>
                  <a:schemeClr val="tx1"/>
                </a:solidFill>
                <a:prstDash val="sysDot"/>
                <a:headEnd type="none" w="med" len="med"/>
                <a:tailEnd type="triangle" w="med" len="med"/>
              </a:ln>
            </p:spPr>
          </p:sp>
          <p:sp>
            <p:nvSpPr>
              <p:cNvPr id="9242" name="Text Box 14"/>
              <p:cNvSpPr txBox="1"/>
              <p:nvPr/>
            </p:nvSpPr>
            <p:spPr>
              <a:xfrm>
                <a:off x="1766" y="3258"/>
                <a:ext cx="691" cy="288"/>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b="1" i="1" dirty="0">
                    <a:latin typeface="Courier New" panose="02070309020205020404" pitchFamily="49" charset="0"/>
                    <a:ea typeface="宋体" panose="02010600030101010101" pitchFamily="2" charset="-122"/>
                  </a:rPr>
                  <a:t>Relax</a:t>
                </a:r>
              </a:p>
            </p:txBody>
          </p:sp>
        </p:grpSp>
        <p:sp>
          <p:nvSpPr>
            <p:cNvPr id="4" name="TextBox 3">
              <a:extLst>
                <a:ext uri="{FF2B5EF4-FFF2-40B4-BE49-F238E27FC236}">
                  <a16:creationId xmlns:a16="http://schemas.microsoft.com/office/drawing/2014/main" id="{E239286B-0919-1C4C-B7E4-2D1761A8AE20}"/>
                </a:ext>
              </a:extLst>
            </p:cNvPr>
            <p:cNvSpPr txBox="1"/>
            <p:nvPr/>
          </p:nvSpPr>
          <p:spPr>
            <a:xfrm>
              <a:off x="1338897" y="4422417"/>
              <a:ext cx="306494" cy="369332"/>
            </a:xfrm>
            <a:prstGeom prst="rect">
              <a:avLst/>
            </a:prstGeom>
            <a:noFill/>
          </p:spPr>
          <p:txBody>
            <a:bodyPr wrap="none" rtlCol="0">
              <a:spAutoFit/>
            </a:bodyPr>
            <a:lstStyle/>
            <a:p>
              <a:r>
                <a:rPr lang="en-US" altLang="zh-CN" dirty="0"/>
                <a:t>u</a:t>
              </a:r>
              <a:endParaRPr lang="en-CN" dirty="0"/>
            </a:p>
          </p:txBody>
        </p:sp>
        <p:sp>
          <p:nvSpPr>
            <p:cNvPr id="28" name="TextBox 27">
              <a:extLst>
                <a:ext uri="{FF2B5EF4-FFF2-40B4-BE49-F238E27FC236}">
                  <a16:creationId xmlns:a16="http://schemas.microsoft.com/office/drawing/2014/main" id="{2DF8B33C-1534-B247-8E33-EC3F4ABFE550}"/>
                </a:ext>
              </a:extLst>
            </p:cNvPr>
            <p:cNvSpPr txBox="1"/>
            <p:nvPr/>
          </p:nvSpPr>
          <p:spPr>
            <a:xfrm>
              <a:off x="3808307" y="4396859"/>
              <a:ext cx="288862" cy="369332"/>
            </a:xfrm>
            <a:prstGeom prst="rect">
              <a:avLst/>
            </a:prstGeom>
            <a:noFill/>
          </p:spPr>
          <p:txBody>
            <a:bodyPr wrap="none" rtlCol="0">
              <a:spAutoFit/>
            </a:bodyPr>
            <a:lstStyle/>
            <a:p>
              <a:r>
                <a:rPr lang="en-US" altLang="zh-CN" dirty="0"/>
                <a:t>v</a:t>
              </a:r>
              <a:endParaRPr lang="en-CN" dirty="0"/>
            </a:p>
          </p:txBody>
        </p:sp>
      </p:grpSp>
      <p:grpSp>
        <p:nvGrpSpPr>
          <p:cNvPr id="6" name="Group 5">
            <a:extLst>
              <a:ext uri="{FF2B5EF4-FFF2-40B4-BE49-F238E27FC236}">
                <a16:creationId xmlns:a16="http://schemas.microsoft.com/office/drawing/2014/main" id="{8193741D-BAA6-4740-8CA6-2EAF5F5FA810}"/>
              </a:ext>
            </a:extLst>
          </p:cNvPr>
          <p:cNvGrpSpPr/>
          <p:nvPr/>
        </p:nvGrpSpPr>
        <p:grpSpPr>
          <a:xfrm>
            <a:off x="5189538" y="3810000"/>
            <a:ext cx="2963862" cy="2019300"/>
            <a:chOff x="5189538" y="3810000"/>
            <a:chExt cx="2963862" cy="2019300"/>
          </a:xfrm>
        </p:grpSpPr>
        <p:grpSp>
          <p:nvGrpSpPr>
            <p:cNvPr id="3" name="Group 15"/>
            <p:cNvGrpSpPr/>
            <p:nvPr/>
          </p:nvGrpSpPr>
          <p:grpSpPr>
            <a:xfrm>
              <a:off x="5189538" y="3810000"/>
              <a:ext cx="2963862" cy="2019300"/>
              <a:chOff x="3269" y="2772"/>
              <a:chExt cx="1867" cy="1272"/>
            </a:xfrm>
          </p:grpSpPr>
          <p:sp>
            <p:nvSpPr>
              <p:cNvPr id="9223" name="Oval 16"/>
              <p:cNvSpPr/>
              <p:nvPr/>
            </p:nvSpPr>
            <p:spPr>
              <a:xfrm>
                <a:off x="4805" y="2810"/>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6</a:t>
                </a:r>
              </a:p>
            </p:txBody>
          </p:sp>
          <p:sp>
            <p:nvSpPr>
              <p:cNvPr id="9224" name="Oval 17"/>
              <p:cNvSpPr/>
              <p:nvPr/>
            </p:nvSpPr>
            <p:spPr>
              <a:xfrm>
                <a:off x="3269" y="2820"/>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5</a:t>
                </a:r>
              </a:p>
            </p:txBody>
          </p:sp>
          <p:cxnSp>
            <p:nvCxnSpPr>
              <p:cNvPr id="9225" name="AutoShape 18"/>
              <p:cNvCxnSpPr>
                <a:stCxn id="9224" idx="6"/>
                <a:endCxn id="9223" idx="2"/>
              </p:cNvCxnSpPr>
              <p:nvPr/>
            </p:nvCxnSpPr>
            <p:spPr>
              <a:xfrm flipV="1">
                <a:off x="3609" y="2984"/>
                <a:ext cx="1187" cy="10"/>
              </a:xfrm>
              <a:prstGeom prst="straightConnector1">
                <a:avLst/>
              </a:prstGeom>
              <a:ln w="28575" cap="flat" cmpd="sng">
                <a:solidFill>
                  <a:schemeClr val="accent1"/>
                </a:solidFill>
                <a:prstDash val="solid"/>
                <a:headEnd type="none" w="med" len="med"/>
                <a:tailEnd type="triangle" w="med" len="med"/>
              </a:ln>
            </p:spPr>
          </p:cxnSp>
          <p:sp>
            <p:nvSpPr>
              <p:cNvPr id="9226" name="Text Box 19"/>
              <p:cNvSpPr txBox="1"/>
              <p:nvPr/>
            </p:nvSpPr>
            <p:spPr>
              <a:xfrm>
                <a:off x="4037" y="2772"/>
                <a:ext cx="21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2</a:t>
                </a:r>
              </a:p>
            </p:txBody>
          </p:sp>
          <p:sp>
            <p:nvSpPr>
              <p:cNvPr id="9227" name="Oval 20"/>
              <p:cNvSpPr/>
              <p:nvPr/>
            </p:nvSpPr>
            <p:spPr>
              <a:xfrm>
                <a:off x="4805" y="3686"/>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6</a:t>
                </a:r>
              </a:p>
            </p:txBody>
          </p:sp>
          <p:sp>
            <p:nvSpPr>
              <p:cNvPr id="9228" name="Oval 21"/>
              <p:cNvSpPr/>
              <p:nvPr/>
            </p:nvSpPr>
            <p:spPr>
              <a:xfrm>
                <a:off x="3269" y="3696"/>
                <a:ext cx="331" cy="348"/>
              </a:xfrm>
              <a:prstGeom prst="ellipse">
                <a:avLst/>
              </a:prstGeom>
              <a:solidFill>
                <a:srgbClr val="FFFFFF"/>
              </a:solidFill>
              <a:ln w="28575" cap="flat" cmpd="sng">
                <a:solidFill>
                  <a:schemeClr val="accent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5</a:t>
                </a:r>
              </a:p>
            </p:txBody>
          </p:sp>
          <p:cxnSp>
            <p:nvCxnSpPr>
              <p:cNvPr id="9229" name="AutoShape 22"/>
              <p:cNvCxnSpPr>
                <a:stCxn id="9228" idx="6"/>
                <a:endCxn id="9227" idx="2"/>
              </p:cNvCxnSpPr>
              <p:nvPr/>
            </p:nvCxnSpPr>
            <p:spPr>
              <a:xfrm flipV="1">
                <a:off x="3609" y="3860"/>
                <a:ext cx="1187" cy="10"/>
              </a:xfrm>
              <a:prstGeom prst="straightConnector1">
                <a:avLst/>
              </a:prstGeom>
              <a:ln w="28575" cap="flat" cmpd="sng">
                <a:solidFill>
                  <a:schemeClr val="accent1"/>
                </a:solidFill>
                <a:prstDash val="solid"/>
                <a:headEnd type="none" w="med" len="med"/>
                <a:tailEnd type="triangle" w="med" len="med"/>
              </a:ln>
            </p:spPr>
          </p:cxnSp>
          <p:sp>
            <p:nvSpPr>
              <p:cNvPr id="9230" name="Text Box 23"/>
              <p:cNvSpPr txBox="1"/>
              <p:nvPr/>
            </p:nvSpPr>
            <p:spPr>
              <a:xfrm>
                <a:off x="4037" y="3648"/>
                <a:ext cx="212"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lgn="ctr">
                  <a:spcBef>
                    <a:spcPct val="0"/>
                  </a:spcBef>
                  <a:buClrTx/>
                  <a:buSzPct val="100000"/>
                  <a:buNone/>
                </a:pPr>
                <a:r>
                  <a:rPr lang="en-US" altLang="zh-CN" sz="2000" b="1" i="1" dirty="0">
                    <a:latin typeface="Courier New" panose="02070309020205020404" pitchFamily="49" charset="0"/>
                    <a:ea typeface="宋体" panose="02010600030101010101" pitchFamily="2" charset="-122"/>
                  </a:rPr>
                  <a:t>2</a:t>
                </a:r>
              </a:p>
            </p:txBody>
          </p:sp>
          <p:sp>
            <p:nvSpPr>
              <p:cNvPr id="9231" name="Line 24"/>
              <p:cNvSpPr/>
              <p:nvPr/>
            </p:nvSpPr>
            <p:spPr>
              <a:xfrm>
                <a:off x="4128" y="3216"/>
                <a:ext cx="0" cy="432"/>
              </a:xfrm>
              <a:prstGeom prst="line">
                <a:avLst/>
              </a:prstGeom>
              <a:ln w="76200" cap="flat" cmpd="sng">
                <a:solidFill>
                  <a:schemeClr val="tx1"/>
                </a:solidFill>
                <a:prstDash val="sysDot"/>
                <a:headEnd type="none" w="med" len="med"/>
                <a:tailEnd type="triangle" w="med" len="med"/>
              </a:ln>
            </p:spPr>
          </p:sp>
          <p:sp>
            <p:nvSpPr>
              <p:cNvPr id="9232" name="Text Box 25"/>
              <p:cNvSpPr txBox="1"/>
              <p:nvPr/>
            </p:nvSpPr>
            <p:spPr>
              <a:xfrm>
                <a:off x="4214" y="3258"/>
                <a:ext cx="691" cy="288"/>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85000"/>
                  <a:buFont typeface="Times New Roman" panose="02020603050405020304" pitchFamily="18" charset="0"/>
                  <a:buChar char="●"/>
                  <a:defRPr sz="3200" i="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Times New Roman" panose="02020603050405020304" pitchFamily="18" charset="0"/>
                  <a:buChar char="■"/>
                  <a:defRPr sz="2800">
                    <a:solidFill>
                      <a:schemeClr val="tx1"/>
                    </a:solidFill>
                    <a:latin typeface="+mn-lt"/>
                  </a:defRPr>
                </a:lvl2pPr>
                <a:lvl3pPr marL="1143000" indent="-228600" algn="l" rtl="0" eaLnBrk="0" fontAlgn="base" hangingPunct="0">
                  <a:spcBef>
                    <a:spcPct val="20000"/>
                  </a:spcBef>
                  <a:spcAft>
                    <a:spcPct val="0"/>
                  </a:spcAft>
                  <a:buClr>
                    <a:schemeClr val="accent1"/>
                  </a:buClr>
                  <a:buSzPct val="85000"/>
                  <a:buFont typeface="Times New Roman" panose="02020603050405020304" pitchFamily="18"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5000"/>
                  <a:buFont typeface="Wingdings" panose="05000000000000000000" pitchFamily="2" charset="2"/>
                  <a:buChar char="u"/>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stStyle>
              <a:p>
                <a:pPr marL="0" lvl="0" indent="0">
                  <a:spcBef>
                    <a:spcPct val="0"/>
                  </a:spcBef>
                  <a:buClrTx/>
                  <a:buSzPct val="100000"/>
                  <a:buNone/>
                </a:pPr>
                <a:r>
                  <a:rPr lang="en-US" altLang="zh-CN" sz="2400" b="1" i="1" dirty="0">
                    <a:latin typeface="Courier New" panose="02070309020205020404" pitchFamily="49" charset="0"/>
                    <a:ea typeface="宋体" panose="02010600030101010101" pitchFamily="2" charset="-122"/>
                  </a:rPr>
                  <a:t>Relax</a:t>
                </a:r>
              </a:p>
            </p:txBody>
          </p:sp>
        </p:grpSp>
        <p:sp>
          <p:nvSpPr>
            <p:cNvPr id="29" name="TextBox 28">
              <a:extLst>
                <a:ext uri="{FF2B5EF4-FFF2-40B4-BE49-F238E27FC236}">
                  <a16:creationId xmlns:a16="http://schemas.microsoft.com/office/drawing/2014/main" id="{AEDD9826-B41F-0348-B6F4-4FF8AA593881}"/>
                </a:ext>
              </a:extLst>
            </p:cNvPr>
            <p:cNvSpPr txBox="1"/>
            <p:nvPr/>
          </p:nvSpPr>
          <p:spPr>
            <a:xfrm>
              <a:off x="5319713" y="4420402"/>
              <a:ext cx="306494" cy="369332"/>
            </a:xfrm>
            <a:prstGeom prst="rect">
              <a:avLst/>
            </a:prstGeom>
            <a:noFill/>
          </p:spPr>
          <p:txBody>
            <a:bodyPr wrap="none" rtlCol="0">
              <a:spAutoFit/>
            </a:bodyPr>
            <a:lstStyle/>
            <a:p>
              <a:r>
                <a:rPr lang="en-US" altLang="zh-CN" dirty="0"/>
                <a:t>u</a:t>
              </a:r>
              <a:endParaRPr lang="en-CN" dirty="0"/>
            </a:p>
          </p:txBody>
        </p:sp>
        <p:sp>
          <p:nvSpPr>
            <p:cNvPr id="30" name="TextBox 29">
              <a:extLst>
                <a:ext uri="{FF2B5EF4-FFF2-40B4-BE49-F238E27FC236}">
                  <a16:creationId xmlns:a16="http://schemas.microsoft.com/office/drawing/2014/main" id="{EB28DA90-53B7-BD44-869E-962222AA2D29}"/>
                </a:ext>
              </a:extLst>
            </p:cNvPr>
            <p:cNvSpPr txBox="1"/>
            <p:nvPr/>
          </p:nvSpPr>
          <p:spPr>
            <a:xfrm>
              <a:off x="7765350" y="4395449"/>
              <a:ext cx="288862" cy="369332"/>
            </a:xfrm>
            <a:prstGeom prst="rect">
              <a:avLst/>
            </a:prstGeom>
            <a:noFill/>
          </p:spPr>
          <p:txBody>
            <a:bodyPr wrap="none" rtlCol="0">
              <a:spAutoFit/>
            </a:bodyPr>
            <a:lstStyle/>
            <a:p>
              <a:r>
                <a:rPr lang="en-US" altLang="zh-CN" dirty="0"/>
                <a:t>v</a:t>
              </a:r>
              <a:endParaRPr lang="en-CN"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6DECC-6F7C-D74A-AE03-58FEF0DBF307}"/>
              </a:ext>
            </a:extLst>
          </p:cNvPr>
          <p:cNvSpPr>
            <a:spLocks noGrp="1"/>
          </p:cNvSpPr>
          <p:nvPr>
            <p:ph type="title"/>
          </p:nvPr>
        </p:nvSpPr>
        <p:spPr>
          <a:xfrm>
            <a:off x="381000" y="44626"/>
            <a:ext cx="8229600" cy="1039977"/>
          </a:xfrm>
        </p:spPr>
        <p:txBody>
          <a:bodyPr/>
          <a:lstStyle/>
          <a:p>
            <a:r>
              <a:rPr lang="en-US" altLang="zh-CN" dirty="0"/>
              <a:t>Bellman-Ford </a:t>
            </a:r>
            <a:r>
              <a:rPr lang="zh-CN" altLang="en-US" dirty="0"/>
              <a:t>算法</a:t>
            </a:r>
            <a:endParaRPr lang="en-CN" dirty="0"/>
          </a:p>
        </p:txBody>
      </p:sp>
      <p:sp>
        <p:nvSpPr>
          <p:cNvPr id="3" name="Content Placeholder 2">
            <a:extLst>
              <a:ext uri="{FF2B5EF4-FFF2-40B4-BE49-F238E27FC236}">
                <a16:creationId xmlns:a16="http://schemas.microsoft.com/office/drawing/2014/main" id="{FC133A75-B18A-4C47-A8DC-94A05D0BEA5B}"/>
              </a:ext>
            </a:extLst>
          </p:cNvPr>
          <p:cNvSpPr>
            <a:spLocks noGrp="1"/>
          </p:cNvSpPr>
          <p:nvPr>
            <p:ph idx="1"/>
          </p:nvPr>
        </p:nvSpPr>
        <p:spPr/>
        <p:txBody>
          <a:bodyPr/>
          <a:lstStyle/>
          <a:p>
            <a:pPr algn="just"/>
            <a:r>
              <a:rPr lang="en-US" altLang="zh-CN" dirty="0"/>
              <a:t>Bellman-Ford</a:t>
            </a:r>
            <a:r>
              <a:rPr lang="zh-CN" altLang="en-US" dirty="0"/>
              <a:t>算法解决一般情况下的单源最短路径问题。</a:t>
            </a:r>
            <a:endParaRPr lang="en-US" altLang="zh-CN" dirty="0"/>
          </a:p>
          <a:p>
            <a:pPr lvl="1"/>
            <a:r>
              <a:rPr lang="zh-CN" altLang="en-US" dirty="0"/>
              <a:t>边的权重可以为负值</a:t>
            </a:r>
            <a:endParaRPr lang="en-US" altLang="zh-CN" dirty="0"/>
          </a:p>
          <a:p>
            <a:pPr lvl="1" algn="just"/>
            <a:r>
              <a:rPr lang="zh-CN" altLang="en-US" dirty="0"/>
              <a:t>给定带权重的有向图，</a:t>
            </a:r>
            <a:r>
              <a:rPr lang="en-US" altLang="zh-CN" dirty="0"/>
              <a:t>Bellman-Ford</a:t>
            </a:r>
            <a:r>
              <a:rPr lang="zh-CN" altLang="en-US" dirty="0"/>
              <a:t>算法返回一个</a:t>
            </a:r>
            <a:r>
              <a:rPr lang="en-US" altLang="zh-CN" dirty="0"/>
              <a:t>bool</a:t>
            </a:r>
            <a:r>
              <a:rPr lang="zh-CN" altLang="en-US" dirty="0"/>
              <a:t>变量，表明是否存在一个从源节点可以到达的权重为负的环路（负圈）</a:t>
            </a:r>
            <a:endParaRPr lang="en-CN" dirty="0"/>
          </a:p>
        </p:txBody>
      </p:sp>
    </p:spTree>
    <p:extLst>
      <p:ext uri="{BB962C8B-B14F-4D97-AF65-F5344CB8AC3E}">
        <p14:creationId xmlns:p14="http://schemas.microsoft.com/office/powerpoint/2010/main" val="1525295624"/>
      </p:ext>
    </p:extLst>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34542</TotalTime>
  <Words>8153</Words>
  <Application>Microsoft Macintosh PowerPoint</Application>
  <PresentationFormat>On-screen Show (4:3)</PresentationFormat>
  <Paragraphs>1430</Paragraphs>
  <Slides>76</Slides>
  <Notes>54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94" baseType="lpstr">
      <vt:lpstr>等线</vt:lpstr>
      <vt:lpstr>Microsoft YaHei</vt:lpstr>
      <vt:lpstr>SimSun</vt:lpstr>
      <vt:lpstr>华文琥珀</vt:lpstr>
      <vt:lpstr>楷体</vt:lpstr>
      <vt:lpstr>Arial</vt:lpstr>
      <vt:lpstr>Calibri</vt:lpstr>
      <vt:lpstr>Cambria Math</vt:lpstr>
      <vt:lpstr>Consolas</vt:lpstr>
      <vt:lpstr>Courier New</vt:lpstr>
      <vt:lpstr>Microsoft Sans Serif</vt:lpstr>
      <vt:lpstr>Monotype Corsiva</vt:lpstr>
      <vt:lpstr>Symbol</vt:lpstr>
      <vt:lpstr>Times New Roman</vt:lpstr>
      <vt:lpstr>Wingdings</vt:lpstr>
      <vt:lpstr>2_Office 主题​​</vt:lpstr>
      <vt:lpstr>Equation.3</vt:lpstr>
      <vt:lpstr>Equation</vt:lpstr>
      <vt:lpstr>PowerPoint Presentation</vt:lpstr>
      <vt:lpstr>PowerPoint Presentation</vt:lpstr>
      <vt:lpstr>  9.5  最短路径问题</vt:lpstr>
      <vt:lpstr>单源最短路径</vt:lpstr>
      <vt:lpstr>最短路径的性质</vt:lpstr>
      <vt:lpstr>最短路径的性质</vt:lpstr>
      <vt:lpstr>最短路径的性质</vt:lpstr>
      <vt:lpstr>松弛</vt:lpstr>
      <vt:lpstr>Bellman-Ford 算法</vt:lpstr>
      <vt:lpstr>Bellman-Ford 算法</vt:lpstr>
      <vt:lpstr>Bellman-Ford 算法</vt:lpstr>
      <vt:lpstr>Bellman-Ford 算法</vt:lpstr>
      <vt:lpstr>Bellman-Ford 算法</vt:lpstr>
      <vt:lpstr>Bellman-Ford 算法</vt:lpstr>
      <vt:lpstr>Bellman-Ford 算法</vt:lpstr>
      <vt:lpstr>Bellman-Ford 算法</vt:lpstr>
      <vt:lpstr>Bellman-Ford 算法 ——动态规划视角</vt:lpstr>
      <vt:lpstr>Bellman-Ford 算法 ——动态规划视角</vt:lpstr>
      <vt:lpstr>Bellman-Ford 算法 ——动态规划视角</vt:lpstr>
      <vt:lpstr>DAG 中最短路径</vt:lpstr>
      <vt:lpstr>DAG 中最短路径</vt:lpstr>
      <vt:lpstr>Dijkstra 算法</vt:lpstr>
      <vt:lpstr>Dijkstra 算法</vt:lpstr>
      <vt:lpstr>Dijkstra 算法</vt:lpstr>
      <vt:lpstr>Dijkstra 算法</vt:lpstr>
      <vt:lpstr>Dijkstra 算法的正确性</vt:lpstr>
      <vt:lpstr>  9.5  最短路径问题</vt:lpstr>
      <vt:lpstr>任意两点最短路径</vt:lpstr>
      <vt:lpstr>图和权矩阵</vt:lpstr>
      <vt:lpstr>Floyd算法</vt:lpstr>
      <vt:lpstr>Floyd算法</vt:lpstr>
      <vt:lpstr>Floyd算法</vt:lpstr>
      <vt:lpstr>Floyd算法</vt:lpstr>
      <vt:lpstr>Floyd算法</vt:lpstr>
      <vt:lpstr>PowerPoint Presentation</vt:lpstr>
      <vt:lpstr>PowerPoint Presentation</vt:lpstr>
      <vt:lpstr>PowerPoint Presentation</vt:lpstr>
      <vt:lpstr>PowerPoint Presentation</vt:lpstr>
      <vt:lpstr>示例 2 </vt:lpstr>
      <vt:lpstr>PowerPoint Presentation</vt:lpstr>
      <vt:lpstr>PowerPoint Presentation</vt:lpstr>
      <vt:lpstr>PowerPoint Presentation</vt:lpstr>
      <vt:lpstr>PowerPoint Presentation</vt:lpstr>
      <vt:lpstr>PowerPoint Presentation</vt:lpstr>
      <vt:lpstr>PowerPoint Presentation</vt:lpstr>
      <vt:lpstr>Floyd算法</vt:lpstr>
      <vt:lpstr>Floyd算法</vt:lpstr>
      <vt:lpstr>  9.6  网络流问题</vt:lpstr>
      <vt:lpstr>网络流问题</vt:lpstr>
      <vt:lpstr>流网络</vt:lpstr>
      <vt:lpstr>流网络</vt:lpstr>
      <vt:lpstr>流网络</vt:lpstr>
      <vt:lpstr>流网络</vt:lpstr>
      <vt:lpstr>Ford-Fulkerson方法</vt:lpstr>
      <vt:lpstr>余图（残存网络）</vt:lpstr>
      <vt:lpstr>增广路径</vt:lpstr>
      <vt:lpstr>Ford-Fulkerson方法</vt:lpstr>
      <vt:lpstr>PowerPoint Presentation</vt:lpstr>
      <vt:lpstr>PowerPoint Presentation</vt:lpstr>
      <vt:lpstr>PowerPoint Presentation</vt:lpstr>
      <vt:lpstr>Ford-Fulkerson方法</vt:lpstr>
      <vt:lpstr>  9.7  匹配问题</vt:lpstr>
      <vt:lpstr>匹配</vt:lpstr>
      <vt:lpstr> 二分图匹配</vt:lpstr>
      <vt:lpstr>二分图</vt:lpstr>
      <vt:lpstr>交替路和增广路</vt:lpstr>
      <vt:lpstr>关于增广路的推论</vt:lpstr>
      <vt:lpstr>匈牙利算法</vt:lpstr>
      <vt:lpstr>例子</vt:lpstr>
      <vt:lpstr>例子</vt:lpstr>
      <vt:lpstr>例子</vt:lpstr>
      <vt:lpstr>应用</vt:lpstr>
      <vt:lpstr>应用</vt:lpstr>
      <vt:lpstr>应用</vt:lpstr>
      <vt:lpstr>应用</vt:lpstr>
      <vt:lpstr>应用</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332: Algorithms</dc:title>
  <dc:creator>David Luebke</dc:creator>
  <cp:lastModifiedBy>Pei Wenjie</cp:lastModifiedBy>
  <cp:revision>1416</cp:revision>
  <cp:lastPrinted>1998-11-03T18:33:00Z</cp:lastPrinted>
  <dcterms:created xsi:type="dcterms:W3CDTF">1998-11-02T19:17:00Z</dcterms:created>
  <dcterms:modified xsi:type="dcterms:W3CDTF">2025-05-08T12:21:53Z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95</vt:i4>
  </property>
  <property fmtid="{D5CDD505-2E9C-101B-9397-08002B2CF9AE}" pid="5" name="ScreenSize">
    <vt:i4>3</vt:i4>
  </property>
  <property fmtid="{D5CDD505-2E9C-101B-9397-08002B2CF9AE}" pid="6" name="ScreenUsage">
    <vt:i4>2</vt:i4>
  </property>
  <property fmtid="{D5CDD505-2E9C-101B-9397-08002B2CF9AE}" pid="7" name="MailAddress">
    <vt:lpwstr>luebke@cs.virginia.edu</vt:lpwstr>
  </property>
  <property fmtid="{D5CDD505-2E9C-101B-9397-08002B2CF9AE}" pid="8" name="HomePage">
    <vt:lpwstr>http://www.cs.virginia.edu/~luebke</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1</vt:i4>
  </property>
  <property fmtid="{D5CDD505-2E9C-101B-9397-08002B2CF9AE}" pid="21" name="OutputDir">
    <vt:lpwstr>F:\public_html\cs332</vt:lpwstr>
  </property>
  <property fmtid="{D5CDD505-2E9C-101B-9397-08002B2CF9AE}" pid="22" name="KSOProductBuildVer">
    <vt:lpwstr>2052-11.1.0.10132</vt:lpwstr>
  </property>
</Properties>
</file>