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9" r:id="rId1"/>
  </p:sldMasterIdLst>
  <p:notesMasterIdLst>
    <p:notesMasterId r:id="rId53"/>
  </p:notesMasterIdLst>
  <p:handoutMasterIdLst>
    <p:handoutMasterId r:id="rId54"/>
  </p:handoutMasterIdLst>
  <p:sldIdLst>
    <p:sldId id="375" r:id="rId2"/>
    <p:sldId id="501" r:id="rId3"/>
    <p:sldId id="459" r:id="rId4"/>
    <p:sldId id="409" r:id="rId5"/>
    <p:sldId id="460" r:id="rId6"/>
    <p:sldId id="463" r:id="rId7"/>
    <p:sldId id="465" r:id="rId8"/>
    <p:sldId id="466" r:id="rId9"/>
    <p:sldId id="467" r:id="rId10"/>
    <p:sldId id="468" r:id="rId11"/>
    <p:sldId id="469" r:id="rId12"/>
    <p:sldId id="470" r:id="rId13"/>
    <p:sldId id="502" r:id="rId14"/>
    <p:sldId id="410" r:id="rId15"/>
    <p:sldId id="471" r:id="rId16"/>
    <p:sldId id="472" r:id="rId17"/>
    <p:sldId id="473" r:id="rId18"/>
    <p:sldId id="474" r:id="rId19"/>
    <p:sldId id="475" r:id="rId20"/>
    <p:sldId id="503" r:id="rId21"/>
    <p:sldId id="411" r:id="rId22"/>
    <p:sldId id="476" r:id="rId23"/>
    <p:sldId id="477" r:id="rId24"/>
    <p:sldId id="478" r:id="rId25"/>
    <p:sldId id="479" r:id="rId26"/>
    <p:sldId id="480" r:id="rId27"/>
    <p:sldId id="481" r:id="rId28"/>
    <p:sldId id="482" r:id="rId29"/>
    <p:sldId id="483" r:id="rId30"/>
    <p:sldId id="504" r:id="rId31"/>
    <p:sldId id="505" r:id="rId32"/>
    <p:sldId id="412" r:id="rId33"/>
    <p:sldId id="484" r:id="rId34"/>
    <p:sldId id="485" r:id="rId35"/>
    <p:sldId id="487" r:id="rId36"/>
    <p:sldId id="486" r:id="rId37"/>
    <p:sldId id="488" r:id="rId38"/>
    <p:sldId id="489" r:id="rId39"/>
    <p:sldId id="490" r:id="rId40"/>
    <p:sldId id="443" r:id="rId41"/>
    <p:sldId id="444" r:id="rId42"/>
    <p:sldId id="492" r:id="rId43"/>
    <p:sldId id="493" r:id="rId44"/>
    <p:sldId id="491" r:id="rId45"/>
    <p:sldId id="506" r:id="rId46"/>
    <p:sldId id="495" r:id="rId47"/>
    <p:sldId id="496" r:id="rId48"/>
    <p:sldId id="497" r:id="rId49"/>
    <p:sldId id="498" r:id="rId50"/>
    <p:sldId id="499" r:id="rId51"/>
    <p:sldId id="500" r:id="rId52"/>
  </p:sldIdLst>
  <p:sldSz cx="9144000" cy="6858000" type="screen4x3"/>
  <p:notesSz cx="6858000" cy="9144000"/>
  <p:defaultTextStyle>
    <a:defPPr>
      <a:defRPr lang="zh-CN"/>
    </a:defPPr>
    <a:lvl1pPr marL="0" lvl="0" indent="0" algn="l" defTabSz="1097280" rtl="0" eaLnBrk="1" fontAlgn="base" latinLnBrk="0" hangingPunct="1">
      <a:lnSpc>
        <a:spcPct val="100000"/>
      </a:lnSpc>
      <a:spcBef>
        <a:spcPct val="0"/>
      </a:spcBef>
      <a:spcAft>
        <a:spcPct val="0"/>
      </a:spcAft>
      <a:buNone/>
      <a:defRPr sz="2880" b="0" i="0" u="none" kern="1200" baseline="0">
        <a:solidFill>
          <a:schemeClr val="tx1"/>
        </a:solidFill>
        <a:latin typeface="Times New Roman" panose="02020603050405020304" pitchFamily="18" charset="0"/>
        <a:ea typeface="宋体" panose="02010600030101010101" pitchFamily="2" charset="-122"/>
        <a:cs typeface="+mn-cs"/>
      </a:defRPr>
    </a:lvl1pPr>
    <a:lvl2pPr marL="548640" lvl="1" indent="0" algn="l" defTabSz="1097280" rtl="0" eaLnBrk="1" fontAlgn="base" latinLnBrk="0" hangingPunct="1">
      <a:lnSpc>
        <a:spcPct val="100000"/>
      </a:lnSpc>
      <a:spcBef>
        <a:spcPct val="0"/>
      </a:spcBef>
      <a:spcAft>
        <a:spcPct val="0"/>
      </a:spcAft>
      <a:buNone/>
      <a:defRPr sz="2880" b="0" i="0" u="none" kern="1200" baseline="0">
        <a:solidFill>
          <a:schemeClr val="tx1"/>
        </a:solidFill>
        <a:latin typeface="Times New Roman" panose="02020603050405020304" pitchFamily="18" charset="0"/>
        <a:ea typeface="宋体" panose="02010600030101010101" pitchFamily="2" charset="-122"/>
        <a:cs typeface="+mn-cs"/>
      </a:defRPr>
    </a:lvl2pPr>
    <a:lvl3pPr marL="1097280" lvl="2" indent="0" algn="l" defTabSz="1097280" rtl="0" eaLnBrk="1" fontAlgn="base" latinLnBrk="0" hangingPunct="1">
      <a:lnSpc>
        <a:spcPct val="100000"/>
      </a:lnSpc>
      <a:spcBef>
        <a:spcPct val="0"/>
      </a:spcBef>
      <a:spcAft>
        <a:spcPct val="0"/>
      </a:spcAft>
      <a:buNone/>
      <a:defRPr sz="2880" b="0" i="0" u="none" kern="1200" baseline="0">
        <a:solidFill>
          <a:schemeClr val="tx1"/>
        </a:solidFill>
        <a:latin typeface="Times New Roman" panose="02020603050405020304" pitchFamily="18" charset="0"/>
        <a:ea typeface="宋体" panose="02010600030101010101" pitchFamily="2" charset="-122"/>
        <a:cs typeface="+mn-cs"/>
      </a:defRPr>
    </a:lvl3pPr>
    <a:lvl4pPr marL="1645920" lvl="3" indent="0" algn="l" defTabSz="1097280" rtl="0" eaLnBrk="1" fontAlgn="base" latinLnBrk="0" hangingPunct="1">
      <a:lnSpc>
        <a:spcPct val="100000"/>
      </a:lnSpc>
      <a:spcBef>
        <a:spcPct val="0"/>
      </a:spcBef>
      <a:spcAft>
        <a:spcPct val="0"/>
      </a:spcAft>
      <a:buNone/>
      <a:defRPr sz="2880" b="0" i="0" u="none" kern="1200" baseline="0">
        <a:solidFill>
          <a:schemeClr val="tx1"/>
        </a:solidFill>
        <a:latin typeface="Times New Roman" panose="02020603050405020304" pitchFamily="18" charset="0"/>
        <a:ea typeface="宋体" panose="02010600030101010101" pitchFamily="2" charset="-122"/>
        <a:cs typeface="+mn-cs"/>
      </a:defRPr>
    </a:lvl4pPr>
    <a:lvl5pPr marL="2194560" lvl="4" indent="0" algn="l" defTabSz="1097280" rtl="0" eaLnBrk="1" fontAlgn="base" latinLnBrk="0" hangingPunct="1">
      <a:lnSpc>
        <a:spcPct val="100000"/>
      </a:lnSpc>
      <a:spcBef>
        <a:spcPct val="0"/>
      </a:spcBef>
      <a:spcAft>
        <a:spcPct val="0"/>
      </a:spcAft>
      <a:buNone/>
      <a:defRPr sz="2880" b="0" i="0" u="none" kern="1200" baseline="0">
        <a:solidFill>
          <a:schemeClr val="tx1"/>
        </a:solidFill>
        <a:latin typeface="Times New Roman" panose="02020603050405020304" pitchFamily="18" charset="0"/>
        <a:ea typeface="宋体" panose="02010600030101010101" pitchFamily="2" charset="-122"/>
        <a:cs typeface="+mn-cs"/>
      </a:defRPr>
    </a:lvl5pPr>
    <a:lvl6pPr marL="2743200" lvl="5" indent="0" algn="l" defTabSz="1097280" rtl="0" eaLnBrk="1" fontAlgn="base" latinLnBrk="0" hangingPunct="1">
      <a:lnSpc>
        <a:spcPct val="100000"/>
      </a:lnSpc>
      <a:spcBef>
        <a:spcPct val="0"/>
      </a:spcBef>
      <a:spcAft>
        <a:spcPct val="0"/>
      </a:spcAft>
      <a:buNone/>
      <a:defRPr sz="2880" b="0" i="0" u="none" kern="1200" baseline="0">
        <a:solidFill>
          <a:schemeClr val="tx1"/>
        </a:solidFill>
        <a:latin typeface="Times New Roman" panose="02020603050405020304" pitchFamily="18" charset="0"/>
        <a:ea typeface="宋体" panose="02010600030101010101" pitchFamily="2" charset="-122"/>
        <a:cs typeface="+mn-cs"/>
      </a:defRPr>
    </a:lvl6pPr>
    <a:lvl7pPr marL="3291840" lvl="6" indent="0" algn="l" defTabSz="1097280" rtl="0" eaLnBrk="1" fontAlgn="base" latinLnBrk="0" hangingPunct="1">
      <a:lnSpc>
        <a:spcPct val="100000"/>
      </a:lnSpc>
      <a:spcBef>
        <a:spcPct val="0"/>
      </a:spcBef>
      <a:spcAft>
        <a:spcPct val="0"/>
      </a:spcAft>
      <a:buNone/>
      <a:defRPr sz="2880" b="0" i="0" u="none" kern="1200" baseline="0">
        <a:solidFill>
          <a:schemeClr val="tx1"/>
        </a:solidFill>
        <a:latin typeface="Times New Roman" panose="02020603050405020304" pitchFamily="18" charset="0"/>
        <a:ea typeface="宋体" panose="02010600030101010101" pitchFamily="2" charset="-122"/>
        <a:cs typeface="+mn-cs"/>
      </a:defRPr>
    </a:lvl7pPr>
    <a:lvl8pPr marL="3840480" lvl="7" indent="0" algn="l" defTabSz="1097280" rtl="0" eaLnBrk="1" fontAlgn="base" latinLnBrk="0" hangingPunct="1">
      <a:lnSpc>
        <a:spcPct val="100000"/>
      </a:lnSpc>
      <a:spcBef>
        <a:spcPct val="0"/>
      </a:spcBef>
      <a:spcAft>
        <a:spcPct val="0"/>
      </a:spcAft>
      <a:buNone/>
      <a:defRPr sz="2880" b="0" i="0" u="none" kern="1200" baseline="0">
        <a:solidFill>
          <a:schemeClr val="tx1"/>
        </a:solidFill>
        <a:latin typeface="Times New Roman" panose="02020603050405020304" pitchFamily="18" charset="0"/>
        <a:ea typeface="宋体" panose="02010600030101010101" pitchFamily="2" charset="-122"/>
        <a:cs typeface="+mn-cs"/>
      </a:defRPr>
    </a:lvl8pPr>
    <a:lvl9pPr marL="4389120" lvl="8" indent="0" algn="l" defTabSz="1097280" rtl="0" eaLnBrk="1" fontAlgn="base" latinLnBrk="0" hangingPunct="1">
      <a:lnSpc>
        <a:spcPct val="100000"/>
      </a:lnSpc>
      <a:spcBef>
        <a:spcPct val="0"/>
      </a:spcBef>
      <a:spcAft>
        <a:spcPct val="0"/>
      </a:spcAft>
      <a:buNone/>
      <a:defRPr sz="288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8" userDrawn="1">
          <p15:clr>
            <a:srgbClr val="A4A3A4"/>
          </p15:clr>
        </p15:guide>
        <p15:guide id="2" pos="2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a:srgbClr val="2F12DE"/>
    <a:srgbClr val="FFFF99"/>
    <a:srgbClr val="33CCFF"/>
    <a:srgbClr val="01C1AF"/>
    <a:srgbClr val="FFFF00"/>
    <a:srgbClr val="99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79348"/>
  </p:normalViewPr>
  <p:slideViewPr>
    <p:cSldViewPr showGuides="1">
      <p:cViewPr varScale="1">
        <p:scale>
          <a:sx n="215" d="100"/>
          <a:sy n="215" d="100"/>
        </p:scale>
        <p:origin x="5432" y="200"/>
      </p:cViewPr>
      <p:guideLst>
        <p:guide orient="horz" pos="2208"/>
        <p:guide pos="292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DB-LAB (2003)</a:t>
            </a:r>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t>‹#›</a:t>
            </a:fld>
            <a:endParaRPr lang="en-US" altLang="zh-CN" sz="1200"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6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DB-LAB (2003)</a:t>
            </a: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t>‹#›</a:t>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440" kern="1200">
        <a:solidFill>
          <a:schemeClr val="tx1"/>
        </a:solidFill>
        <a:latin typeface="Times New Roman" panose="02020603050405020304" pitchFamily="18" charset="0"/>
        <a:ea typeface="宋体" panose="02010600030101010101" pitchFamily="2" charset="-122"/>
        <a:cs typeface="+mn-cs"/>
      </a:defRPr>
    </a:lvl1pPr>
    <a:lvl2pPr marL="548640" algn="l" rtl="0" eaLnBrk="0" fontAlgn="base" hangingPunct="0">
      <a:spcBef>
        <a:spcPct val="30000"/>
      </a:spcBef>
      <a:spcAft>
        <a:spcPct val="0"/>
      </a:spcAft>
      <a:defRPr kumimoji="1" sz="1440" kern="1200">
        <a:solidFill>
          <a:schemeClr val="tx1"/>
        </a:solidFill>
        <a:latin typeface="Times New Roman" panose="02020603050405020304" pitchFamily="18" charset="0"/>
        <a:ea typeface="宋体" panose="02010600030101010101" pitchFamily="2" charset="-122"/>
        <a:cs typeface="+mn-cs"/>
      </a:defRPr>
    </a:lvl2pPr>
    <a:lvl3pPr marL="1097280" algn="l" rtl="0" eaLnBrk="0" fontAlgn="base" hangingPunct="0">
      <a:spcBef>
        <a:spcPct val="30000"/>
      </a:spcBef>
      <a:spcAft>
        <a:spcPct val="0"/>
      </a:spcAft>
      <a:defRPr kumimoji="1" sz="1440" kern="1200">
        <a:solidFill>
          <a:schemeClr val="tx1"/>
        </a:solidFill>
        <a:latin typeface="Times New Roman" panose="02020603050405020304" pitchFamily="18" charset="0"/>
        <a:ea typeface="宋体" panose="02010600030101010101" pitchFamily="2" charset="-122"/>
        <a:cs typeface="+mn-cs"/>
      </a:defRPr>
    </a:lvl3pPr>
    <a:lvl4pPr marL="1645920" algn="l" rtl="0" eaLnBrk="0" fontAlgn="base" hangingPunct="0">
      <a:spcBef>
        <a:spcPct val="30000"/>
      </a:spcBef>
      <a:spcAft>
        <a:spcPct val="0"/>
      </a:spcAft>
      <a:defRPr kumimoji="1" sz="1440" kern="1200">
        <a:solidFill>
          <a:schemeClr val="tx1"/>
        </a:solidFill>
        <a:latin typeface="Times New Roman" panose="02020603050405020304" pitchFamily="18" charset="0"/>
        <a:ea typeface="宋体" panose="02010600030101010101" pitchFamily="2" charset="-122"/>
        <a:cs typeface="+mn-cs"/>
      </a:defRPr>
    </a:lvl4pPr>
    <a:lvl5pPr marL="2194560" algn="l" rtl="0" eaLnBrk="0" fontAlgn="base" hangingPunct="0">
      <a:spcBef>
        <a:spcPct val="30000"/>
      </a:spcBef>
      <a:spcAft>
        <a:spcPct val="0"/>
      </a:spcAft>
      <a:defRPr kumimoji="1" sz="1440" kern="1200">
        <a:solidFill>
          <a:schemeClr val="tx1"/>
        </a:solidFill>
        <a:latin typeface="Times New Roman" panose="02020603050405020304" pitchFamily="18" charset="0"/>
        <a:ea typeface="宋体" panose="02010600030101010101" pitchFamily="2" charset="-122"/>
        <a:cs typeface="+mn-cs"/>
      </a:defRPr>
    </a:lvl5pPr>
    <a:lvl6pPr marL="2743200" algn="l" defTabSz="1097280" rtl="0" eaLnBrk="1" latinLnBrk="0" hangingPunct="1">
      <a:defRPr sz="1440" kern="1200">
        <a:solidFill>
          <a:schemeClr val="tx1"/>
        </a:solidFill>
        <a:latin typeface="+mn-lt"/>
        <a:ea typeface="+mn-ea"/>
        <a:cs typeface="+mn-cs"/>
      </a:defRPr>
    </a:lvl6pPr>
    <a:lvl7pPr marL="3291840" algn="l" defTabSz="1097280" rtl="0" eaLnBrk="1" latinLnBrk="0" hangingPunct="1">
      <a:defRPr sz="1440" kern="1200">
        <a:solidFill>
          <a:schemeClr val="tx1"/>
        </a:solidFill>
        <a:latin typeface="+mn-lt"/>
        <a:ea typeface="+mn-ea"/>
        <a:cs typeface="+mn-cs"/>
      </a:defRPr>
    </a:lvl7pPr>
    <a:lvl8pPr marL="3840480" algn="l" defTabSz="1097280" rtl="0" eaLnBrk="1" latinLnBrk="0" hangingPunct="1">
      <a:defRPr sz="1440" kern="1200">
        <a:solidFill>
          <a:schemeClr val="tx1"/>
        </a:solidFill>
        <a:latin typeface="+mn-lt"/>
        <a:ea typeface="+mn-ea"/>
        <a:cs typeface="+mn-cs"/>
      </a:defRPr>
    </a:lvl8pPr>
    <a:lvl9pPr marL="4389120" algn="l" defTabSz="1097280"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txBox="1">
            <a:spLocks noGrp="1"/>
          </p:cNvSpPr>
          <p:nvPr>
            <p:ph type="ftr" sz="quarter"/>
          </p:nvPr>
        </p:nvSpPr>
        <p:spPr>
          <a:xfrm>
            <a:off x="0" y="8686800"/>
            <a:ext cx="2971800" cy="457200"/>
          </a:xfrm>
          <a:prstGeom prst="rect">
            <a:avLst/>
          </a:prstGeom>
          <a:noFill/>
          <a:ln w="9525">
            <a:noFill/>
          </a:ln>
        </p:spPr>
        <p:txBody>
          <a:bodyPr wrap="square" lIns="91440" tIns="45720" rIns="91440" bIns="45720" anchor="b"/>
          <a:lstStyle/>
          <a:p>
            <a:pPr lvl="0" indent="0" algn="l"/>
            <a:r>
              <a:rPr lang="en-US" altLang="zh-CN" sz="1200" dirty="0">
                <a:latin typeface="Times New Roman" panose="02020603050405020304" pitchFamily="18" charset="0"/>
                <a:ea typeface="宋体" panose="02010600030101010101" pitchFamily="2" charset="-122"/>
              </a:rPr>
              <a:t>© DB-LAB (2003)</a:t>
            </a:r>
          </a:p>
        </p:txBody>
      </p:sp>
      <p:sp>
        <p:nvSpPr>
          <p:cNvPr id="4301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800" dirty="0">
                <a:latin typeface="Times New Roman" panose="02020603050405020304" pitchFamily="18" charset="0"/>
                <a:ea typeface="宋体" panose="02010600030101010101" pitchFamily="2" charset="-122"/>
              </a:rPr>
              <a:t>1</a:t>
            </a:fld>
            <a:endParaRPr lang="en-US" altLang="zh-CN" sz="1800" dirty="0">
              <a:latin typeface="Times New Roman" panose="02020603050405020304" pitchFamily="18" charset="0"/>
              <a:ea typeface="宋体" panose="02010600030101010101" pitchFamily="2" charset="-122"/>
            </a:endParaRPr>
          </a:p>
        </p:txBody>
      </p:sp>
      <p:sp>
        <p:nvSpPr>
          <p:cNvPr id="43012" name="Rectangle 2"/>
          <p:cNvSpPr>
            <a:spLocks noGrp="1" noRot="1" noChangeAspect="1" noTextEdit="1"/>
          </p:cNvSpPr>
          <p:nvPr>
            <p:ph type="sldImg"/>
          </p:nvPr>
        </p:nvSpPr>
        <p:spPr>
          <a:xfrm>
            <a:off x="1171575" y="692150"/>
            <a:ext cx="4516438" cy="3387725"/>
          </a:xfrm>
          <a:solidFill>
            <a:srgbClr val="FFFFFF"/>
          </a:solidFill>
        </p:spPr>
      </p:sp>
      <p:sp>
        <p:nvSpPr>
          <p:cNvPr id="43013" name="Rectangle 3"/>
          <p:cNvSpPr>
            <a:spLocks noGrp="1"/>
          </p:cNvSpPr>
          <p:nvPr>
            <p:ph type="body"/>
          </p:nvPr>
        </p:nvSpPr>
        <p:spPr>
          <a:xfrm>
            <a:off x="914400" y="4311650"/>
            <a:ext cx="5029200" cy="4157663"/>
          </a:xfrm>
        </p:spPr>
        <p:txBody>
          <a:bodyPr wrap="none" lIns="91440" tIns="45720" rIns="91440" bIns="45720" anchor="ctr"/>
          <a:lstStyle/>
          <a:p>
            <a:pPr lvl="0" defTabSz="44958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652109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xfrm>
            <a:off x="1143000" y="685800"/>
            <a:ext cx="4572000" cy="3429000"/>
          </a:xfrm>
        </p:spPr>
      </p:sp>
      <p:sp>
        <p:nvSpPr>
          <p:cNvPr id="98306" name="Notes Placeholder 2"/>
          <p:cNvSpPr>
            <a:spLocks noGrp="1"/>
          </p:cNvSpPr>
          <p:nvPr>
            <p:ph type="body"/>
          </p:nvPr>
        </p:nvSpPr>
        <p:spPr/>
        <p:txBody>
          <a:bodyPr wrap="square" lIns="91440" tIns="45720" rIns="91440" bIns="45720" anchor="t"/>
          <a:lstStyle/>
          <a:p>
            <a:pPr lvl="0"/>
            <a:endParaRPr lang="zh-CN" altLang="en-US" dirty="0"/>
          </a:p>
        </p:txBody>
      </p:sp>
      <p:sp>
        <p:nvSpPr>
          <p:cNvPr id="98307"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800" dirty="0">
                <a:solidFill>
                  <a:srgbClr val="000000"/>
                </a:solidFill>
                <a:latin typeface="Tahoma" panose="020B0604030504040204" pitchFamily="34" charset="0"/>
                <a:ea typeface="宋体" panose="02010600030101010101" pitchFamily="2" charset="-122"/>
              </a:rPr>
              <a:t>32</a:t>
            </a:fld>
            <a:endParaRPr lang="zh-CN" altLang="en-US" sz="1800" dirty="0">
              <a:solidFill>
                <a:srgbClr val="000000"/>
              </a:solidFill>
              <a:latin typeface="Tahoma" panose="020B060403050404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xfrm>
            <a:off x="1143000" y="685800"/>
            <a:ext cx="4572000" cy="3429000"/>
          </a:xfrm>
        </p:spPr>
      </p:sp>
      <p:sp>
        <p:nvSpPr>
          <p:cNvPr id="51202" name="Notes Placeholder 2"/>
          <p:cNvSpPr>
            <a:spLocks noGrp="1"/>
          </p:cNvSpPr>
          <p:nvPr>
            <p:ph type="body"/>
          </p:nvPr>
        </p:nvSpPr>
        <p:spPr/>
        <p:txBody>
          <a:bodyPr wrap="square" lIns="91440" tIns="45720" rIns="91440" bIns="45720" anchor="t"/>
          <a:lstStyle/>
          <a:p>
            <a:pPr lvl="0"/>
            <a:endParaRPr lang="zh-CN" altLang="en-US" dirty="0"/>
          </a:p>
        </p:txBody>
      </p:sp>
      <p:sp>
        <p:nvSpPr>
          <p:cNvPr id="51203"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800" dirty="0">
                <a:solidFill>
                  <a:srgbClr val="000000"/>
                </a:solidFill>
                <a:latin typeface="Tahoma" panose="020B0604030504040204" pitchFamily="34" charset="0"/>
                <a:ea typeface="宋体" panose="02010600030101010101" pitchFamily="2" charset="-122"/>
              </a:rPr>
              <a:t>2</a:t>
            </a:fld>
            <a:endParaRPr lang="zh-CN" altLang="en-US" sz="1800" dirty="0">
              <a:solidFill>
                <a:srgbClr val="00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83614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xfrm>
            <a:off x="1143000" y="685800"/>
            <a:ext cx="4572000" cy="3429000"/>
          </a:xfrm>
        </p:spPr>
      </p:sp>
      <p:sp>
        <p:nvSpPr>
          <p:cNvPr id="51202" name="Notes Placeholder 2"/>
          <p:cNvSpPr>
            <a:spLocks noGrp="1"/>
          </p:cNvSpPr>
          <p:nvPr>
            <p:ph type="body"/>
          </p:nvPr>
        </p:nvSpPr>
        <p:spPr/>
        <p:txBody>
          <a:bodyPr wrap="square" lIns="91440" tIns="45720" rIns="91440" bIns="45720" anchor="t"/>
          <a:lstStyle/>
          <a:p>
            <a:pPr lvl="0"/>
            <a:endParaRPr lang="zh-CN" altLang="en-US" dirty="0"/>
          </a:p>
        </p:txBody>
      </p:sp>
      <p:sp>
        <p:nvSpPr>
          <p:cNvPr id="51203"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800" dirty="0">
                <a:solidFill>
                  <a:srgbClr val="000000"/>
                </a:solidFill>
                <a:latin typeface="Tahoma" panose="020B0604030504040204" pitchFamily="34" charset="0"/>
                <a:ea typeface="宋体" panose="02010600030101010101" pitchFamily="2" charset="-122"/>
              </a:rPr>
              <a:t>4</a:t>
            </a:fld>
            <a:endParaRPr lang="zh-CN" altLang="en-US" sz="1800" dirty="0">
              <a:solidFill>
                <a:srgbClr val="000000"/>
              </a:solidFill>
              <a:latin typeface="Tahoma" panose="020B060403050404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3504627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910214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xfrm>
            <a:off x="1143000" y="685800"/>
            <a:ext cx="4572000" cy="3429000"/>
          </a:xfrm>
        </p:spPr>
      </p:sp>
      <p:sp>
        <p:nvSpPr>
          <p:cNvPr id="67586" name="Notes Placeholder 2"/>
          <p:cNvSpPr>
            <a:spLocks noGrp="1"/>
          </p:cNvSpPr>
          <p:nvPr>
            <p:ph type="body"/>
          </p:nvPr>
        </p:nvSpPr>
        <p:spPr/>
        <p:txBody>
          <a:bodyPr wrap="square" lIns="91440" tIns="45720" rIns="91440" bIns="45720" anchor="t"/>
          <a:lstStyle/>
          <a:p>
            <a:pPr lvl="0"/>
            <a:endParaRPr lang="zh-CN" altLang="en-US" dirty="0"/>
          </a:p>
        </p:txBody>
      </p:sp>
      <p:sp>
        <p:nvSpPr>
          <p:cNvPr id="67587"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800" dirty="0">
                <a:solidFill>
                  <a:srgbClr val="000000"/>
                </a:solidFill>
                <a:latin typeface="Tahoma" panose="020B0604030504040204" pitchFamily="34" charset="0"/>
                <a:ea typeface="宋体" panose="02010600030101010101" pitchFamily="2" charset="-122"/>
              </a:rPr>
              <a:t>14</a:t>
            </a:fld>
            <a:endParaRPr lang="zh-CN" altLang="en-US" sz="1800" dirty="0">
              <a:solidFill>
                <a:srgbClr val="000000"/>
              </a:solidFill>
              <a:latin typeface="Tahoma" panose="020B060403050404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798421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3114156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xfrm>
            <a:off x="1143000" y="685800"/>
            <a:ext cx="4572000" cy="3429000"/>
          </a:xfrm>
        </p:spPr>
      </p:sp>
      <p:sp>
        <p:nvSpPr>
          <p:cNvPr id="79874" name="Notes Placeholder 2"/>
          <p:cNvSpPr>
            <a:spLocks noGrp="1"/>
          </p:cNvSpPr>
          <p:nvPr>
            <p:ph type="body"/>
          </p:nvPr>
        </p:nvSpPr>
        <p:spPr/>
        <p:txBody>
          <a:bodyPr wrap="square" lIns="91440" tIns="45720" rIns="91440" bIns="45720" anchor="t"/>
          <a:lstStyle/>
          <a:p>
            <a:pPr lvl="0"/>
            <a:endParaRPr lang="zh-CN" altLang="en-US" dirty="0"/>
          </a:p>
        </p:txBody>
      </p:sp>
      <p:sp>
        <p:nvSpPr>
          <p:cNvPr id="79875"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800" dirty="0">
                <a:solidFill>
                  <a:srgbClr val="000000"/>
                </a:solidFill>
                <a:latin typeface="Tahoma" panose="020B0604030504040204" pitchFamily="34" charset="0"/>
                <a:ea typeface="宋体" panose="02010600030101010101" pitchFamily="2" charset="-122"/>
              </a:rPr>
              <a:t>21</a:t>
            </a:fld>
            <a:endParaRPr lang="zh-CN" altLang="en-US" sz="1800" dirty="0">
              <a:solidFill>
                <a:srgbClr val="000000"/>
              </a:solidFill>
              <a:latin typeface="Tahoma" panose="020B060403050404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pPr fontAlgn="base"/>
            <a:r>
              <a:rPr lang="en-US" altLang="zh-CN" strike="noStrike" noProof="1"/>
              <a:t>Click to edit Master title style</a:t>
            </a:r>
            <a:endParaRPr lang="zh-CN" altLang="en-US" strike="noStrike" noProof="1"/>
          </a:p>
        </p:txBody>
      </p:sp>
      <p:sp>
        <p:nvSpPr>
          <p:cNvPr id="10" name="Rectangle 5"/>
          <p:cNvSpPr>
            <a:spLocks noGrp="1" noChangeArrowheads="1"/>
          </p:cNvSpPr>
          <p:nvPr>
            <p:ph type="ftr" sz="quarter" idx="3"/>
          </p:nvPr>
        </p:nvSpPr>
        <p:spPr>
          <a:xfrm>
            <a:off x="3124200" y="6356352"/>
            <a:ext cx="2895600" cy="365125"/>
          </a:xfrm>
          <a:prstGeom prst="rect">
            <a:avLst/>
          </a:prstGeom>
        </p:spPr>
        <p:txBody>
          <a:bodyPr vert="horz" lIns="91440" tIns="45720" rIns="91440" bIns="45720" rtlCol="0" anchor="ctr"/>
          <a:lstStyle>
            <a:lvl1pPr>
              <a:defRPr/>
            </a:lvl1pPr>
          </a:lstStyle>
          <a:p>
            <a:pPr algn="ctr" defTabSz="812810">
              <a:defRPr/>
            </a:pPr>
            <a:endParaRPr kumimoji="1" lang="en-US" altLang="zh-CN" sz="1067">
              <a:solidFill>
                <a:schemeClr val="tx1">
                  <a:tint val="75000"/>
                </a:schemeClr>
              </a:solidFill>
            </a:endParaRPr>
          </a:p>
        </p:txBody>
      </p:sp>
    </p:spTree>
    <p:extLst>
      <p:ext uri="{BB962C8B-B14F-4D97-AF65-F5344CB8AC3E}">
        <p14:creationId xmlns:p14="http://schemas.microsoft.com/office/powerpoint/2010/main" val="175872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6D1A95FA-A4C7-E745-9837-EE2DE8A57A79}"/>
              </a:ext>
            </a:extLst>
          </p:cNvPr>
          <p:cNvSpPr>
            <a:spLocks noGrp="1"/>
          </p:cNvSpPr>
          <p:nvPr>
            <p:ph idx="1" hasCustomPrompt="1"/>
          </p:nvPr>
        </p:nvSpPr>
        <p:spPr>
          <a:xfrm>
            <a:off x="457200" y="1127828"/>
            <a:ext cx="8229600" cy="4929406"/>
          </a:xfrm>
        </p:spPr>
        <p:txBody>
          <a:bodyPr/>
          <a:lstStyle>
            <a:lvl1pPr algn="just">
              <a:lnSpc>
                <a:spcPct val="125000"/>
              </a:lnSpc>
              <a:defRPr/>
            </a:lvl1pPr>
            <a:lvl2pPr algn="just">
              <a:lnSpc>
                <a:spcPct val="150000"/>
              </a:lnSpc>
              <a:buSzPct val="80000"/>
              <a:buFont typeface="Wingdings" pitchFamily="2" charset="2"/>
              <a:buChar char="Ø"/>
              <a:defRPr sz="2133"/>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灯片编号占位符 5">
            <a:extLst>
              <a:ext uri="{FF2B5EF4-FFF2-40B4-BE49-F238E27FC236}">
                <a16:creationId xmlns:a16="http://schemas.microsoft.com/office/drawing/2014/main" id="{724D65F1-D39F-F54F-80B9-FBE687E39DCF}"/>
              </a:ext>
            </a:extLst>
          </p:cNvPr>
          <p:cNvSpPr>
            <a:spLocks noGrp="1"/>
          </p:cNvSpPr>
          <p:nvPr>
            <p:ph type="sldNum" sz="quarter" idx="12"/>
          </p:nvPr>
        </p:nvSpPr>
        <p:spPr>
          <a:xfrm>
            <a:off x="6553200" y="6356352"/>
            <a:ext cx="2133600" cy="365125"/>
          </a:xfrm>
        </p:spPr>
        <p:txBody>
          <a:bodyPr/>
          <a:lstStyle>
            <a:lvl1pPr>
              <a:defRPr lang="zh-CN" altLang="en-US" sz="1067" b="1" kern="1200" smtClean="0">
                <a:solidFill>
                  <a:srgbClr val="F79646">
                    <a:lumMod val="75000"/>
                  </a:srgbClr>
                </a:solidFill>
                <a:latin typeface="+mn-lt"/>
                <a:ea typeface="+mn-ea"/>
                <a:cs typeface="+mn-cs"/>
              </a:defRPr>
            </a:lvl1pPr>
          </a:lstStyle>
          <a:p>
            <a:fld id="{0063EC4C-CFD8-4F45-A0A2-30028C1F73DB}" type="slidenum">
              <a:rPr lang="en-CN" smtClean="0"/>
              <a:pPr/>
              <a:t>‹#›</a:t>
            </a:fld>
            <a:endParaRPr lang="zh-CN" altLang="en-US" sz="1067" b="1" kern="1200" dirty="0">
              <a:solidFill>
                <a:srgbClr val="F79646">
                  <a:lumMod val="75000"/>
                </a:srgbClr>
              </a:solidFill>
              <a:latin typeface="+mn-lt"/>
              <a:ea typeface="+mn-ea"/>
              <a:cs typeface="+mn-cs"/>
            </a:endParaRPr>
          </a:p>
        </p:txBody>
      </p:sp>
      <p:cxnSp>
        <p:nvCxnSpPr>
          <p:cNvPr id="13" name="Straight Connector 12">
            <a:extLst>
              <a:ext uri="{FF2B5EF4-FFF2-40B4-BE49-F238E27FC236}">
                <a16:creationId xmlns:a16="http://schemas.microsoft.com/office/drawing/2014/main" id="{4EC59C64-E6E2-A445-8359-E41CEF3828A3}"/>
              </a:ext>
            </a:extLst>
          </p:cNvPr>
          <p:cNvCxnSpPr>
            <a:cxnSpLocks/>
          </p:cNvCxnSpPr>
          <p:nvPr userDrawn="1"/>
        </p:nvCxnSpPr>
        <p:spPr>
          <a:xfrm>
            <a:off x="457200" y="990600"/>
            <a:ext cx="8229600" cy="0"/>
          </a:xfrm>
          <a:prstGeom prst="line">
            <a:avLst/>
          </a:prstGeom>
          <a:ln w="3492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1">
            <a:extLst>
              <a:ext uri="{FF2B5EF4-FFF2-40B4-BE49-F238E27FC236}">
                <a16:creationId xmlns:a16="http://schemas.microsoft.com/office/drawing/2014/main" id="{D2BD7C6C-F907-5E45-AF24-8273A3F77739}"/>
              </a:ext>
            </a:extLst>
          </p:cNvPr>
          <p:cNvCxnSpPr/>
          <p:nvPr userDrawn="1"/>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 descr="C:\Users\Haijun\AppData\Roaming\Tencent\Users\2968516474\QQ\WinTemp\RichOle\O5)[OOM[}$H7(6{A~41GY`Q.png">
            <a:extLst>
              <a:ext uri="{FF2B5EF4-FFF2-40B4-BE49-F238E27FC236}">
                <a16:creationId xmlns:a16="http://schemas.microsoft.com/office/drawing/2014/main" id="{3CB77BE6-EA31-6F4A-9486-CF177B3027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3138" y="2"/>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580CC152-23D6-634E-945F-E741CDD7044C}"/>
              </a:ext>
            </a:extLst>
          </p:cNvPr>
          <p:cNvSpPr>
            <a:spLocks noGrp="1"/>
          </p:cNvSpPr>
          <p:nvPr>
            <p:ph type="title"/>
          </p:nvPr>
        </p:nvSpPr>
        <p:spPr>
          <a:xfrm>
            <a:off x="457200" y="0"/>
            <a:ext cx="8229600" cy="992518"/>
          </a:xfrm>
        </p:spPr>
        <p:txBody>
          <a:bodyPr/>
          <a:lstStyle>
            <a:lvl1pPr>
              <a:defRPr sz="3556" b="1" i="0">
                <a:solidFill>
                  <a:srgbClr val="0070C0"/>
                </a:solidFill>
                <a:latin typeface="Microsoft YaHei" panose="020B0503020204020204" pitchFamily="34" charset="-122"/>
                <a:ea typeface="Microsoft YaHei" panose="020B0503020204020204" pitchFamily="34" charset="-122"/>
              </a:defRPr>
            </a:lvl1pPr>
          </a:lstStyle>
          <a:p>
            <a:pPr fontAlgn="base"/>
            <a:r>
              <a:rPr lang="en-US" altLang="zh-CN" strike="noStrike" noProof="1"/>
              <a:t>Click to edit Master title style</a:t>
            </a:r>
            <a:endParaRPr lang="en-US" strike="noStrike" noProof="1"/>
          </a:p>
        </p:txBody>
      </p:sp>
    </p:spTree>
    <p:extLst>
      <p:ext uri="{BB962C8B-B14F-4D97-AF65-F5344CB8AC3E}">
        <p14:creationId xmlns:p14="http://schemas.microsoft.com/office/powerpoint/2010/main" val="99133206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5" name="内容占位符 2">
            <a:extLst>
              <a:ext uri="{FF2B5EF4-FFF2-40B4-BE49-F238E27FC236}">
                <a16:creationId xmlns:a16="http://schemas.microsoft.com/office/drawing/2014/main" id="{B2E2D506-1E7B-4C45-8D51-554D84BAF922}"/>
              </a:ext>
            </a:extLst>
          </p:cNvPr>
          <p:cNvSpPr>
            <a:spLocks noGrp="1"/>
          </p:cNvSpPr>
          <p:nvPr>
            <p:ph idx="1" hasCustomPrompt="1"/>
          </p:nvPr>
        </p:nvSpPr>
        <p:spPr>
          <a:xfrm>
            <a:off x="457200" y="1127828"/>
            <a:ext cx="8229600" cy="4929406"/>
          </a:xfrm>
        </p:spPr>
        <p:txBody>
          <a:bodyPr/>
          <a:lstStyle>
            <a:lvl1pPr algn="just">
              <a:lnSpc>
                <a:spcPct val="125000"/>
              </a:lnSpc>
              <a:defRPr/>
            </a:lvl1pPr>
            <a:lvl2pPr algn="just">
              <a:lnSpc>
                <a:spcPct val="150000"/>
              </a:lnSpc>
              <a:buSzPct val="80000"/>
              <a:buFont typeface="Wingdings" pitchFamily="2" charset="2"/>
              <a:buChar char="Ø"/>
              <a:defRPr sz="2133"/>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灯片编号占位符 5">
            <a:extLst>
              <a:ext uri="{FF2B5EF4-FFF2-40B4-BE49-F238E27FC236}">
                <a16:creationId xmlns:a16="http://schemas.microsoft.com/office/drawing/2014/main" id="{F4B5529B-91B5-E74F-A0F1-7AE6BAD4D835}"/>
              </a:ext>
            </a:extLst>
          </p:cNvPr>
          <p:cNvSpPr>
            <a:spLocks noGrp="1"/>
          </p:cNvSpPr>
          <p:nvPr>
            <p:ph type="sldNum" sz="quarter" idx="12"/>
          </p:nvPr>
        </p:nvSpPr>
        <p:spPr>
          <a:xfrm>
            <a:off x="6553200" y="6356352"/>
            <a:ext cx="2133600" cy="365125"/>
          </a:xfrm>
        </p:spPr>
        <p:txBody>
          <a:bodyPr/>
          <a:lstStyle>
            <a:lvl1pPr>
              <a:defRPr lang="zh-CN" altLang="en-US" sz="1067" b="1" kern="1200" smtClean="0">
                <a:solidFill>
                  <a:srgbClr val="F79646">
                    <a:lumMod val="75000"/>
                  </a:srgbClr>
                </a:solidFill>
                <a:latin typeface="+mn-lt"/>
                <a:ea typeface="+mn-ea"/>
                <a:cs typeface="+mn-cs"/>
              </a:defRPr>
            </a:lvl1pPr>
          </a:lstStyle>
          <a:p>
            <a:fld id="{0063EC4C-CFD8-4F45-A0A2-30028C1F73DB}" type="slidenum">
              <a:rPr lang="en-CN" smtClean="0"/>
              <a:pPr/>
              <a:t>‹#›</a:t>
            </a:fld>
            <a:endParaRPr lang="zh-CN" altLang="en-US" sz="1067" b="1" kern="1200" dirty="0">
              <a:solidFill>
                <a:srgbClr val="F79646">
                  <a:lumMod val="75000"/>
                </a:srgbClr>
              </a:solidFill>
              <a:latin typeface="+mn-lt"/>
              <a:ea typeface="+mn-ea"/>
              <a:cs typeface="+mn-cs"/>
            </a:endParaRPr>
          </a:p>
        </p:txBody>
      </p:sp>
      <p:cxnSp>
        <p:nvCxnSpPr>
          <p:cNvPr id="17" name="Straight Connector 16">
            <a:extLst>
              <a:ext uri="{FF2B5EF4-FFF2-40B4-BE49-F238E27FC236}">
                <a16:creationId xmlns:a16="http://schemas.microsoft.com/office/drawing/2014/main" id="{07FFC4B5-BA7F-9C48-89DC-479DA24EC425}"/>
              </a:ext>
            </a:extLst>
          </p:cNvPr>
          <p:cNvCxnSpPr>
            <a:cxnSpLocks/>
          </p:cNvCxnSpPr>
          <p:nvPr userDrawn="1"/>
        </p:nvCxnSpPr>
        <p:spPr>
          <a:xfrm>
            <a:off x="457200" y="990600"/>
            <a:ext cx="8229600" cy="0"/>
          </a:xfrm>
          <a:prstGeom prst="line">
            <a:avLst/>
          </a:prstGeom>
          <a:ln w="3492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1">
            <a:extLst>
              <a:ext uri="{FF2B5EF4-FFF2-40B4-BE49-F238E27FC236}">
                <a16:creationId xmlns:a16="http://schemas.microsoft.com/office/drawing/2014/main" id="{24F556A8-8A07-6745-AAD6-2D72385717AA}"/>
              </a:ext>
            </a:extLst>
          </p:cNvPr>
          <p:cNvCxnSpPr/>
          <p:nvPr userDrawn="1"/>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 descr="C:\Users\Haijun\AppData\Roaming\Tencent\Users\2968516474\QQ\WinTemp\RichOle\O5)[OOM[}$H7(6{A~41GY`Q.png">
            <a:extLst>
              <a:ext uri="{FF2B5EF4-FFF2-40B4-BE49-F238E27FC236}">
                <a16:creationId xmlns:a16="http://schemas.microsoft.com/office/drawing/2014/main" id="{3D437A1D-9587-B840-9BC8-39A4BF154F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3138" y="2"/>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a:extLst>
              <a:ext uri="{FF2B5EF4-FFF2-40B4-BE49-F238E27FC236}">
                <a16:creationId xmlns:a16="http://schemas.microsoft.com/office/drawing/2014/main" id="{CA379CE5-2351-5345-8D44-40375E987EDF}"/>
              </a:ext>
            </a:extLst>
          </p:cNvPr>
          <p:cNvSpPr>
            <a:spLocks noGrp="1"/>
          </p:cNvSpPr>
          <p:nvPr>
            <p:ph type="title"/>
          </p:nvPr>
        </p:nvSpPr>
        <p:spPr>
          <a:xfrm>
            <a:off x="457200" y="0"/>
            <a:ext cx="8229600" cy="992518"/>
          </a:xfrm>
        </p:spPr>
        <p:txBody>
          <a:bodyPr/>
          <a:lstStyle>
            <a:lvl1pPr>
              <a:defRPr sz="3556" b="1" i="0">
                <a:solidFill>
                  <a:srgbClr val="0070C0"/>
                </a:solidFill>
                <a:latin typeface="Microsoft YaHei" panose="020B0503020204020204" pitchFamily="34" charset="-122"/>
                <a:ea typeface="Microsoft YaHei" panose="020B0503020204020204" pitchFamily="34" charset="-122"/>
              </a:defRPr>
            </a:lvl1pPr>
          </a:lstStyle>
          <a:p>
            <a:pPr fontAlgn="base"/>
            <a:r>
              <a:rPr lang="en-US" altLang="zh-CN" strike="noStrike" noProof="1"/>
              <a:t>Click to edit Master title style</a:t>
            </a:r>
            <a:endParaRPr lang="en-US" strike="noStrike" noProof="1"/>
          </a:p>
        </p:txBody>
      </p:sp>
    </p:spTree>
    <p:extLst>
      <p:ext uri="{BB962C8B-B14F-4D97-AF65-F5344CB8AC3E}">
        <p14:creationId xmlns:p14="http://schemas.microsoft.com/office/powerpoint/2010/main" val="19870210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067">
                <a:solidFill>
                  <a:schemeClr val="tx1">
                    <a:tint val="75000"/>
                  </a:schemeClr>
                </a:solidFill>
              </a:defRPr>
            </a:lvl1pPr>
          </a:lstStyle>
          <a:p>
            <a:fld id="{0063EC4C-CFD8-4F45-A0A2-30028C1F73DB}" type="slidenum">
              <a:rPr lang="zh-CN" altLang="en-US" smtClean="0"/>
              <a:t>‹#›</a:t>
            </a:fld>
            <a:endParaRPr lang="zh-CN" altLang="en-US"/>
          </a:p>
        </p:txBody>
      </p:sp>
      <p:sp>
        <p:nvSpPr>
          <p:cNvPr id="8" name="日期占位符 3">
            <a:extLst>
              <a:ext uri="{FF2B5EF4-FFF2-40B4-BE49-F238E27FC236}">
                <a16:creationId xmlns:a16="http://schemas.microsoft.com/office/drawing/2014/main" id="{853654B8-F8CB-1A4D-B44E-311306A6B43E}"/>
              </a:ext>
            </a:extLst>
          </p:cNvPr>
          <p:cNvSpPr>
            <a:spLocks noGrp="1"/>
          </p:cNvSpPr>
          <p:nvPr>
            <p:ph type="dt" sz="half" idx="2"/>
          </p:nvPr>
        </p:nvSpPr>
        <p:spPr>
          <a:xfrm>
            <a:off x="457200" y="6356352"/>
            <a:ext cx="2133600" cy="365125"/>
          </a:xfrm>
          <a:prstGeom prst="rect">
            <a:avLst/>
          </a:prstGeom>
        </p:spPr>
        <p:txBody>
          <a:bodyPr/>
          <a:lstStyle>
            <a:lvl1pPr>
              <a:defRPr sz="1067"/>
            </a:lvl1pPr>
          </a:lstStyle>
          <a:p>
            <a:fld id="{CD473C88-8F8B-FF49-92B3-891974F24A2B}" type="datetime1">
              <a:rPr lang="en-US" altLang="zh-CN" b="1" smtClean="0">
                <a:solidFill>
                  <a:srgbClr val="F79646">
                    <a:lumMod val="75000"/>
                  </a:srgbClr>
                </a:solidFill>
              </a:rPr>
              <a:t>3/20/25</a:t>
            </a:fld>
            <a:endParaRPr lang="zh-CN" altLang="en-US" sz="1067" b="1" dirty="0">
              <a:solidFill>
                <a:srgbClr val="F79646">
                  <a:lumMod val="75000"/>
                </a:srgbClr>
              </a:solidFill>
            </a:endParaRPr>
          </a:p>
        </p:txBody>
      </p:sp>
    </p:spTree>
    <p:extLst>
      <p:ext uri="{BB962C8B-B14F-4D97-AF65-F5344CB8AC3E}">
        <p14:creationId xmlns:p14="http://schemas.microsoft.com/office/powerpoint/2010/main" val="200738127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4" r:id="rId3"/>
  </p:sldLayoutIdLst>
  <p:hf hdr="0" ftr="0" dt="0"/>
  <p:txStyles>
    <p:titleStyle>
      <a:lvl1pPr algn="ctr" defTabSz="812810" rtl="0" eaLnBrk="1" latinLnBrk="0" hangingPunct="1">
        <a:spcBef>
          <a:spcPct val="0"/>
        </a:spcBef>
        <a:buNone/>
        <a:defRPr sz="3911" kern="1200">
          <a:solidFill>
            <a:schemeClr val="tx1"/>
          </a:solidFill>
          <a:latin typeface="+mj-lt"/>
          <a:ea typeface="+mj-ea"/>
          <a:cs typeface="+mj-cs"/>
        </a:defRPr>
      </a:lvl1pPr>
    </p:titleStyle>
    <p:bodyStyle>
      <a:lvl1pPr marL="304804" indent="-304804" algn="just" defTabSz="812810" rtl="0" eaLnBrk="1" latinLnBrk="0" hangingPunct="1">
        <a:spcBef>
          <a:spcPct val="20000"/>
        </a:spcBef>
        <a:buFont typeface="Arial" panose="020B0604020202020204" pitchFamily="34" charset="0"/>
        <a:buChar char="•"/>
        <a:defRPr sz="2844" kern="1200">
          <a:solidFill>
            <a:schemeClr val="tx1"/>
          </a:solidFill>
          <a:latin typeface="+mn-lt"/>
          <a:ea typeface="+mn-ea"/>
          <a:cs typeface="+mn-cs"/>
        </a:defRPr>
      </a:lvl1pPr>
      <a:lvl2pPr marL="660408" indent="-254003" algn="just" defTabSz="812810" rtl="0" eaLnBrk="1" latinLnBrk="0" hangingPunct="1">
        <a:spcBef>
          <a:spcPct val="20000"/>
        </a:spcBef>
        <a:buFont typeface="Arial" panose="020B0604020202020204" pitchFamily="34" charset="0"/>
        <a:buChar char="–"/>
        <a:defRPr sz="2489" kern="1200">
          <a:solidFill>
            <a:schemeClr val="tx1"/>
          </a:solidFill>
          <a:latin typeface="+mn-lt"/>
          <a:ea typeface="+mn-ea"/>
          <a:cs typeface="+mn-cs"/>
        </a:defRPr>
      </a:lvl2pPr>
      <a:lvl3pPr marL="1016013" indent="-203203" algn="just" defTabSz="812810" rtl="0" eaLnBrk="1" latinLnBrk="0" hangingPunct="1">
        <a:spcBef>
          <a:spcPct val="20000"/>
        </a:spcBef>
        <a:buFont typeface="Arial" panose="020B0604020202020204" pitchFamily="34" charset="0"/>
        <a:buChar char="•"/>
        <a:defRPr sz="2133" kern="1200">
          <a:solidFill>
            <a:schemeClr val="tx1"/>
          </a:solidFill>
          <a:latin typeface="+mn-lt"/>
          <a:ea typeface="+mn-ea"/>
          <a:cs typeface="+mn-cs"/>
        </a:defRPr>
      </a:lvl3pPr>
      <a:lvl4pPr marL="1422418" indent="-203203" algn="just"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4pPr>
      <a:lvl5pPr marL="1828823" indent="-203203" algn="just"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5pPr>
      <a:lvl6pPr marL="223522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6pPr>
      <a:lvl7pPr marL="264163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7pPr>
      <a:lvl8pPr marL="304803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8pPr>
      <a:lvl9pPr marL="345444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9pPr>
    </p:bodyStyle>
    <p:otherStyle>
      <a:defPPr>
        <a:defRPr lang="zh-CN"/>
      </a:defPPr>
      <a:lvl1pPr marL="0" algn="l" defTabSz="812810" rtl="0" eaLnBrk="1" latinLnBrk="0" hangingPunct="1">
        <a:defRPr sz="1600" kern="1200">
          <a:solidFill>
            <a:schemeClr val="tx1"/>
          </a:solidFill>
          <a:latin typeface="+mn-lt"/>
          <a:ea typeface="+mn-ea"/>
          <a:cs typeface="+mn-cs"/>
        </a:defRPr>
      </a:lvl1pPr>
      <a:lvl2pPr marL="406405" algn="l" defTabSz="812810" rtl="0" eaLnBrk="1" latinLnBrk="0" hangingPunct="1">
        <a:defRPr sz="1600" kern="1200">
          <a:solidFill>
            <a:schemeClr val="tx1"/>
          </a:solidFill>
          <a:latin typeface="+mn-lt"/>
          <a:ea typeface="+mn-ea"/>
          <a:cs typeface="+mn-cs"/>
        </a:defRPr>
      </a:lvl2pPr>
      <a:lvl3pPr marL="812810" algn="l" defTabSz="812810" rtl="0" eaLnBrk="1" latinLnBrk="0" hangingPunct="1">
        <a:defRPr sz="1600" kern="1200">
          <a:solidFill>
            <a:schemeClr val="tx1"/>
          </a:solidFill>
          <a:latin typeface="+mn-lt"/>
          <a:ea typeface="+mn-ea"/>
          <a:cs typeface="+mn-cs"/>
        </a:defRPr>
      </a:lvl3pPr>
      <a:lvl4pPr marL="1219215" algn="l" defTabSz="812810" rtl="0" eaLnBrk="1" latinLnBrk="0" hangingPunct="1">
        <a:defRPr sz="1600" kern="1200">
          <a:solidFill>
            <a:schemeClr val="tx1"/>
          </a:solidFill>
          <a:latin typeface="+mn-lt"/>
          <a:ea typeface="+mn-ea"/>
          <a:cs typeface="+mn-cs"/>
        </a:defRPr>
      </a:lvl4pPr>
      <a:lvl5pPr marL="1625620" algn="l" defTabSz="812810" rtl="0" eaLnBrk="1" latinLnBrk="0" hangingPunct="1">
        <a:defRPr sz="1600" kern="1200">
          <a:solidFill>
            <a:schemeClr val="tx1"/>
          </a:solidFill>
          <a:latin typeface="+mn-lt"/>
          <a:ea typeface="+mn-ea"/>
          <a:cs typeface="+mn-cs"/>
        </a:defRPr>
      </a:lvl5pPr>
      <a:lvl6pPr marL="2032025" algn="l" defTabSz="812810" rtl="0" eaLnBrk="1" latinLnBrk="0" hangingPunct="1">
        <a:defRPr sz="1600" kern="1200">
          <a:solidFill>
            <a:schemeClr val="tx1"/>
          </a:solidFill>
          <a:latin typeface="+mn-lt"/>
          <a:ea typeface="+mn-ea"/>
          <a:cs typeface="+mn-cs"/>
        </a:defRPr>
      </a:lvl6pPr>
      <a:lvl7pPr marL="2438430" algn="l" defTabSz="812810" rtl="0" eaLnBrk="1" latinLnBrk="0" hangingPunct="1">
        <a:defRPr sz="1600" kern="1200">
          <a:solidFill>
            <a:schemeClr val="tx1"/>
          </a:solidFill>
          <a:latin typeface="+mn-lt"/>
          <a:ea typeface="+mn-ea"/>
          <a:cs typeface="+mn-cs"/>
        </a:defRPr>
      </a:lvl7pPr>
      <a:lvl8pPr marL="2844836" algn="l" defTabSz="812810" rtl="0" eaLnBrk="1" latinLnBrk="0" hangingPunct="1">
        <a:defRPr sz="1600" kern="1200">
          <a:solidFill>
            <a:schemeClr val="tx1"/>
          </a:solidFill>
          <a:latin typeface="+mn-lt"/>
          <a:ea typeface="+mn-ea"/>
          <a:cs typeface="+mn-cs"/>
        </a:defRPr>
      </a:lvl8pPr>
      <a:lvl9pPr marL="3251241" algn="l" defTabSz="8128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5.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a:spLocks noChangeArrowheads="1"/>
          </p:cNvSpPr>
          <p:nvPr/>
        </p:nvSpPr>
        <p:spPr bwMode="auto">
          <a:xfrm>
            <a:off x="924278" y="1655234"/>
            <a:ext cx="7615767" cy="173393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812810" fontAlgn="auto">
              <a:spcBef>
                <a:spcPts val="0"/>
              </a:spcBef>
              <a:spcAft>
                <a:spcPts val="0"/>
              </a:spcAft>
              <a:defRPr/>
            </a:pPr>
            <a:r>
              <a:rPr kumimoji="1" lang="zh-CN" altLang="en-US" sz="3556" b="1" dirty="0">
                <a:latin typeface="Microsoft YaHei" panose="020B0503020204020204" pitchFamily="34" charset="-122"/>
                <a:ea typeface="Microsoft YaHei" panose="020B0503020204020204" pitchFamily="34" charset="-122"/>
                <a:cs typeface="+mn-cs"/>
                <a:sym typeface="+mn-ea"/>
              </a:rPr>
              <a:t>数据结构与算法</a:t>
            </a:r>
            <a:endParaRPr kumimoji="1" lang="en-US" altLang="zh-CN" sz="3556" b="1" dirty="0">
              <a:latin typeface="Microsoft YaHei" panose="020B0503020204020204" pitchFamily="34" charset="-122"/>
              <a:ea typeface="Microsoft YaHei" panose="020B0503020204020204" pitchFamily="34" charset="-122"/>
              <a:cs typeface="+mn-cs"/>
              <a:sym typeface="+mn-ea"/>
            </a:endParaRPr>
          </a:p>
          <a:p>
            <a:pPr algn="ctr" fontAlgn="auto">
              <a:spcBef>
                <a:spcPts val="0"/>
              </a:spcBef>
              <a:spcAft>
                <a:spcPts val="0"/>
              </a:spcAft>
              <a:defRPr/>
            </a:pPr>
            <a:endParaRPr kumimoji="1" lang="en-US" altLang="zh-CN" sz="3556" b="1" dirty="0">
              <a:cs typeface="+mn-cs"/>
              <a:sym typeface="+mn-ea"/>
            </a:endParaRPr>
          </a:p>
          <a:p>
            <a:pPr algn="ctr" fontAlgn="auto">
              <a:spcBef>
                <a:spcPts val="0"/>
              </a:spcBef>
              <a:spcAft>
                <a:spcPts val="0"/>
              </a:spcAft>
              <a:defRPr/>
            </a:pPr>
            <a:r>
              <a:rPr kumimoji="1" lang="zh-CN" altLang="en-US" sz="3556" dirty="0">
                <a:solidFill>
                  <a:srgbClr val="1A9EE9"/>
                </a:solidFill>
                <a:latin typeface="华文琥珀" panose="02010800040101010101" pitchFamily="2" charset="-122"/>
                <a:ea typeface="华文琥珀" panose="02010800040101010101" pitchFamily="2" charset="-122"/>
                <a:cs typeface="+mn-cs"/>
                <a:sym typeface="+mn-ea"/>
              </a:rPr>
              <a:t>第三章 平摊（摊还）分析</a:t>
            </a:r>
          </a:p>
        </p:txBody>
      </p:sp>
      <p:sp>
        <p:nvSpPr>
          <p:cNvPr id="4" name="副标题 2">
            <a:extLst>
              <a:ext uri="{FF2B5EF4-FFF2-40B4-BE49-F238E27FC236}">
                <a16:creationId xmlns:a16="http://schemas.microsoft.com/office/drawing/2014/main" id="{BE642DF7-CB2C-B94D-A79E-C12E0D65D64F}"/>
              </a:ext>
            </a:extLst>
          </p:cNvPr>
          <p:cNvSpPr txBox="1">
            <a:spLocks/>
          </p:cNvSpPr>
          <p:nvPr/>
        </p:nvSpPr>
        <p:spPr>
          <a:xfrm>
            <a:off x="1727200" y="3749035"/>
            <a:ext cx="5689600" cy="1557867"/>
          </a:xfrm>
          <a:prstGeom prst="rect">
            <a:avLst/>
          </a:prstGeom>
        </p:spPr>
        <p:txBody>
          <a:bodyPr>
            <a:noAutofit/>
          </a:bodyPr>
          <a:lstStyle>
            <a:lvl1pPr marL="342900" indent="-342900" algn="just"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just"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just"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auto">
              <a:spcAft>
                <a:spcPts val="0"/>
              </a:spcAft>
              <a:buNone/>
            </a:pPr>
            <a:r>
              <a:rPr lang="zh-CN" altLang="en-US" sz="2844" b="1" u="sng" dirty="0">
                <a:effectLst>
                  <a:outerShdw blurRad="38100" dist="38100" dir="2700000" algn="tl">
                    <a:srgbClr val="000000">
                      <a:alpha val="43137"/>
                    </a:srgbClr>
                  </a:outerShdw>
                </a:effectLst>
              </a:rPr>
              <a:t>裴文杰</a:t>
            </a:r>
            <a:endParaRPr lang="en-US" altLang="zh-CN" sz="2844" b="1" u="sng" dirty="0">
              <a:effectLst>
                <a:outerShdw blurRad="38100" dist="38100" dir="2700000" algn="tl">
                  <a:srgbClr val="000000">
                    <a:alpha val="43137"/>
                  </a:srgbClr>
                </a:outerShdw>
              </a:effectLst>
            </a:endParaRPr>
          </a:p>
          <a:p>
            <a:pPr marL="0" indent="0" algn="ctr" fontAlgn="auto">
              <a:spcAft>
                <a:spcPts val="0"/>
              </a:spcAft>
              <a:buNone/>
            </a:pPr>
            <a:r>
              <a:rPr lang="zh-CN" altLang="en-US" sz="1778" b="1" dirty="0"/>
              <a:t>计算机科学与技术学院 教授</a:t>
            </a:r>
            <a:endParaRPr lang="en-US" altLang="zh-CN" sz="1778" b="1"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745D27-27BC-5E4B-ABE5-37DC8AD90E8E}"/>
              </a:ext>
            </a:extLst>
          </p:cNvPr>
          <p:cNvSpPr txBox="1">
            <a:spLocks/>
          </p:cNvSpPr>
          <p:nvPr/>
        </p:nvSpPr>
        <p:spPr>
          <a:xfrm>
            <a:off x="457200" y="1263365"/>
            <a:ext cx="8229600" cy="4064000"/>
          </a:xfrm>
          <a:prstGeom prst="rect">
            <a:avLst/>
          </a:prstGeom>
          <a:noFill/>
          <a:ln w="9525">
            <a:noFill/>
          </a:ln>
        </p:spPr>
        <p:txBody>
          <a:bodyPr vert="horz" wrap="square" lIns="81280" tIns="40640" rIns="81280" bIns="40640" rtlCol="0" anchor="t">
            <a:normAutofit/>
          </a:bodyPr>
          <a:lstStyle>
            <a:lvl1pPr marL="342900" indent="-342900" algn="l" rtl="0" eaLnBrk="0" fontAlgn="base" hangingPunct="0">
              <a:spcBef>
                <a:spcPct val="20000"/>
              </a:spcBef>
              <a:spcAft>
                <a:spcPct val="0"/>
              </a:spcAft>
              <a:buFont typeface="Arial" panose="020B0604020202020204" pitchFamily="34" charset="0"/>
              <a:buChar char="•"/>
              <a:defRPr sz="2800" b="1" kern="1200">
                <a:solidFill>
                  <a:schemeClr val="tx1"/>
                </a:solidFill>
                <a:latin typeface="SimSun" panose="02010600030101010101" pitchFamily="2" charset="-122"/>
                <a:ea typeface="SimSun" panose="02010600030101010101" pitchFamily="2" charset="-122"/>
                <a:cs typeface="+mn-cs"/>
              </a:defRPr>
            </a:lvl1pPr>
            <a:lvl2pPr marL="660408" indent="-254003" algn="l" rtl="0" eaLnBrk="0" fontAlgn="base" hangingPunct="0">
              <a:lnSpc>
                <a:spcPct val="125000"/>
              </a:lnSpc>
              <a:spcBef>
                <a:spcPct val="20000"/>
              </a:spcBef>
              <a:spcAft>
                <a:spcPct val="0"/>
              </a:spcAft>
              <a:buSzPct val="60000"/>
              <a:buFont typeface="Wingdings" pitchFamily="2" charset="2"/>
              <a:buChar char="v"/>
              <a:defRPr sz="2400" b="1" kern="1200">
                <a:solidFill>
                  <a:srgbClr val="0033CC"/>
                </a:solidFill>
                <a:latin typeface="SimSun" panose="02010600030101010101" pitchFamily="2" charset="-122"/>
                <a:ea typeface="SimSun" panose="0201060003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04804" indent="-304804" algn="just" defTabSz="812810" eaLnBrk="1" hangingPunct="1">
              <a:lnSpc>
                <a:spcPct val="150000"/>
              </a:lnSpc>
              <a:buNone/>
            </a:pPr>
            <a:r>
              <a:rPr lang="zh-CN" altLang="en-US" sz="2400" dirty="0">
                <a:latin typeface="Microsoft YaHei" panose="020B0503020204020204" pitchFamily="34" charset="-122"/>
                <a:ea typeface="Microsoft YaHei" panose="020B0503020204020204" pitchFamily="34" charset="-122"/>
                <a:cs typeface="Times New Roman" panose="02020603050405020304" pitchFamily="18" charset="0"/>
              </a:rPr>
              <a:t>2. 计数器加1算法</a:t>
            </a:r>
          </a:p>
          <a:p>
            <a:pPr marL="0" indent="0" algn="just" defTabSz="812810">
              <a:buNone/>
            </a:pPr>
            <a:r>
              <a:rPr lang="zh-CN" altLang="en-US" sz="2489" dirty="0"/>
              <a:t>    输入：</a:t>
            </a:r>
            <a:r>
              <a:rPr lang="en-US" altLang="zh-CN" sz="2489" dirty="0"/>
              <a:t>A[0..k-1]，</a:t>
            </a:r>
            <a:r>
              <a:rPr lang="zh-CN" altLang="en-US" sz="2489" dirty="0"/>
              <a:t>存储二进制数</a:t>
            </a:r>
            <a:r>
              <a:rPr lang="en-US" altLang="zh-CN" sz="2489" dirty="0"/>
              <a:t>x</a:t>
            </a:r>
          </a:p>
          <a:p>
            <a:pPr marL="0" indent="0" algn="just" defTabSz="812810">
              <a:buNone/>
            </a:pPr>
            <a:r>
              <a:rPr lang="en-US" altLang="zh-CN" sz="2489" dirty="0"/>
              <a:t>    </a:t>
            </a:r>
            <a:r>
              <a:rPr lang="zh-CN" altLang="en-US" sz="2489" dirty="0"/>
              <a:t>输出：</a:t>
            </a:r>
            <a:r>
              <a:rPr lang="en-US" altLang="zh-CN" sz="2489" dirty="0"/>
              <a:t>A[0..k-1]，</a:t>
            </a:r>
            <a:r>
              <a:rPr lang="zh-CN" altLang="en-US" sz="2489" dirty="0"/>
              <a:t>存储二进制数</a:t>
            </a:r>
            <a:r>
              <a:rPr lang="en-US" altLang="zh-CN" sz="2489" dirty="0"/>
              <a:t>x+1 mod 2</a:t>
            </a:r>
            <a:r>
              <a:rPr lang="en-US" altLang="zh-CN" sz="2489" baseline="30000" dirty="0"/>
              <a:t>k</a:t>
            </a:r>
            <a:endParaRPr lang="en-US" altLang="zh-CN" sz="2489" dirty="0"/>
          </a:p>
          <a:p>
            <a:pPr algn="just" defTabSz="812810">
              <a:buNone/>
            </a:pPr>
            <a:endParaRPr lang="en-US" altLang="zh-CN" sz="2489" dirty="0"/>
          </a:p>
        </p:txBody>
      </p:sp>
      <p:sp>
        <p:nvSpPr>
          <p:cNvPr id="5" name="Rectangle 10">
            <a:extLst>
              <a:ext uri="{FF2B5EF4-FFF2-40B4-BE49-F238E27FC236}">
                <a16:creationId xmlns:a16="http://schemas.microsoft.com/office/drawing/2014/main" id="{5772EA7F-E61B-1C4D-8DB5-A5F0278C904F}"/>
              </a:ext>
            </a:extLst>
          </p:cNvPr>
          <p:cNvSpPr/>
          <p:nvPr/>
        </p:nvSpPr>
        <p:spPr>
          <a:xfrm>
            <a:off x="457200" y="3140968"/>
            <a:ext cx="6773333" cy="2912533"/>
          </a:xfrm>
          <a:prstGeom prst="rect">
            <a:avLst/>
          </a:prstGeom>
          <a:solidFill>
            <a:srgbClr val="FFFF99"/>
          </a:solidFill>
          <a:ln w="9525">
            <a:noFill/>
          </a:ln>
        </p:spPr>
        <p:txBody>
          <a:bodyPr wrap="none" anchor="ctr"/>
          <a:lstStyle/>
          <a:p>
            <a:pPr>
              <a:buFont typeface="Wingdings" panose="05000000000000000000" pitchFamily="2" charset="2"/>
              <a:buNone/>
            </a:pPr>
            <a:r>
              <a:rPr lang="en-US" altLang="zh-CN" sz="2489" dirty="0">
                <a:solidFill>
                  <a:srgbClr val="CC3399"/>
                </a:solidFill>
              </a:rPr>
              <a:t>INCREMENT(A)</a:t>
            </a:r>
          </a:p>
          <a:p>
            <a:pPr>
              <a:buFont typeface="Wingdings" panose="05000000000000000000" pitchFamily="2" charset="2"/>
              <a:buNone/>
            </a:pPr>
            <a:r>
              <a:rPr lang="en-US" altLang="zh-CN" sz="2489" dirty="0">
                <a:solidFill>
                  <a:srgbClr val="CC3399"/>
                </a:solidFill>
              </a:rPr>
              <a:t>     1      i</a:t>
            </a:r>
            <a:r>
              <a:rPr lang="en-US" altLang="zh-CN" sz="2489" dirty="0">
                <a:solidFill>
                  <a:srgbClr val="CC3399"/>
                </a:solidFill>
                <a:sym typeface="Symbol" panose="05050102010706020507" pitchFamily="18" charset="2"/>
              </a:rPr>
              <a:t></a:t>
            </a:r>
            <a:r>
              <a:rPr lang="en-US" altLang="zh-CN" sz="2489" dirty="0">
                <a:solidFill>
                  <a:srgbClr val="CC3399"/>
                </a:solidFill>
              </a:rPr>
              <a:t>0</a:t>
            </a:r>
          </a:p>
          <a:p>
            <a:pPr>
              <a:buFont typeface="Wingdings" panose="05000000000000000000" pitchFamily="2" charset="2"/>
              <a:buNone/>
            </a:pPr>
            <a:r>
              <a:rPr lang="en-US" altLang="zh-CN" sz="2489" dirty="0">
                <a:solidFill>
                  <a:srgbClr val="CC3399"/>
                </a:solidFill>
              </a:rPr>
              <a:t>     2      while  i&lt;length[A] and A[</a:t>
            </a:r>
            <a:r>
              <a:rPr lang="en-US" altLang="zh-CN" sz="2489" dirty="0" err="1">
                <a:solidFill>
                  <a:srgbClr val="CC3399"/>
                </a:solidFill>
              </a:rPr>
              <a:t>i</a:t>
            </a:r>
            <a:r>
              <a:rPr lang="en-US" altLang="zh-CN" sz="2489" dirty="0">
                <a:solidFill>
                  <a:srgbClr val="CC3399"/>
                </a:solidFill>
              </a:rPr>
              <a:t>]==1  Do</a:t>
            </a:r>
          </a:p>
          <a:p>
            <a:pPr>
              <a:buFont typeface="Wingdings" panose="05000000000000000000" pitchFamily="2" charset="2"/>
              <a:buNone/>
            </a:pPr>
            <a:r>
              <a:rPr lang="en-US" altLang="zh-CN" sz="2489" dirty="0">
                <a:solidFill>
                  <a:srgbClr val="CC3399"/>
                </a:solidFill>
              </a:rPr>
              <a:t>     3             A[i]</a:t>
            </a:r>
            <a:r>
              <a:rPr lang="en-US" altLang="zh-CN" sz="2489" dirty="0">
                <a:solidFill>
                  <a:srgbClr val="CC3399"/>
                </a:solidFill>
                <a:sym typeface="Symbol" panose="05050102010706020507" pitchFamily="18" charset="2"/>
              </a:rPr>
              <a:t></a:t>
            </a:r>
            <a:r>
              <a:rPr lang="en-US" altLang="zh-CN" sz="2489" dirty="0">
                <a:solidFill>
                  <a:srgbClr val="CC3399"/>
                </a:solidFill>
              </a:rPr>
              <a:t>0;</a:t>
            </a:r>
          </a:p>
          <a:p>
            <a:pPr>
              <a:buFont typeface="Wingdings" panose="05000000000000000000" pitchFamily="2" charset="2"/>
              <a:buNone/>
            </a:pPr>
            <a:r>
              <a:rPr lang="en-US" altLang="zh-CN" sz="2489" dirty="0">
                <a:solidFill>
                  <a:srgbClr val="CC3399"/>
                </a:solidFill>
              </a:rPr>
              <a:t>     4             i</a:t>
            </a:r>
            <a:r>
              <a:rPr lang="en-US" altLang="zh-CN" sz="2489" dirty="0">
                <a:solidFill>
                  <a:srgbClr val="CC3399"/>
                </a:solidFill>
                <a:sym typeface="Symbol" panose="05050102010706020507" pitchFamily="18" charset="2"/>
              </a:rPr>
              <a:t></a:t>
            </a:r>
            <a:r>
              <a:rPr lang="en-US" altLang="zh-CN" sz="2489" dirty="0">
                <a:solidFill>
                  <a:srgbClr val="CC3399"/>
                </a:solidFill>
              </a:rPr>
              <a:t>i+1;</a:t>
            </a:r>
          </a:p>
          <a:p>
            <a:pPr>
              <a:buFont typeface="Wingdings" panose="05000000000000000000" pitchFamily="2" charset="2"/>
              <a:buNone/>
            </a:pPr>
            <a:r>
              <a:rPr lang="en-US" altLang="zh-CN" sz="2489" dirty="0">
                <a:solidFill>
                  <a:srgbClr val="CC3399"/>
                </a:solidFill>
              </a:rPr>
              <a:t>     5      If  i&lt;length[A]  Then  A[i]</a:t>
            </a:r>
            <a:r>
              <a:rPr lang="en-US" altLang="zh-CN" sz="2489" dirty="0">
                <a:solidFill>
                  <a:srgbClr val="CC3399"/>
                </a:solidFill>
                <a:sym typeface="Symbol" panose="05050102010706020507" pitchFamily="18" charset="2"/>
              </a:rPr>
              <a:t></a:t>
            </a:r>
            <a:r>
              <a:rPr lang="en-US" altLang="zh-CN" sz="2489" dirty="0">
                <a:solidFill>
                  <a:srgbClr val="CC3399"/>
                </a:solidFill>
              </a:rPr>
              <a:t>1</a:t>
            </a:r>
          </a:p>
          <a:p>
            <a:pPr>
              <a:buFont typeface="Wingdings" panose="05000000000000000000" pitchFamily="2" charset="2"/>
              <a:buNone/>
            </a:pPr>
            <a:endParaRPr lang="zh-CN" altLang="en-US" sz="2560" dirty="0">
              <a:solidFill>
                <a:srgbClr val="CC3399"/>
              </a:solidFill>
            </a:endParaRPr>
          </a:p>
        </p:txBody>
      </p:sp>
      <p:sp>
        <p:nvSpPr>
          <p:cNvPr id="3" name="Slide Number Placeholder 2">
            <a:extLst>
              <a:ext uri="{FF2B5EF4-FFF2-40B4-BE49-F238E27FC236}">
                <a16:creationId xmlns:a16="http://schemas.microsoft.com/office/drawing/2014/main" id="{E771592D-0486-6140-AD32-DB2320310DD3}"/>
              </a:ext>
            </a:extLst>
          </p:cNvPr>
          <p:cNvSpPr>
            <a:spLocks noGrp="1"/>
          </p:cNvSpPr>
          <p:nvPr>
            <p:ph type="sldNum" sz="quarter" idx="12"/>
          </p:nvPr>
        </p:nvSpPr>
        <p:spPr/>
        <p:txBody>
          <a:bodyPr/>
          <a:lstStyle/>
          <a:p>
            <a:fld id="{0063EC4C-CFD8-4F45-A0A2-30028C1F73DB}" type="slidenum">
              <a:rPr lang="en-CN" smtClean="0"/>
              <a:pPr/>
              <a:t>10</a:t>
            </a:fld>
            <a:endParaRPr lang="zh-CN" altLang="en-US" sz="1067" b="1" kern="1200" dirty="0">
              <a:solidFill>
                <a:srgbClr val="F79646">
                  <a:lumMod val="75000"/>
                </a:srgbClr>
              </a:solidFill>
              <a:latin typeface="+mn-lt"/>
              <a:ea typeface="+mn-ea"/>
              <a:cs typeface="+mn-cs"/>
            </a:endParaRPr>
          </a:p>
        </p:txBody>
      </p:sp>
      <p:sp>
        <p:nvSpPr>
          <p:cNvPr id="7" name="Title 6">
            <a:extLst>
              <a:ext uri="{FF2B5EF4-FFF2-40B4-BE49-F238E27FC236}">
                <a16:creationId xmlns:a16="http://schemas.microsoft.com/office/drawing/2014/main" id="{3D7D2EF0-7B63-A842-A364-C93079049C2E}"/>
              </a:ext>
            </a:extLst>
          </p:cNvPr>
          <p:cNvSpPr>
            <a:spLocks noGrp="1"/>
          </p:cNvSpPr>
          <p:nvPr>
            <p:ph type="title"/>
          </p:nvPr>
        </p:nvSpPr>
        <p:spPr/>
        <p:txBody>
          <a:bodyPr/>
          <a:lstStyle/>
          <a:p>
            <a:r>
              <a:rPr lang="zh-CN" altLang="en-US" dirty="0"/>
              <a:t>聚集分析实例2</a:t>
            </a:r>
            <a:r>
              <a:rPr lang="zh-CN" altLang="en-US" sz="2489" dirty="0"/>
              <a:t>-</a:t>
            </a:r>
            <a:r>
              <a:rPr lang="zh-CN" altLang="en-US" sz="2489" dirty="0">
                <a:solidFill>
                  <a:srgbClr val="FF0000"/>
                </a:solidFill>
              </a:rPr>
              <a:t>二进制计数器</a:t>
            </a:r>
            <a:endParaRPr lang="en-CN" dirty="0"/>
          </a:p>
        </p:txBody>
      </p:sp>
      <p:sp>
        <p:nvSpPr>
          <p:cNvPr id="8" name="TextBox 7">
            <a:extLst>
              <a:ext uri="{FF2B5EF4-FFF2-40B4-BE49-F238E27FC236}">
                <a16:creationId xmlns:a16="http://schemas.microsoft.com/office/drawing/2014/main" id="{B29B67BF-F4EF-DA4D-8EDE-D3A9FCDF85CC}"/>
              </a:ext>
            </a:extLst>
          </p:cNvPr>
          <p:cNvSpPr txBox="1"/>
          <p:nvPr/>
        </p:nvSpPr>
        <p:spPr>
          <a:xfrm>
            <a:off x="5076056" y="3054570"/>
            <a:ext cx="3816424" cy="748859"/>
          </a:xfrm>
          <a:prstGeom prst="rect">
            <a:avLst/>
          </a:prstGeom>
          <a:solidFill>
            <a:schemeClr val="bg1"/>
          </a:solidFill>
          <a:ln w="19050">
            <a:solidFill>
              <a:srgbClr val="00B050"/>
            </a:solidFill>
          </a:ln>
        </p:spPr>
        <p:txBody>
          <a:bodyPr wrap="square" rtlCol="0">
            <a:spAutoFit/>
          </a:bodyPr>
          <a:lstStyle/>
          <a:p>
            <a:pPr algn="just"/>
            <a:r>
              <a:rPr lang="zh-CN" altLang="en-US" sz="1422" b="1" dirty="0">
                <a:solidFill>
                  <a:srgbClr val="FF0000"/>
                </a:solidFill>
              </a:rPr>
              <a:t>算法思路：</a:t>
            </a:r>
            <a:endParaRPr lang="en-US" altLang="zh-CN" sz="1422" b="1" dirty="0">
              <a:solidFill>
                <a:srgbClr val="FF0000"/>
              </a:solidFill>
            </a:endParaRPr>
          </a:p>
          <a:p>
            <a:pPr algn="just"/>
            <a:r>
              <a:rPr lang="en-US" altLang="zh-CN" sz="1422" b="1" dirty="0">
                <a:solidFill>
                  <a:srgbClr val="FF0000"/>
                </a:solidFill>
              </a:rPr>
              <a:t>1)</a:t>
            </a:r>
            <a:r>
              <a:rPr lang="zh-CN" altLang="en-US" sz="1422" b="1" dirty="0">
                <a:solidFill>
                  <a:srgbClr val="FF0000"/>
                </a:solidFill>
              </a:rPr>
              <a:t>如果找到从低位起的第一个0，将他翻转成1</a:t>
            </a:r>
            <a:r>
              <a:rPr lang="en-US" altLang="zh-CN" sz="1422" b="1" dirty="0">
                <a:solidFill>
                  <a:srgbClr val="FF0000"/>
                </a:solidFill>
              </a:rPr>
              <a:t>;</a:t>
            </a:r>
            <a:endParaRPr lang="zh-CN" altLang="en-US" sz="1422" b="1" dirty="0">
              <a:solidFill>
                <a:srgbClr val="FF0000"/>
              </a:solidFill>
            </a:endParaRPr>
          </a:p>
          <a:p>
            <a:pPr algn="just"/>
            <a:r>
              <a:rPr lang="en-US" altLang="zh-CN" sz="1422" b="1" dirty="0">
                <a:solidFill>
                  <a:srgbClr val="FF0000"/>
                </a:solidFill>
              </a:rPr>
              <a:t>2)</a:t>
            </a:r>
            <a:r>
              <a:rPr lang="zh-CN" altLang="en-US" sz="1422" b="1" dirty="0">
                <a:solidFill>
                  <a:srgbClr val="FF0000"/>
                </a:solidFill>
              </a:rPr>
              <a:t>将这个0之前与其相邻的所有1翻转成0。</a:t>
            </a:r>
          </a:p>
        </p:txBody>
      </p:sp>
    </p:spTree>
    <p:extLst>
      <p:ext uri="{BB962C8B-B14F-4D97-AF65-F5344CB8AC3E}">
        <p14:creationId xmlns:p14="http://schemas.microsoft.com/office/powerpoint/2010/main" val="97037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500"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500"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500"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E0AABD18-1D76-8D48-A79F-73B400FA5ECE}"/>
              </a:ext>
            </a:extLst>
          </p:cNvPr>
          <p:cNvSpPr/>
          <p:nvPr/>
        </p:nvSpPr>
        <p:spPr>
          <a:xfrm>
            <a:off x="539552" y="2340879"/>
            <a:ext cx="7744860" cy="3968441"/>
          </a:xfrm>
          <a:prstGeom prst="rect">
            <a:avLst/>
          </a:prstGeom>
          <a:solidFill>
            <a:srgbClr val="99FF99"/>
          </a:solidFill>
          <a:ln w="9525" cap="flat" cmpd="sng">
            <a:solidFill>
              <a:schemeClr val="tx1"/>
            </a:solidFill>
            <a:prstDash val="solid"/>
            <a:miter/>
            <a:headEnd type="none" w="med" len="med"/>
            <a:tailEnd type="none" w="med" len="med"/>
          </a:ln>
        </p:spPr>
        <p:txBody>
          <a:bodyPr wrap="none" anchor="ctr"/>
          <a:lstStyle/>
          <a:p>
            <a:pPr marL="406405" indent="-406405" algn="ctr"/>
            <a:r>
              <a:rPr lang="en-US" altLang="zh-CN" sz="2560" dirty="0">
                <a:solidFill>
                  <a:srgbClr val="CC3399"/>
                </a:solidFill>
              </a:rPr>
              <a:t>Counter                                                                    </a:t>
            </a:r>
            <a:r>
              <a:rPr lang="zh-CN" altLang="en-US" sz="2560" dirty="0">
                <a:solidFill>
                  <a:srgbClr val="CC3399"/>
                </a:solidFill>
              </a:rPr>
              <a:t>总代价</a:t>
            </a:r>
            <a:endParaRPr lang="en-US" altLang="zh-CN" sz="2560" dirty="0">
              <a:solidFill>
                <a:srgbClr val="CC3399"/>
              </a:solidFill>
            </a:endParaRPr>
          </a:p>
          <a:p>
            <a:pPr marL="406405" indent="-406405" algn="ctr"/>
            <a:r>
              <a:rPr lang="en-US" altLang="zh-CN" sz="2560" dirty="0">
                <a:solidFill>
                  <a:srgbClr val="CC3399"/>
                </a:solidFill>
              </a:rPr>
              <a:t>N   A[7]  A[6]  A[5]  A[4]  A[3]  A[2]   A[1]  A[0]        </a:t>
            </a:r>
          </a:p>
          <a:p>
            <a:pPr marL="406405" indent="-406405"/>
            <a:r>
              <a:rPr lang="zh-CN" altLang="en-US" sz="2560" dirty="0">
                <a:solidFill>
                  <a:srgbClr val="CC3399"/>
                </a:solidFill>
              </a:rPr>
              <a:t>   </a:t>
            </a:r>
            <a:r>
              <a:rPr lang="en-US" altLang="zh-CN" sz="2560" dirty="0">
                <a:solidFill>
                  <a:srgbClr val="CC3399"/>
                </a:solidFill>
              </a:rPr>
              <a:t>0      0        0        0       0       0        0        0        0        0</a:t>
            </a:r>
          </a:p>
          <a:p>
            <a:r>
              <a:rPr lang="zh-CN" altLang="en-US" sz="2560" dirty="0">
                <a:solidFill>
                  <a:srgbClr val="CC3399"/>
                </a:solidFill>
              </a:rPr>
              <a:t>   </a:t>
            </a:r>
            <a:r>
              <a:rPr lang="en-US" altLang="zh-CN" sz="2560" dirty="0">
                <a:solidFill>
                  <a:srgbClr val="CC3399"/>
                </a:solidFill>
              </a:rPr>
              <a:t>1  </a:t>
            </a:r>
            <a:r>
              <a:rPr lang="zh-CN" altLang="en-US" sz="2560" dirty="0">
                <a:solidFill>
                  <a:srgbClr val="CC3399"/>
                </a:solidFill>
              </a:rPr>
              <a:t>    </a:t>
            </a:r>
            <a:r>
              <a:rPr lang="en-US" altLang="zh-CN" sz="2560" dirty="0">
                <a:solidFill>
                  <a:srgbClr val="CC3399"/>
                </a:solidFill>
              </a:rPr>
              <a:t>0        0        0       0       0        0        0        1        1</a:t>
            </a:r>
          </a:p>
          <a:p>
            <a:r>
              <a:rPr lang="zh-CN" altLang="en-US" sz="2560" dirty="0">
                <a:solidFill>
                  <a:srgbClr val="CC3399"/>
                </a:solidFill>
              </a:rPr>
              <a:t>   </a:t>
            </a:r>
            <a:r>
              <a:rPr lang="en-US" altLang="zh-CN" sz="2560" dirty="0">
                <a:solidFill>
                  <a:srgbClr val="CC3399"/>
                </a:solidFill>
              </a:rPr>
              <a:t>2  </a:t>
            </a:r>
            <a:r>
              <a:rPr lang="zh-CN" altLang="en-US" sz="2560" dirty="0">
                <a:solidFill>
                  <a:srgbClr val="CC3399"/>
                </a:solidFill>
              </a:rPr>
              <a:t>    </a:t>
            </a:r>
            <a:r>
              <a:rPr lang="en-US" altLang="zh-CN" sz="2560" dirty="0">
                <a:solidFill>
                  <a:srgbClr val="CC3399"/>
                </a:solidFill>
              </a:rPr>
              <a:t>0        0        0       0       0        0        1        0        3</a:t>
            </a:r>
          </a:p>
          <a:p>
            <a:r>
              <a:rPr lang="zh-CN" altLang="en-US" sz="2560" dirty="0">
                <a:solidFill>
                  <a:srgbClr val="CC3399"/>
                </a:solidFill>
              </a:rPr>
              <a:t>   </a:t>
            </a:r>
            <a:r>
              <a:rPr lang="en-US" altLang="zh-CN" sz="2560" dirty="0">
                <a:solidFill>
                  <a:srgbClr val="CC3399"/>
                </a:solidFill>
              </a:rPr>
              <a:t>3  </a:t>
            </a:r>
            <a:r>
              <a:rPr lang="zh-CN" altLang="en-US" sz="2560" dirty="0">
                <a:solidFill>
                  <a:srgbClr val="CC3399"/>
                </a:solidFill>
              </a:rPr>
              <a:t>    </a:t>
            </a:r>
            <a:r>
              <a:rPr lang="en-US" altLang="zh-CN" sz="2560" dirty="0">
                <a:solidFill>
                  <a:srgbClr val="CC3399"/>
                </a:solidFill>
              </a:rPr>
              <a:t>0        0        0       0       0        0        1        1        4</a:t>
            </a:r>
          </a:p>
          <a:p>
            <a:r>
              <a:rPr lang="zh-CN" altLang="en-US" sz="2560" dirty="0">
                <a:solidFill>
                  <a:srgbClr val="CC3399"/>
                </a:solidFill>
              </a:rPr>
              <a:t>   </a:t>
            </a:r>
            <a:r>
              <a:rPr lang="en-US" altLang="zh-CN" sz="2560" dirty="0">
                <a:solidFill>
                  <a:srgbClr val="CC3399"/>
                </a:solidFill>
              </a:rPr>
              <a:t>4  </a:t>
            </a:r>
            <a:r>
              <a:rPr lang="zh-CN" altLang="en-US" sz="2560" dirty="0">
                <a:solidFill>
                  <a:srgbClr val="CC3399"/>
                </a:solidFill>
              </a:rPr>
              <a:t>    </a:t>
            </a:r>
            <a:r>
              <a:rPr lang="en-US" altLang="zh-CN" sz="2560" dirty="0">
                <a:solidFill>
                  <a:srgbClr val="CC3399"/>
                </a:solidFill>
              </a:rPr>
              <a:t>0        0        0       0       0        1        0        0        7</a:t>
            </a:r>
          </a:p>
          <a:p>
            <a:pPr marL="406405" indent="-406405"/>
            <a:r>
              <a:rPr lang="zh-CN" altLang="en-US" sz="2560" dirty="0">
                <a:solidFill>
                  <a:srgbClr val="CC3399"/>
                </a:solidFill>
              </a:rPr>
              <a:t>   </a:t>
            </a:r>
            <a:r>
              <a:rPr lang="en-US" altLang="zh-CN" sz="2560" dirty="0">
                <a:solidFill>
                  <a:srgbClr val="CC3399"/>
                </a:solidFill>
              </a:rPr>
              <a:t>5      0        0        0       0       0        1        0        1        8</a:t>
            </a:r>
          </a:p>
          <a:p>
            <a:pPr marL="406405" indent="-406405"/>
            <a:r>
              <a:rPr lang="en-US" altLang="zh-CN" sz="2560" dirty="0">
                <a:solidFill>
                  <a:srgbClr val="CC3399"/>
                </a:solidFill>
              </a:rPr>
              <a:t> </a:t>
            </a:r>
            <a:r>
              <a:rPr lang="zh-CN" altLang="en-US" sz="2560" dirty="0">
                <a:solidFill>
                  <a:srgbClr val="CC3399"/>
                </a:solidFill>
              </a:rPr>
              <a:t>  </a:t>
            </a:r>
            <a:r>
              <a:rPr lang="en-US" altLang="zh-CN" sz="2560" dirty="0">
                <a:solidFill>
                  <a:srgbClr val="CC3399"/>
                </a:solidFill>
              </a:rPr>
              <a:t>6      0        0        0       0       0        1        1        0        10</a:t>
            </a:r>
          </a:p>
          <a:p>
            <a:pPr marL="406405" indent="-406405"/>
            <a:r>
              <a:rPr lang="en-US" altLang="zh-CN" sz="2560" dirty="0">
                <a:solidFill>
                  <a:srgbClr val="CC3399"/>
                </a:solidFill>
              </a:rPr>
              <a:t> </a:t>
            </a:r>
            <a:r>
              <a:rPr lang="zh-CN" altLang="en-US" sz="2560" dirty="0">
                <a:solidFill>
                  <a:srgbClr val="CC3399"/>
                </a:solidFill>
              </a:rPr>
              <a:t>  </a:t>
            </a:r>
            <a:r>
              <a:rPr lang="en-US" altLang="zh-CN" sz="2560" dirty="0">
                <a:solidFill>
                  <a:srgbClr val="CC3399"/>
                </a:solidFill>
              </a:rPr>
              <a:t>7      0        0        0       0       0        1        1        1        11</a:t>
            </a:r>
          </a:p>
        </p:txBody>
      </p:sp>
      <p:sp>
        <p:nvSpPr>
          <p:cNvPr id="5" name="Rectangle 4">
            <a:extLst>
              <a:ext uri="{FF2B5EF4-FFF2-40B4-BE49-F238E27FC236}">
                <a16:creationId xmlns:a16="http://schemas.microsoft.com/office/drawing/2014/main" id="{B6A354B0-AD99-A146-91BC-CC738478318E}"/>
              </a:ext>
            </a:extLst>
          </p:cNvPr>
          <p:cNvSpPr/>
          <p:nvPr/>
        </p:nvSpPr>
        <p:spPr>
          <a:xfrm>
            <a:off x="475544" y="1039550"/>
            <a:ext cx="7872875" cy="1134862"/>
          </a:xfrm>
          <a:prstGeom prst="rect">
            <a:avLst/>
          </a:prstGeom>
        </p:spPr>
        <p:txBody>
          <a:bodyPr wrap="square">
            <a:spAutoFit/>
          </a:bodyPr>
          <a:lstStyle/>
          <a:p>
            <a:pPr marL="304804" indent="-304804" algn="just" defTabSz="812810">
              <a:lnSpc>
                <a:spcPct val="150000"/>
              </a:lnSpc>
              <a:spcBef>
                <a:spcPct val="20000"/>
              </a:spcBef>
            </a:pPr>
            <a:r>
              <a:rPr lang="zh-CN" altLang="en-US" sz="2400" b="1" dirty="0">
                <a:latin typeface="Microsoft YaHei" panose="020B0503020204020204" pitchFamily="34" charset="-122"/>
                <a:ea typeface="Microsoft YaHei" panose="020B0503020204020204" pitchFamily="34" charset="-122"/>
                <a:cs typeface="Times New Roman" panose="02020603050405020304" pitchFamily="18" charset="0"/>
              </a:rPr>
              <a:t>3. 问题：初始为零的计数器上</a:t>
            </a:r>
            <a:r>
              <a:rPr lang="en-US" altLang="zh-CN" sz="2400" b="1" dirty="0">
                <a:latin typeface="Microsoft YaHei" panose="020B0503020204020204" pitchFamily="34" charset="-122"/>
                <a:ea typeface="Microsoft YaHei" panose="020B0503020204020204" pitchFamily="34" charset="-122"/>
                <a:cs typeface="Times New Roman" panose="02020603050405020304" pitchFamily="18" charset="0"/>
              </a:rPr>
              <a:t>n</a:t>
            </a:r>
            <a:r>
              <a:rPr lang="zh-CN" altLang="en-US" sz="2400" b="1" dirty="0">
                <a:latin typeface="Microsoft YaHei" panose="020B0503020204020204" pitchFamily="34" charset="-122"/>
                <a:ea typeface="Microsoft YaHei" panose="020B0503020204020204" pitchFamily="34" charset="-122"/>
                <a:cs typeface="Times New Roman" panose="02020603050405020304" pitchFamily="18" charset="0"/>
              </a:rPr>
              <a:t>个</a:t>
            </a:r>
            <a:r>
              <a:rPr lang="en-US" altLang="zh-CN" sz="2400" b="1" dirty="0">
                <a:latin typeface="Microsoft YaHei" panose="020B0503020204020204" pitchFamily="34" charset="-122"/>
                <a:ea typeface="Microsoft YaHei" panose="020B0503020204020204" pitchFamily="34" charset="-122"/>
                <a:cs typeface="Times New Roman" panose="02020603050405020304" pitchFamily="18" charset="0"/>
              </a:rPr>
              <a:t>INCREMENT</a:t>
            </a:r>
            <a:r>
              <a:rPr lang="zh-CN" altLang="en-US" sz="2400" b="1" dirty="0">
                <a:latin typeface="Microsoft YaHei" panose="020B0503020204020204" pitchFamily="34" charset="-122"/>
                <a:ea typeface="Microsoft YaHei" panose="020B0503020204020204" pitchFamily="34" charset="-122"/>
                <a:cs typeface="Times New Roman" panose="02020603050405020304" pitchFamily="18" charset="0"/>
              </a:rPr>
              <a:t>操作的代价分析，即时间复杂性</a:t>
            </a:r>
            <a:endParaRPr lang="en-CN" sz="2400" b="1"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 name="Slide Number Placeholder 2">
            <a:extLst>
              <a:ext uri="{FF2B5EF4-FFF2-40B4-BE49-F238E27FC236}">
                <a16:creationId xmlns:a16="http://schemas.microsoft.com/office/drawing/2014/main" id="{AD56F2DD-8CE7-3A44-8550-C4479B49BEDC}"/>
              </a:ext>
            </a:extLst>
          </p:cNvPr>
          <p:cNvSpPr>
            <a:spLocks noGrp="1"/>
          </p:cNvSpPr>
          <p:nvPr>
            <p:ph type="sldNum" sz="quarter" idx="12"/>
          </p:nvPr>
        </p:nvSpPr>
        <p:spPr/>
        <p:txBody>
          <a:bodyPr/>
          <a:lstStyle/>
          <a:p>
            <a:fld id="{0063EC4C-CFD8-4F45-A0A2-30028C1F73DB}" type="slidenum">
              <a:rPr lang="en-CN" smtClean="0"/>
              <a:pPr/>
              <a:t>11</a:t>
            </a:fld>
            <a:endParaRPr lang="zh-CN" altLang="en-US" sz="1067" b="1" kern="1200" dirty="0">
              <a:solidFill>
                <a:srgbClr val="F79646">
                  <a:lumMod val="75000"/>
                </a:srgbClr>
              </a:solidFill>
              <a:latin typeface="+mn-lt"/>
              <a:ea typeface="+mn-ea"/>
              <a:cs typeface="+mn-cs"/>
            </a:endParaRPr>
          </a:p>
        </p:txBody>
      </p:sp>
      <p:sp>
        <p:nvSpPr>
          <p:cNvPr id="7" name="Title 6">
            <a:extLst>
              <a:ext uri="{FF2B5EF4-FFF2-40B4-BE49-F238E27FC236}">
                <a16:creationId xmlns:a16="http://schemas.microsoft.com/office/drawing/2014/main" id="{CC91680E-23E7-F241-8C31-AE19F2CEEAEE}"/>
              </a:ext>
            </a:extLst>
          </p:cNvPr>
          <p:cNvSpPr>
            <a:spLocks noGrp="1"/>
          </p:cNvSpPr>
          <p:nvPr>
            <p:ph type="title"/>
          </p:nvPr>
        </p:nvSpPr>
        <p:spPr/>
        <p:txBody>
          <a:bodyPr/>
          <a:lstStyle/>
          <a:p>
            <a:r>
              <a:rPr lang="zh-CN" altLang="en-US" dirty="0"/>
              <a:t>聚集分析实例2</a:t>
            </a:r>
            <a:r>
              <a:rPr lang="zh-CN" altLang="en-US" sz="2489" dirty="0"/>
              <a:t>-</a:t>
            </a:r>
            <a:r>
              <a:rPr lang="zh-CN" altLang="en-US" sz="2489" dirty="0">
                <a:solidFill>
                  <a:srgbClr val="FF0000"/>
                </a:solidFill>
              </a:rPr>
              <a:t>二进制计数器</a:t>
            </a:r>
            <a:endParaRPr lang="en-CN" dirty="0"/>
          </a:p>
        </p:txBody>
      </p:sp>
    </p:spTree>
    <p:extLst>
      <p:ext uri="{BB962C8B-B14F-4D97-AF65-F5344CB8AC3E}">
        <p14:creationId xmlns:p14="http://schemas.microsoft.com/office/powerpoint/2010/main" val="240031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blinds(horizontal)">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0">
            <a:extLst>
              <a:ext uri="{FF2B5EF4-FFF2-40B4-BE49-F238E27FC236}">
                <a16:creationId xmlns:a16="http://schemas.microsoft.com/office/drawing/2014/main" id="{A79A02D0-FBDF-FD40-BC4F-97E57740E3DA}"/>
              </a:ext>
            </a:extLst>
          </p:cNvPr>
          <p:cNvSpPr/>
          <p:nvPr/>
        </p:nvSpPr>
        <p:spPr>
          <a:xfrm>
            <a:off x="4828029" y="1582514"/>
            <a:ext cx="4288476" cy="665492"/>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just">
              <a:buFont typeface="Arial" panose="020B0604020202020204" pitchFamily="34" charset="0"/>
              <a:buNone/>
            </a:pPr>
            <a:r>
              <a:rPr lang="zh-CN" altLang="en-US" sz="1778" dirty="0">
                <a:solidFill>
                  <a:srgbClr val="000066"/>
                </a:solidFill>
                <a:latin typeface="宋体" panose="02010600030101010101" pitchFamily="2" charset="-122"/>
              </a:rPr>
              <a:t>每次</a:t>
            </a:r>
            <a:r>
              <a:rPr lang="en-US" altLang="zh-CN" sz="1778" dirty="0">
                <a:solidFill>
                  <a:srgbClr val="000066"/>
                </a:solidFill>
              </a:rPr>
              <a:t>INCREMENT</a:t>
            </a:r>
            <a:r>
              <a:rPr lang="zh-CN" altLang="en-US" sz="1778" dirty="0">
                <a:solidFill>
                  <a:srgbClr val="000066"/>
                </a:solidFill>
                <a:latin typeface="宋体" panose="02010600030101010101" pitchFamily="2" charset="-122"/>
              </a:rPr>
              <a:t>操作的代价与被改变值的字位的个数成线性关系</a:t>
            </a:r>
            <a:r>
              <a:rPr lang="zh-CN" altLang="en-US" sz="1778" dirty="0">
                <a:solidFill>
                  <a:srgbClr val="000066"/>
                </a:solidFill>
              </a:rPr>
              <a:t> </a:t>
            </a:r>
          </a:p>
        </p:txBody>
      </p:sp>
      <p:sp>
        <p:nvSpPr>
          <p:cNvPr id="6" name="AutoShape 11">
            <a:extLst>
              <a:ext uri="{FF2B5EF4-FFF2-40B4-BE49-F238E27FC236}">
                <a16:creationId xmlns:a16="http://schemas.microsoft.com/office/drawing/2014/main" id="{81851921-8C6C-8C44-BB6B-C6777D141C81}"/>
              </a:ext>
            </a:extLst>
          </p:cNvPr>
          <p:cNvSpPr/>
          <p:nvPr/>
        </p:nvSpPr>
        <p:spPr>
          <a:xfrm>
            <a:off x="4860032" y="2377974"/>
            <a:ext cx="4224469" cy="941642"/>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just">
              <a:buFont typeface="Arial" panose="020B0604020202020204" pitchFamily="34" charset="0"/>
              <a:buNone/>
            </a:pPr>
            <a:r>
              <a:rPr lang="zh-CN" altLang="en-US" sz="1778" dirty="0">
                <a:solidFill>
                  <a:srgbClr val="000066"/>
                </a:solidFill>
                <a:latin typeface="宋体" panose="02010600030101010101" pitchFamily="2" charset="-122"/>
              </a:rPr>
              <a:t>粗略地讲：每次</a:t>
            </a:r>
            <a:r>
              <a:rPr lang="en-US" altLang="zh-CN" sz="1778" dirty="0">
                <a:solidFill>
                  <a:srgbClr val="000066"/>
                </a:solidFill>
              </a:rPr>
              <a:t>INCREMENT</a:t>
            </a:r>
            <a:r>
              <a:rPr lang="zh-CN" altLang="en-US" sz="1778" dirty="0">
                <a:solidFill>
                  <a:srgbClr val="000066"/>
                </a:solidFill>
              </a:rPr>
              <a:t>操作最多改变计数器中</a:t>
            </a:r>
            <a:r>
              <a:rPr lang="en-US" altLang="zh-CN" sz="1778" dirty="0">
                <a:solidFill>
                  <a:srgbClr val="000066"/>
                </a:solidFill>
              </a:rPr>
              <a:t>k</a:t>
            </a:r>
            <a:r>
              <a:rPr lang="zh-CN" altLang="en-US" sz="1778" dirty="0">
                <a:solidFill>
                  <a:srgbClr val="000066"/>
                </a:solidFill>
              </a:rPr>
              <a:t>位，</a:t>
            </a:r>
            <a:r>
              <a:rPr lang="en-US" altLang="zh-CN" sz="1778" dirty="0">
                <a:solidFill>
                  <a:srgbClr val="000066"/>
                </a:solidFill>
              </a:rPr>
              <a:t>n</a:t>
            </a:r>
            <a:r>
              <a:rPr lang="zh-CN" altLang="en-US" sz="1778" dirty="0">
                <a:solidFill>
                  <a:srgbClr val="000066"/>
                </a:solidFill>
              </a:rPr>
              <a:t>次</a:t>
            </a:r>
            <a:r>
              <a:rPr lang="en-US" altLang="zh-CN" sz="1778" dirty="0">
                <a:solidFill>
                  <a:srgbClr val="000066"/>
                </a:solidFill>
                <a:sym typeface="+mn-ea"/>
              </a:rPr>
              <a:t>INCREMENT</a:t>
            </a:r>
            <a:r>
              <a:rPr lang="zh-CN" altLang="en-US" sz="1778" dirty="0">
                <a:solidFill>
                  <a:srgbClr val="000066"/>
                </a:solidFill>
                <a:sym typeface="+mn-ea"/>
              </a:rPr>
              <a:t>操作，代价为</a:t>
            </a:r>
            <a:r>
              <a:rPr lang="en-US" altLang="zh-CN" sz="1778" dirty="0">
                <a:solidFill>
                  <a:srgbClr val="000066"/>
                </a:solidFill>
              </a:rPr>
              <a:t>nk</a:t>
            </a:r>
          </a:p>
        </p:txBody>
      </p:sp>
      <p:sp>
        <p:nvSpPr>
          <p:cNvPr id="7" name="AutoShape 12">
            <a:extLst>
              <a:ext uri="{FF2B5EF4-FFF2-40B4-BE49-F238E27FC236}">
                <a16:creationId xmlns:a16="http://schemas.microsoft.com/office/drawing/2014/main" id="{7F630CA2-8FB2-364C-BC70-5B24DD568399}"/>
              </a:ext>
            </a:extLst>
          </p:cNvPr>
          <p:cNvSpPr/>
          <p:nvPr/>
        </p:nvSpPr>
        <p:spPr>
          <a:xfrm>
            <a:off x="256578" y="3941057"/>
            <a:ext cx="5015717" cy="512057"/>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ctr">
              <a:buFont typeface="Arial" panose="020B0604020202020204" pitchFamily="34" charset="0"/>
              <a:buNone/>
            </a:pPr>
            <a:r>
              <a:rPr lang="en-US" altLang="zh-CN" sz="2133" dirty="0">
                <a:solidFill>
                  <a:srgbClr val="000066"/>
                </a:solidFill>
                <a:latin typeface="宋体" panose="02010600030101010101" pitchFamily="2" charset="-122"/>
              </a:rPr>
              <a:t>A[0]</a:t>
            </a:r>
            <a:r>
              <a:rPr lang="zh-CN" altLang="en-US" sz="2133" dirty="0">
                <a:solidFill>
                  <a:srgbClr val="000066"/>
                </a:solidFill>
                <a:latin typeface="宋体" panose="02010600030101010101" pitchFamily="2" charset="-122"/>
              </a:rPr>
              <a:t>列每次操作发生一次变化共</a:t>
            </a:r>
            <a:r>
              <a:rPr lang="en-US" altLang="zh-CN" sz="2133" dirty="0">
                <a:solidFill>
                  <a:srgbClr val="000066"/>
                </a:solidFill>
                <a:latin typeface="宋体" panose="02010600030101010101" pitchFamily="2" charset="-122"/>
              </a:rPr>
              <a:t>n</a:t>
            </a:r>
            <a:r>
              <a:rPr lang="zh-CN" altLang="en-US" sz="2133" dirty="0">
                <a:solidFill>
                  <a:srgbClr val="000066"/>
                </a:solidFill>
                <a:latin typeface="宋体" panose="02010600030101010101" pitchFamily="2" charset="-122"/>
                <a:sym typeface="Symbol" panose="05050102010706020507" pitchFamily="18" charset="2"/>
              </a:rPr>
              <a:t>次</a:t>
            </a:r>
          </a:p>
        </p:txBody>
      </p:sp>
      <p:sp>
        <p:nvSpPr>
          <p:cNvPr id="8" name="AutoShape 12">
            <a:extLst>
              <a:ext uri="{FF2B5EF4-FFF2-40B4-BE49-F238E27FC236}">
                <a16:creationId xmlns:a16="http://schemas.microsoft.com/office/drawing/2014/main" id="{F910A1D8-90CF-4D46-9FDB-83995090EE29}"/>
              </a:ext>
            </a:extLst>
          </p:cNvPr>
          <p:cNvSpPr/>
          <p:nvPr/>
        </p:nvSpPr>
        <p:spPr>
          <a:xfrm>
            <a:off x="256578" y="4583082"/>
            <a:ext cx="5019500" cy="512057"/>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ctr"/>
            <a:r>
              <a:rPr lang="en-US" altLang="zh-CN" sz="2133" dirty="0">
                <a:solidFill>
                  <a:srgbClr val="000066"/>
                </a:solidFill>
                <a:latin typeface="宋体" panose="02010600030101010101" pitchFamily="2" charset="-122"/>
              </a:rPr>
              <a:t>A[1]</a:t>
            </a:r>
            <a:r>
              <a:rPr lang="zh-CN" altLang="en-US" sz="2133" dirty="0">
                <a:solidFill>
                  <a:srgbClr val="000066"/>
                </a:solidFill>
                <a:latin typeface="宋体" panose="02010600030101010101" pitchFamily="2" charset="-122"/>
              </a:rPr>
              <a:t>列每</a:t>
            </a:r>
            <a:r>
              <a:rPr lang="en-US" altLang="zh-CN" sz="2133" dirty="0">
                <a:solidFill>
                  <a:srgbClr val="000066"/>
                </a:solidFill>
                <a:latin typeface="宋体" panose="02010600030101010101" pitchFamily="2" charset="-122"/>
              </a:rPr>
              <a:t>2</a:t>
            </a:r>
            <a:r>
              <a:rPr lang="zh-CN" altLang="en-US" sz="2133" dirty="0">
                <a:solidFill>
                  <a:srgbClr val="000066"/>
                </a:solidFill>
                <a:latin typeface="宋体" panose="02010600030101010101" pitchFamily="2" charset="-122"/>
              </a:rPr>
              <a:t>次操作发生一次变化共</a:t>
            </a:r>
            <a:r>
              <a:rPr lang="zh-CN" altLang="en-US" sz="2133" dirty="0">
                <a:solidFill>
                  <a:srgbClr val="000066"/>
                </a:solidFill>
                <a:sym typeface="Symbol" panose="05050102010706020507" pitchFamily="18" charset="2"/>
              </a:rPr>
              <a:t></a:t>
            </a:r>
            <a:r>
              <a:rPr lang="en-US" altLang="zh-CN" sz="2133" dirty="0">
                <a:solidFill>
                  <a:srgbClr val="000066"/>
                </a:solidFill>
                <a:sym typeface="Symbol" panose="05050102010706020507" pitchFamily="18" charset="2"/>
              </a:rPr>
              <a:t>n/2</a:t>
            </a:r>
            <a:r>
              <a:rPr lang="zh-CN" altLang="en-US" sz="2133" dirty="0">
                <a:solidFill>
                  <a:srgbClr val="000066"/>
                </a:solidFill>
                <a:latin typeface="宋体" panose="02010600030101010101" pitchFamily="2" charset="-122"/>
                <a:sym typeface="Symbol" panose="05050102010706020507" pitchFamily="18" charset="2"/>
              </a:rPr>
              <a:t>次</a:t>
            </a:r>
          </a:p>
        </p:txBody>
      </p:sp>
      <p:sp>
        <p:nvSpPr>
          <p:cNvPr id="9" name="AutoShape 12">
            <a:extLst>
              <a:ext uri="{FF2B5EF4-FFF2-40B4-BE49-F238E27FC236}">
                <a16:creationId xmlns:a16="http://schemas.microsoft.com/office/drawing/2014/main" id="{1DBA17BD-571E-5D40-BEEC-D6E67C83421D}"/>
              </a:ext>
            </a:extLst>
          </p:cNvPr>
          <p:cNvSpPr/>
          <p:nvPr/>
        </p:nvSpPr>
        <p:spPr>
          <a:xfrm>
            <a:off x="252795" y="5225107"/>
            <a:ext cx="5019500" cy="512057"/>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ctr"/>
            <a:r>
              <a:rPr lang="en-US" altLang="zh-CN" sz="2133" dirty="0">
                <a:solidFill>
                  <a:srgbClr val="000066"/>
                </a:solidFill>
                <a:latin typeface="宋体" panose="02010600030101010101" pitchFamily="2" charset="-122"/>
              </a:rPr>
              <a:t>A[2]</a:t>
            </a:r>
            <a:r>
              <a:rPr lang="zh-CN" altLang="en-US" sz="2133" dirty="0">
                <a:solidFill>
                  <a:srgbClr val="000066"/>
                </a:solidFill>
                <a:latin typeface="宋体" panose="02010600030101010101" pitchFamily="2" charset="-122"/>
              </a:rPr>
              <a:t>列每</a:t>
            </a:r>
            <a:r>
              <a:rPr lang="en-US" altLang="zh-CN" sz="2133" dirty="0">
                <a:solidFill>
                  <a:srgbClr val="000066"/>
                </a:solidFill>
                <a:latin typeface="宋体" panose="02010600030101010101" pitchFamily="2" charset="-122"/>
              </a:rPr>
              <a:t>4</a:t>
            </a:r>
            <a:r>
              <a:rPr lang="zh-CN" altLang="en-US" sz="2133" dirty="0">
                <a:solidFill>
                  <a:srgbClr val="000066"/>
                </a:solidFill>
                <a:latin typeface="宋体" panose="02010600030101010101" pitchFamily="2" charset="-122"/>
              </a:rPr>
              <a:t>次操作发生一次变化共</a:t>
            </a:r>
            <a:r>
              <a:rPr lang="zh-CN" altLang="en-US" sz="2133" dirty="0">
                <a:solidFill>
                  <a:srgbClr val="000066"/>
                </a:solidFill>
                <a:sym typeface="Symbol" panose="05050102010706020507" pitchFamily="18" charset="2"/>
              </a:rPr>
              <a:t></a:t>
            </a:r>
            <a:r>
              <a:rPr lang="en-US" altLang="zh-CN" sz="2133" dirty="0">
                <a:solidFill>
                  <a:srgbClr val="000066"/>
                </a:solidFill>
                <a:sym typeface="Symbol" panose="05050102010706020507" pitchFamily="18" charset="2"/>
              </a:rPr>
              <a:t>n/4</a:t>
            </a:r>
            <a:r>
              <a:rPr lang="zh-CN" altLang="en-US" sz="2133" dirty="0">
                <a:solidFill>
                  <a:srgbClr val="000066"/>
                </a:solidFill>
                <a:latin typeface="宋体" panose="02010600030101010101" pitchFamily="2" charset="-122"/>
                <a:sym typeface="Symbol" panose="05050102010706020507" pitchFamily="18" charset="2"/>
              </a:rPr>
              <a:t>次</a:t>
            </a:r>
          </a:p>
        </p:txBody>
      </p:sp>
      <p:sp>
        <p:nvSpPr>
          <p:cNvPr id="10" name="AutoShape 12">
            <a:extLst>
              <a:ext uri="{FF2B5EF4-FFF2-40B4-BE49-F238E27FC236}">
                <a16:creationId xmlns:a16="http://schemas.microsoft.com/office/drawing/2014/main" id="{B081135D-39DF-1C44-B6F3-BD1CF8831367}"/>
              </a:ext>
            </a:extLst>
          </p:cNvPr>
          <p:cNvSpPr/>
          <p:nvPr/>
        </p:nvSpPr>
        <p:spPr>
          <a:xfrm>
            <a:off x="252795" y="5863644"/>
            <a:ext cx="5019500" cy="512057"/>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ctr"/>
            <a:r>
              <a:rPr lang="en-US" altLang="zh-CN" sz="2133" dirty="0">
                <a:solidFill>
                  <a:srgbClr val="000066"/>
                </a:solidFill>
                <a:latin typeface="宋体" panose="02010600030101010101" pitchFamily="2" charset="-122"/>
              </a:rPr>
              <a:t>A[3]</a:t>
            </a:r>
            <a:r>
              <a:rPr lang="zh-CN" altLang="en-US" sz="2133" dirty="0">
                <a:solidFill>
                  <a:srgbClr val="000066"/>
                </a:solidFill>
                <a:latin typeface="宋体" panose="02010600030101010101" pitchFamily="2" charset="-122"/>
              </a:rPr>
              <a:t>列每</a:t>
            </a:r>
            <a:r>
              <a:rPr lang="en-US" altLang="zh-CN" sz="2133" dirty="0">
                <a:solidFill>
                  <a:srgbClr val="000066"/>
                </a:solidFill>
                <a:latin typeface="宋体" panose="02010600030101010101" pitchFamily="2" charset="-122"/>
              </a:rPr>
              <a:t>8</a:t>
            </a:r>
            <a:r>
              <a:rPr lang="zh-CN" altLang="en-US" sz="2133" dirty="0">
                <a:solidFill>
                  <a:srgbClr val="000066"/>
                </a:solidFill>
                <a:latin typeface="宋体" panose="02010600030101010101" pitchFamily="2" charset="-122"/>
              </a:rPr>
              <a:t>次操作发生一次变化共</a:t>
            </a:r>
            <a:r>
              <a:rPr lang="zh-CN" altLang="en-US" sz="2133" dirty="0">
                <a:solidFill>
                  <a:srgbClr val="000066"/>
                </a:solidFill>
                <a:sym typeface="Symbol" panose="05050102010706020507" pitchFamily="18" charset="2"/>
              </a:rPr>
              <a:t></a:t>
            </a:r>
            <a:r>
              <a:rPr lang="en-US" altLang="zh-CN" sz="2133" dirty="0">
                <a:solidFill>
                  <a:srgbClr val="000066"/>
                </a:solidFill>
                <a:sym typeface="Symbol" panose="05050102010706020507" pitchFamily="18" charset="2"/>
              </a:rPr>
              <a:t>n/8</a:t>
            </a:r>
            <a:r>
              <a:rPr lang="zh-CN" altLang="en-US" sz="2133" dirty="0">
                <a:solidFill>
                  <a:srgbClr val="000066"/>
                </a:solidFill>
                <a:latin typeface="宋体" panose="02010600030101010101" pitchFamily="2" charset="-122"/>
                <a:sym typeface="Symbol" panose="05050102010706020507" pitchFamily="18" charset="2"/>
              </a:rPr>
              <a:t>次</a:t>
            </a:r>
          </a:p>
        </p:txBody>
      </p:sp>
      <p:sp>
        <p:nvSpPr>
          <p:cNvPr id="11" name="Oval 16">
            <a:extLst>
              <a:ext uri="{FF2B5EF4-FFF2-40B4-BE49-F238E27FC236}">
                <a16:creationId xmlns:a16="http://schemas.microsoft.com/office/drawing/2014/main" id="{1813CCFC-D4C5-4644-8B5B-142DBB3B2A2D}"/>
              </a:ext>
            </a:extLst>
          </p:cNvPr>
          <p:cNvSpPr/>
          <p:nvPr/>
        </p:nvSpPr>
        <p:spPr>
          <a:xfrm>
            <a:off x="5327776" y="4133157"/>
            <a:ext cx="3648405" cy="1615691"/>
          </a:xfrm>
          <a:prstGeom prst="roundRect">
            <a:avLst/>
          </a:prstGeom>
          <a:solidFill>
            <a:srgbClr val="CCFFFF"/>
          </a:solidFill>
          <a:ln w="9525" cap="flat" cmpd="sng">
            <a:solidFill>
              <a:schemeClr val="tx1"/>
            </a:solidFill>
            <a:prstDash val="solid"/>
            <a:round/>
            <a:headEnd type="none" w="med" len="med"/>
            <a:tailEnd type="none" w="med" len="med"/>
          </a:ln>
        </p:spPr>
        <p:txBody>
          <a:bodyPr wrap="square" anchor="ctr">
            <a:spAutoFit/>
          </a:bodyPr>
          <a:lstStyle/>
          <a:p>
            <a:pPr algn="just">
              <a:buFont typeface="Arial" panose="020B0604020202020204" pitchFamily="34" charset="0"/>
              <a:buNone/>
            </a:pPr>
            <a:r>
              <a:rPr lang="zh-CN" altLang="en-US" sz="1778" dirty="0">
                <a:solidFill>
                  <a:srgbClr val="000066"/>
                </a:solidFill>
              </a:rPr>
              <a:t>总共发生的改变为：</a:t>
            </a:r>
          </a:p>
          <a:p>
            <a:pPr algn="just">
              <a:buFont typeface="Arial" panose="020B0604020202020204" pitchFamily="34" charset="0"/>
              <a:buNone/>
            </a:pPr>
            <a:r>
              <a:rPr lang="zh-CN" altLang="en-US" sz="1778" dirty="0">
                <a:solidFill>
                  <a:srgbClr val="000066"/>
                </a:solidFill>
                <a:sym typeface="Symbol" panose="05050102010706020507" pitchFamily="18" charset="2"/>
              </a:rPr>
              <a:t></a:t>
            </a:r>
            <a:r>
              <a:rPr lang="en-US" altLang="zh-CN" sz="1778" dirty="0">
                <a:solidFill>
                  <a:srgbClr val="000066"/>
                </a:solidFill>
                <a:sym typeface="Symbol" panose="05050102010706020507" pitchFamily="18" charset="2"/>
              </a:rPr>
              <a:t>n/2</a:t>
            </a:r>
            <a:r>
              <a:rPr lang="en-US" altLang="zh-CN" sz="1778" baseline="30000" dirty="0">
                <a:solidFill>
                  <a:srgbClr val="000066"/>
                </a:solidFill>
                <a:sym typeface="Symbol" panose="05050102010706020507" pitchFamily="18" charset="2"/>
              </a:rPr>
              <a:t>i</a:t>
            </a:r>
            <a:r>
              <a:rPr lang="en-US" altLang="zh-CN" sz="1778" dirty="0">
                <a:solidFill>
                  <a:srgbClr val="000066"/>
                </a:solidFill>
                <a:sym typeface="Symbol" panose="05050102010706020507" pitchFamily="18" charset="2"/>
              </a:rPr>
              <a:t>  (i=0,1,…,k-1)</a:t>
            </a:r>
            <a:r>
              <a:rPr lang="zh-CN" altLang="en-US" sz="1778" dirty="0">
                <a:solidFill>
                  <a:srgbClr val="000066"/>
                </a:solidFill>
                <a:sym typeface="Symbol" panose="05050102010706020507" pitchFamily="18" charset="2"/>
              </a:rPr>
              <a:t> </a:t>
            </a:r>
            <a:r>
              <a:rPr lang="en-US" altLang="zh-CN" sz="1778" dirty="0">
                <a:solidFill>
                  <a:srgbClr val="000066"/>
                </a:solidFill>
              </a:rPr>
              <a:t>&lt;</a:t>
            </a:r>
            <a:r>
              <a:rPr lang="zh-CN" altLang="en-US" sz="1778" dirty="0">
                <a:solidFill>
                  <a:srgbClr val="000066"/>
                </a:solidFill>
              </a:rPr>
              <a:t> </a:t>
            </a:r>
            <a:r>
              <a:rPr lang="en-US" altLang="zh-CN" sz="1778" dirty="0">
                <a:solidFill>
                  <a:srgbClr val="000066"/>
                </a:solidFill>
              </a:rPr>
              <a:t>2n</a:t>
            </a:r>
          </a:p>
          <a:p>
            <a:pPr algn="just">
              <a:buFont typeface="Arial" panose="020B0604020202020204" pitchFamily="34" charset="0"/>
              <a:buNone/>
            </a:pPr>
            <a:r>
              <a:rPr lang="zh-CN" altLang="en-US" sz="1778" dirty="0">
                <a:solidFill>
                  <a:srgbClr val="000066"/>
                </a:solidFill>
              </a:rPr>
              <a:t>即执行</a:t>
            </a:r>
            <a:r>
              <a:rPr lang="en-US" altLang="zh-CN" sz="1778" dirty="0">
                <a:solidFill>
                  <a:srgbClr val="000066"/>
                </a:solidFill>
              </a:rPr>
              <a:t>n</a:t>
            </a:r>
            <a:r>
              <a:rPr lang="zh-CN" altLang="en-US" sz="1778" dirty="0">
                <a:solidFill>
                  <a:srgbClr val="000066"/>
                </a:solidFill>
              </a:rPr>
              <a:t>个</a:t>
            </a:r>
            <a:r>
              <a:rPr lang="en-US" altLang="zh-CN" sz="1778" dirty="0">
                <a:solidFill>
                  <a:srgbClr val="000066"/>
                </a:solidFill>
              </a:rPr>
              <a:t>INCREMENT</a:t>
            </a:r>
            <a:r>
              <a:rPr lang="zh-CN" altLang="en-US" sz="1778" dirty="0">
                <a:solidFill>
                  <a:srgbClr val="000066"/>
                </a:solidFill>
              </a:rPr>
              <a:t>操作的总代价为</a:t>
            </a:r>
            <a:r>
              <a:rPr lang="en-US" altLang="zh-CN" sz="1778" dirty="0">
                <a:solidFill>
                  <a:srgbClr val="000066"/>
                </a:solidFill>
              </a:rPr>
              <a:t>O(n),</a:t>
            </a:r>
            <a:r>
              <a:rPr lang="zh-CN" altLang="en-US" sz="1778" dirty="0">
                <a:solidFill>
                  <a:srgbClr val="000066"/>
                </a:solidFill>
              </a:rPr>
              <a:t> 每个操作的平均代价为</a:t>
            </a:r>
            <a:r>
              <a:rPr lang="en-US" altLang="zh-CN" sz="1778" dirty="0">
                <a:solidFill>
                  <a:srgbClr val="000066"/>
                </a:solidFill>
              </a:rPr>
              <a:t>O(1)</a:t>
            </a:r>
          </a:p>
        </p:txBody>
      </p:sp>
      <p:sp>
        <p:nvSpPr>
          <p:cNvPr id="12" name="AutoShape 9">
            <a:extLst>
              <a:ext uri="{FF2B5EF4-FFF2-40B4-BE49-F238E27FC236}">
                <a16:creationId xmlns:a16="http://schemas.microsoft.com/office/drawing/2014/main" id="{FE8BE9EC-5484-CD4C-9678-41F2EDCA4E7E}"/>
              </a:ext>
            </a:extLst>
          </p:cNvPr>
          <p:cNvSpPr/>
          <p:nvPr/>
        </p:nvSpPr>
        <p:spPr>
          <a:xfrm>
            <a:off x="5302984" y="3449583"/>
            <a:ext cx="3648405" cy="644853"/>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ctr">
              <a:buFont typeface="Arial" panose="020B0604020202020204" pitchFamily="34" charset="0"/>
              <a:buNone/>
            </a:pPr>
            <a:r>
              <a:rPr lang="zh-CN" altLang="en-US" sz="1778" dirty="0">
                <a:solidFill>
                  <a:srgbClr val="FF0000"/>
                </a:solidFill>
              </a:rPr>
              <a:t>上面的分析太粗糙了！！！</a:t>
            </a:r>
          </a:p>
          <a:p>
            <a:pPr algn="ctr">
              <a:buFont typeface="Arial" panose="020B0604020202020204" pitchFamily="34" charset="0"/>
              <a:buNone/>
            </a:pPr>
            <a:r>
              <a:rPr lang="zh-CN" altLang="en-US" sz="1778" dirty="0">
                <a:solidFill>
                  <a:srgbClr val="FF0000"/>
                </a:solidFill>
              </a:rPr>
              <a:t>能不能得到更紧的界呢？</a:t>
            </a:r>
          </a:p>
        </p:txBody>
      </p:sp>
      <p:sp>
        <p:nvSpPr>
          <p:cNvPr id="13" name="TextBox 12">
            <a:extLst>
              <a:ext uri="{FF2B5EF4-FFF2-40B4-BE49-F238E27FC236}">
                <a16:creationId xmlns:a16="http://schemas.microsoft.com/office/drawing/2014/main" id="{0BB394D0-4A1B-B845-BC89-56EDC5CD7043}"/>
              </a:ext>
            </a:extLst>
          </p:cNvPr>
          <p:cNvSpPr txBox="1"/>
          <p:nvPr/>
        </p:nvSpPr>
        <p:spPr>
          <a:xfrm>
            <a:off x="5327776" y="5786727"/>
            <a:ext cx="3648405" cy="530017"/>
          </a:xfrm>
          <a:prstGeom prst="rect">
            <a:avLst/>
          </a:prstGeom>
          <a:solidFill>
            <a:schemeClr val="bg1"/>
          </a:solidFill>
          <a:ln w="19050">
            <a:solidFill>
              <a:srgbClr val="00B050"/>
            </a:solidFill>
          </a:ln>
        </p:spPr>
        <p:txBody>
          <a:bodyPr wrap="square" rtlCol="0">
            <a:spAutoFit/>
          </a:bodyPr>
          <a:lstStyle/>
          <a:p>
            <a:pPr algn="just"/>
            <a:r>
              <a:rPr lang="zh-CN" altLang="en-CN" sz="1422" b="1" dirty="0">
                <a:solidFill>
                  <a:srgbClr val="FF0000"/>
                </a:solidFill>
              </a:rPr>
              <a:t>关键</a:t>
            </a:r>
            <a:r>
              <a:rPr lang="zh-CN" altLang="en-US" sz="1422" b="1" dirty="0">
                <a:solidFill>
                  <a:srgbClr val="FF0000"/>
                </a:solidFill>
              </a:rPr>
              <a:t>：提取具体任务的隐藏信息。</a:t>
            </a:r>
            <a:endParaRPr lang="en-US" altLang="zh-CN" sz="1422" b="1" dirty="0">
              <a:solidFill>
                <a:srgbClr val="FF0000"/>
              </a:solidFill>
            </a:endParaRPr>
          </a:p>
          <a:p>
            <a:pPr algn="just"/>
            <a:r>
              <a:rPr lang="zh-CN" altLang="en-US" sz="1422" b="1" dirty="0">
                <a:solidFill>
                  <a:srgbClr val="FF0000"/>
                </a:solidFill>
              </a:rPr>
              <a:t>本例的隐藏信息：每一位二进制的变化频率。</a:t>
            </a:r>
          </a:p>
        </p:txBody>
      </p:sp>
      <p:pic>
        <p:nvPicPr>
          <p:cNvPr id="3" name="Picture 2">
            <a:extLst>
              <a:ext uri="{FF2B5EF4-FFF2-40B4-BE49-F238E27FC236}">
                <a16:creationId xmlns:a16="http://schemas.microsoft.com/office/drawing/2014/main" id="{503EDA6B-08FD-234F-96A5-33636150E2E5}"/>
              </a:ext>
            </a:extLst>
          </p:cNvPr>
          <p:cNvPicPr>
            <a:picLocks noChangeAspect="1"/>
          </p:cNvPicPr>
          <p:nvPr/>
        </p:nvPicPr>
        <p:blipFill>
          <a:blip r:embed="rId3"/>
          <a:stretch>
            <a:fillRect/>
          </a:stretch>
        </p:blipFill>
        <p:spPr>
          <a:xfrm>
            <a:off x="42019" y="1467501"/>
            <a:ext cx="4764021" cy="2454780"/>
          </a:xfrm>
          <a:prstGeom prst="rect">
            <a:avLst/>
          </a:prstGeom>
        </p:spPr>
      </p:pic>
      <p:sp>
        <p:nvSpPr>
          <p:cNvPr id="4" name="Slide Number Placeholder 3">
            <a:extLst>
              <a:ext uri="{FF2B5EF4-FFF2-40B4-BE49-F238E27FC236}">
                <a16:creationId xmlns:a16="http://schemas.microsoft.com/office/drawing/2014/main" id="{51B80196-7786-324D-8F07-7AAF879077C1}"/>
              </a:ext>
            </a:extLst>
          </p:cNvPr>
          <p:cNvSpPr>
            <a:spLocks noGrp="1"/>
          </p:cNvSpPr>
          <p:nvPr>
            <p:ph type="sldNum" sz="quarter" idx="12"/>
          </p:nvPr>
        </p:nvSpPr>
        <p:spPr/>
        <p:txBody>
          <a:bodyPr/>
          <a:lstStyle/>
          <a:p>
            <a:fld id="{0063EC4C-CFD8-4F45-A0A2-30028C1F73DB}" type="slidenum">
              <a:rPr lang="en-CN" smtClean="0"/>
              <a:pPr/>
              <a:t>12</a:t>
            </a:fld>
            <a:endParaRPr lang="zh-CN" altLang="en-US" sz="1067" b="1" kern="1200" dirty="0">
              <a:solidFill>
                <a:srgbClr val="F79646">
                  <a:lumMod val="75000"/>
                </a:srgbClr>
              </a:solidFill>
              <a:latin typeface="+mn-lt"/>
              <a:ea typeface="+mn-ea"/>
              <a:cs typeface="+mn-cs"/>
            </a:endParaRPr>
          </a:p>
        </p:txBody>
      </p:sp>
      <p:sp>
        <p:nvSpPr>
          <p:cNvPr id="15" name="Title 14">
            <a:extLst>
              <a:ext uri="{FF2B5EF4-FFF2-40B4-BE49-F238E27FC236}">
                <a16:creationId xmlns:a16="http://schemas.microsoft.com/office/drawing/2014/main" id="{A7363777-F93C-5946-B56D-68CF6ED442CA}"/>
              </a:ext>
            </a:extLst>
          </p:cNvPr>
          <p:cNvSpPr>
            <a:spLocks noGrp="1"/>
          </p:cNvSpPr>
          <p:nvPr>
            <p:ph type="title"/>
          </p:nvPr>
        </p:nvSpPr>
        <p:spPr/>
        <p:txBody>
          <a:bodyPr/>
          <a:lstStyle/>
          <a:p>
            <a:r>
              <a:rPr lang="zh-CN" altLang="en-US" dirty="0"/>
              <a:t>聚集分析实例2</a:t>
            </a:r>
            <a:r>
              <a:rPr lang="zh-CN" altLang="en-US" sz="2489" dirty="0"/>
              <a:t>-</a:t>
            </a:r>
            <a:r>
              <a:rPr lang="zh-CN" altLang="en-US" sz="2489" dirty="0">
                <a:solidFill>
                  <a:srgbClr val="FF0000"/>
                </a:solidFill>
              </a:rPr>
              <a:t>二进制计数器</a:t>
            </a:r>
            <a:endParaRPr lang="en-CN" dirty="0"/>
          </a:p>
        </p:txBody>
      </p:sp>
    </p:spTree>
    <p:extLst>
      <p:ext uri="{BB962C8B-B14F-4D97-AF65-F5344CB8AC3E}">
        <p14:creationId xmlns:p14="http://schemas.microsoft.com/office/powerpoint/2010/main" val="184347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7" grpId="0" bldLvl="0" animBg="1"/>
      <p:bldP spid="8" grpId="0" bldLvl="0" animBg="1"/>
      <p:bldP spid="9" grpId="0" bldLvl="0" animBg="1"/>
      <p:bldP spid="10" grpId="0" bldLvl="0" animBg="1"/>
      <p:bldP spid="11" grpId="0" bldLvl="0" animBg="1"/>
      <p:bldP spid="12" grpId="0" bldLvl="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18BDB-F48F-364C-A365-B2652BB4E179}"/>
              </a:ext>
            </a:extLst>
          </p:cNvPr>
          <p:cNvSpPr>
            <a:spLocks noGrp="1"/>
          </p:cNvSpPr>
          <p:nvPr>
            <p:ph idx="4294967295"/>
          </p:nvPr>
        </p:nvSpPr>
        <p:spPr>
          <a:xfrm>
            <a:off x="381000" y="1544470"/>
            <a:ext cx="8287456" cy="4322930"/>
          </a:xfrm>
        </p:spPr>
        <p:txBody>
          <a:bodyPr>
            <a:normAutofit fontScale="92500" lnSpcReduction="10000"/>
          </a:bodyPr>
          <a:lstStyle/>
          <a:p>
            <a:pPr algn="just"/>
            <a:r>
              <a:rPr lang="en-CN" dirty="0">
                <a:latin typeface="SimSun" panose="02010600030101010101" pitchFamily="2" charset="-122"/>
                <a:ea typeface="SimSun" panose="02010600030101010101" pitchFamily="2" charset="-122"/>
              </a:rPr>
              <a:t>上述两个实例的聚集分析中</a:t>
            </a:r>
            <a:r>
              <a:rPr lang="zh-CN" altLang="en-US" dirty="0">
                <a:latin typeface="SimSun" panose="02010600030101010101" pitchFamily="2" charset="-122"/>
                <a:ea typeface="SimSun" panose="02010600030101010101" pitchFamily="2" charset="-122"/>
              </a:rPr>
              <a:t>，都没有用到概率分析</a:t>
            </a:r>
            <a:r>
              <a:rPr lang="en-US" altLang="zh-CN" dirty="0">
                <a:latin typeface="SimSun" panose="02010600030101010101" pitchFamily="2" charset="-122"/>
                <a:ea typeface="SimSun" panose="02010600030101010101" pitchFamily="2" charset="-122"/>
              </a:rPr>
              <a:t>,</a:t>
            </a:r>
            <a:r>
              <a:rPr lang="zh-CN" altLang="en-US" dirty="0">
                <a:latin typeface="SimSun" panose="02010600030101010101" pitchFamily="2" charset="-122"/>
                <a:ea typeface="SimSun" panose="02010600030101010101" pitchFamily="2" charset="-122"/>
              </a:rPr>
              <a:t>而是根据具体问题的特点进行相应的全局分析。</a:t>
            </a:r>
            <a:endParaRPr lang="en-US" altLang="zh-CN" dirty="0">
              <a:latin typeface="SimSun" panose="02010600030101010101" pitchFamily="2" charset="-122"/>
              <a:ea typeface="SimSun" panose="02010600030101010101" pitchFamily="2" charset="-122"/>
            </a:endParaRPr>
          </a:p>
          <a:p>
            <a:endParaRPr lang="en-US" dirty="0">
              <a:latin typeface="SimSun" panose="02010600030101010101" pitchFamily="2" charset="-122"/>
              <a:ea typeface="SimSun" panose="02010600030101010101" pitchFamily="2" charset="-122"/>
            </a:endParaRPr>
          </a:p>
          <a:p>
            <a:pPr algn="just"/>
            <a:r>
              <a:rPr lang="zh-CN" altLang="en-US" dirty="0">
                <a:latin typeface="SimSun" panose="02010600030101010101" pitchFamily="2" charset="-122"/>
                <a:ea typeface="SimSun" panose="02010600030101010101" pitchFamily="2" charset="-122"/>
              </a:rPr>
              <a:t>聚集分析只关注整个序列操作的总代价上界，而不关注每个操作的具体代价，将平均代价作为每个操作的平摊代价，因此所有的操作具有相同的平摊代价，即使操作类型不同。</a:t>
            </a:r>
            <a:endParaRPr lang="en-US" altLang="zh-CN" dirty="0">
              <a:latin typeface="SimSun" panose="02010600030101010101" pitchFamily="2" charset="-122"/>
              <a:ea typeface="SimSun" panose="02010600030101010101" pitchFamily="2" charset="-122"/>
            </a:endParaRPr>
          </a:p>
          <a:p>
            <a:pPr algn="just"/>
            <a:endParaRPr lang="en-US" altLang="zh-CN" dirty="0">
              <a:latin typeface="SimSun" panose="02010600030101010101" pitchFamily="2" charset="-122"/>
              <a:ea typeface="SimSun" panose="02010600030101010101" pitchFamily="2" charset="-122"/>
            </a:endParaRPr>
          </a:p>
          <a:p>
            <a:r>
              <a:rPr lang="zh-CN" altLang="en-US" dirty="0">
                <a:solidFill>
                  <a:srgbClr val="FF0000"/>
                </a:solidFill>
                <a:latin typeface="SimSun" panose="02010600030101010101" pitchFamily="2" charset="-122"/>
                <a:ea typeface="SimSun" panose="02010600030101010101" pitchFamily="2" charset="-122"/>
              </a:rPr>
              <a:t>通过分析具体任务的隐藏信息（先验知识），来确定更紧的代价上界。</a:t>
            </a:r>
            <a:endParaRPr lang="en-CN" dirty="0">
              <a:solidFill>
                <a:srgbClr val="FF0000"/>
              </a:solidFill>
              <a:latin typeface="SimSun" panose="02010600030101010101" pitchFamily="2" charset="-122"/>
              <a:ea typeface="SimSun" panose="02010600030101010101" pitchFamily="2" charset="-122"/>
            </a:endParaRPr>
          </a:p>
        </p:txBody>
      </p:sp>
      <p:sp>
        <p:nvSpPr>
          <p:cNvPr id="4" name="Slide Number Placeholder 3">
            <a:extLst>
              <a:ext uri="{FF2B5EF4-FFF2-40B4-BE49-F238E27FC236}">
                <a16:creationId xmlns:a16="http://schemas.microsoft.com/office/drawing/2014/main" id="{A00569A9-A7C9-8548-8361-BDAD962C8069}"/>
              </a:ext>
            </a:extLst>
          </p:cNvPr>
          <p:cNvSpPr>
            <a:spLocks noGrp="1"/>
          </p:cNvSpPr>
          <p:nvPr>
            <p:ph type="sldNum" sz="quarter" idx="12"/>
          </p:nvPr>
        </p:nvSpPr>
        <p:spPr/>
        <p:txBody>
          <a:bodyPr/>
          <a:lstStyle/>
          <a:p>
            <a:fld id="{0063EC4C-CFD8-4F45-A0A2-30028C1F73DB}" type="slidenum">
              <a:rPr lang="en-CN" smtClean="0"/>
              <a:pPr/>
              <a:t>13</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863F02BB-1E3C-D944-B0AE-80CDE4F75AC4}"/>
              </a:ext>
            </a:extLst>
          </p:cNvPr>
          <p:cNvSpPr>
            <a:spLocks noGrp="1"/>
          </p:cNvSpPr>
          <p:nvPr>
            <p:ph type="title"/>
          </p:nvPr>
        </p:nvSpPr>
        <p:spPr/>
        <p:txBody>
          <a:bodyPr/>
          <a:lstStyle/>
          <a:p>
            <a:r>
              <a:rPr lang="en-US" dirty="0" err="1"/>
              <a:t>聚集分析</a:t>
            </a:r>
            <a:endParaRPr lang="en-CN" dirty="0"/>
          </a:p>
        </p:txBody>
      </p:sp>
    </p:spTree>
    <p:extLst>
      <p:ext uri="{BB962C8B-B14F-4D97-AF65-F5344CB8AC3E}">
        <p14:creationId xmlns:p14="http://schemas.microsoft.com/office/powerpoint/2010/main" val="959305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Slide Number Placeholder 1"/>
          <p:cNvSpPr>
            <a:spLocks noGrp="1"/>
          </p:cNvSpPr>
          <p:nvPr>
            <p:ph type="sldNum" sz="quarter" idx="12"/>
          </p:nvPr>
        </p:nvSpPr>
        <p:spPr>
          <a:xfrm>
            <a:off x="3285067" y="7174090"/>
            <a:ext cx="2573867" cy="324556"/>
          </a:xfrm>
          <a:noFill/>
          <a:ln>
            <a:noFill/>
          </a:ln>
        </p:spPr>
        <p:txBody>
          <a:bodyPr vert="horz" lIns="81280" tIns="40640" rIns="81280" bIns="40640" rtlCol="0" anchor="ctr"/>
          <a:lstStyle>
            <a:lvl1pPr marL="0" lvl="0" indent="0" algn="ctr"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defRPr>
            </a:lvl1pPr>
            <a:lvl2pPr marL="406405" lvl="1"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2pPr>
            <a:lvl3pPr marL="812810" lvl="2"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3pPr>
            <a:lvl4pPr marL="1219215" lvl="3"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4pPr>
            <a:lvl5pPr marL="1625620" lvl="4"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5pPr>
          </a:lstStyle>
          <a:p>
            <a:fld id="{9A0DB2DC-4C9A-4742-B13C-FB6460FD3503}" type="slidenum">
              <a:rPr lang="zh-CN" altLang="en-US" sz="1067" dirty="0">
                <a:solidFill>
                  <a:srgbClr val="898989"/>
                </a:solidFill>
              </a:rPr>
              <a:pPr/>
              <a:t>14</a:t>
            </a:fld>
            <a:endParaRPr lang="zh-CN" altLang="en-US" sz="1067" dirty="0">
              <a:solidFill>
                <a:srgbClr val="898989"/>
              </a:solidFill>
            </a:endParaRPr>
          </a:p>
        </p:txBody>
      </p:sp>
      <p:sp>
        <p:nvSpPr>
          <p:cNvPr id="66567" name="Rectangle 13"/>
          <p:cNvSpPr/>
          <p:nvPr/>
        </p:nvSpPr>
        <p:spPr>
          <a:xfrm>
            <a:off x="1419577" y="1914878"/>
            <a:ext cx="6928556" cy="3242314"/>
          </a:xfrm>
          <a:prstGeom prst="rect">
            <a:avLst/>
          </a:prstGeom>
          <a:noFill/>
          <a:ln w="9525">
            <a:noFill/>
          </a:ln>
        </p:spPr>
        <p:txBody>
          <a:bodyPr lIns="81844" tIns="40923" rIns="81844" bIns="40923" anchor="ctr"/>
          <a:lstStyle/>
          <a:p>
            <a:pPr eaLnBrk="0" hangingPunct="0">
              <a:spcBef>
                <a:spcPct val="20000"/>
              </a:spcBef>
              <a:buFont typeface="Arial" panose="020B0604020202020204" pitchFamily="34" charset="0"/>
              <a:buNone/>
            </a:pPr>
            <a:r>
              <a:rPr lang="en-US" altLang="zh-CN" sz="3200" b="1" dirty="0">
                <a:latin typeface="Calibri" panose="020F0502020204030204" pitchFamily="34" charset="0"/>
              </a:rPr>
              <a:t>7.1 </a:t>
            </a:r>
            <a:r>
              <a:rPr lang="zh-CN" altLang="zh-CN" sz="3200" b="1" dirty="0">
                <a:latin typeface="Calibri" panose="020F0502020204030204" pitchFamily="34" charset="0"/>
              </a:rPr>
              <a:t>平摊分析原理</a:t>
            </a: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7.2</a:t>
            </a:r>
            <a:r>
              <a:rPr lang="zh-CN" altLang="en-US" sz="3200" b="1" dirty="0">
                <a:latin typeface="Calibri" panose="020F0502020204030204" pitchFamily="34" charset="0"/>
              </a:rPr>
              <a:t> </a:t>
            </a:r>
            <a:r>
              <a:rPr lang="zh-CN" altLang="zh-CN" sz="3200" b="1" dirty="0">
                <a:latin typeface="Calibri" panose="020F0502020204030204" pitchFamily="34" charset="0"/>
              </a:rPr>
              <a:t>聚集方法</a:t>
            </a:r>
          </a:p>
          <a:p>
            <a:pPr eaLnBrk="0" hangingPunct="0">
              <a:spcBef>
                <a:spcPct val="20000"/>
              </a:spcBef>
              <a:buFont typeface="Arial" panose="020B0604020202020204" pitchFamily="34" charset="0"/>
              <a:buNone/>
            </a:pPr>
            <a:r>
              <a:rPr lang="en-US" altLang="zh-CN" sz="3200" b="1" dirty="0">
                <a:solidFill>
                  <a:srgbClr val="FF0000"/>
                </a:solidFill>
                <a:latin typeface="Calibri" panose="020F0502020204030204" pitchFamily="34" charset="0"/>
              </a:rPr>
              <a:t>7.3 </a:t>
            </a:r>
            <a:r>
              <a:rPr lang="zh-CN" altLang="zh-CN" sz="3200" b="1" dirty="0">
                <a:solidFill>
                  <a:srgbClr val="FF0000"/>
                </a:solidFill>
                <a:latin typeface="Calibri" panose="020F0502020204030204" pitchFamily="34" charset="0"/>
              </a:rPr>
              <a:t>会计方法</a:t>
            </a:r>
            <a:r>
              <a:rPr lang="zh-CN" altLang="en-US" sz="3200" b="1" dirty="0">
                <a:solidFill>
                  <a:srgbClr val="FF0000"/>
                </a:solidFill>
                <a:latin typeface="Calibri" panose="020F0502020204030204" pitchFamily="34" charset="0"/>
              </a:rPr>
              <a:t> （</a:t>
            </a:r>
            <a:r>
              <a:rPr lang="en-US" altLang="zh-CN" sz="3200" b="1" dirty="0">
                <a:solidFill>
                  <a:srgbClr val="FF0000"/>
                </a:solidFill>
                <a:latin typeface="Calibri" panose="020F0502020204030204" pitchFamily="34" charset="0"/>
              </a:rPr>
              <a:t>Accounting</a:t>
            </a:r>
            <a:r>
              <a:rPr lang="zh-CN" altLang="en-US" sz="3200" b="1" dirty="0">
                <a:solidFill>
                  <a:srgbClr val="FF0000"/>
                </a:solidFill>
                <a:latin typeface="Calibri" panose="020F0502020204030204" pitchFamily="34" charset="0"/>
              </a:rPr>
              <a:t> </a:t>
            </a:r>
            <a:r>
              <a:rPr lang="en-US" altLang="zh-CN" sz="3200" b="1" dirty="0">
                <a:solidFill>
                  <a:srgbClr val="FF0000"/>
                </a:solidFill>
                <a:latin typeface="Calibri" panose="020F0502020204030204" pitchFamily="34" charset="0"/>
              </a:rPr>
              <a:t>method</a:t>
            </a:r>
            <a:r>
              <a:rPr lang="zh-CN" altLang="en-US" sz="3200" b="1" dirty="0">
                <a:solidFill>
                  <a:srgbClr val="FF0000"/>
                </a:solidFill>
                <a:latin typeface="Calibri" panose="020F0502020204030204" pitchFamily="34" charset="0"/>
              </a:rPr>
              <a:t>）</a:t>
            </a:r>
            <a:endParaRPr lang="zh-CN" altLang="zh-CN" sz="3200" b="1" dirty="0">
              <a:solidFill>
                <a:srgbClr val="FF0000"/>
              </a:solidFill>
              <a:latin typeface="Calibri" panose="020F0502020204030204" pitchFamily="34" charset="0"/>
            </a:endParaRP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7.4 </a:t>
            </a:r>
            <a:r>
              <a:rPr lang="zh-CN" altLang="zh-CN" sz="3200" b="1" dirty="0">
                <a:latin typeface="Calibri" panose="020F0502020204030204" pitchFamily="34" charset="0"/>
              </a:rPr>
              <a:t>势能方法</a:t>
            </a: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7.5 </a:t>
            </a:r>
            <a:r>
              <a:rPr lang="zh-CN" altLang="zh-CN" sz="3200" b="1" dirty="0">
                <a:latin typeface="Calibri" panose="020F0502020204030204" pitchFamily="34" charset="0"/>
              </a:rPr>
              <a:t>动态表操作的平摊分析</a:t>
            </a:r>
          </a:p>
        </p:txBody>
      </p:sp>
      <p:sp>
        <p:nvSpPr>
          <p:cNvPr id="3" name="Title 2">
            <a:extLst>
              <a:ext uri="{FF2B5EF4-FFF2-40B4-BE49-F238E27FC236}">
                <a16:creationId xmlns:a16="http://schemas.microsoft.com/office/drawing/2014/main" id="{3384ED9E-C453-2246-9DA2-31BF853477FF}"/>
              </a:ext>
            </a:extLst>
          </p:cNvPr>
          <p:cNvSpPr>
            <a:spLocks noGrp="1"/>
          </p:cNvSpPr>
          <p:nvPr>
            <p:ph type="title"/>
          </p:nvPr>
        </p:nvSpPr>
        <p:spPr/>
        <p:txBody>
          <a:bodyPr/>
          <a:lstStyle/>
          <a:p>
            <a:r>
              <a:rPr lang="en-CN" dirty="0"/>
              <a:t>本讲内容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C4395-D49A-3A40-82B8-B1818FF64C92}"/>
              </a:ext>
            </a:extLst>
          </p:cNvPr>
          <p:cNvSpPr>
            <a:spLocks noGrp="1"/>
          </p:cNvSpPr>
          <p:nvPr>
            <p:ph idx="4294967295"/>
          </p:nvPr>
        </p:nvSpPr>
        <p:spPr>
          <a:xfrm>
            <a:off x="395536" y="1267535"/>
            <a:ext cx="8496944" cy="4322930"/>
          </a:xfrm>
        </p:spPr>
        <p:txBody>
          <a:bodyPr>
            <a:normAutofit fontScale="92500" lnSpcReduction="10000"/>
          </a:bodyPr>
          <a:lstStyle/>
          <a:p>
            <a:r>
              <a:rPr lang="en-CN" dirty="0"/>
              <a:t>一个操作序列中有不同类型的操作</a:t>
            </a:r>
          </a:p>
          <a:p>
            <a:r>
              <a:rPr lang="en-CN" dirty="0"/>
              <a:t>不同类型的操作代价各不相同</a:t>
            </a:r>
          </a:p>
          <a:p>
            <a:r>
              <a:rPr lang="en-CN" dirty="0"/>
              <a:t>于是我们为每种操作分配不同的平摊代价</a:t>
            </a:r>
          </a:p>
          <a:p>
            <a:r>
              <a:rPr lang="en-CN" dirty="0"/>
              <a:t>会计方法关键</a:t>
            </a:r>
            <a:r>
              <a:rPr lang="zh-CN" altLang="en-US" dirty="0"/>
              <a:t>：</a:t>
            </a:r>
            <a:r>
              <a:rPr lang="en-CN" b="1" dirty="0">
                <a:latin typeface="SimSun" panose="02010600030101010101" pitchFamily="2" charset="-122"/>
                <a:ea typeface="SimSun" panose="02010600030101010101" pitchFamily="2" charset="-122"/>
              </a:rPr>
              <a:t>平摊代价可能比实际代价大</a:t>
            </a:r>
            <a:r>
              <a:rPr lang="zh-CN" altLang="en-US" b="1" dirty="0">
                <a:latin typeface="SimSun" panose="02010600030101010101" pitchFamily="2" charset="-122"/>
                <a:ea typeface="SimSun" panose="02010600030101010101" pitchFamily="2" charset="-122"/>
              </a:rPr>
              <a:t>，也可能小</a:t>
            </a:r>
            <a:endParaRPr lang="en-US" altLang="zh-CN" b="1" dirty="0">
              <a:latin typeface="SimSun" panose="02010600030101010101" pitchFamily="2" charset="-122"/>
              <a:ea typeface="SimSun" panose="02010600030101010101" pitchFamily="2" charset="-122"/>
            </a:endParaRPr>
          </a:p>
          <a:p>
            <a:pPr lvl="1" algn="just"/>
            <a:r>
              <a:rPr lang="zh-CN" altLang="en-US" dirty="0"/>
              <a:t>执行时，如果平摊代价比实际代价高，平摊代价的一部分用于支付实际代价，多余部分作为存款附加在数据结构的具体数据对象上</a:t>
            </a:r>
            <a:endParaRPr lang="en-US" altLang="zh-CN" dirty="0"/>
          </a:p>
          <a:p>
            <a:pPr lvl="1" algn="just"/>
            <a:r>
              <a:rPr lang="zh-CN" altLang="en-US" dirty="0"/>
              <a:t>如果平摊代价比实际代价低，平摊代价及数据对象上的存款用来支付实际代价</a:t>
            </a:r>
            <a:endParaRPr lang="en-US" altLang="zh-CN" dirty="0"/>
          </a:p>
          <a:p>
            <a:pPr lvl="1" algn="just"/>
            <a:r>
              <a:rPr lang="zh-CN" altLang="en-US" dirty="0"/>
              <a:t>只要我们能保证：在任何操作序列上，</a:t>
            </a:r>
            <a:r>
              <a:rPr lang="zh-CN" altLang="en-US" dirty="0">
                <a:solidFill>
                  <a:srgbClr val="FF0000"/>
                </a:solidFill>
              </a:rPr>
              <a:t>存款的总额</a:t>
            </a:r>
            <a:r>
              <a:rPr lang="zh-CN" altLang="en-CN" dirty="0">
                <a:solidFill>
                  <a:srgbClr val="FF0000"/>
                </a:solidFill>
              </a:rPr>
              <a:t>非负</a:t>
            </a:r>
            <a:r>
              <a:rPr lang="zh-CN" altLang="en-US" dirty="0"/>
              <a:t>，则所有操作平摊代价的总和即是实际代价总和的上界</a:t>
            </a:r>
            <a:endParaRPr lang="en-CN" dirty="0"/>
          </a:p>
          <a:p>
            <a:endParaRPr lang="en-CN" dirty="0"/>
          </a:p>
        </p:txBody>
      </p:sp>
      <p:sp>
        <p:nvSpPr>
          <p:cNvPr id="10" name="Rectangle 15">
            <a:extLst>
              <a:ext uri="{FF2B5EF4-FFF2-40B4-BE49-F238E27FC236}">
                <a16:creationId xmlns:a16="http://schemas.microsoft.com/office/drawing/2014/main" id="{6F78007E-4BE9-4D4E-93C8-AD41D353B029}"/>
              </a:ext>
            </a:extLst>
          </p:cNvPr>
          <p:cNvSpPr/>
          <p:nvPr/>
        </p:nvSpPr>
        <p:spPr>
          <a:xfrm>
            <a:off x="1079612" y="5521148"/>
            <a:ext cx="6984776" cy="1200329"/>
          </a:xfrm>
          <a:prstGeom prst="rect">
            <a:avLst/>
          </a:prstGeom>
          <a:solidFill>
            <a:srgbClr val="99FF99"/>
          </a:solidFill>
          <a:ln w="9525" cap="flat" cmpd="sng">
            <a:solidFill>
              <a:schemeClr val="tx1"/>
            </a:solidFill>
            <a:prstDash val="solid"/>
            <a:miter/>
            <a:headEnd type="none" w="med" len="med"/>
            <a:tailEnd type="none" w="med" len="med"/>
          </a:ln>
        </p:spPr>
        <p:txBody>
          <a:bodyPr wrap="square" anchor="ctr">
            <a:spAutoFit/>
          </a:bodyPr>
          <a:lstStyle/>
          <a:p>
            <a:pPr algn="just">
              <a:buFont typeface="Arial" panose="020B0604020202020204" pitchFamily="34" charset="0"/>
              <a:buNone/>
            </a:pPr>
            <a:r>
              <a:rPr lang="zh-CN" altLang="en-US" sz="2400" b="1" dirty="0">
                <a:solidFill>
                  <a:srgbClr val="CC3399"/>
                </a:solidFill>
              </a:rPr>
              <a:t>我们在各种操作上定义平摊代价使得任意操作序列上存款总量是非负的，将操作序列上平摊代价求和即可得到这个操作序列的复杂度上界</a:t>
            </a:r>
          </a:p>
        </p:txBody>
      </p:sp>
      <p:sp>
        <p:nvSpPr>
          <p:cNvPr id="4" name="Slide Number Placeholder 3">
            <a:extLst>
              <a:ext uri="{FF2B5EF4-FFF2-40B4-BE49-F238E27FC236}">
                <a16:creationId xmlns:a16="http://schemas.microsoft.com/office/drawing/2014/main" id="{1DCF92D3-E8B1-1741-9343-6504C34FF90C}"/>
              </a:ext>
            </a:extLst>
          </p:cNvPr>
          <p:cNvSpPr>
            <a:spLocks noGrp="1"/>
          </p:cNvSpPr>
          <p:nvPr>
            <p:ph type="sldNum" sz="quarter" idx="12"/>
          </p:nvPr>
        </p:nvSpPr>
        <p:spPr/>
        <p:txBody>
          <a:bodyPr/>
          <a:lstStyle/>
          <a:p>
            <a:fld id="{0063EC4C-CFD8-4F45-A0A2-30028C1F73DB}" type="slidenum">
              <a:rPr lang="en-CN" smtClean="0"/>
              <a:pPr/>
              <a:t>15</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DCCE1B0C-831D-AB43-8B50-25B60C2E298B}"/>
              </a:ext>
            </a:extLst>
          </p:cNvPr>
          <p:cNvSpPr>
            <a:spLocks noGrp="1"/>
          </p:cNvSpPr>
          <p:nvPr>
            <p:ph type="title"/>
          </p:nvPr>
        </p:nvSpPr>
        <p:spPr/>
        <p:txBody>
          <a:bodyPr/>
          <a:lstStyle/>
          <a:p>
            <a:r>
              <a:rPr lang="en-CN" dirty="0"/>
              <a:t>会计方法</a:t>
            </a:r>
            <a:r>
              <a:rPr lang="en-US" altLang="zh-CN" sz="2400" dirty="0"/>
              <a:t>-</a:t>
            </a:r>
            <a:r>
              <a:rPr lang="zh-CN" altLang="en-US" sz="2400" dirty="0">
                <a:solidFill>
                  <a:srgbClr val="FF0000"/>
                </a:solidFill>
              </a:rPr>
              <a:t>基本原理</a:t>
            </a:r>
            <a:endParaRPr lang="en-CN" sz="2400" dirty="0"/>
          </a:p>
        </p:txBody>
      </p:sp>
    </p:spTree>
    <p:extLst>
      <p:ext uri="{BB962C8B-B14F-4D97-AF65-F5344CB8AC3E}">
        <p14:creationId xmlns:p14="http://schemas.microsoft.com/office/powerpoint/2010/main" val="118365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ppt_y</p:attrName>
                                        </p:attrNameLst>
                                      </p:cBhvr>
                                      <p:tavLst>
                                        <p:tav tm="0">
                                          <p:val>
                                            <p:strVal val="#ppt_y+#ppt_h*1.125000"/>
                                          </p:val>
                                        </p:tav>
                                        <p:tav tm="100000">
                                          <p:val>
                                            <p:strVal val="#ppt_y"/>
                                          </p:val>
                                        </p:tav>
                                      </p:tavLst>
                                    </p:anim>
                                    <p:animEffect transition="in" filter="wipe(up)">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40A1374-64F2-A242-B42F-246E6863DD66}"/>
              </a:ext>
            </a:extLst>
          </p:cNvPr>
          <p:cNvSpPr/>
          <p:nvPr/>
        </p:nvSpPr>
        <p:spPr>
          <a:xfrm>
            <a:off x="982134" y="1636801"/>
            <a:ext cx="6773333" cy="1625600"/>
          </a:xfrm>
          <a:prstGeom prst="rect">
            <a:avLst/>
          </a:prstGeom>
          <a:noFill/>
          <a:ln w="9525">
            <a:noFill/>
          </a:ln>
        </p:spPr>
        <p:txBody>
          <a:bodyPr wrap="none" anchor="ctr"/>
          <a:lstStyle/>
          <a:p>
            <a:pPr>
              <a:buFont typeface="Wingdings" panose="05000000000000000000" pitchFamily="2" charset="2"/>
              <a:buNone/>
            </a:pPr>
            <a:r>
              <a:rPr lang="zh-CN" altLang="en-US" sz="2560" b="1" dirty="0"/>
              <a:t>1. 各栈操作的实际代价</a:t>
            </a:r>
            <a:r>
              <a:rPr lang="zh-CN" altLang="en-US" sz="2560" dirty="0"/>
              <a:t>：</a:t>
            </a:r>
          </a:p>
          <a:p>
            <a:pPr>
              <a:buFont typeface="Wingdings" panose="05000000000000000000" pitchFamily="2" charset="2"/>
              <a:buNone/>
            </a:pPr>
            <a:r>
              <a:rPr lang="zh-CN" altLang="en-US" sz="2560" dirty="0"/>
              <a:t>      　　</a:t>
            </a:r>
            <a:r>
              <a:rPr lang="en-US" altLang="zh-CN" sz="2560" dirty="0"/>
              <a:t>PUSH                1,</a:t>
            </a:r>
          </a:p>
          <a:p>
            <a:pPr>
              <a:buFont typeface="Wingdings" panose="05000000000000000000" pitchFamily="2" charset="2"/>
              <a:buNone/>
            </a:pPr>
            <a:r>
              <a:rPr lang="en-US" altLang="zh-CN" sz="2560" dirty="0"/>
              <a:t>              POP                   1,</a:t>
            </a:r>
          </a:p>
          <a:p>
            <a:pPr>
              <a:buFont typeface="Wingdings" panose="05000000000000000000" pitchFamily="2" charset="2"/>
              <a:buNone/>
            </a:pPr>
            <a:r>
              <a:rPr lang="en-US" altLang="zh-CN" sz="2560" dirty="0"/>
              <a:t>             </a:t>
            </a:r>
            <a:r>
              <a:rPr lang="zh-CN" altLang="en-US" sz="2560" dirty="0"/>
              <a:t> </a:t>
            </a:r>
            <a:r>
              <a:rPr lang="en-US" altLang="zh-CN" sz="2560" dirty="0"/>
              <a:t>MULTIPOP       min(k,s)</a:t>
            </a:r>
            <a:endParaRPr lang="zh-CN" altLang="en-US" sz="2560" dirty="0"/>
          </a:p>
        </p:txBody>
      </p:sp>
      <p:sp>
        <p:nvSpPr>
          <p:cNvPr id="5" name="Rectangle 5">
            <a:extLst>
              <a:ext uri="{FF2B5EF4-FFF2-40B4-BE49-F238E27FC236}">
                <a16:creationId xmlns:a16="http://schemas.microsoft.com/office/drawing/2014/main" id="{2889C7E8-E5C4-124A-8CCA-D289209454D2}"/>
              </a:ext>
            </a:extLst>
          </p:cNvPr>
          <p:cNvSpPr/>
          <p:nvPr/>
        </p:nvSpPr>
        <p:spPr>
          <a:xfrm>
            <a:off x="982133" y="3595600"/>
            <a:ext cx="6637867" cy="1761067"/>
          </a:xfrm>
          <a:prstGeom prst="rect">
            <a:avLst/>
          </a:prstGeom>
          <a:noFill/>
          <a:ln w="9525">
            <a:noFill/>
          </a:ln>
        </p:spPr>
        <p:txBody>
          <a:bodyPr wrap="none" anchor="ctr"/>
          <a:lstStyle/>
          <a:p>
            <a:pPr marL="406405" indent="-406405"/>
            <a:r>
              <a:rPr lang="zh-CN" altLang="en-US" sz="2560" b="1" dirty="0"/>
              <a:t>2. 为各栈操作赋予如下平摊代价</a:t>
            </a:r>
            <a:r>
              <a:rPr lang="zh-CN" altLang="en-US" sz="2560" dirty="0"/>
              <a:t>： </a:t>
            </a:r>
          </a:p>
          <a:p>
            <a:pPr marL="406405" indent="-406405"/>
            <a:r>
              <a:rPr lang="zh-CN" altLang="en-US" sz="2560" dirty="0"/>
              <a:t>              </a:t>
            </a:r>
            <a:r>
              <a:rPr lang="en-US" altLang="zh-CN" sz="2560" dirty="0"/>
              <a:t>PUSH                 2,</a:t>
            </a:r>
          </a:p>
          <a:p>
            <a:pPr marL="406405" indent="-406405"/>
            <a:r>
              <a:rPr lang="en-US" altLang="zh-CN" sz="2560" dirty="0"/>
              <a:t>              POP                    0,</a:t>
            </a:r>
          </a:p>
          <a:p>
            <a:pPr marL="406405" indent="-406405"/>
            <a:r>
              <a:rPr lang="en-US" altLang="zh-CN" sz="2560" dirty="0"/>
              <a:t>              MULTIPOP       </a:t>
            </a:r>
            <a:r>
              <a:rPr lang="zh-CN" altLang="en-US" sz="2560" dirty="0"/>
              <a:t> </a:t>
            </a:r>
            <a:r>
              <a:rPr lang="en-US" altLang="zh-CN" sz="2560" dirty="0"/>
              <a:t>0,</a:t>
            </a:r>
          </a:p>
        </p:txBody>
      </p:sp>
      <p:sp>
        <p:nvSpPr>
          <p:cNvPr id="6" name="TextBox 5">
            <a:extLst>
              <a:ext uri="{FF2B5EF4-FFF2-40B4-BE49-F238E27FC236}">
                <a16:creationId xmlns:a16="http://schemas.microsoft.com/office/drawing/2014/main" id="{F95B7359-3E63-4C48-BF1A-4B403CE0BBA8}"/>
              </a:ext>
            </a:extLst>
          </p:cNvPr>
          <p:cNvSpPr txBox="1"/>
          <p:nvPr/>
        </p:nvSpPr>
        <p:spPr>
          <a:xfrm>
            <a:off x="5596114" y="4282676"/>
            <a:ext cx="3138725" cy="1815882"/>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如何得到这个平摊代价分配方案？</a:t>
            </a:r>
            <a:endParaRPr lang="en-US" altLang="zh-CN" sz="1600" b="1" dirty="0">
              <a:solidFill>
                <a:srgbClr val="FF0000"/>
              </a:solidFill>
            </a:endParaRPr>
          </a:p>
          <a:p>
            <a:pPr algn="just"/>
            <a:r>
              <a:rPr lang="zh-CN" altLang="en-CN" sz="1600" b="1" dirty="0">
                <a:solidFill>
                  <a:srgbClr val="FF0000"/>
                </a:solidFill>
              </a:rPr>
              <a:t>关键</a:t>
            </a:r>
            <a:r>
              <a:rPr lang="zh-CN" altLang="en-US" sz="1600" b="1" dirty="0">
                <a:solidFill>
                  <a:srgbClr val="FF0000"/>
                </a:solidFill>
              </a:rPr>
              <a:t>：提取具体任务的隐藏信息。</a:t>
            </a:r>
            <a:endParaRPr lang="en-US" altLang="zh-CN" sz="1600" b="1" dirty="0">
              <a:solidFill>
                <a:srgbClr val="FF0000"/>
              </a:solidFill>
            </a:endParaRPr>
          </a:p>
          <a:p>
            <a:pPr algn="just"/>
            <a:r>
              <a:rPr lang="zh-CN" altLang="en-US" sz="1600" b="1" dirty="0">
                <a:solidFill>
                  <a:srgbClr val="FF0000"/>
                </a:solidFill>
              </a:rPr>
              <a:t>本例的隐藏信息：一个对象在每次被压入栈后至多被弹出一次。</a:t>
            </a:r>
            <a:endParaRPr lang="en-US" altLang="zh-CN" sz="1600" b="1" dirty="0">
              <a:solidFill>
                <a:srgbClr val="FF0000"/>
              </a:solidFill>
            </a:endParaRPr>
          </a:p>
          <a:p>
            <a:pPr algn="just"/>
            <a:r>
              <a:rPr lang="zh-CN" altLang="en-US" sz="1600" b="1" dirty="0">
                <a:solidFill>
                  <a:srgbClr val="FF0000"/>
                </a:solidFill>
              </a:rPr>
              <a:t>因此，给</a:t>
            </a:r>
            <a:r>
              <a:rPr lang="en-US" altLang="zh-CN" sz="1600" b="1" dirty="0">
                <a:solidFill>
                  <a:srgbClr val="FF0000"/>
                </a:solidFill>
              </a:rPr>
              <a:t>push</a:t>
            </a:r>
            <a:r>
              <a:rPr lang="zh-CN" altLang="en-US" sz="1600" b="1" dirty="0">
                <a:solidFill>
                  <a:srgbClr val="FF0000"/>
                </a:solidFill>
              </a:rPr>
              <a:t>操作两个代价，一个用于支付实际代价，一个作为存款用于支付可能的</a:t>
            </a:r>
            <a:r>
              <a:rPr lang="en-US" altLang="zh-CN" sz="1600" b="1" dirty="0">
                <a:solidFill>
                  <a:srgbClr val="FF0000"/>
                </a:solidFill>
              </a:rPr>
              <a:t>pop</a:t>
            </a:r>
            <a:r>
              <a:rPr lang="zh-CN" altLang="en-US" sz="1600" b="1" dirty="0">
                <a:solidFill>
                  <a:srgbClr val="FF0000"/>
                </a:solidFill>
              </a:rPr>
              <a:t>操作。</a:t>
            </a:r>
          </a:p>
        </p:txBody>
      </p:sp>
      <p:sp>
        <p:nvSpPr>
          <p:cNvPr id="3" name="Slide Number Placeholder 2">
            <a:extLst>
              <a:ext uri="{FF2B5EF4-FFF2-40B4-BE49-F238E27FC236}">
                <a16:creationId xmlns:a16="http://schemas.microsoft.com/office/drawing/2014/main" id="{803B6AFE-D7FD-2347-9DA0-30F8E7FC8339}"/>
              </a:ext>
            </a:extLst>
          </p:cNvPr>
          <p:cNvSpPr>
            <a:spLocks noGrp="1"/>
          </p:cNvSpPr>
          <p:nvPr>
            <p:ph type="sldNum" sz="quarter" idx="12"/>
          </p:nvPr>
        </p:nvSpPr>
        <p:spPr/>
        <p:txBody>
          <a:bodyPr/>
          <a:lstStyle/>
          <a:p>
            <a:fld id="{0063EC4C-CFD8-4F45-A0A2-30028C1F73DB}" type="slidenum">
              <a:rPr lang="en-CN" smtClean="0"/>
              <a:pPr/>
              <a:t>16</a:t>
            </a:fld>
            <a:endParaRPr lang="zh-CN" altLang="en-US" sz="1067" b="1" kern="1200" dirty="0">
              <a:solidFill>
                <a:srgbClr val="F79646">
                  <a:lumMod val="75000"/>
                </a:srgbClr>
              </a:solidFill>
              <a:latin typeface="+mn-lt"/>
              <a:ea typeface="+mn-ea"/>
              <a:cs typeface="+mn-cs"/>
            </a:endParaRPr>
          </a:p>
        </p:txBody>
      </p:sp>
      <p:sp>
        <p:nvSpPr>
          <p:cNvPr id="8" name="Title 7">
            <a:extLst>
              <a:ext uri="{FF2B5EF4-FFF2-40B4-BE49-F238E27FC236}">
                <a16:creationId xmlns:a16="http://schemas.microsoft.com/office/drawing/2014/main" id="{3F074E40-D8FE-B145-BCE0-3D84311335C1}"/>
              </a:ext>
            </a:extLst>
          </p:cNvPr>
          <p:cNvSpPr>
            <a:spLocks noGrp="1"/>
          </p:cNvSpPr>
          <p:nvPr>
            <p:ph type="title"/>
          </p:nvPr>
        </p:nvSpPr>
        <p:spPr/>
        <p:txBody>
          <a:bodyPr/>
          <a:lstStyle/>
          <a:p>
            <a:r>
              <a:rPr lang="en-CN" dirty="0"/>
              <a:t>会计方法实例</a:t>
            </a:r>
            <a:r>
              <a:rPr lang="en-US" altLang="zh-CN" dirty="0"/>
              <a:t>1-</a:t>
            </a:r>
            <a:r>
              <a:rPr lang="zh-CN" altLang="en-US" sz="2489" dirty="0">
                <a:solidFill>
                  <a:srgbClr val="FF0000"/>
                </a:solidFill>
              </a:rPr>
              <a:t>栈操作</a:t>
            </a:r>
            <a:endParaRPr lang="en-CN" dirty="0"/>
          </a:p>
        </p:txBody>
      </p:sp>
    </p:spTree>
    <p:extLst>
      <p:ext uri="{BB962C8B-B14F-4D97-AF65-F5344CB8AC3E}">
        <p14:creationId xmlns:p14="http://schemas.microsoft.com/office/powerpoint/2010/main" val="110132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590D8D-A8DB-5748-832F-7CBD33E9BBBF}"/>
              </a:ext>
            </a:extLst>
          </p:cNvPr>
          <p:cNvSpPr>
            <a:spLocks noGrp="1"/>
          </p:cNvSpPr>
          <p:nvPr>
            <p:ph idx="4294967295"/>
          </p:nvPr>
        </p:nvSpPr>
        <p:spPr>
          <a:xfrm>
            <a:off x="381001" y="1413940"/>
            <a:ext cx="8229600" cy="4322930"/>
          </a:xfrm>
        </p:spPr>
        <p:txBody>
          <a:bodyPr/>
          <a:lstStyle/>
          <a:p>
            <a:pPr marL="0" indent="0">
              <a:buNone/>
            </a:pPr>
            <a:r>
              <a:rPr lang="en-US" altLang="zh-CN" dirty="0"/>
              <a:t>3.</a:t>
            </a:r>
            <a:r>
              <a:rPr lang="zh-CN" altLang="en-US" dirty="0"/>
              <a:t> 栈操作序列代价分析</a:t>
            </a:r>
            <a:endParaRPr lang="en-CN" dirty="0"/>
          </a:p>
        </p:txBody>
      </p:sp>
      <p:pic>
        <p:nvPicPr>
          <p:cNvPr id="5" name="Picture 294" descr="C:\Documents and Settings\Administrator\My Documents\1.bmp">
            <a:extLst>
              <a:ext uri="{FF2B5EF4-FFF2-40B4-BE49-F238E27FC236}">
                <a16:creationId xmlns:a16="http://schemas.microsoft.com/office/drawing/2014/main" id="{DEC6ED19-6082-0048-9955-F5367794CDCE}"/>
              </a:ext>
            </a:extLst>
          </p:cNvPr>
          <p:cNvPicPr>
            <a:picLocks noChangeAspect="1"/>
          </p:cNvPicPr>
          <p:nvPr/>
        </p:nvPicPr>
        <p:blipFill>
          <a:blip r:embed="rId2"/>
          <a:stretch>
            <a:fillRect/>
          </a:stretch>
        </p:blipFill>
        <p:spPr>
          <a:xfrm>
            <a:off x="1049869" y="2548467"/>
            <a:ext cx="1413933" cy="3589867"/>
          </a:xfrm>
          <a:prstGeom prst="rect">
            <a:avLst/>
          </a:prstGeom>
          <a:noFill/>
          <a:ln w="9525">
            <a:noFill/>
          </a:ln>
        </p:spPr>
      </p:pic>
      <p:sp>
        <p:nvSpPr>
          <p:cNvPr id="6" name="AutoShape 10">
            <a:extLst>
              <a:ext uri="{FF2B5EF4-FFF2-40B4-BE49-F238E27FC236}">
                <a16:creationId xmlns:a16="http://schemas.microsoft.com/office/drawing/2014/main" id="{A72C338E-85A9-864C-9EF1-5143BA13234A}"/>
              </a:ext>
            </a:extLst>
          </p:cNvPr>
          <p:cNvSpPr/>
          <p:nvPr/>
        </p:nvSpPr>
        <p:spPr>
          <a:xfrm>
            <a:off x="2587779" y="2020844"/>
            <a:ext cx="6175220" cy="704078"/>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just">
              <a:buFont typeface="Arial" panose="020B0604020202020204" pitchFamily="34" charset="0"/>
              <a:buNone/>
            </a:pPr>
            <a:r>
              <a:rPr lang="zh-CN" altLang="en-US" sz="2133" dirty="0">
                <a:solidFill>
                  <a:srgbClr val="000066"/>
                </a:solidFill>
                <a:latin typeface="宋体" panose="02010600030101010101" pitchFamily="2" charset="-122"/>
              </a:rPr>
              <a:t>每次</a:t>
            </a:r>
            <a:r>
              <a:rPr lang="zh-CN" altLang="en-CN" sz="2133" dirty="0">
                <a:solidFill>
                  <a:srgbClr val="000066"/>
                </a:solidFill>
              </a:rPr>
              <a:t>插入</a:t>
            </a:r>
            <a:r>
              <a:rPr lang="zh-CN" altLang="en-US" sz="2133" dirty="0">
                <a:solidFill>
                  <a:srgbClr val="000066"/>
                </a:solidFill>
              </a:rPr>
              <a:t>（</a:t>
            </a:r>
            <a:r>
              <a:rPr lang="en-US" altLang="zh-CN" sz="2133" dirty="0">
                <a:solidFill>
                  <a:srgbClr val="000066"/>
                </a:solidFill>
              </a:rPr>
              <a:t>PUSH</a:t>
            </a:r>
            <a:r>
              <a:rPr lang="zh-CN" altLang="en-US" sz="2133" dirty="0">
                <a:solidFill>
                  <a:srgbClr val="000066"/>
                </a:solidFill>
              </a:rPr>
              <a:t>）一个元素，支付平摊代价</a:t>
            </a:r>
            <a:r>
              <a:rPr lang="en-US" altLang="zh-CN" sz="2133" dirty="0">
                <a:solidFill>
                  <a:srgbClr val="000066"/>
                </a:solidFill>
              </a:rPr>
              <a:t>2</a:t>
            </a:r>
            <a:r>
              <a:rPr lang="zh-CN" altLang="en-US" sz="2133" dirty="0">
                <a:solidFill>
                  <a:srgbClr val="000066"/>
                </a:solidFill>
              </a:rPr>
              <a:t>：</a:t>
            </a:r>
            <a:r>
              <a:rPr lang="en-US" altLang="zh-CN" sz="2133" dirty="0">
                <a:solidFill>
                  <a:srgbClr val="000066"/>
                </a:solidFill>
              </a:rPr>
              <a:t>1</a:t>
            </a:r>
            <a:r>
              <a:rPr lang="zh-CN" altLang="en-US" sz="2133" dirty="0">
                <a:solidFill>
                  <a:srgbClr val="000066"/>
                </a:solidFill>
              </a:rPr>
              <a:t>用于支付实际代价，</a:t>
            </a:r>
            <a:r>
              <a:rPr lang="en-US" altLang="zh-CN" sz="2133" dirty="0">
                <a:solidFill>
                  <a:srgbClr val="000066"/>
                </a:solidFill>
              </a:rPr>
              <a:t>1</a:t>
            </a:r>
            <a:r>
              <a:rPr lang="zh-CN" altLang="en-US" sz="2133" dirty="0">
                <a:solidFill>
                  <a:srgbClr val="000066"/>
                </a:solidFill>
              </a:rPr>
              <a:t>用于存款附加在数据对象上</a:t>
            </a:r>
          </a:p>
        </p:txBody>
      </p:sp>
      <p:pic>
        <p:nvPicPr>
          <p:cNvPr id="8" name="Picture 7">
            <a:extLst>
              <a:ext uri="{FF2B5EF4-FFF2-40B4-BE49-F238E27FC236}">
                <a16:creationId xmlns:a16="http://schemas.microsoft.com/office/drawing/2014/main" id="{C74A8C17-B75B-8B49-A75E-805761D58E88}"/>
              </a:ext>
            </a:extLst>
          </p:cNvPr>
          <p:cNvPicPr>
            <a:picLocks noChangeAspect="1"/>
          </p:cNvPicPr>
          <p:nvPr/>
        </p:nvPicPr>
        <p:blipFill>
          <a:blip r:embed="rId3"/>
          <a:stretch>
            <a:fillRect/>
          </a:stretch>
        </p:blipFill>
        <p:spPr>
          <a:xfrm>
            <a:off x="1124371" y="5652911"/>
            <a:ext cx="1306945" cy="413866"/>
          </a:xfrm>
          <a:prstGeom prst="rect">
            <a:avLst/>
          </a:prstGeom>
        </p:spPr>
      </p:pic>
      <p:pic>
        <p:nvPicPr>
          <p:cNvPr id="11" name="Picture 10">
            <a:extLst>
              <a:ext uri="{FF2B5EF4-FFF2-40B4-BE49-F238E27FC236}">
                <a16:creationId xmlns:a16="http://schemas.microsoft.com/office/drawing/2014/main" id="{3966F0FD-6F13-5A45-A890-92B48DFC7607}"/>
              </a:ext>
            </a:extLst>
          </p:cNvPr>
          <p:cNvPicPr>
            <a:picLocks noChangeAspect="1"/>
          </p:cNvPicPr>
          <p:nvPr/>
        </p:nvPicPr>
        <p:blipFill>
          <a:blip r:embed="rId3"/>
          <a:stretch>
            <a:fillRect/>
          </a:stretch>
        </p:blipFill>
        <p:spPr>
          <a:xfrm>
            <a:off x="1124370" y="5239046"/>
            <a:ext cx="1306945" cy="413866"/>
          </a:xfrm>
          <a:prstGeom prst="rect">
            <a:avLst/>
          </a:prstGeom>
        </p:spPr>
      </p:pic>
      <p:pic>
        <p:nvPicPr>
          <p:cNvPr id="12" name="Picture 11">
            <a:extLst>
              <a:ext uri="{FF2B5EF4-FFF2-40B4-BE49-F238E27FC236}">
                <a16:creationId xmlns:a16="http://schemas.microsoft.com/office/drawing/2014/main" id="{6AC6DA9D-2561-6947-82DA-98104AF04D14}"/>
              </a:ext>
            </a:extLst>
          </p:cNvPr>
          <p:cNvPicPr>
            <a:picLocks noChangeAspect="1"/>
          </p:cNvPicPr>
          <p:nvPr/>
        </p:nvPicPr>
        <p:blipFill>
          <a:blip r:embed="rId3"/>
          <a:stretch>
            <a:fillRect/>
          </a:stretch>
        </p:blipFill>
        <p:spPr>
          <a:xfrm>
            <a:off x="1124370" y="4817623"/>
            <a:ext cx="1306945" cy="413866"/>
          </a:xfrm>
          <a:prstGeom prst="rect">
            <a:avLst/>
          </a:prstGeom>
        </p:spPr>
      </p:pic>
      <p:pic>
        <p:nvPicPr>
          <p:cNvPr id="13" name="Picture 12">
            <a:extLst>
              <a:ext uri="{FF2B5EF4-FFF2-40B4-BE49-F238E27FC236}">
                <a16:creationId xmlns:a16="http://schemas.microsoft.com/office/drawing/2014/main" id="{27233A21-75A9-764C-A48D-F7A9C7840F42}"/>
              </a:ext>
            </a:extLst>
          </p:cNvPr>
          <p:cNvPicPr>
            <a:picLocks noChangeAspect="1"/>
          </p:cNvPicPr>
          <p:nvPr/>
        </p:nvPicPr>
        <p:blipFill>
          <a:blip r:embed="rId3"/>
          <a:stretch>
            <a:fillRect/>
          </a:stretch>
        </p:blipFill>
        <p:spPr>
          <a:xfrm>
            <a:off x="1124369" y="4396201"/>
            <a:ext cx="1306945" cy="413866"/>
          </a:xfrm>
          <a:prstGeom prst="rect">
            <a:avLst/>
          </a:prstGeom>
        </p:spPr>
      </p:pic>
      <p:sp>
        <p:nvSpPr>
          <p:cNvPr id="14" name="AutoShape 10">
            <a:extLst>
              <a:ext uri="{FF2B5EF4-FFF2-40B4-BE49-F238E27FC236}">
                <a16:creationId xmlns:a16="http://schemas.microsoft.com/office/drawing/2014/main" id="{C01D563C-F7D0-6945-B5F0-A2A829746E27}"/>
              </a:ext>
            </a:extLst>
          </p:cNvPr>
          <p:cNvSpPr/>
          <p:nvPr/>
        </p:nvSpPr>
        <p:spPr>
          <a:xfrm>
            <a:off x="2587779" y="2907961"/>
            <a:ext cx="6175220" cy="704078"/>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just">
              <a:buFont typeface="Arial" panose="020B0604020202020204" pitchFamily="34" charset="0"/>
              <a:buNone/>
            </a:pPr>
            <a:r>
              <a:rPr lang="zh-CN" altLang="en-US" sz="2133" dirty="0">
                <a:solidFill>
                  <a:srgbClr val="000066"/>
                </a:solidFill>
                <a:latin typeface="宋体" panose="02010600030101010101" pitchFamily="2" charset="-122"/>
              </a:rPr>
              <a:t>每次</a:t>
            </a:r>
            <a:r>
              <a:rPr lang="zh-CN" altLang="en-US" sz="2133" dirty="0">
                <a:solidFill>
                  <a:srgbClr val="000066"/>
                </a:solidFill>
              </a:rPr>
              <a:t>弹出</a:t>
            </a:r>
            <a:r>
              <a:rPr lang="en-US" altLang="zh-CN" sz="2133" dirty="0">
                <a:solidFill>
                  <a:srgbClr val="000066"/>
                </a:solidFill>
              </a:rPr>
              <a:t>(POP)</a:t>
            </a:r>
            <a:r>
              <a:rPr lang="zh-CN" altLang="en-US" sz="2133" dirty="0">
                <a:solidFill>
                  <a:srgbClr val="000066"/>
                </a:solidFill>
              </a:rPr>
              <a:t>一个元素，附加在数据对象上的存款</a:t>
            </a:r>
            <a:r>
              <a:rPr lang="en-US" altLang="zh-CN" sz="2133" dirty="0">
                <a:solidFill>
                  <a:srgbClr val="000066"/>
                </a:solidFill>
              </a:rPr>
              <a:t>1</a:t>
            </a:r>
            <a:r>
              <a:rPr lang="zh-CN" altLang="en-US" sz="2133" dirty="0">
                <a:solidFill>
                  <a:srgbClr val="000066"/>
                </a:solidFill>
              </a:rPr>
              <a:t>和平摊代价</a:t>
            </a:r>
            <a:r>
              <a:rPr lang="en-US" altLang="zh-CN" sz="2133" dirty="0">
                <a:solidFill>
                  <a:srgbClr val="000066"/>
                </a:solidFill>
              </a:rPr>
              <a:t>0</a:t>
            </a:r>
            <a:r>
              <a:rPr lang="zh-CN" altLang="en-US" sz="2133" dirty="0">
                <a:solidFill>
                  <a:srgbClr val="000066"/>
                </a:solidFill>
              </a:rPr>
              <a:t>一起用于支付实际代价</a:t>
            </a:r>
          </a:p>
        </p:txBody>
      </p:sp>
      <p:sp>
        <p:nvSpPr>
          <p:cNvPr id="16" name="AutoShape 10">
            <a:extLst>
              <a:ext uri="{FF2B5EF4-FFF2-40B4-BE49-F238E27FC236}">
                <a16:creationId xmlns:a16="http://schemas.microsoft.com/office/drawing/2014/main" id="{D9115CBD-E672-9E42-ADC2-DCA2D4C894A2}"/>
              </a:ext>
            </a:extLst>
          </p:cNvPr>
          <p:cNvSpPr/>
          <p:nvPr/>
        </p:nvSpPr>
        <p:spPr>
          <a:xfrm>
            <a:off x="2541563" y="3723315"/>
            <a:ext cx="6175220" cy="1435631"/>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just">
              <a:buFont typeface="Arial" panose="020B0604020202020204" pitchFamily="34" charset="0"/>
              <a:buNone/>
            </a:pPr>
            <a:r>
              <a:rPr lang="zh-CN" altLang="en-CN" sz="2133" dirty="0">
                <a:solidFill>
                  <a:srgbClr val="000066"/>
                </a:solidFill>
                <a:latin typeface="宋体" panose="02010600030101010101" pitchFamily="2" charset="-122"/>
              </a:rPr>
              <a:t>只要</a:t>
            </a:r>
            <a:r>
              <a:rPr lang="zh-CN" altLang="en-US" sz="2133" dirty="0">
                <a:solidFill>
                  <a:srgbClr val="000066"/>
                </a:solidFill>
                <a:latin typeface="宋体" panose="02010600030101010101" pitchFamily="2" charset="-122"/>
              </a:rPr>
              <a:t>我们的操作序列是合理的，则可以保证存款总和非负，因为</a:t>
            </a:r>
            <a:r>
              <a:rPr lang="zh-CN" altLang="en-US" sz="2133" dirty="0">
                <a:solidFill>
                  <a:srgbClr val="FF0000"/>
                </a:solidFill>
                <a:latin typeface="宋体" panose="02010600030101010101" pitchFamily="2" charset="-122"/>
              </a:rPr>
              <a:t>存款总额总是等于栈中的对象个数</a:t>
            </a:r>
            <a:r>
              <a:rPr lang="zh-CN" altLang="en-US" sz="2133" dirty="0">
                <a:solidFill>
                  <a:srgbClr val="000066"/>
                </a:solidFill>
                <a:latin typeface="宋体" panose="02010600030101010101" pitchFamily="2" charset="-122"/>
              </a:rPr>
              <a:t>。于是所有操作的平摊代价总和就是操作序列代价总和的上界</a:t>
            </a:r>
            <a:endParaRPr lang="zh-CN" altLang="en-US" sz="2133" dirty="0">
              <a:solidFill>
                <a:srgbClr val="000066"/>
              </a:solidFill>
            </a:endParaRPr>
          </a:p>
        </p:txBody>
      </p:sp>
      <p:sp>
        <p:nvSpPr>
          <p:cNvPr id="19" name="AutoShape 10">
            <a:extLst>
              <a:ext uri="{FF2B5EF4-FFF2-40B4-BE49-F238E27FC236}">
                <a16:creationId xmlns:a16="http://schemas.microsoft.com/office/drawing/2014/main" id="{EE02DF50-55B5-A54B-B371-19BC83CFE924}"/>
              </a:ext>
            </a:extLst>
          </p:cNvPr>
          <p:cNvSpPr/>
          <p:nvPr/>
        </p:nvSpPr>
        <p:spPr>
          <a:xfrm>
            <a:off x="2560994" y="5276666"/>
            <a:ext cx="6175220" cy="780011"/>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just">
              <a:buFont typeface="Arial" panose="020B0604020202020204" pitchFamily="34" charset="0"/>
              <a:buNone/>
            </a:pPr>
            <a:r>
              <a:rPr lang="zh-CN" altLang="en-US" sz="2133" dirty="0">
                <a:solidFill>
                  <a:srgbClr val="000066"/>
                </a:solidFill>
                <a:latin typeface="宋体" panose="02010600030101010101" pitchFamily="2" charset="-122"/>
              </a:rPr>
              <a:t>长度为</a:t>
            </a:r>
            <a:r>
              <a:rPr lang="en-US" altLang="zh-CN" sz="2133" dirty="0">
                <a:solidFill>
                  <a:srgbClr val="000066"/>
                </a:solidFill>
                <a:latin typeface="宋体" panose="02010600030101010101" pitchFamily="2" charset="-122"/>
              </a:rPr>
              <a:t>n</a:t>
            </a:r>
            <a:r>
              <a:rPr lang="zh-CN" altLang="en-US" sz="2133" dirty="0">
                <a:solidFill>
                  <a:srgbClr val="000066"/>
                </a:solidFill>
                <a:latin typeface="宋体" panose="02010600030101010101" pitchFamily="2" charset="-122"/>
              </a:rPr>
              <a:t>的操作序列中，</a:t>
            </a:r>
            <a:r>
              <a:rPr lang="en-US" altLang="zh-CN" sz="2133" dirty="0">
                <a:solidFill>
                  <a:srgbClr val="000066"/>
                </a:solidFill>
                <a:latin typeface="宋体" panose="02010600030101010101" pitchFamily="2" charset="-122"/>
              </a:rPr>
              <a:t>PUSH</a:t>
            </a:r>
            <a:r>
              <a:rPr lang="zh-CN" altLang="en-US" sz="2133" dirty="0">
                <a:solidFill>
                  <a:srgbClr val="000066"/>
                </a:solidFill>
                <a:latin typeface="宋体" panose="02010600030101010101" pitchFamily="2" charset="-122"/>
              </a:rPr>
              <a:t>操作的个数</a:t>
            </a:r>
            <a:r>
              <a:rPr lang="en-US" altLang="zh-CN" sz="2133" dirty="0">
                <a:solidFill>
                  <a:srgbClr val="000066"/>
                </a:solidFill>
                <a:latin typeface="宋体" panose="02010600030101010101" pitchFamily="2" charset="-122"/>
              </a:rPr>
              <a:t>&lt;=n</a:t>
            </a:r>
            <a:r>
              <a:rPr lang="zh-CN" altLang="en-US" sz="2133" dirty="0">
                <a:solidFill>
                  <a:srgbClr val="000066"/>
                </a:solidFill>
                <a:latin typeface="宋体" panose="02010600030101010101" pitchFamily="2" charset="-122"/>
              </a:rPr>
              <a:t>，所以，平摊代价的总和</a:t>
            </a:r>
            <a:r>
              <a:rPr lang="en-US" altLang="zh-CN" sz="2133" dirty="0">
                <a:solidFill>
                  <a:srgbClr val="000066"/>
                </a:solidFill>
                <a:latin typeface="宋体" panose="02010600030101010101" pitchFamily="2" charset="-122"/>
              </a:rPr>
              <a:t>&lt;=2n</a:t>
            </a:r>
            <a:r>
              <a:rPr lang="zh-CN" altLang="en-US" sz="2133" dirty="0">
                <a:solidFill>
                  <a:srgbClr val="000066"/>
                </a:solidFill>
                <a:latin typeface="宋体" panose="02010600030101010101" pitchFamily="2" charset="-122"/>
              </a:rPr>
              <a:t>，即平摊代价总和</a:t>
            </a:r>
            <a:r>
              <a:rPr lang="en-US" altLang="zh-CN" sz="2133" dirty="0">
                <a:solidFill>
                  <a:srgbClr val="000066"/>
                </a:solidFill>
                <a:latin typeface="宋体" panose="02010600030101010101" pitchFamily="2" charset="-122"/>
              </a:rPr>
              <a:t>=O(n)</a:t>
            </a:r>
            <a:endParaRPr lang="zh-CN" altLang="en-US" sz="2133" dirty="0">
              <a:solidFill>
                <a:srgbClr val="000066"/>
              </a:solidFill>
            </a:endParaRPr>
          </a:p>
        </p:txBody>
      </p:sp>
      <p:sp>
        <p:nvSpPr>
          <p:cNvPr id="4" name="Slide Number Placeholder 3">
            <a:extLst>
              <a:ext uri="{FF2B5EF4-FFF2-40B4-BE49-F238E27FC236}">
                <a16:creationId xmlns:a16="http://schemas.microsoft.com/office/drawing/2014/main" id="{5F1E7930-00B1-C046-80F9-FFD39D140334}"/>
              </a:ext>
            </a:extLst>
          </p:cNvPr>
          <p:cNvSpPr>
            <a:spLocks noGrp="1"/>
          </p:cNvSpPr>
          <p:nvPr>
            <p:ph type="sldNum" sz="quarter" idx="12"/>
          </p:nvPr>
        </p:nvSpPr>
        <p:spPr/>
        <p:txBody>
          <a:bodyPr/>
          <a:lstStyle/>
          <a:p>
            <a:fld id="{0063EC4C-CFD8-4F45-A0A2-30028C1F73DB}" type="slidenum">
              <a:rPr lang="en-CN" smtClean="0"/>
              <a:pPr/>
              <a:t>17</a:t>
            </a:fld>
            <a:endParaRPr lang="zh-CN" altLang="en-US" sz="1067" b="1" kern="1200" dirty="0">
              <a:solidFill>
                <a:srgbClr val="F79646">
                  <a:lumMod val="75000"/>
                </a:srgbClr>
              </a:solidFill>
              <a:latin typeface="+mn-lt"/>
              <a:ea typeface="+mn-ea"/>
              <a:cs typeface="+mn-cs"/>
            </a:endParaRPr>
          </a:p>
        </p:txBody>
      </p:sp>
      <p:sp>
        <p:nvSpPr>
          <p:cNvPr id="9" name="Title 8">
            <a:extLst>
              <a:ext uri="{FF2B5EF4-FFF2-40B4-BE49-F238E27FC236}">
                <a16:creationId xmlns:a16="http://schemas.microsoft.com/office/drawing/2014/main" id="{C84C1A99-EE54-244F-A0DE-DD3D0A583C1A}"/>
              </a:ext>
            </a:extLst>
          </p:cNvPr>
          <p:cNvSpPr>
            <a:spLocks noGrp="1"/>
          </p:cNvSpPr>
          <p:nvPr>
            <p:ph type="title"/>
          </p:nvPr>
        </p:nvSpPr>
        <p:spPr/>
        <p:txBody>
          <a:bodyPr/>
          <a:lstStyle/>
          <a:p>
            <a:r>
              <a:rPr lang="en-CN" dirty="0"/>
              <a:t>会计方法实例</a:t>
            </a:r>
            <a:r>
              <a:rPr lang="en-US" altLang="zh-CN" dirty="0"/>
              <a:t>1-</a:t>
            </a:r>
            <a:r>
              <a:rPr lang="zh-CN" altLang="en-US" sz="2489" dirty="0">
                <a:solidFill>
                  <a:srgbClr val="FF0000"/>
                </a:solidFill>
              </a:rPr>
              <a:t>栈操作</a:t>
            </a:r>
            <a:endParaRPr lang="en-CN" dirty="0"/>
          </a:p>
        </p:txBody>
      </p:sp>
    </p:spTree>
    <p:extLst>
      <p:ext uri="{BB962C8B-B14F-4D97-AF65-F5344CB8AC3E}">
        <p14:creationId xmlns:p14="http://schemas.microsoft.com/office/powerpoint/2010/main" val="70648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nodeType="clickEffect">
                                  <p:stCondLst>
                                    <p:cond delay="0"/>
                                  </p:stCondLst>
                                  <p:childTnLst>
                                    <p:animEffect transition="out" filter="checkerboard(across)">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nodeType="clickEffect">
                                  <p:stCondLst>
                                    <p:cond delay="0"/>
                                  </p:stCondLst>
                                  <p:childTnLst>
                                    <p:animEffect transition="out" filter="checkerboard(across)">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5" presetClass="exit" presetSubtype="10" fill="hold" nodeType="clickEffect">
                                  <p:stCondLst>
                                    <p:cond delay="0"/>
                                  </p:stCondLst>
                                  <p:childTnLst>
                                    <p:animEffect transition="out" filter="checkerboard(across)">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dissolv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6"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a:extLst>
              <a:ext uri="{FF2B5EF4-FFF2-40B4-BE49-F238E27FC236}">
                <a16:creationId xmlns:a16="http://schemas.microsoft.com/office/drawing/2014/main" id="{FB9800AA-E935-7045-BA37-9B8DC715FBBB}"/>
              </a:ext>
            </a:extLst>
          </p:cNvPr>
          <p:cNvSpPr>
            <a:spLocks noGrp="1"/>
          </p:cNvSpPr>
          <p:nvPr>
            <p:ph idx="4294967295"/>
          </p:nvPr>
        </p:nvSpPr>
        <p:spPr>
          <a:xfrm>
            <a:off x="395536" y="1481470"/>
            <a:ext cx="8229600" cy="4064000"/>
          </a:xfrm>
        </p:spPr>
        <p:txBody>
          <a:bodyPr vert="horz" wrap="square" lIns="81280" tIns="40640" rIns="81280" bIns="40640" rtlCol="0" anchor="t">
            <a:normAutofit/>
          </a:bodyPr>
          <a:lstStyle/>
          <a:p>
            <a:pPr algn="just">
              <a:lnSpc>
                <a:spcPct val="90000"/>
              </a:lnSpc>
              <a:buFont typeface="Wingdings" panose="05000000000000000000" pitchFamily="2" charset="2"/>
              <a:buNone/>
            </a:pPr>
            <a:r>
              <a:rPr lang="zh-CN" altLang="en-US" sz="2489" b="1" dirty="0"/>
              <a:t>1. 计数器加1算法</a:t>
            </a:r>
            <a:endParaRPr lang="zh-CN" altLang="en-US" sz="2489" dirty="0"/>
          </a:p>
          <a:p>
            <a:pPr algn="just">
              <a:lnSpc>
                <a:spcPct val="90000"/>
              </a:lnSpc>
              <a:buFont typeface="Wingdings" panose="05000000000000000000" pitchFamily="2" charset="2"/>
              <a:buNone/>
            </a:pPr>
            <a:r>
              <a:rPr lang="zh-CN" altLang="en-US" sz="2489" dirty="0"/>
              <a:t>    输入：</a:t>
            </a:r>
            <a:r>
              <a:rPr lang="en-US" altLang="zh-CN" sz="2489" dirty="0"/>
              <a:t>A[0..k-1]，</a:t>
            </a:r>
            <a:r>
              <a:rPr lang="zh-CN" altLang="en-US" sz="2489" dirty="0"/>
              <a:t>存储二进制数</a:t>
            </a:r>
            <a:r>
              <a:rPr lang="en-US" altLang="zh-CN" sz="2489" dirty="0"/>
              <a:t>x</a:t>
            </a:r>
          </a:p>
          <a:p>
            <a:pPr algn="just">
              <a:lnSpc>
                <a:spcPct val="90000"/>
              </a:lnSpc>
              <a:buFont typeface="Wingdings" panose="05000000000000000000" pitchFamily="2" charset="2"/>
              <a:buNone/>
            </a:pPr>
            <a:r>
              <a:rPr lang="en-US" altLang="zh-CN" sz="2489" dirty="0"/>
              <a:t>    </a:t>
            </a:r>
            <a:r>
              <a:rPr lang="zh-CN" altLang="en-US" sz="2489" dirty="0"/>
              <a:t>输出：</a:t>
            </a:r>
            <a:r>
              <a:rPr lang="en-US" altLang="zh-CN" sz="2489" dirty="0"/>
              <a:t>A[0..k-1]，</a:t>
            </a:r>
            <a:r>
              <a:rPr lang="zh-CN" altLang="en-US" sz="2489" dirty="0"/>
              <a:t>存储二进制数</a:t>
            </a:r>
            <a:r>
              <a:rPr lang="en-US" altLang="zh-CN" sz="2489" dirty="0"/>
              <a:t>x+1 mod 2</a:t>
            </a:r>
            <a:r>
              <a:rPr lang="en-US" altLang="zh-CN" sz="2489" baseline="30000" dirty="0"/>
              <a:t>k</a:t>
            </a:r>
            <a:endParaRPr lang="en-US" altLang="zh-CN" sz="2489" dirty="0"/>
          </a:p>
          <a:p>
            <a:pPr>
              <a:lnSpc>
                <a:spcPct val="90000"/>
              </a:lnSpc>
              <a:buFont typeface="Wingdings" panose="05000000000000000000" pitchFamily="2" charset="2"/>
              <a:buNone/>
            </a:pPr>
            <a:endParaRPr lang="zh-CN" altLang="en-US" sz="2489" dirty="0"/>
          </a:p>
        </p:txBody>
      </p:sp>
      <p:sp>
        <p:nvSpPr>
          <p:cNvPr id="4" name="Rectangle 10">
            <a:extLst>
              <a:ext uri="{FF2B5EF4-FFF2-40B4-BE49-F238E27FC236}">
                <a16:creationId xmlns:a16="http://schemas.microsoft.com/office/drawing/2014/main" id="{B1240CA6-E82C-C647-B026-FE26EB962960}"/>
              </a:ext>
            </a:extLst>
          </p:cNvPr>
          <p:cNvSpPr/>
          <p:nvPr/>
        </p:nvSpPr>
        <p:spPr>
          <a:xfrm>
            <a:off x="923595" y="3172972"/>
            <a:ext cx="6773333" cy="2694428"/>
          </a:xfrm>
          <a:prstGeom prst="rect">
            <a:avLst/>
          </a:prstGeom>
          <a:solidFill>
            <a:srgbClr val="FFFF99"/>
          </a:solidFill>
          <a:ln w="9525">
            <a:noFill/>
          </a:ln>
        </p:spPr>
        <p:txBody>
          <a:bodyPr wrap="none" anchor="ctr"/>
          <a:lstStyle/>
          <a:p>
            <a:pPr>
              <a:buFont typeface="Wingdings" panose="05000000000000000000" pitchFamily="2" charset="2"/>
              <a:buNone/>
            </a:pPr>
            <a:r>
              <a:rPr lang="en-US" altLang="zh-CN" sz="2489" dirty="0">
                <a:solidFill>
                  <a:srgbClr val="CC3399"/>
                </a:solidFill>
              </a:rPr>
              <a:t>INCREMENT(A)</a:t>
            </a:r>
          </a:p>
          <a:p>
            <a:pPr>
              <a:buFont typeface="Wingdings" panose="05000000000000000000" pitchFamily="2" charset="2"/>
              <a:buNone/>
            </a:pPr>
            <a:r>
              <a:rPr lang="en-US" altLang="zh-CN" sz="2489" dirty="0">
                <a:solidFill>
                  <a:srgbClr val="CC3399"/>
                </a:solidFill>
              </a:rPr>
              <a:t>     1      i</a:t>
            </a:r>
            <a:r>
              <a:rPr lang="en-US" altLang="zh-CN" sz="2489" dirty="0">
                <a:solidFill>
                  <a:srgbClr val="CC3399"/>
                </a:solidFill>
                <a:sym typeface="Symbol" panose="05050102010706020507" pitchFamily="18" charset="2"/>
              </a:rPr>
              <a:t></a:t>
            </a:r>
            <a:r>
              <a:rPr lang="en-US" altLang="zh-CN" sz="2489" dirty="0">
                <a:solidFill>
                  <a:srgbClr val="CC3399"/>
                </a:solidFill>
              </a:rPr>
              <a:t>0</a:t>
            </a:r>
          </a:p>
          <a:p>
            <a:pPr>
              <a:buFont typeface="Wingdings" panose="05000000000000000000" pitchFamily="2" charset="2"/>
              <a:buNone/>
            </a:pPr>
            <a:r>
              <a:rPr lang="en-US" altLang="zh-CN" sz="2489" dirty="0">
                <a:solidFill>
                  <a:srgbClr val="CC3399"/>
                </a:solidFill>
              </a:rPr>
              <a:t>     2      while  i&lt;length[A] and A[</a:t>
            </a:r>
            <a:r>
              <a:rPr lang="en-US" altLang="zh-CN" sz="2489" dirty="0" err="1">
                <a:solidFill>
                  <a:srgbClr val="CC3399"/>
                </a:solidFill>
              </a:rPr>
              <a:t>i</a:t>
            </a:r>
            <a:r>
              <a:rPr lang="en-US" altLang="zh-CN" sz="2489" dirty="0">
                <a:solidFill>
                  <a:srgbClr val="CC3399"/>
                </a:solidFill>
              </a:rPr>
              <a:t>]==1  Do</a:t>
            </a:r>
          </a:p>
          <a:p>
            <a:pPr>
              <a:buFont typeface="Wingdings" panose="05000000000000000000" pitchFamily="2" charset="2"/>
              <a:buNone/>
            </a:pPr>
            <a:r>
              <a:rPr lang="en-US" altLang="zh-CN" sz="2489" dirty="0">
                <a:solidFill>
                  <a:srgbClr val="CC3399"/>
                </a:solidFill>
              </a:rPr>
              <a:t>     3             A[i]</a:t>
            </a:r>
            <a:r>
              <a:rPr lang="en-US" altLang="zh-CN" sz="2489" dirty="0">
                <a:solidFill>
                  <a:srgbClr val="CC3399"/>
                </a:solidFill>
                <a:sym typeface="Symbol" panose="05050102010706020507" pitchFamily="18" charset="2"/>
              </a:rPr>
              <a:t></a:t>
            </a:r>
            <a:r>
              <a:rPr lang="en-US" altLang="zh-CN" sz="2489" dirty="0">
                <a:solidFill>
                  <a:srgbClr val="CC3399"/>
                </a:solidFill>
              </a:rPr>
              <a:t>0;</a:t>
            </a:r>
          </a:p>
          <a:p>
            <a:pPr>
              <a:buFont typeface="Wingdings" panose="05000000000000000000" pitchFamily="2" charset="2"/>
              <a:buNone/>
            </a:pPr>
            <a:r>
              <a:rPr lang="en-US" altLang="zh-CN" sz="2489" dirty="0">
                <a:solidFill>
                  <a:srgbClr val="CC3399"/>
                </a:solidFill>
              </a:rPr>
              <a:t>     4             i</a:t>
            </a:r>
            <a:r>
              <a:rPr lang="en-US" altLang="zh-CN" sz="2489" dirty="0">
                <a:solidFill>
                  <a:srgbClr val="CC3399"/>
                </a:solidFill>
                <a:sym typeface="Symbol" panose="05050102010706020507" pitchFamily="18" charset="2"/>
              </a:rPr>
              <a:t></a:t>
            </a:r>
            <a:r>
              <a:rPr lang="en-US" altLang="zh-CN" sz="2489" dirty="0">
                <a:solidFill>
                  <a:srgbClr val="CC3399"/>
                </a:solidFill>
              </a:rPr>
              <a:t>i+1;</a:t>
            </a:r>
          </a:p>
          <a:p>
            <a:pPr>
              <a:buFont typeface="Wingdings" panose="05000000000000000000" pitchFamily="2" charset="2"/>
              <a:buNone/>
            </a:pPr>
            <a:r>
              <a:rPr lang="en-US" altLang="zh-CN" sz="2489" dirty="0">
                <a:solidFill>
                  <a:srgbClr val="CC3399"/>
                </a:solidFill>
              </a:rPr>
              <a:t>     5      If  i&lt;length[A]  Then  A[i]</a:t>
            </a:r>
            <a:r>
              <a:rPr lang="en-US" altLang="zh-CN" sz="2489" dirty="0">
                <a:solidFill>
                  <a:srgbClr val="CC3399"/>
                </a:solidFill>
                <a:sym typeface="Symbol" panose="05050102010706020507" pitchFamily="18" charset="2"/>
              </a:rPr>
              <a:t></a:t>
            </a:r>
            <a:r>
              <a:rPr lang="en-US" altLang="zh-CN" sz="2489" dirty="0">
                <a:solidFill>
                  <a:srgbClr val="CC3399"/>
                </a:solidFill>
              </a:rPr>
              <a:t>1</a:t>
            </a:r>
          </a:p>
        </p:txBody>
      </p:sp>
      <p:sp>
        <p:nvSpPr>
          <p:cNvPr id="3" name="Slide Number Placeholder 2">
            <a:extLst>
              <a:ext uri="{FF2B5EF4-FFF2-40B4-BE49-F238E27FC236}">
                <a16:creationId xmlns:a16="http://schemas.microsoft.com/office/drawing/2014/main" id="{1C18D0F1-F3CA-794A-A62C-1AC5A06211B3}"/>
              </a:ext>
            </a:extLst>
          </p:cNvPr>
          <p:cNvSpPr>
            <a:spLocks noGrp="1"/>
          </p:cNvSpPr>
          <p:nvPr>
            <p:ph type="sldNum" sz="quarter" idx="12"/>
          </p:nvPr>
        </p:nvSpPr>
        <p:spPr/>
        <p:txBody>
          <a:bodyPr/>
          <a:lstStyle/>
          <a:p>
            <a:fld id="{0063EC4C-CFD8-4F45-A0A2-30028C1F73DB}" type="slidenum">
              <a:rPr lang="en-CN" smtClean="0"/>
              <a:pPr/>
              <a:t>18</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C0AB75A9-2329-0C47-987E-61ADB0A43AF7}"/>
              </a:ext>
            </a:extLst>
          </p:cNvPr>
          <p:cNvSpPr>
            <a:spLocks noGrp="1"/>
          </p:cNvSpPr>
          <p:nvPr>
            <p:ph type="title"/>
          </p:nvPr>
        </p:nvSpPr>
        <p:spPr/>
        <p:txBody>
          <a:bodyPr/>
          <a:lstStyle/>
          <a:p>
            <a:r>
              <a:rPr lang="en-CN" dirty="0"/>
              <a:t>会计方法实例</a:t>
            </a:r>
            <a:r>
              <a:rPr lang="en-US" altLang="zh-CN" dirty="0"/>
              <a:t>1-</a:t>
            </a:r>
            <a:r>
              <a:rPr lang="zh-CN" altLang="en-US" sz="2489" dirty="0">
                <a:solidFill>
                  <a:srgbClr val="FF0000"/>
                </a:solidFill>
              </a:rPr>
              <a:t>二进制计数器</a:t>
            </a:r>
            <a:endParaRPr lang="en-CN" dirty="0"/>
          </a:p>
        </p:txBody>
      </p:sp>
    </p:spTree>
    <p:extLst>
      <p:ext uri="{BB962C8B-B14F-4D97-AF65-F5344CB8AC3E}">
        <p14:creationId xmlns:p14="http://schemas.microsoft.com/office/powerpoint/2010/main" val="353993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7698584-AB31-D344-83C2-732AF4CB1518}"/>
              </a:ext>
            </a:extLst>
          </p:cNvPr>
          <p:cNvSpPr>
            <a:spLocks noGrp="1"/>
          </p:cNvSpPr>
          <p:nvPr>
            <p:ph idx="4294967295"/>
          </p:nvPr>
        </p:nvSpPr>
        <p:spPr>
          <a:xfrm>
            <a:off x="387162" y="1165813"/>
            <a:ext cx="8479476" cy="4322930"/>
          </a:xfrm>
        </p:spPr>
        <p:txBody>
          <a:bodyPr/>
          <a:lstStyle/>
          <a:p>
            <a:r>
              <a:rPr lang="zh-CN" altLang="en-US" sz="2400" dirty="0">
                <a:latin typeface="宋体" panose="02010600030101010101" pitchFamily="2" charset="-122"/>
              </a:rPr>
              <a:t>初始为零的计数器上</a:t>
            </a:r>
            <a:r>
              <a:rPr lang="en-US" altLang="zh-CN" sz="2400" dirty="0"/>
              <a:t>n</a:t>
            </a:r>
            <a:r>
              <a:rPr lang="zh-CN" altLang="en-US" sz="2400" dirty="0">
                <a:latin typeface="宋体" panose="02010600030101010101" pitchFamily="2" charset="-122"/>
              </a:rPr>
              <a:t>个</a:t>
            </a:r>
            <a:r>
              <a:rPr lang="en-US" altLang="zh-CN" sz="2400" dirty="0"/>
              <a:t>INCREMENT</a:t>
            </a:r>
            <a:r>
              <a:rPr lang="zh-CN" altLang="en-US" sz="2400" dirty="0">
                <a:latin typeface="宋体" panose="02010600030101010101" pitchFamily="2" charset="-122"/>
              </a:rPr>
              <a:t>操作的代价分析</a:t>
            </a:r>
            <a:endParaRPr lang="en-US" altLang="zh-CN" sz="2400" dirty="0">
              <a:latin typeface="宋体" panose="02010600030101010101" pitchFamily="2" charset="-122"/>
            </a:endParaRPr>
          </a:p>
          <a:p>
            <a:pPr lvl="1"/>
            <a:r>
              <a:rPr lang="zh-CN" altLang="en-US" sz="2000" dirty="0">
                <a:latin typeface="宋体" panose="02010600030101010101" pitchFamily="2" charset="-122"/>
              </a:rPr>
              <a:t>显然，这个操作序列的代价与</a:t>
            </a:r>
            <a:r>
              <a:rPr lang="en-US" altLang="zh-CN" sz="2000" dirty="0">
                <a:latin typeface="宋体" panose="02010600030101010101" pitchFamily="2" charset="-122"/>
              </a:rPr>
              <a:t>0-1</a:t>
            </a:r>
            <a:r>
              <a:rPr lang="zh-CN" altLang="en-US" sz="2000" dirty="0">
                <a:latin typeface="宋体" panose="02010600030101010101" pitchFamily="2" charset="-122"/>
              </a:rPr>
              <a:t>或者</a:t>
            </a:r>
            <a:r>
              <a:rPr lang="en-US" altLang="zh-CN" sz="2000" dirty="0">
                <a:latin typeface="宋体" panose="02010600030101010101" pitchFamily="2" charset="-122"/>
              </a:rPr>
              <a:t>1-0</a:t>
            </a:r>
            <a:r>
              <a:rPr lang="zh-CN" altLang="en-US" sz="2000" dirty="0">
                <a:latin typeface="宋体" panose="02010600030101010101" pitchFamily="2" charset="-122"/>
              </a:rPr>
              <a:t>翻转发生的次数成正比</a:t>
            </a:r>
            <a:endParaRPr lang="en-US" altLang="zh-CN" sz="2000" dirty="0">
              <a:latin typeface="宋体" panose="02010600030101010101" pitchFamily="2" charset="-122"/>
            </a:endParaRPr>
          </a:p>
          <a:p>
            <a:pPr lvl="1"/>
            <a:r>
              <a:rPr lang="zh-CN" altLang="en-US" sz="2000" dirty="0">
                <a:latin typeface="宋体" panose="02010600030101010101" pitchFamily="2" charset="-122"/>
              </a:rPr>
              <a:t>定义：</a:t>
            </a:r>
            <a:r>
              <a:rPr lang="en-US" altLang="zh-CN" sz="2000" dirty="0">
                <a:latin typeface="宋体" panose="02010600030101010101" pitchFamily="2" charset="-122"/>
              </a:rPr>
              <a:t>0-1</a:t>
            </a:r>
            <a:r>
              <a:rPr lang="zh-CN" altLang="en-US" sz="2000" dirty="0">
                <a:latin typeface="宋体" panose="02010600030101010101" pitchFamily="2" charset="-122"/>
              </a:rPr>
              <a:t>翻转的平摊代价为</a:t>
            </a:r>
            <a:r>
              <a:rPr lang="en-US" altLang="zh-CN" sz="2000" dirty="0">
                <a:latin typeface="宋体" panose="02010600030101010101" pitchFamily="2" charset="-122"/>
              </a:rPr>
              <a:t>2</a:t>
            </a:r>
            <a:r>
              <a:rPr lang="zh-CN" altLang="en-US" sz="2000" dirty="0">
                <a:latin typeface="宋体" panose="02010600030101010101" pitchFamily="2" charset="-122"/>
              </a:rPr>
              <a:t>；</a:t>
            </a:r>
            <a:r>
              <a:rPr lang="en-US" altLang="zh-CN" sz="2000" dirty="0">
                <a:latin typeface="宋体" panose="02010600030101010101" pitchFamily="2" charset="-122"/>
              </a:rPr>
              <a:t>1-0</a:t>
            </a:r>
            <a:r>
              <a:rPr lang="zh-CN" altLang="en-US" sz="2000" dirty="0">
                <a:latin typeface="宋体" panose="02010600030101010101" pitchFamily="2" charset="-122"/>
              </a:rPr>
              <a:t>翻转的平摊代价为</a:t>
            </a:r>
            <a:r>
              <a:rPr lang="en-US" altLang="zh-CN" sz="2000" dirty="0">
                <a:latin typeface="宋体" panose="02010600030101010101" pitchFamily="2" charset="-122"/>
              </a:rPr>
              <a:t>0</a:t>
            </a:r>
          </a:p>
          <a:p>
            <a:pPr>
              <a:buFont typeface="Wingdings" panose="05000000000000000000" pitchFamily="2" charset="2"/>
              <a:buNone/>
            </a:pPr>
            <a:r>
              <a:rPr lang="zh-CN" altLang="en-US" dirty="0"/>
              <a:t> </a:t>
            </a:r>
          </a:p>
          <a:p>
            <a:pPr algn="ctr">
              <a:spcBef>
                <a:spcPct val="0"/>
              </a:spcBef>
              <a:buNone/>
            </a:pPr>
            <a:endParaRPr lang="zh-CN" altLang="en-US" sz="2133" dirty="0">
              <a:solidFill>
                <a:srgbClr val="CC3399"/>
              </a:solidFill>
            </a:endParaRPr>
          </a:p>
          <a:p>
            <a:pPr>
              <a:buFont typeface="Wingdings" panose="05000000000000000000" pitchFamily="2" charset="2"/>
              <a:buNone/>
            </a:pPr>
            <a:endParaRPr lang="zh-CN" altLang="en-US" dirty="0"/>
          </a:p>
          <a:p>
            <a:endParaRPr lang="en-CN" dirty="0"/>
          </a:p>
        </p:txBody>
      </p:sp>
      <p:sp>
        <p:nvSpPr>
          <p:cNvPr id="7" name="Rectangle 6">
            <a:extLst>
              <a:ext uri="{FF2B5EF4-FFF2-40B4-BE49-F238E27FC236}">
                <a16:creationId xmlns:a16="http://schemas.microsoft.com/office/drawing/2014/main" id="{E1B21277-7669-3648-A0F5-5DC784E7759F}"/>
              </a:ext>
            </a:extLst>
          </p:cNvPr>
          <p:cNvSpPr/>
          <p:nvPr/>
        </p:nvSpPr>
        <p:spPr>
          <a:xfrm>
            <a:off x="251519" y="4201650"/>
            <a:ext cx="8457893" cy="624121"/>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buFont typeface="Arial" panose="020B0604020202020204" pitchFamily="34" charset="0"/>
              <a:buNone/>
            </a:pPr>
            <a:r>
              <a:rPr lang="zh-CN" altLang="en-US" sz="1778" dirty="0">
                <a:solidFill>
                  <a:srgbClr val="CC3399"/>
                </a:solidFill>
              </a:rPr>
              <a:t>任何操作序列，</a:t>
            </a:r>
            <a:r>
              <a:rPr lang="zh-CN" altLang="en-US" sz="1778" dirty="0">
                <a:solidFill>
                  <a:srgbClr val="FF0000"/>
                </a:solidFill>
              </a:rPr>
              <a:t>存款余额是计数器中1的个数，一定为非负</a:t>
            </a:r>
            <a:r>
              <a:rPr lang="zh-CN" altLang="en-US" sz="1778" dirty="0">
                <a:solidFill>
                  <a:srgbClr val="CC3399"/>
                </a:solidFill>
              </a:rPr>
              <a:t>。</a:t>
            </a:r>
          </a:p>
          <a:p>
            <a:pPr>
              <a:buFont typeface="Arial" panose="020B0604020202020204" pitchFamily="34" charset="0"/>
              <a:buNone/>
            </a:pPr>
            <a:r>
              <a:rPr lang="zh-CN" altLang="en-US" sz="1778" dirty="0">
                <a:solidFill>
                  <a:srgbClr val="CC3399"/>
                </a:solidFill>
              </a:rPr>
              <a:t>因此，所有的翻转操作的平摊代价的和是这个操作序列代价的上界。</a:t>
            </a:r>
          </a:p>
        </p:txBody>
      </p:sp>
      <p:sp>
        <p:nvSpPr>
          <p:cNvPr id="9" name="Rectangle 8">
            <a:extLst>
              <a:ext uri="{FF2B5EF4-FFF2-40B4-BE49-F238E27FC236}">
                <a16:creationId xmlns:a16="http://schemas.microsoft.com/office/drawing/2014/main" id="{21D0C5D6-58EA-4547-B451-B6687EDC5B4D}"/>
              </a:ext>
            </a:extLst>
          </p:cNvPr>
          <p:cNvSpPr/>
          <p:nvPr/>
        </p:nvSpPr>
        <p:spPr>
          <a:xfrm>
            <a:off x="251519" y="4852671"/>
            <a:ext cx="8457892" cy="108989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r>
              <a:rPr lang="zh-CN" altLang="en-US" sz="1778" dirty="0">
                <a:solidFill>
                  <a:srgbClr val="CC3399"/>
                </a:solidFill>
              </a:rPr>
              <a:t>对每个</a:t>
            </a:r>
            <a:r>
              <a:rPr lang="en-US" altLang="zh-CN" sz="1778" dirty="0">
                <a:solidFill>
                  <a:srgbClr val="CC3399"/>
                </a:solidFill>
              </a:rPr>
              <a:t>INCREMENT</a:t>
            </a:r>
            <a:r>
              <a:rPr lang="zh-CN" altLang="en-US" sz="1778" dirty="0">
                <a:solidFill>
                  <a:srgbClr val="CC3399"/>
                </a:solidFill>
              </a:rPr>
              <a:t>操作：</a:t>
            </a:r>
          </a:p>
          <a:p>
            <a:r>
              <a:rPr lang="zh-CN" altLang="en-US" sz="1778" dirty="0">
                <a:solidFill>
                  <a:srgbClr val="CC3399"/>
                </a:solidFill>
              </a:rPr>
              <a:t>找到从低位起的第一个0，将他翻转成1—支付平摊代价2；</a:t>
            </a:r>
          </a:p>
          <a:p>
            <a:r>
              <a:rPr lang="zh-CN" altLang="en-US" sz="1778" dirty="0">
                <a:solidFill>
                  <a:srgbClr val="CC3399"/>
                </a:solidFill>
              </a:rPr>
              <a:t>将这个0之前的所有1翻转成0—支付平摊代价0，实际代价通过附加存款支付；</a:t>
            </a:r>
          </a:p>
          <a:p>
            <a:r>
              <a:rPr lang="zh-CN" altLang="en-US" sz="1778" dirty="0">
                <a:solidFill>
                  <a:srgbClr val="CC3399"/>
                </a:solidFill>
              </a:rPr>
              <a:t>对这个</a:t>
            </a:r>
            <a:r>
              <a:rPr lang="en-US" altLang="zh-CN" sz="1778" dirty="0">
                <a:solidFill>
                  <a:srgbClr val="CC3399"/>
                </a:solidFill>
              </a:rPr>
              <a:t>INCREMENT</a:t>
            </a:r>
            <a:r>
              <a:rPr lang="zh-CN" altLang="en-US" sz="1778" dirty="0">
                <a:solidFill>
                  <a:srgbClr val="CC3399"/>
                </a:solidFill>
              </a:rPr>
              <a:t>操作而言，支付了平摊代价2。</a:t>
            </a:r>
            <a:endParaRPr lang="en-US" altLang="zh-CN" sz="1778" dirty="0">
              <a:solidFill>
                <a:srgbClr val="CC3399"/>
              </a:solidFill>
            </a:endParaRPr>
          </a:p>
        </p:txBody>
      </p:sp>
      <p:sp>
        <p:nvSpPr>
          <p:cNvPr id="10" name="Rectangle 8">
            <a:extLst>
              <a:ext uri="{FF2B5EF4-FFF2-40B4-BE49-F238E27FC236}">
                <a16:creationId xmlns:a16="http://schemas.microsoft.com/office/drawing/2014/main" id="{94ECBD88-0594-7A4F-82C6-9DAD405ECE9A}"/>
              </a:ext>
            </a:extLst>
          </p:cNvPr>
          <p:cNvSpPr/>
          <p:nvPr/>
        </p:nvSpPr>
        <p:spPr>
          <a:xfrm>
            <a:off x="251519" y="5996363"/>
            <a:ext cx="8457892" cy="803075"/>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buFont typeface="Arial" panose="020B0604020202020204" pitchFamily="34" charset="0"/>
              <a:buNone/>
            </a:pPr>
            <a:r>
              <a:rPr lang="zh-CN" altLang="en-US" sz="1778" dirty="0">
                <a:solidFill>
                  <a:srgbClr val="CC3399"/>
                </a:solidFill>
              </a:rPr>
              <a:t>对于长度为</a:t>
            </a:r>
            <a:r>
              <a:rPr lang="en-US" altLang="zh-CN" sz="1778" dirty="0">
                <a:solidFill>
                  <a:srgbClr val="CC3399"/>
                </a:solidFill>
              </a:rPr>
              <a:t>n</a:t>
            </a:r>
            <a:r>
              <a:rPr lang="zh-CN" altLang="en-US" sz="1778" dirty="0">
                <a:solidFill>
                  <a:srgbClr val="CC3399"/>
                </a:solidFill>
              </a:rPr>
              <a:t>的</a:t>
            </a:r>
            <a:r>
              <a:rPr lang="en-US" altLang="zh-CN" sz="1778" dirty="0">
                <a:solidFill>
                  <a:srgbClr val="CC3399"/>
                </a:solidFill>
              </a:rPr>
              <a:t>INCREMENT</a:t>
            </a:r>
            <a:r>
              <a:rPr lang="zh-CN" altLang="en-US" sz="1778" dirty="0">
                <a:solidFill>
                  <a:srgbClr val="CC3399"/>
                </a:solidFill>
              </a:rPr>
              <a:t>操作序列：</a:t>
            </a:r>
          </a:p>
          <a:p>
            <a:pPr>
              <a:buFont typeface="Arial" panose="020B0604020202020204" pitchFamily="34" charset="0"/>
              <a:buNone/>
            </a:pPr>
            <a:r>
              <a:rPr lang="zh-CN" altLang="en-US" sz="1778" dirty="0">
                <a:solidFill>
                  <a:srgbClr val="CC3399"/>
                </a:solidFill>
              </a:rPr>
              <a:t>支付的平摊代价的总和为2</a:t>
            </a:r>
            <a:r>
              <a:rPr lang="en-US" altLang="zh-CN" sz="1778" dirty="0">
                <a:solidFill>
                  <a:srgbClr val="CC3399"/>
                </a:solidFill>
              </a:rPr>
              <a:t>n</a:t>
            </a:r>
          </a:p>
          <a:p>
            <a:pPr>
              <a:buFont typeface="Arial" panose="020B0604020202020204" pitchFamily="34" charset="0"/>
              <a:buNone/>
            </a:pPr>
            <a:r>
              <a:rPr lang="zh-CN" altLang="en-US" sz="1778" dirty="0">
                <a:solidFill>
                  <a:srgbClr val="CC3399"/>
                </a:solidFill>
              </a:rPr>
              <a:t>因此，这样一个操作序列的复杂度上界为2</a:t>
            </a:r>
            <a:r>
              <a:rPr lang="en-US" altLang="zh-CN" sz="1778" dirty="0">
                <a:solidFill>
                  <a:srgbClr val="CC3399"/>
                </a:solidFill>
              </a:rPr>
              <a:t>n</a:t>
            </a:r>
          </a:p>
        </p:txBody>
      </p:sp>
      <p:sp>
        <p:nvSpPr>
          <p:cNvPr id="11" name="Rectangle 10">
            <a:extLst>
              <a:ext uri="{FF2B5EF4-FFF2-40B4-BE49-F238E27FC236}">
                <a16:creationId xmlns:a16="http://schemas.microsoft.com/office/drawing/2014/main" id="{2994DBA1-F227-8742-AEBE-D880BB0C4C54}"/>
              </a:ext>
            </a:extLst>
          </p:cNvPr>
          <p:cNvSpPr/>
          <p:nvPr/>
        </p:nvSpPr>
        <p:spPr>
          <a:xfrm>
            <a:off x="251519" y="3265120"/>
            <a:ext cx="8467152" cy="87846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buFont typeface="Arial" panose="020B0604020202020204" pitchFamily="34" charset="0"/>
              <a:buNone/>
            </a:pPr>
            <a:r>
              <a:rPr lang="zh-CN" altLang="en-US" sz="1778" dirty="0">
                <a:solidFill>
                  <a:srgbClr val="CC3399"/>
                </a:solidFill>
              </a:rPr>
              <a:t>*当进行</a:t>
            </a:r>
            <a:r>
              <a:rPr lang="en-US" altLang="zh-CN" sz="1778" dirty="0">
                <a:solidFill>
                  <a:srgbClr val="CC3399"/>
                </a:solidFill>
              </a:rPr>
              <a:t>0-1</a:t>
            </a:r>
            <a:r>
              <a:rPr lang="zh-CN" altLang="en-US" sz="1778" dirty="0">
                <a:solidFill>
                  <a:srgbClr val="CC3399"/>
                </a:solidFill>
              </a:rPr>
              <a:t>翻转时，用平摊代价</a:t>
            </a:r>
            <a:r>
              <a:rPr lang="en-US" altLang="zh-CN" sz="1778" dirty="0">
                <a:solidFill>
                  <a:srgbClr val="CC3399"/>
                </a:solidFill>
              </a:rPr>
              <a:t>1</a:t>
            </a:r>
            <a:r>
              <a:rPr lang="zh-CN" altLang="en-US" sz="1778" dirty="0">
                <a:solidFill>
                  <a:srgbClr val="CC3399"/>
                </a:solidFill>
              </a:rPr>
              <a:t>支付实际代价，将剩余代价</a:t>
            </a:r>
            <a:r>
              <a:rPr lang="en-US" altLang="zh-CN" sz="1778" dirty="0">
                <a:solidFill>
                  <a:srgbClr val="CC3399"/>
                </a:solidFill>
              </a:rPr>
              <a:t>1</a:t>
            </a:r>
            <a:r>
              <a:rPr lang="zh-CN" altLang="en-US" sz="1778" dirty="0">
                <a:solidFill>
                  <a:srgbClr val="CC3399"/>
                </a:solidFill>
              </a:rPr>
              <a:t>作为存款附加在值为</a:t>
            </a:r>
            <a:r>
              <a:rPr lang="en-US" altLang="zh-CN" sz="1778" dirty="0">
                <a:solidFill>
                  <a:srgbClr val="CC3399"/>
                </a:solidFill>
              </a:rPr>
              <a:t>1</a:t>
            </a:r>
          </a:p>
          <a:p>
            <a:pPr>
              <a:buFont typeface="Arial" panose="020B0604020202020204" pitchFamily="34" charset="0"/>
              <a:buNone/>
            </a:pPr>
            <a:r>
              <a:rPr lang="zh-CN" altLang="en-US" sz="1778" dirty="0">
                <a:solidFill>
                  <a:srgbClr val="CC3399"/>
                </a:solidFill>
              </a:rPr>
              <a:t>的位上。</a:t>
            </a:r>
            <a:endParaRPr lang="en-US" altLang="zh-CN" sz="1778" dirty="0">
              <a:solidFill>
                <a:srgbClr val="CC3399"/>
              </a:solidFill>
            </a:endParaRPr>
          </a:p>
          <a:p>
            <a:pPr>
              <a:buFont typeface="Arial" panose="020B0604020202020204" pitchFamily="34" charset="0"/>
              <a:buNone/>
            </a:pPr>
            <a:r>
              <a:rPr lang="zh-CN" altLang="en-US" sz="1778" dirty="0">
                <a:solidFill>
                  <a:srgbClr val="CC3399"/>
                </a:solidFill>
              </a:rPr>
              <a:t>*当进行</a:t>
            </a:r>
            <a:r>
              <a:rPr lang="en-US" altLang="zh-CN" sz="1778" dirty="0">
                <a:solidFill>
                  <a:srgbClr val="CC3399"/>
                </a:solidFill>
              </a:rPr>
              <a:t>1-0</a:t>
            </a:r>
            <a:r>
              <a:rPr lang="zh-CN" altLang="en-US" sz="1778" dirty="0">
                <a:solidFill>
                  <a:srgbClr val="CC3399"/>
                </a:solidFill>
              </a:rPr>
              <a:t>翻转时，用存款</a:t>
            </a:r>
            <a:r>
              <a:rPr lang="en-US" altLang="zh-CN" sz="1778" dirty="0">
                <a:solidFill>
                  <a:srgbClr val="CC3399"/>
                </a:solidFill>
              </a:rPr>
              <a:t>1</a:t>
            </a:r>
            <a:r>
              <a:rPr lang="zh-CN" altLang="en-US" sz="1778" dirty="0">
                <a:solidFill>
                  <a:srgbClr val="CC3399"/>
                </a:solidFill>
              </a:rPr>
              <a:t>和平摊代价</a:t>
            </a:r>
            <a:r>
              <a:rPr lang="en-US" altLang="zh-CN" sz="1778" dirty="0">
                <a:solidFill>
                  <a:srgbClr val="CC3399"/>
                </a:solidFill>
              </a:rPr>
              <a:t>0</a:t>
            </a:r>
            <a:r>
              <a:rPr lang="zh-CN" altLang="en-US" sz="1778" dirty="0">
                <a:solidFill>
                  <a:srgbClr val="CC3399"/>
                </a:solidFill>
              </a:rPr>
              <a:t>支付实际代价，</a:t>
            </a:r>
          </a:p>
        </p:txBody>
      </p:sp>
      <p:sp>
        <p:nvSpPr>
          <p:cNvPr id="8" name="TextBox 7">
            <a:extLst>
              <a:ext uri="{FF2B5EF4-FFF2-40B4-BE49-F238E27FC236}">
                <a16:creationId xmlns:a16="http://schemas.microsoft.com/office/drawing/2014/main" id="{852CB85A-062B-D848-A5AB-22B9F810B86E}"/>
              </a:ext>
            </a:extLst>
          </p:cNvPr>
          <p:cNvSpPr txBox="1"/>
          <p:nvPr/>
        </p:nvSpPr>
        <p:spPr>
          <a:xfrm>
            <a:off x="918488" y="2428670"/>
            <a:ext cx="7416824" cy="748859"/>
          </a:xfrm>
          <a:prstGeom prst="rect">
            <a:avLst/>
          </a:prstGeom>
          <a:solidFill>
            <a:schemeClr val="bg1"/>
          </a:solidFill>
          <a:ln w="19050">
            <a:solidFill>
              <a:srgbClr val="00B050"/>
            </a:solidFill>
          </a:ln>
        </p:spPr>
        <p:txBody>
          <a:bodyPr wrap="square" rtlCol="0">
            <a:spAutoFit/>
          </a:bodyPr>
          <a:lstStyle/>
          <a:p>
            <a:pPr algn="just"/>
            <a:r>
              <a:rPr lang="zh-CN" altLang="en-US" sz="1422" b="1" dirty="0">
                <a:solidFill>
                  <a:srgbClr val="FF0000"/>
                </a:solidFill>
              </a:rPr>
              <a:t>如何得到这个平摊代价分配方案？</a:t>
            </a:r>
            <a:endParaRPr lang="en-US" altLang="zh-CN" sz="1422" b="1" dirty="0">
              <a:solidFill>
                <a:srgbClr val="FF0000"/>
              </a:solidFill>
            </a:endParaRPr>
          </a:p>
          <a:p>
            <a:pPr algn="just"/>
            <a:r>
              <a:rPr lang="zh-CN" altLang="en-CN" sz="1422" b="1" dirty="0">
                <a:solidFill>
                  <a:srgbClr val="FF0000"/>
                </a:solidFill>
              </a:rPr>
              <a:t>关键</a:t>
            </a:r>
            <a:r>
              <a:rPr lang="zh-CN" altLang="en-US" sz="1422" b="1" dirty="0">
                <a:solidFill>
                  <a:srgbClr val="FF0000"/>
                </a:solidFill>
              </a:rPr>
              <a:t>：提取具体任务的隐藏信息。</a:t>
            </a:r>
            <a:endParaRPr lang="en-US" altLang="zh-CN" sz="1422" b="1" dirty="0">
              <a:solidFill>
                <a:srgbClr val="FF0000"/>
              </a:solidFill>
            </a:endParaRPr>
          </a:p>
          <a:p>
            <a:pPr algn="just"/>
            <a:r>
              <a:rPr lang="zh-CN" altLang="en-US" sz="1422" b="1" dirty="0">
                <a:solidFill>
                  <a:srgbClr val="FF0000"/>
                </a:solidFill>
              </a:rPr>
              <a:t>本例的隐藏信息：</a:t>
            </a:r>
            <a:r>
              <a:rPr lang="en-US" altLang="zh-CN" sz="1422" b="1" dirty="0">
                <a:solidFill>
                  <a:srgbClr val="FF0000"/>
                </a:solidFill>
              </a:rPr>
              <a:t>1</a:t>
            </a:r>
            <a:r>
              <a:rPr lang="zh-CN" altLang="en-US" sz="1422" b="1" dirty="0">
                <a:solidFill>
                  <a:srgbClr val="FF0000"/>
                </a:solidFill>
              </a:rPr>
              <a:t>翻转为</a:t>
            </a:r>
            <a:r>
              <a:rPr lang="en-US" altLang="zh-CN" sz="1422" b="1" dirty="0">
                <a:solidFill>
                  <a:srgbClr val="FF0000"/>
                </a:solidFill>
              </a:rPr>
              <a:t>0</a:t>
            </a:r>
            <a:r>
              <a:rPr lang="zh-CN" altLang="en-US" sz="1422" b="1" dirty="0">
                <a:solidFill>
                  <a:srgbClr val="FF0000"/>
                </a:solidFill>
              </a:rPr>
              <a:t>之前，先要从</a:t>
            </a:r>
            <a:r>
              <a:rPr lang="en-US" altLang="zh-CN" sz="1422" b="1" dirty="0">
                <a:solidFill>
                  <a:srgbClr val="FF0000"/>
                </a:solidFill>
              </a:rPr>
              <a:t>0</a:t>
            </a:r>
            <a:r>
              <a:rPr lang="zh-CN" altLang="en-US" sz="1422" b="1" dirty="0">
                <a:solidFill>
                  <a:srgbClr val="FF0000"/>
                </a:solidFill>
              </a:rPr>
              <a:t>翻转为</a:t>
            </a:r>
            <a:r>
              <a:rPr lang="en-US" altLang="zh-CN" sz="1422" b="1" dirty="0">
                <a:solidFill>
                  <a:srgbClr val="FF0000"/>
                </a:solidFill>
              </a:rPr>
              <a:t>1</a:t>
            </a:r>
            <a:r>
              <a:rPr lang="zh-CN" altLang="en-US" sz="1422" b="1" dirty="0">
                <a:solidFill>
                  <a:srgbClr val="FF0000"/>
                </a:solidFill>
              </a:rPr>
              <a:t>，类似于栈操作的</a:t>
            </a:r>
            <a:r>
              <a:rPr lang="en-US" altLang="zh-CN" sz="1422" b="1" dirty="0">
                <a:solidFill>
                  <a:srgbClr val="FF0000"/>
                </a:solidFill>
              </a:rPr>
              <a:t>push</a:t>
            </a:r>
            <a:r>
              <a:rPr lang="zh-CN" altLang="en-US" sz="1422" b="1" dirty="0">
                <a:solidFill>
                  <a:srgbClr val="FF0000"/>
                </a:solidFill>
              </a:rPr>
              <a:t>和</a:t>
            </a:r>
            <a:r>
              <a:rPr lang="en-US" altLang="zh-CN" sz="1422" b="1" dirty="0">
                <a:solidFill>
                  <a:srgbClr val="FF0000"/>
                </a:solidFill>
              </a:rPr>
              <a:t>pop</a:t>
            </a:r>
            <a:r>
              <a:rPr lang="zh-CN" altLang="en-US" sz="1422" b="1" dirty="0">
                <a:solidFill>
                  <a:srgbClr val="FF0000"/>
                </a:solidFill>
              </a:rPr>
              <a:t>操作。</a:t>
            </a:r>
          </a:p>
        </p:txBody>
      </p:sp>
      <p:sp>
        <p:nvSpPr>
          <p:cNvPr id="3" name="Slide Number Placeholder 2">
            <a:extLst>
              <a:ext uri="{FF2B5EF4-FFF2-40B4-BE49-F238E27FC236}">
                <a16:creationId xmlns:a16="http://schemas.microsoft.com/office/drawing/2014/main" id="{B606B75A-4D81-874D-AD03-6448867A5198}"/>
              </a:ext>
            </a:extLst>
          </p:cNvPr>
          <p:cNvSpPr>
            <a:spLocks noGrp="1"/>
          </p:cNvSpPr>
          <p:nvPr>
            <p:ph type="sldNum" sz="quarter" idx="12"/>
          </p:nvPr>
        </p:nvSpPr>
        <p:spPr/>
        <p:txBody>
          <a:bodyPr/>
          <a:lstStyle/>
          <a:p>
            <a:fld id="{0063EC4C-CFD8-4F45-A0A2-30028C1F73DB}" type="slidenum">
              <a:rPr lang="en-CN" smtClean="0"/>
              <a:pPr/>
              <a:t>19</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32EAC8AB-125B-774C-8F3A-FBD868ADA36E}"/>
              </a:ext>
            </a:extLst>
          </p:cNvPr>
          <p:cNvSpPr>
            <a:spLocks noGrp="1"/>
          </p:cNvSpPr>
          <p:nvPr>
            <p:ph type="title"/>
          </p:nvPr>
        </p:nvSpPr>
        <p:spPr/>
        <p:txBody>
          <a:bodyPr/>
          <a:lstStyle/>
          <a:p>
            <a:r>
              <a:rPr lang="en-CN" dirty="0"/>
              <a:t>会计方法实例</a:t>
            </a:r>
            <a:r>
              <a:rPr lang="en-US" altLang="zh-CN" dirty="0"/>
              <a:t>1-</a:t>
            </a:r>
            <a:r>
              <a:rPr lang="zh-CN" altLang="en-US" sz="2489" dirty="0">
                <a:solidFill>
                  <a:srgbClr val="FF0000"/>
                </a:solidFill>
              </a:rPr>
              <a:t>二进制计数器</a:t>
            </a:r>
            <a:endParaRPr lang="en-CN" dirty="0"/>
          </a:p>
        </p:txBody>
      </p:sp>
    </p:spTree>
    <p:extLst>
      <p:ext uri="{BB962C8B-B14F-4D97-AF65-F5344CB8AC3E}">
        <p14:creationId xmlns:p14="http://schemas.microsoft.com/office/powerpoint/2010/main" val="293627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P spid="10" grpId="0" bldLvl="0" animBg="1"/>
      <p:bldP spid="11" grpId="0" bldLvl="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Slide Number Placeholder 1"/>
          <p:cNvSpPr>
            <a:spLocks noGrp="1"/>
          </p:cNvSpPr>
          <p:nvPr>
            <p:ph type="sldNum" sz="quarter" idx="12"/>
          </p:nvPr>
        </p:nvSpPr>
        <p:spPr>
          <a:xfrm>
            <a:off x="3285067" y="7174090"/>
            <a:ext cx="2573867" cy="324556"/>
          </a:xfrm>
          <a:noFill/>
          <a:ln>
            <a:noFill/>
          </a:ln>
        </p:spPr>
        <p:txBody>
          <a:bodyPr vert="horz" lIns="81280" tIns="40640" rIns="81280" bIns="40640" rtlCol="0" anchor="ctr"/>
          <a:lstStyle>
            <a:lvl1pPr marL="0" lvl="0" indent="0" algn="ctr"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defRPr>
            </a:lvl1pPr>
            <a:lvl2pPr marL="406405" lvl="1"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2pPr>
            <a:lvl3pPr marL="812810" lvl="2"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3pPr>
            <a:lvl4pPr marL="1219215" lvl="3"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4pPr>
            <a:lvl5pPr marL="1625620" lvl="4"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5pPr>
          </a:lstStyle>
          <a:p>
            <a:fld id="{9A0DB2DC-4C9A-4742-B13C-FB6460FD3503}" type="slidenum">
              <a:rPr lang="zh-CN" altLang="en-US" sz="1067" dirty="0">
                <a:solidFill>
                  <a:srgbClr val="898989"/>
                </a:solidFill>
              </a:rPr>
              <a:pPr/>
              <a:t>2</a:t>
            </a:fld>
            <a:endParaRPr lang="zh-CN" altLang="en-US" sz="1067" dirty="0">
              <a:solidFill>
                <a:srgbClr val="898989"/>
              </a:solidFill>
            </a:endParaRPr>
          </a:p>
        </p:txBody>
      </p:sp>
      <p:sp>
        <p:nvSpPr>
          <p:cNvPr id="50183" name="Rectangle 13"/>
          <p:cNvSpPr/>
          <p:nvPr/>
        </p:nvSpPr>
        <p:spPr>
          <a:xfrm>
            <a:off x="1419578" y="1914878"/>
            <a:ext cx="6304844" cy="2944988"/>
          </a:xfrm>
          <a:prstGeom prst="rect">
            <a:avLst/>
          </a:prstGeom>
          <a:noFill/>
          <a:ln w="9525">
            <a:noFill/>
          </a:ln>
        </p:spPr>
        <p:txBody>
          <a:bodyPr lIns="81844" tIns="40923" rIns="81844" bIns="40923" anchor="ctr"/>
          <a:lstStyle/>
          <a:p>
            <a:pPr eaLnBrk="0" hangingPunct="0">
              <a:spcBef>
                <a:spcPct val="20000"/>
              </a:spcBef>
              <a:buFont typeface="Arial" panose="020B0604020202020204" pitchFamily="34" charset="0"/>
              <a:buNone/>
            </a:pPr>
            <a:r>
              <a:rPr lang="en-US" altLang="zh-CN" sz="3200" b="1" dirty="0">
                <a:solidFill>
                  <a:srgbClr val="FF0000"/>
                </a:solidFill>
                <a:latin typeface="Calibri" panose="020F0502020204030204" pitchFamily="34" charset="0"/>
              </a:rPr>
              <a:t>7.1 </a:t>
            </a:r>
            <a:r>
              <a:rPr lang="zh-CN" altLang="zh-CN" sz="3200" b="1" dirty="0">
                <a:solidFill>
                  <a:srgbClr val="FF0000"/>
                </a:solidFill>
                <a:latin typeface="Calibri" panose="020F0502020204030204" pitchFamily="34" charset="0"/>
              </a:rPr>
              <a:t>平摊分析原理</a:t>
            </a: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7.2</a:t>
            </a:r>
            <a:r>
              <a:rPr lang="zh-CN" altLang="en-US" sz="3200" b="1" dirty="0">
                <a:latin typeface="Calibri" panose="020F0502020204030204" pitchFamily="34" charset="0"/>
              </a:rPr>
              <a:t> </a:t>
            </a:r>
            <a:r>
              <a:rPr lang="zh-CN" altLang="zh-CN" sz="3200" b="1" dirty="0">
                <a:latin typeface="Calibri" panose="020F0502020204030204" pitchFamily="34" charset="0"/>
              </a:rPr>
              <a:t>聚集方法</a:t>
            </a: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7.3 </a:t>
            </a:r>
            <a:r>
              <a:rPr lang="zh-CN" altLang="zh-CN" sz="3200" b="1" dirty="0">
                <a:latin typeface="Calibri" panose="020F0502020204030204" pitchFamily="34" charset="0"/>
              </a:rPr>
              <a:t>会计方法</a:t>
            </a: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7.4 </a:t>
            </a:r>
            <a:r>
              <a:rPr lang="zh-CN" altLang="zh-CN" sz="3200" b="1" dirty="0">
                <a:latin typeface="Calibri" panose="020F0502020204030204" pitchFamily="34" charset="0"/>
              </a:rPr>
              <a:t>势能方法</a:t>
            </a: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7.5 </a:t>
            </a:r>
            <a:r>
              <a:rPr lang="zh-CN" altLang="zh-CN" sz="3200" b="1" dirty="0">
                <a:latin typeface="Calibri" panose="020F0502020204030204" pitchFamily="34" charset="0"/>
              </a:rPr>
              <a:t>动态表操作的平摊分析</a:t>
            </a:r>
          </a:p>
        </p:txBody>
      </p:sp>
      <p:sp>
        <p:nvSpPr>
          <p:cNvPr id="14" name="文本框 8">
            <a:extLst>
              <a:ext uri="{FF2B5EF4-FFF2-40B4-BE49-F238E27FC236}">
                <a16:creationId xmlns:a16="http://schemas.microsoft.com/office/drawing/2014/main" id="{5EDC7E7C-0847-834C-B569-938000FF6300}"/>
              </a:ext>
            </a:extLst>
          </p:cNvPr>
          <p:cNvSpPr txBox="1"/>
          <p:nvPr/>
        </p:nvSpPr>
        <p:spPr>
          <a:xfrm>
            <a:off x="5468100" y="5361394"/>
            <a:ext cx="3255151" cy="475387"/>
          </a:xfrm>
          <a:prstGeom prst="rect">
            <a:avLst/>
          </a:prstGeom>
          <a:solidFill>
            <a:schemeClr val="bg1"/>
          </a:solidFill>
        </p:spPr>
        <p:txBody>
          <a:bodyPr wrap="square" rtlCol="0">
            <a:spAutoFit/>
          </a:bodyPr>
          <a:lstStyle/>
          <a:p>
            <a:r>
              <a:rPr lang="en-US" altLang="zh-CN" sz="2489" dirty="0">
                <a:ea typeface="楷体" panose="02010609060101010101" pitchFamily="49" charset="-122"/>
                <a:cs typeface="Times New Roman" panose="02020603050405020304" pitchFamily="18" charset="0"/>
              </a:rPr>
              <a:t>《</a:t>
            </a:r>
            <a:r>
              <a:rPr lang="zh-CN" altLang="en-US" sz="2489" dirty="0">
                <a:ea typeface="楷体" panose="02010609060101010101" pitchFamily="49" charset="-122"/>
                <a:cs typeface="Times New Roman" panose="02020603050405020304" pitchFamily="18" charset="0"/>
              </a:rPr>
              <a:t>算法导论</a:t>
            </a:r>
            <a:r>
              <a:rPr lang="en-US" altLang="zh-CN" sz="2489" dirty="0">
                <a:ea typeface="楷体" panose="02010609060101010101" pitchFamily="49" charset="-122"/>
                <a:cs typeface="Times New Roman" panose="02020603050405020304" pitchFamily="18" charset="0"/>
              </a:rPr>
              <a:t>》</a:t>
            </a:r>
            <a:r>
              <a:rPr lang="zh-CN" altLang="en-US" sz="2489" dirty="0">
                <a:ea typeface="楷体" panose="02010609060101010101" pitchFamily="49" charset="-122"/>
                <a:cs typeface="Times New Roman" panose="02020603050405020304" pitchFamily="18" charset="0"/>
              </a:rPr>
              <a:t>第</a:t>
            </a:r>
            <a:r>
              <a:rPr lang="en-US" altLang="zh-CN" sz="2489" dirty="0">
                <a:ea typeface="楷体" panose="02010609060101010101" pitchFamily="49" charset="-122"/>
                <a:cs typeface="Times New Roman" panose="02020603050405020304" pitchFamily="18" charset="0"/>
              </a:rPr>
              <a:t>17</a:t>
            </a:r>
            <a:r>
              <a:rPr lang="zh-CN" altLang="en-US" sz="2489" dirty="0">
                <a:ea typeface="楷体" panose="02010609060101010101" pitchFamily="49" charset="-122"/>
                <a:cs typeface="Times New Roman" panose="02020603050405020304" pitchFamily="18" charset="0"/>
              </a:rPr>
              <a:t>章</a:t>
            </a:r>
          </a:p>
        </p:txBody>
      </p:sp>
      <p:sp>
        <p:nvSpPr>
          <p:cNvPr id="7" name="Title 6">
            <a:extLst>
              <a:ext uri="{FF2B5EF4-FFF2-40B4-BE49-F238E27FC236}">
                <a16:creationId xmlns:a16="http://schemas.microsoft.com/office/drawing/2014/main" id="{953462FC-DAF1-D54B-9293-1186BF1494CD}"/>
              </a:ext>
            </a:extLst>
          </p:cNvPr>
          <p:cNvSpPr>
            <a:spLocks noGrp="1"/>
          </p:cNvSpPr>
          <p:nvPr>
            <p:ph type="title"/>
          </p:nvPr>
        </p:nvSpPr>
        <p:spPr/>
        <p:txBody>
          <a:bodyPr/>
          <a:lstStyle/>
          <a:p>
            <a:r>
              <a:rPr lang="en-CN" dirty="0"/>
              <a:t>本讲内容</a:t>
            </a:r>
          </a:p>
        </p:txBody>
      </p:sp>
    </p:spTree>
    <p:extLst>
      <p:ext uri="{BB962C8B-B14F-4D97-AF65-F5344CB8AC3E}">
        <p14:creationId xmlns:p14="http://schemas.microsoft.com/office/powerpoint/2010/main" val="4034975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18BDB-F48F-364C-A365-B2652BB4E179}"/>
              </a:ext>
            </a:extLst>
          </p:cNvPr>
          <p:cNvSpPr>
            <a:spLocks noGrp="1"/>
          </p:cNvSpPr>
          <p:nvPr>
            <p:ph idx="4294967295"/>
          </p:nvPr>
        </p:nvSpPr>
        <p:spPr>
          <a:xfrm>
            <a:off x="381000" y="1544470"/>
            <a:ext cx="8229600" cy="4322930"/>
          </a:xfrm>
        </p:spPr>
        <p:txBody>
          <a:bodyPr/>
          <a:lstStyle/>
          <a:p>
            <a:r>
              <a:rPr lang="en-CN" dirty="0"/>
              <a:t>会计方法的要点是定义每个操作的平摊代价</a:t>
            </a:r>
            <a:r>
              <a:rPr lang="zh-CN" altLang="en-US" dirty="0"/>
              <a:t>，需要满足以下条件：</a:t>
            </a:r>
            <a:endParaRPr lang="en-US" altLang="zh-CN" dirty="0"/>
          </a:p>
          <a:p>
            <a:pPr lvl="1"/>
            <a:r>
              <a:rPr lang="zh-CN" altLang="en-US" dirty="0"/>
              <a:t>总的平摊代价总和大于等于实际代价总和，因此要求存款总额都是非负。</a:t>
            </a:r>
            <a:endParaRPr lang="en-US" dirty="0"/>
          </a:p>
        </p:txBody>
      </p:sp>
      <p:sp>
        <p:nvSpPr>
          <p:cNvPr id="5" name="TextBox 4">
            <a:extLst>
              <a:ext uri="{FF2B5EF4-FFF2-40B4-BE49-F238E27FC236}">
                <a16:creationId xmlns:a16="http://schemas.microsoft.com/office/drawing/2014/main" id="{60F22162-29CA-9A44-BFC7-2BBD12598485}"/>
              </a:ext>
            </a:extLst>
          </p:cNvPr>
          <p:cNvSpPr txBox="1"/>
          <p:nvPr/>
        </p:nvSpPr>
        <p:spPr>
          <a:xfrm>
            <a:off x="2395758" y="3507908"/>
            <a:ext cx="4096455" cy="584775"/>
          </a:xfrm>
          <a:prstGeom prst="rect">
            <a:avLst/>
          </a:prstGeom>
          <a:solidFill>
            <a:schemeClr val="bg1"/>
          </a:solidFill>
          <a:ln w="19050">
            <a:solidFill>
              <a:srgbClr val="00B050"/>
            </a:solidFill>
          </a:ln>
        </p:spPr>
        <p:txBody>
          <a:bodyPr wrap="square" rtlCol="0">
            <a:spAutoFit/>
          </a:bodyPr>
          <a:lstStyle/>
          <a:p>
            <a:pPr algn="just"/>
            <a:r>
              <a:rPr lang="zh-CN" altLang="en-CN" sz="1600" b="1" dirty="0">
                <a:solidFill>
                  <a:srgbClr val="FF0000"/>
                </a:solidFill>
              </a:rPr>
              <a:t>同样</a:t>
            </a:r>
            <a:r>
              <a:rPr lang="zh-CN" altLang="en-US" sz="1600" b="1" dirty="0">
                <a:solidFill>
                  <a:srgbClr val="FF0000"/>
                </a:solidFill>
              </a:rPr>
              <a:t>需要挖掘任务背后的隐藏信息（先验知识），从而合理分配每个操作的平摊代价。</a:t>
            </a:r>
          </a:p>
        </p:txBody>
      </p:sp>
      <p:sp>
        <p:nvSpPr>
          <p:cNvPr id="4" name="Slide Number Placeholder 3">
            <a:extLst>
              <a:ext uri="{FF2B5EF4-FFF2-40B4-BE49-F238E27FC236}">
                <a16:creationId xmlns:a16="http://schemas.microsoft.com/office/drawing/2014/main" id="{91FD2D2F-53A1-C04C-9441-7E60B54975CD}"/>
              </a:ext>
            </a:extLst>
          </p:cNvPr>
          <p:cNvSpPr>
            <a:spLocks noGrp="1"/>
          </p:cNvSpPr>
          <p:nvPr>
            <p:ph type="sldNum" sz="quarter" idx="12"/>
          </p:nvPr>
        </p:nvSpPr>
        <p:spPr/>
        <p:txBody>
          <a:bodyPr/>
          <a:lstStyle/>
          <a:p>
            <a:fld id="{0063EC4C-CFD8-4F45-A0A2-30028C1F73DB}" type="slidenum">
              <a:rPr lang="en-CN" smtClean="0"/>
              <a:pPr/>
              <a:t>20</a:t>
            </a:fld>
            <a:endParaRPr lang="zh-CN" altLang="en-US" sz="1067" b="1" kern="1200" dirty="0">
              <a:solidFill>
                <a:srgbClr val="F79646">
                  <a:lumMod val="75000"/>
                </a:srgbClr>
              </a:solidFill>
              <a:latin typeface="+mn-lt"/>
              <a:ea typeface="+mn-ea"/>
              <a:cs typeface="+mn-cs"/>
            </a:endParaRPr>
          </a:p>
        </p:txBody>
      </p:sp>
      <p:sp>
        <p:nvSpPr>
          <p:cNvPr id="7" name="Title 6">
            <a:extLst>
              <a:ext uri="{FF2B5EF4-FFF2-40B4-BE49-F238E27FC236}">
                <a16:creationId xmlns:a16="http://schemas.microsoft.com/office/drawing/2014/main" id="{1E1563FB-EF4D-A145-9B86-E4F35ACD1994}"/>
              </a:ext>
            </a:extLst>
          </p:cNvPr>
          <p:cNvSpPr>
            <a:spLocks noGrp="1"/>
          </p:cNvSpPr>
          <p:nvPr>
            <p:ph type="title"/>
          </p:nvPr>
        </p:nvSpPr>
        <p:spPr/>
        <p:txBody>
          <a:bodyPr/>
          <a:lstStyle/>
          <a:p>
            <a:r>
              <a:rPr lang="en-US" dirty="0" err="1"/>
              <a:t>会计方法</a:t>
            </a:r>
            <a:endParaRPr lang="en-CN" dirty="0"/>
          </a:p>
        </p:txBody>
      </p:sp>
    </p:spTree>
    <p:extLst>
      <p:ext uri="{BB962C8B-B14F-4D97-AF65-F5344CB8AC3E}">
        <p14:creationId xmlns:p14="http://schemas.microsoft.com/office/powerpoint/2010/main" val="35361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Slide Number Placeholder 1"/>
          <p:cNvSpPr>
            <a:spLocks noGrp="1"/>
          </p:cNvSpPr>
          <p:nvPr>
            <p:ph type="sldNum" sz="quarter" idx="12"/>
          </p:nvPr>
        </p:nvSpPr>
        <p:spPr>
          <a:xfrm>
            <a:off x="3285067" y="7174090"/>
            <a:ext cx="2573867" cy="324556"/>
          </a:xfrm>
          <a:noFill/>
          <a:ln>
            <a:noFill/>
          </a:ln>
        </p:spPr>
        <p:txBody>
          <a:bodyPr vert="horz" lIns="81280" tIns="40640" rIns="81280" bIns="40640" rtlCol="0" anchor="ctr"/>
          <a:lstStyle>
            <a:lvl1pPr marL="0" lvl="0" indent="0" algn="ctr"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defRPr>
            </a:lvl1pPr>
            <a:lvl2pPr marL="406405" lvl="1"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2pPr>
            <a:lvl3pPr marL="812810" lvl="2"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3pPr>
            <a:lvl4pPr marL="1219215" lvl="3"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4pPr>
            <a:lvl5pPr marL="1625620" lvl="4"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5pPr>
          </a:lstStyle>
          <a:p>
            <a:fld id="{9A0DB2DC-4C9A-4742-B13C-FB6460FD3503}" type="slidenum">
              <a:rPr lang="zh-CN" altLang="en-US" sz="1067" dirty="0">
                <a:solidFill>
                  <a:srgbClr val="898989"/>
                </a:solidFill>
              </a:rPr>
              <a:pPr/>
              <a:t>21</a:t>
            </a:fld>
            <a:endParaRPr lang="zh-CN" altLang="en-US" sz="1067" dirty="0">
              <a:solidFill>
                <a:srgbClr val="898989"/>
              </a:solidFill>
            </a:endParaRPr>
          </a:p>
        </p:txBody>
      </p:sp>
      <p:sp>
        <p:nvSpPr>
          <p:cNvPr id="78855" name="Rectangle 13"/>
          <p:cNvSpPr/>
          <p:nvPr/>
        </p:nvSpPr>
        <p:spPr>
          <a:xfrm>
            <a:off x="1419578" y="1914878"/>
            <a:ext cx="6304844" cy="2944988"/>
          </a:xfrm>
          <a:prstGeom prst="rect">
            <a:avLst/>
          </a:prstGeom>
          <a:noFill/>
          <a:ln w="9525">
            <a:noFill/>
          </a:ln>
        </p:spPr>
        <p:txBody>
          <a:bodyPr lIns="81844" tIns="40923" rIns="81844" bIns="40923" anchor="ctr"/>
          <a:lstStyle/>
          <a:p>
            <a:pPr eaLnBrk="0" hangingPunct="0">
              <a:spcBef>
                <a:spcPct val="20000"/>
              </a:spcBef>
              <a:buFont typeface="Arial" panose="020B0604020202020204" pitchFamily="34" charset="0"/>
              <a:buNone/>
            </a:pPr>
            <a:r>
              <a:rPr lang="en-US" altLang="zh-CN" sz="3200" b="1" dirty="0">
                <a:latin typeface="+mn-lt"/>
              </a:rPr>
              <a:t>7.1 </a:t>
            </a:r>
            <a:r>
              <a:rPr lang="zh-CN" altLang="zh-CN" sz="3200" b="1" dirty="0">
                <a:latin typeface="+mn-lt"/>
              </a:rPr>
              <a:t>平摊分析原理</a:t>
            </a:r>
          </a:p>
          <a:p>
            <a:pPr eaLnBrk="0" hangingPunct="0">
              <a:spcBef>
                <a:spcPct val="20000"/>
              </a:spcBef>
              <a:buFont typeface="Arial" panose="020B0604020202020204" pitchFamily="34" charset="0"/>
              <a:buNone/>
            </a:pPr>
            <a:r>
              <a:rPr lang="en-US" altLang="zh-CN" sz="3200" b="1" dirty="0">
                <a:latin typeface="+mn-lt"/>
              </a:rPr>
              <a:t>7.2</a:t>
            </a:r>
            <a:r>
              <a:rPr lang="zh-CN" altLang="zh-CN" sz="3200" b="1" dirty="0">
                <a:latin typeface="+mn-lt"/>
              </a:rPr>
              <a:t>聚集方法</a:t>
            </a:r>
          </a:p>
          <a:p>
            <a:pPr eaLnBrk="0" hangingPunct="0">
              <a:spcBef>
                <a:spcPct val="20000"/>
              </a:spcBef>
              <a:buFont typeface="Arial" panose="020B0604020202020204" pitchFamily="34" charset="0"/>
              <a:buNone/>
            </a:pPr>
            <a:r>
              <a:rPr lang="en-US" altLang="zh-CN" sz="3200" b="1" dirty="0">
                <a:latin typeface="+mn-lt"/>
              </a:rPr>
              <a:t>7.3 </a:t>
            </a:r>
            <a:r>
              <a:rPr lang="zh-CN" altLang="zh-CN" sz="3200" b="1" dirty="0">
                <a:latin typeface="+mn-lt"/>
              </a:rPr>
              <a:t>会计方法</a:t>
            </a:r>
          </a:p>
          <a:p>
            <a:pPr eaLnBrk="0" hangingPunct="0">
              <a:spcBef>
                <a:spcPct val="20000"/>
              </a:spcBef>
              <a:buFont typeface="Arial" panose="020B0604020202020204" pitchFamily="34" charset="0"/>
              <a:buNone/>
            </a:pPr>
            <a:r>
              <a:rPr lang="en-US" altLang="zh-CN" sz="3200" b="1" dirty="0">
                <a:solidFill>
                  <a:srgbClr val="FF0000"/>
                </a:solidFill>
                <a:latin typeface="+mn-lt"/>
              </a:rPr>
              <a:t>7.4 </a:t>
            </a:r>
            <a:r>
              <a:rPr lang="zh-CN" altLang="zh-CN" sz="3200" b="1" dirty="0">
                <a:solidFill>
                  <a:srgbClr val="FF0000"/>
                </a:solidFill>
                <a:latin typeface="+mn-lt"/>
              </a:rPr>
              <a:t>势能方法</a:t>
            </a:r>
          </a:p>
          <a:p>
            <a:pPr eaLnBrk="0" hangingPunct="0">
              <a:spcBef>
                <a:spcPct val="20000"/>
              </a:spcBef>
              <a:buFont typeface="Arial" panose="020B0604020202020204" pitchFamily="34" charset="0"/>
              <a:buNone/>
            </a:pPr>
            <a:r>
              <a:rPr lang="en-US" altLang="zh-CN" sz="3200" b="1" dirty="0">
                <a:latin typeface="+mn-lt"/>
              </a:rPr>
              <a:t>7.5 </a:t>
            </a:r>
            <a:r>
              <a:rPr lang="zh-CN" altLang="zh-CN" sz="3200" b="1" dirty="0">
                <a:latin typeface="+mn-lt"/>
              </a:rPr>
              <a:t>动态表操作的平摊分析</a:t>
            </a:r>
          </a:p>
        </p:txBody>
      </p:sp>
      <p:sp>
        <p:nvSpPr>
          <p:cNvPr id="3" name="Title 2">
            <a:extLst>
              <a:ext uri="{FF2B5EF4-FFF2-40B4-BE49-F238E27FC236}">
                <a16:creationId xmlns:a16="http://schemas.microsoft.com/office/drawing/2014/main" id="{5B7147D2-61F4-1C40-836E-8D521CBB49F7}"/>
              </a:ext>
            </a:extLst>
          </p:cNvPr>
          <p:cNvSpPr>
            <a:spLocks noGrp="1"/>
          </p:cNvSpPr>
          <p:nvPr>
            <p:ph type="title"/>
          </p:nvPr>
        </p:nvSpPr>
        <p:spPr/>
        <p:txBody>
          <a:bodyPr/>
          <a:lstStyle/>
          <a:p>
            <a:r>
              <a:rPr lang="en-CN" dirty="0"/>
              <a:t>本讲内容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5AD7FD-22E2-9147-9731-3EFA447FF579}"/>
              </a:ext>
            </a:extLst>
          </p:cNvPr>
          <p:cNvSpPr txBox="1">
            <a:spLocks/>
          </p:cNvSpPr>
          <p:nvPr/>
        </p:nvSpPr>
        <p:spPr>
          <a:xfrm>
            <a:off x="508000" y="1405368"/>
            <a:ext cx="8128000" cy="4538133"/>
          </a:xfrm>
          <a:prstGeom prst="rect">
            <a:avLst/>
          </a:prstGeom>
          <a:noFill/>
          <a:ln w="9525">
            <a:noFill/>
          </a:ln>
        </p:spPr>
        <p:txBody>
          <a:bodyPr vert="horz" wrap="square" lIns="81280" tIns="40640" rIns="81280" bIns="40640" rtlCol="0" anchor="t">
            <a:normAutofit/>
          </a:bodyPr>
          <a:lstStyle>
            <a:lvl1pPr marL="342900" indent="-342900" algn="l" rtl="0" eaLnBrk="0" fontAlgn="base" hangingPunct="0">
              <a:spcBef>
                <a:spcPct val="20000"/>
              </a:spcBef>
              <a:spcAft>
                <a:spcPct val="0"/>
              </a:spcAft>
              <a:buFont typeface="Arial" panose="020B0604020202020204" pitchFamily="34" charset="0"/>
              <a:buChar char="•"/>
              <a:defRPr sz="2800" b="1" kern="1200">
                <a:solidFill>
                  <a:schemeClr val="tx1"/>
                </a:solidFill>
                <a:latin typeface="SimSun" panose="02010600030101010101" pitchFamily="2" charset="-122"/>
                <a:ea typeface="SimSun" panose="02010600030101010101" pitchFamily="2" charset="-122"/>
                <a:cs typeface="+mn-cs"/>
              </a:defRPr>
            </a:lvl1pPr>
            <a:lvl2pPr marL="660408" indent="-254003" algn="l" rtl="0" eaLnBrk="0" fontAlgn="base" hangingPunct="0">
              <a:lnSpc>
                <a:spcPct val="125000"/>
              </a:lnSpc>
              <a:spcBef>
                <a:spcPct val="20000"/>
              </a:spcBef>
              <a:spcAft>
                <a:spcPct val="0"/>
              </a:spcAft>
              <a:buSzPct val="60000"/>
              <a:buFont typeface="Wingdings" pitchFamily="2" charset="2"/>
              <a:buChar char="v"/>
              <a:defRPr sz="2400" b="1" kern="1200">
                <a:solidFill>
                  <a:srgbClr val="0033CC"/>
                </a:solidFill>
                <a:latin typeface="SimSun" panose="02010600030101010101" pitchFamily="2" charset="-122"/>
                <a:ea typeface="SimSun" panose="0201060003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defTabSz="812810">
              <a:lnSpc>
                <a:spcPct val="125000"/>
              </a:lnSpc>
            </a:pPr>
            <a:r>
              <a:rPr lang="zh-CN" altLang="en-US" sz="2489" dirty="0"/>
              <a:t>在会计方法中，如果操作的平摊代价比实际代价大，我们将余额与具体的数据对象关联</a:t>
            </a:r>
          </a:p>
          <a:p>
            <a:pPr algn="just" defTabSz="812810">
              <a:lnSpc>
                <a:spcPct val="125000"/>
              </a:lnSpc>
            </a:pPr>
            <a:r>
              <a:rPr lang="zh-CN" altLang="en-US" sz="2489" dirty="0"/>
              <a:t>如果我们将这些余额都与整个数据结构关联，所有的这样的余额之和，构成数据结构的</a:t>
            </a:r>
            <a:r>
              <a:rPr lang="zh-CN" altLang="en-US" sz="3911" dirty="0">
                <a:solidFill>
                  <a:srgbClr val="FF0000"/>
                </a:solidFill>
              </a:rPr>
              <a:t>势能</a:t>
            </a:r>
          </a:p>
          <a:p>
            <a:pPr algn="just" defTabSz="812810">
              <a:lnSpc>
                <a:spcPct val="125000"/>
              </a:lnSpc>
            </a:pPr>
            <a:r>
              <a:rPr lang="zh-CN" altLang="en-US" sz="2489" dirty="0"/>
              <a:t>如果操作的平摊代价大于操作的实际代价-势能增加</a:t>
            </a:r>
          </a:p>
          <a:p>
            <a:pPr algn="just" defTabSz="812810">
              <a:lnSpc>
                <a:spcPct val="125000"/>
              </a:lnSpc>
            </a:pPr>
            <a:r>
              <a:rPr lang="zh-CN" altLang="en-US" sz="2489" dirty="0"/>
              <a:t>如果操作的平摊代价小于操作的实际代价，要用数据结构的势能来支付实际代价-势能减少</a:t>
            </a:r>
            <a:endParaRPr lang="en-US" altLang="zh-CN" sz="2489" dirty="0"/>
          </a:p>
          <a:p>
            <a:pPr defTabSz="812810">
              <a:buNone/>
            </a:pPr>
            <a:endParaRPr lang="en-US" altLang="zh-CN" sz="2489" dirty="0"/>
          </a:p>
        </p:txBody>
      </p:sp>
      <p:sp>
        <p:nvSpPr>
          <p:cNvPr id="3" name="Slide Number Placeholder 2">
            <a:extLst>
              <a:ext uri="{FF2B5EF4-FFF2-40B4-BE49-F238E27FC236}">
                <a16:creationId xmlns:a16="http://schemas.microsoft.com/office/drawing/2014/main" id="{2D32DDCC-A824-C346-9FB6-B1DE29D15B4B}"/>
              </a:ext>
            </a:extLst>
          </p:cNvPr>
          <p:cNvSpPr>
            <a:spLocks noGrp="1"/>
          </p:cNvSpPr>
          <p:nvPr>
            <p:ph type="sldNum" sz="quarter" idx="12"/>
          </p:nvPr>
        </p:nvSpPr>
        <p:spPr/>
        <p:txBody>
          <a:bodyPr/>
          <a:lstStyle/>
          <a:p>
            <a:fld id="{0063EC4C-CFD8-4F45-A0A2-30028C1F73DB}" type="slidenum">
              <a:rPr lang="en-CN" smtClean="0"/>
              <a:pPr/>
              <a:t>22</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16B8C036-4D11-AA44-96B7-892866E25442}"/>
              </a:ext>
            </a:extLst>
          </p:cNvPr>
          <p:cNvSpPr>
            <a:spLocks noGrp="1"/>
          </p:cNvSpPr>
          <p:nvPr>
            <p:ph type="title"/>
          </p:nvPr>
        </p:nvSpPr>
        <p:spPr/>
        <p:txBody>
          <a:bodyPr/>
          <a:lstStyle/>
          <a:p>
            <a:r>
              <a:rPr lang="en-CN" dirty="0"/>
              <a:t>势能方法</a:t>
            </a:r>
            <a:r>
              <a:rPr lang="en-US" altLang="zh-CN" dirty="0"/>
              <a:t>-</a:t>
            </a:r>
            <a:r>
              <a:rPr lang="zh-CN" altLang="en-US" sz="2489" dirty="0">
                <a:solidFill>
                  <a:srgbClr val="FF0000"/>
                </a:solidFill>
              </a:rPr>
              <a:t>基本原理</a:t>
            </a:r>
            <a:endParaRPr lang="en-CN" dirty="0"/>
          </a:p>
        </p:txBody>
      </p:sp>
    </p:spTree>
    <p:extLst>
      <p:ext uri="{BB962C8B-B14F-4D97-AF65-F5344CB8AC3E}">
        <p14:creationId xmlns:p14="http://schemas.microsoft.com/office/powerpoint/2010/main" val="4929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D58987-AA5D-7A4D-8DC1-720D3174C1A9}"/>
              </a:ext>
            </a:extLst>
          </p:cNvPr>
          <p:cNvSpPr>
            <a:spLocks noGrp="1"/>
          </p:cNvSpPr>
          <p:nvPr>
            <p:ph type="sldNum" sz="quarter" idx="12"/>
          </p:nvPr>
        </p:nvSpPr>
        <p:spPr/>
        <p:txBody>
          <a:bodyPr/>
          <a:lstStyle/>
          <a:p>
            <a:fld id="{0063EC4C-CFD8-4F45-A0A2-30028C1F73DB}" type="slidenum">
              <a:rPr lang="en-CN" smtClean="0"/>
              <a:pPr/>
              <a:t>23</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9C1947B9-591B-C648-AC96-54BC0CE67F57}"/>
              </a:ext>
            </a:extLst>
          </p:cNvPr>
          <p:cNvSpPr>
            <a:spLocks noGrp="1"/>
          </p:cNvSpPr>
          <p:nvPr>
            <p:ph type="title"/>
          </p:nvPr>
        </p:nvSpPr>
        <p:spPr/>
        <p:txBody>
          <a:bodyPr/>
          <a:lstStyle/>
          <a:p>
            <a:r>
              <a:rPr lang="en-CN" dirty="0"/>
              <a:t>势能方法</a:t>
            </a:r>
            <a:r>
              <a:rPr lang="en-US" altLang="zh-CN" dirty="0"/>
              <a:t>-</a:t>
            </a:r>
            <a:r>
              <a:rPr lang="zh-CN" altLang="en-US" sz="2489" dirty="0">
                <a:solidFill>
                  <a:srgbClr val="FF0000"/>
                </a:solidFill>
              </a:rPr>
              <a:t>基本原理</a:t>
            </a:r>
            <a:endParaRPr lang="en-CN" dirty="0"/>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7D54F712-0E04-EB45-B627-D779C70AA528}"/>
                  </a:ext>
                </a:extLst>
              </p:cNvPr>
              <p:cNvSpPr>
                <a:spLocks noGrp="1"/>
              </p:cNvSpPr>
              <p:nvPr>
                <p:ph idx="1"/>
              </p:nvPr>
            </p:nvSpPr>
            <p:spPr>
              <a:xfrm>
                <a:off x="457199" y="1340768"/>
                <a:ext cx="8363273" cy="4680520"/>
              </a:xfrm>
              <a:solidFill>
                <a:schemeClr val="bg1"/>
              </a:solidFill>
              <a:ln w="25400">
                <a:solidFill>
                  <a:schemeClr val="tx2">
                    <a:lumMod val="60000"/>
                    <a:lumOff val="40000"/>
                  </a:schemeClr>
                </a:solidFill>
              </a:ln>
            </p:spPr>
            <p:txBody>
              <a:bodyPr vert="horz" wrap="square" lIns="91440" tIns="45720" rIns="91440" bIns="45720" anchor="t">
                <a:normAutofit/>
              </a:bodyPr>
              <a:lstStyle/>
              <a:p>
                <a:pPr marL="0" indent="0" latinLnBrk="0">
                  <a:lnSpc>
                    <a:spcPct val="150000"/>
                  </a:lnSpc>
                  <a:spcBef>
                    <a:spcPts val="0"/>
                  </a:spcBef>
                  <a:buFont typeface="Wingdings" panose="05000000000000000000" pitchFamily="2" charset="2"/>
                  <a:buNone/>
                </a:pPr>
                <a:r>
                  <a:rPr lang="zh-CN" altLang="en-US" sz="2800" b="1"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势能的定义</a:t>
                </a:r>
                <a:r>
                  <a:rPr lang="zh-CN" altLang="en-US" sz="280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：对一个初始数据结构</a:t>
                </a:r>
                <a14:m>
                  <m:oMath xmlns:m="http://schemas.openxmlformats.org/officeDocument/2006/math">
                    <m:r>
                      <a:rPr lang="en-US" altLang="zh-CN" sz="280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𝐷</m:t>
                    </m:r>
                    <m:r>
                      <a:rPr lang="en-US" altLang="zh-CN" sz="2800" b="0" i="1" strike="noStrike" baseline="-30000"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0</m:t>
                    </m:r>
                  </m:oMath>
                </a14:m>
                <a:r>
                  <a:rPr lang="zh-CN" altLang="en-US" sz="280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执行</a:t>
                </a:r>
                <a14:m>
                  <m:oMath xmlns:m="http://schemas.openxmlformats.org/officeDocument/2006/math">
                    <m:r>
                      <a:rPr lang="en-US" altLang="zh-CN" sz="280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𝑛</m:t>
                    </m:r>
                  </m:oMath>
                </a14:m>
                <a:r>
                  <a:rPr lang="zh-CN" altLang="en-US" sz="280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个操作，对操作</a:t>
                </a:r>
                <a14:m>
                  <m:oMath xmlns:m="http://schemas.openxmlformats.org/officeDocument/2006/math">
                    <m:r>
                      <a:rPr lang="en-US" altLang="zh-CN" sz="280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𝑖</m:t>
                    </m:r>
                  </m:oMath>
                </a14:m>
                <a:r>
                  <a:rPr lang="en-US" altLang="zh-CN" sz="280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a:t>
                </a:r>
              </a:p>
              <a:p>
                <a:pPr lvl="1" fontAlgn="base">
                  <a:lnSpc>
                    <a:spcPct val="150000"/>
                  </a:lnSpc>
                  <a:buFont typeface="Arial" panose="020B0604020202020204" pitchFamily="34" charset="0"/>
                  <a:buChar char="•"/>
                </a:pPr>
                <a:r>
                  <a:rPr lang="en-US" altLang="zh-CN" sz="2450" strike="noStrike" noProof="1">
                    <a:solidFill>
                      <a:schemeClr val="tx1"/>
                    </a:solidFill>
                    <a:uFillTx/>
                    <a:latin typeface="SimSun" panose="02010600030101010101" pitchFamily="2" charset="-122"/>
                    <a:ea typeface="SimSun" panose="02010600030101010101" pitchFamily="2" charset="-122"/>
                    <a:cs typeface="Times New Roman" panose="02020603050405020304" pitchFamily="18" charset="0"/>
                  </a:rPr>
                  <a:t> </a:t>
                </a:r>
                <a:r>
                  <a:rPr lang="zh-CN" altLang="en-US" sz="2450" strike="noStrike" noProof="1">
                    <a:solidFill>
                      <a:schemeClr val="tx1"/>
                    </a:solidFill>
                    <a:uFillTx/>
                    <a:latin typeface="SimSun" panose="02010600030101010101" pitchFamily="2" charset="-122"/>
                    <a:ea typeface="SimSun" panose="02010600030101010101" pitchFamily="2" charset="-122"/>
                    <a:cs typeface="Times New Roman" panose="02020603050405020304" pitchFamily="18" charset="0"/>
                  </a:rPr>
                  <a:t>实际</a:t>
                </a:r>
                <a:r>
                  <a:rPr lang="zh-CN" altLang="en-US" sz="2450" strike="noStrike" noProof="1">
                    <a:solidFill>
                      <a:schemeClr val="tx1"/>
                    </a:solidFill>
                    <a:effectLst/>
                    <a:uFillTx/>
                    <a:latin typeface="SimSun" panose="02010600030101010101" pitchFamily="2" charset="-122"/>
                    <a:ea typeface="SimSun" panose="02010600030101010101" pitchFamily="2" charset="-122"/>
                    <a:cs typeface="Times New Roman" panose="02020603050405020304" pitchFamily="18" charset="0"/>
                  </a:rPr>
                  <a:t>代价</a:t>
                </a:r>
                <a14:m>
                  <m:oMath xmlns:m="http://schemas.openxmlformats.org/officeDocument/2006/math">
                    <m:r>
                      <a:rPr lang="en-US" altLang="zh-CN" sz="245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𝑐</m:t>
                    </m:r>
                    <m:r>
                      <a:rPr lang="en-US" altLang="zh-CN" sz="2450" b="0" i="1" strike="noStrike" baseline="-25000"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𝑖</m:t>
                    </m:r>
                    <m:r>
                      <a:rPr lang="en-US" altLang="zh-CN" sz="2450" b="0" i="1" strike="noStrike" baseline="30000"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 </m:t>
                    </m:r>
                  </m:oMath>
                </a14:m>
                <a:r>
                  <a:rPr lang="zh-CN" altLang="en-US" sz="245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将数据结构</a:t>
                </a:r>
                <a14:m>
                  <m:oMath xmlns:m="http://schemas.openxmlformats.org/officeDocument/2006/math">
                    <m:sSub>
                      <m:sSubPr>
                        <m:ctrlPr>
                          <a:rPr lang="en-US" altLang="zh-CN" sz="245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5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𝐷</m:t>
                        </m:r>
                      </m:e>
                      <m:sub>
                        <m:r>
                          <a:rPr lang="en-US" altLang="zh-CN" sz="245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𝑖</m:t>
                        </m:r>
                        <m:r>
                          <a:rPr lang="en-US" altLang="zh-CN" sz="245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−1</m:t>
                        </m:r>
                      </m:sub>
                    </m:sSub>
                  </m:oMath>
                </a14:m>
                <a:r>
                  <a:rPr lang="zh-CN" altLang="en-US" sz="245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变为</a:t>
                </a:r>
                <a14:m>
                  <m:oMath xmlns:m="http://schemas.openxmlformats.org/officeDocument/2006/math">
                    <m:r>
                      <a:rPr lang="en-US" altLang="zh-CN" sz="245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𝐷</m:t>
                    </m:r>
                    <m:r>
                      <a:rPr lang="en-US" altLang="zh-CN" sz="2450" b="0" i="1" strike="noStrike" baseline="-25000"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𝑖</m:t>
                    </m:r>
                  </m:oMath>
                </a14:m>
                <a:r>
                  <a:rPr lang="en-US" altLang="zh-CN" sz="245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 </a:t>
                </a:r>
              </a:p>
              <a:p>
                <a:pPr lvl="1">
                  <a:lnSpc>
                    <a:spcPct val="150000"/>
                  </a:lnSpc>
                  <a:buFont typeface="Arial" panose="020B0604020202020204" pitchFamily="34" charset="0"/>
                  <a:buChar char="•"/>
                </a:pPr>
                <a:r>
                  <a:rPr lang="zh-CN" altLang="en-US" sz="2450" strike="noStrike" baseline="30000" noProof="1">
                    <a:solidFill>
                      <a:schemeClr val="tx1"/>
                    </a:solidFill>
                    <a:latin typeface="SimSun" panose="02010600030101010101" pitchFamily="2" charset="-122"/>
                    <a:ea typeface="SimSun" panose="02010600030101010101" pitchFamily="2" charset="-122"/>
                    <a:cs typeface="Times New Roman" panose="02020603050405020304" pitchFamily="18" charset="0"/>
                  </a:rPr>
                  <a:t> </a:t>
                </a:r>
                <a:r>
                  <a:rPr lang="zh-CN" altLang="en-US" sz="245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势能函数</a:t>
                </a:r>
                <a14:m>
                  <m:oMath xmlns:m="http://schemas.openxmlformats.org/officeDocument/2006/math">
                    <m:r>
                      <a:rPr lang="zh-CN" altLang="en-US" sz="245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sym typeface="Symbol" panose="05050102010706020507" pitchFamily="18" charset="2"/>
                      </a:rPr>
                      <m:t>𝜙</m:t>
                    </m:r>
                  </m:oMath>
                </a14:m>
                <a:r>
                  <a:rPr lang="zh-CN" altLang="en-US" sz="245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将每个数据结构</a:t>
                </a:r>
                <a14:m>
                  <m:oMath xmlns:m="http://schemas.openxmlformats.org/officeDocument/2006/math">
                    <m:r>
                      <a:rPr lang="en-US" altLang="zh-CN" sz="245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𝐷</m:t>
                    </m:r>
                    <m:r>
                      <a:rPr lang="en-US" altLang="zh-CN" sz="2450" b="0" i="1" strike="noStrike" baseline="-25000"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𝑖</m:t>
                    </m:r>
                  </m:oMath>
                </a14:m>
                <a:r>
                  <a:rPr lang="zh-CN" altLang="en-US" sz="245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映射为一个实数</a:t>
                </a:r>
                <a14:m>
                  <m:oMath xmlns:m="http://schemas.openxmlformats.org/officeDocument/2006/math">
                    <m:r>
                      <a:rPr lang="zh-CN" altLang="en-US" sz="2450" b="0" i="1" noProof="1">
                        <a:solidFill>
                          <a:srgbClr val="2F12DE"/>
                        </a:solidFill>
                        <a:latin typeface="Cambria Math" panose="02040503050406030204" pitchFamily="18" charset="0"/>
                        <a:ea typeface="楷体" panose="02010609060101010101" pitchFamily="49" charset="-122"/>
                        <a:cs typeface="Times New Roman" panose="02020603050405020304" pitchFamily="18" charset="0"/>
                        <a:sym typeface="Symbol" panose="05050102010706020507" pitchFamily="18" charset="2"/>
                      </a:rPr>
                      <m:t>𝜙</m:t>
                    </m:r>
                    <m:r>
                      <a:rPr lang="zh-CN" altLang="en-US" sz="2450" b="0" i="1" strike="noStrike"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5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𝐷</m:t>
                    </m:r>
                    <m:r>
                      <a:rPr lang="en-US" altLang="zh-CN" sz="2450" b="0" i="1" strike="noStrike" baseline="-25000"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𝑖</m:t>
                    </m:r>
                    <m:r>
                      <a:rPr lang="en-US" altLang="zh-CN" sz="245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 </m:t>
                    </m:r>
                  </m:oMath>
                </a14:m>
                <a:endParaRPr lang="en-US" altLang="zh-CN" sz="245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endParaRPr>
              </a:p>
              <a:p>
                <a:pPr lvl="1">
                  <a:lnSpc>
                    <a:spcPct val="150000"/>
                  </a:lnSpc>
                  <a:buFont typeface="Arial" panose="020B0604020202020204" pitchFamily="34" charset="0"/>
                  <a:buChar char="•"/>
                </a:pPr>
                <a:r>
                  <a:rPr lang="zh-CN" altLang="en-US" sz="2450" noProof="1">
                    <a:solidFill>
                      <a:srgbClr val="2F12DE"/>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 </a:t>
                </a:r>
                <a14:m>
                  <m:oMath xmlns:m="http://schemas.openxmlformats.org/officeDocument/2006/math">
                    <m:r>
                      <a:rPr lang="zh-CN" altLang="en-US" sz="2450" b="0" i="1" noProof="1">
                        <a:solidFill>
                          <a:srgbClr val="2F12DE"/>
                        </a:solidFill>
                        <a:latin typeface="Cambria Math" panose="02040503050406030204" pitchFamily="18" charset="0"/>
                        <a:ea typeface="楷体" panose="02010609060101010101" pitchFamily="49" charset="-122"/>
                        <a:cs typeface="Times New Roman" panose="02020603050405020304" pitchFamily="18" charset="0"/>
                        <a:sym typeface="Symbol" panose="05050102010706020507" pitchFamily="18" charset="2"/>
                      </a:rPr>
                      <m:t>𝜙</m:t>
                    </m:r>
                    <m:r>
                      <a:rPr lang="zh-CN" altLang="en-US" sz="2450" b="0" i="1"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50" b="0" i="1"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𝐷</m:t>
                    </m:r>
                    <m:r>
                      <a:rPr lang="en-US" altLang="zh-CN" sz="2450" b="0" i="1" baseline="-25000"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𝑖</m:t>
                    </m:r>
                    <m:r>
                      <a:rPr lang="en-US" altLang="zh-CN" sz="2450" b="0" i="1"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 </m:t>
                    </m:r>
                  </m:oMath>
                </a14:m>
                <a:r>
                  <a:rPr lang="zh-CN" altLang="en-US" sz="2450" noProof="1">
                    <a:latin typeface="SimSun" panose="02010600030101010101" pitchFamily="2" charset="-122"/>
                    <a:ea typeface="SimSun" panose="02010600030101010101" pitchFamily="2" charset="-122"/>
                    <a:cs typeface="Times New Roman" panose="02020603050405020304" pitchFamily="18" charset="0"/>
                  </a:rPr>
                  <a:t>就是关联到数据结构</a:t>
                </a:r>
                <a14:m>
                  <m:oMath xmlns:m="http://schemas.openxmlformats.org/officeDocument/2006/math">
                    <m:r>
                      <a:rPr lang="en-US" altLang="zh-CN" sz="2450" b="0" i="1"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𝐷</m:t>
                    </m:r>
                    <m:r>
                      <a:rPr lang="en-US" altLang="zh-CN" sz="2450" b="0" i="1" baseline="-25000"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𝑖</m:t>
                    </m:r>
                  </m:oMath>
                </a14:m>
                <a:r>
                  <a:rPr lang="zh-CN" altLang="en-US" sz="2450" noProof="1">
                    <a:latin typeface="SimSun" panose="02010600030101010101" pitchFamily="2" charset="-122"/>
                    <a:ea typeface="SimSun" panose="02010600030101010101" pitchFamily="2" charset="-122"/>
                    <a:cs typeface="Times New Roman" panose="02020603050405020304" pitchFamily="18" charset="0"/>
                  </a:rPr>
                  <a:t>的势能</a:t>
                </a:r>
                <a:endParaRPr lang="en-US" altLang="zh-CN" sz="245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endParaRPr>
              </a:p>
              <a:p>
                <a:pPr lvl="1">
                  <a:lnSpc>
                    <a:spcPct val="150000"/>
                  </a:lnSpc>
                  <a:buFont typeface="Arial" panose="020B0604020202020204" pitchFamily="34" charset="0"/>
                  <a:buChar char="•"/>
                </a:pPr>
                <a:r>
                  <a:rPr lang="zh-CN" altLang="en-US" sz="3150" strike="noStrike" baseline="30000" noProof="1">
                    <a:solidFill>
                      <a:schemeClr val="tx1"/>
                    </a:solidFill>
                    <a:latin typeface="SimSun" panose="02010600030101010101" pitchFamily="2" charset="-122"/>
                    <a:ea typeface="SimSun" panose="02010600030101010101" pitchFamily="2" charset="-122"/>
                    <a:cs typeface="Times New Roman" panose="02020603050405020304" pitchFamily="18" charset="0"/>
                  </a:rPr>
                  <a:t> </a:t>
                </a:r>
                <a:r>
                  <a:rPr lang="zh-CN" altLang="en-US" sz="2450" strike="noStrike" noProof="1">
                    <a:solidFill>
                      <a:schemeClr val="tx1"/>
                    </a:solidFill>
                    <a:uFillTx/>
                    <a:latin typeface="SimSun" panose="02010600030101010101" pitchFamily="2" charset="-122"/>
                    <a:ea typeface="SimSun" panose="02010600030101010101" pitchFamily="2" charset="-122"/>
                    <a:cs typeface="Times New Roman" panose="02020603050405020304" pitchFamily="18" charset="0"/>
                  </a:rPr>
                  <a:t>摊还代价</a:t>
                </a:r>
                <a14:m>
                  <m:oMath xmlns:m="http://schemas.openxmlformats.org/officeDocument/2006/math">
                    <m:r>
                      <a:rPr lang="en-US" altLang="zh-CN" sz="245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𝑐</m:t>
                    </m:r>
                    <m:r>
                      <a:rPr lang="en-US" altLang="zh-CN" sz="245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50" b="0" i="1" strike="noStrike" baseline="-25000"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𝑖</m:t>
                    </m:r>
                  </m:oMath>
                </a14:m>
                <a:r>
                  <a:rPr lang="zh-CN" altLang="en-US" sz="245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定义为：</a:t>
                </a:r>
                <a14:m>
                  <m:oMath xmlns:m="http://schemas.openxmlformats.org/officeDocument/2006/math">
                    <m:sSup>
                      <m:sSupPr>
                        <m:ctrlPr>
                          <a:rPr lang="en-US" altLang="zh-CN" sz="2450" i="1" strike="noStrike" noProof="1" smtClean="0">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50" b="0" i="1" strike="noStrike" noProof="1" smtClean="0">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t>𝑐</m:t>
                        </m:r>
                      </m:e>
                      <m:sup>
                        <m:r>
                          <a:rPr lang="en-US" altLang="zh-CN" sz="2450" b="0" i="1" strike="noStrike" noProof="1" smtClean="0">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t>′</m:t>
                        </m:r>
                      </m:sup>
                    </m:sSup>
                    <m:r>
                      <a:rPr lang="en-US" altLang="zh-CN" sz="2450" b="0" i="1" strike="noStrike" baseline="-25000" noProof="1">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t>𝑖</m:t>
                    </m:r>
                    <m:r>
                      <a:rPr lang="en-US" altLang="zh-CN" sz="2450" b="0" i="1" noProof="1" smtClean="0">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t>=</m:t>
                    </m:r>
                    <m:r>
                      <a:rPr lang="en-US" altLang="zh-CN" sz="2450" b="0" i="1"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𝑐</m:t>
                    </m:r>
                    <m:r>
                      <a:rPr lang="en-US" altLang="zh-CN" sz="2450" b="0" i="1" baseline="-25000"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𝑖</m:t>
                    </m:r>
                    <m:r>
                      <a:rPr lang="en-US" altLang="zh-CN" sz="2450" b="0" i="1" strike="noStrike" noProof="1">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t>+</m:t>
                    </m:r>
                    <m:r>
                      <a:rPr lang="zh-CN" altLang="en-US" sz="2450" b="0" i="1" noProof="1">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sym typeface="Symbol" panose="05050102010706020507" pitchFamily="18" charset="2"/>
                      </a:rPr>
                      <m:t>𝜙</m:t>
                    </m:r>
                    <m:r>
                      <a:rPr lang="en-US" altLang="zh-CN" sz="2450" b="0" i="1" strike="noStrike" noProof="1">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t>(</m:t>
                    </m:r>
                    <m:r>
                      <a:rPr lang="en-US" altLang="zh-CN" sz="2450" b="0" i="1" noProof="1">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t>𝐷</m:t>
                    </m:r>
                    <m:r>
                      <a:rPr lang="en-US" altLang="zh-CN" sz="2450" b="0" i="1" baseline="-25000" noProof="1">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t>𝑖</m:t>
                    </m:r>
                    <m:r>
                      <a:rPr lang="en-US" altLang="zh-CN" sz="2450" b="0" i="1" strike="noStrike" noProof="1">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t>)−</m:t>
                    </m:r>
                    <m:r>
                      <a:rPr lang="zh-CN" altLang="en-US" sz="2450" b="0" i="1" noProof="1">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sym typeface="Symbol" panose="05050102010706020507" pitchFamily="18" charset="2"/>
                      </a:rPr>
                      <m:t>𝜙</m:t>
                    </m:r>
                    <m:r>
                      <a:rPr lang="en-US" altLang="zh-CN" sz="2450" b="0" i="1" strike="noStrike" noProof="1">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𝐷</m:t>
                        </m:r>
                      </m:e>
                      <m:sub>
                        <m:r>
                          <a:rPr lang="en-US" altLang="zh-CN" sz="2400" b="0" i="1"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𝑖</m:t>
                        </m:r>
                        <m:r>
                          <a:rPr lang="en-US" altLang="zh-CN" sz="2400" b="0" i="1" noProof="1">
                            <a:solidFill>
                              <a:srgbClr val="2F12DE"/>
                            </a:solidFill>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sz="2450" b="0" i="1" strike="noStrike" noProof="1">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t>)</m:t>
                    </m:r>
                    <m:r>
                      <a:rPr lang="en-US" altLang="zh-CN" b="0" i="1" strike="noStrike" noProof="1">
                        <a:solidFill>
                          <a:srgbClr val="2F12DE"/>
                        </a:solidFill>
                        <a:effectLst/>
                        <a:latin typeface="Cambria Math" panose="02040503050406030204" pitchFamily="18" charset="0"/>
                        <a:ea typeface="楷体" panose="02010609060101010101" pitchFamily="49" charset="-122"/>
                        <a:cs typeface="Times New Roman" panose="02020603050405020304" pitchFamily="18" charset="0"/>
                      </a:rPr>
                      <m:t> </m:t>
                    </m:r>
                  </m:oMath>
                </a14:m>
                <a:endParaRPr lang="en-US" altLang="zh-CN" strike="noStrike" noProof="1">
                  <a:solidFill>
                    <a:srgbClr val="2F12DE"/>
                  </a:solidFill>
                  <a:latin typeface="SimSun" panose="02010600030101010101" pitchFamily="2" charset="-122"/>
                  <a:ea typeface="SimSun" panose="02010600030101010101" pitchFamily="2" charset="-122"/>
                  <a:cs typeface="Times New Roman" panose="02020603050405020304" pitchFamily="18" charset="0"/>
                </a:endParaRPr>
              </a:p>
              <a:p>
                <a:pPr lvl="1">
                  <a:lnSpc>
                    <a:spcPct val="150000"/>
                  </a:lnSpc>
                  <a:buFont typeface="Arial" panose="020B0604020202020204" pitchFamily="34" charset="0"/>
                  <a:buChar char="•"/>
                </a:pPr>
                <a:r>
                  <a:rPr lang="zh-CN" altLang="en-US" sz="2800" strike="noStrike" noProof="1">
                    <a:solidFill>
                      <a:schemeClr val="tx1"/>
                    </a:solidFill>
                    <a:latin typeface="SimSun" panose="02010600030101010101" pitchFamily="2" charset="-122"/>
                    <a:ea typeface="SimSun" panose="02010600030101010101" pitchFamily="2" charset="-122"/>
                    <a:cs typeface="Times New Roman" panose="02020603050405020304" pitchFamily="18" charset="0"/>
                  </a:rPr>
                  <a:t>势能函数</a:t>
                </a:r>
                <a14:m>
                  <m:oMath xmlns:m="http://schemas.openxmlformats.org/officeDocument/2006/math">
                    <m:r>
                      <a:rPr lang="zh-CN" altLang="en-US" sz="2800" b="0" i="1" strike="noStrike" noProof="1"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sym typeface="Symbol" panose="05050102010706020507" pitchFamily="18" charset="2"/>
                      </a:rPr>
                      <m:t>𝜙</m:t>
                    </m:r>
                  </m:oMath>
                </a14:m>
                <a:r>
                  <a:rPr lang="zh-CN" altLang="en-US" sz="2800" strike="noStrike" noProof="1">
                    <a:solidFill>
                      <a:srgbClr val="2F12DE"/>
                    </a:solidFill>
                    <a:latin typeface="SimSun" panose="02010600030101010101" pitchFamily="2" charset="-122"/>
                    <a:ea typeface="SimSun" panose="02010600030101010101" pitchFamily="2" charset="-122"/>
                    <a:cs typeface="Times New Roman" panose="02020603050405020304" pitchFamily="18" charset="0"/>
                  </a:rPr>
                  <a:t>是非递减的</a:t>
                </a:r>
              </a:p>
            </p:txBody>
          </p:sp>
        </mc:Choice>
        <mc:Fallback xmlns="">
          <p:sp>
            <p:nvSpPr>
              <p:cNvPr id="7" name="Rectangle 3">
                <a:extLst>
                  <a:ext uri="{FF2B5EF4-FFF2-40B4-BE49-F238E27FC236}">
                    <a16:creationId xmlns:a16="http://schemas.microsoft.com/office/drawing/2014/main" id="{7D54F712-0E04-EB45-B627-D779C70AA528}"/>
                  </a:ext>
                </a:extLst>
              </p:cNvPr>
              <p:cNvSpPr>
                <a:spLocks noGrp="1" noRot="1" noChangeAspect="1" noMove="1" noResize="1" noEditPoints="1" noAdjustHandles="1" noChangeArrowheads="1" noChangeShapeType="1" noTextEdit="1"/>
              </p:cNvSpPr>
              <p:nvPr>
                <p:ph idx="1"/>
              </p:nvPr>
            </p:nvSpPr>
            <p:spPr>
              <a:xfrm>
                <a:off x="457199" y="1340768"/>
                <a:ext cx="8363273" cy="4680520"/>
              </a:xfrm>
              <a:blipFill>
                <a:blip r:embed="rId2"/>
                <a:stretch>
                  <a:fillRect l="-1513" r="-1362" b="-269"/>
                </a:stretch>
              </a:blipFill>
              <a:ln w="25400">
                <a:solidFill>
                  <a:schemeClr val="tx2">
                    <a:lumMod val="60000"/>
                    <a:lumOff val="40000"/>
                  </a:schemeClr>
                </a:solidFill>
              </a:ln>
            </p:spPr>
            <p:txBody>
              <a:bodyPr/>
              <a:lstStyle/>
              <a:p>
                <a:r>
                  <a:rPr lang="en-CN">
                    <a:noFill/>
                  </a:rPr>
                  <a:t> </a:t>
                </a:r>
              </a:p>
            </p:txBody>
          </p:sp>
        </mc:Fallback>
      </mc:AlternateContent>
    </p:spTree>
    <p:extLst>
      <p:ext uri="{BB962C8B-B14F-4D97-AF65-F5344CB8AC3E}">
        <p14:creationId xmlns:p14="http://schemas.microsoft.com/office/powerpoint/2010/main" val="2909559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250D3FB-858C-D148-AC46-DB47DE790982}"/>
              </a:ext>
            </a:extLst>
          </p:cNvPr>
          <p:cNvSpPr>
            <a:spLocks noGrp="1"/>
          </p:cNvSpPr>
          <p:nvPr>
            <p:ph idx="4294967295"/>
          </p:nvPr>
        </p:nvSpPr>
        <p:spPr>
          <a:xfrm>
            <a:off x="381000" y="1401296"/>
            <a:ext cx="8229600" cy="4322930"/>
          </a:xfrm>
        </p:spPr>
        <p:txBody>
          <a:bodyPr/>
          <a:lstStyle/>
          <a:p>
            <a:r>
              <a:rPr lang="en-US" dirty="0" err="1"/>
              <a:t>n个操作的总的平摊代价为</a:t>
            </a:r>
            <a:endParaRPr lang="en-CN" dirty="0"/>
          </a:p>
        </p:txBody>
      </p:sp>
      <p:graphicFrame>
        <p:nvGraphicFramePr>
          <p:cNvPr id="7" name="Object 6">
            <a:extLst>
              <a:ext uri="{FF2B5EF4-FFF2-40B4-BE49-F238E27FC236}">
                <a16:creationId xmlns:a16="http://schemas.microsoft.com/office/drawing/2014/main" id="{49F6E448-DAA1-BF47-9CD5-332F0298EDDF}"/>
              </a:ext>
            </a:extLst>
          </p:cNvPr>
          <p:cNvGraphicFramePr>
            <a:graphicFrameLocks noChangeAspect="1"/>
          </p:cNvGraphicFramePr>
          <p:nvPr>
            <p:extLst>
              <p:ext uri="{D42A27DB-BD31-4B8C-83A1-F6EECF244321}">
                <p14:modId xmlns:p14="http://schemas.microsoft.com/office/powerpoint/2010/main" val="2675989893"/>
              </p:ext>
            </p:extLst>
          </p:nvPr>
        </p:nvGraphicFramePr>
        <p:xfrm>
          <a:off x="411538" y="3100849"/>
          <a:ext cx="6080676" cy="1096236"/>
        </p:xfrm>
        <a:graphic>
          <a:graphicData uri="http://schemas.openxmlformats.org/presentationml/2006/ole">
            <mc:AlternateContent xmlns:mc="http://schemas.openxmlformats.org/markup-compatibility/2006">
              <mc:Choice xmlns:v="urn:schemas-microsoft-com:vml" Requires="v">
                <p:oleObj spid="_x0000_s38105" r:id="rId3" imgW="1524000" imgH="431800" progId="Equation.3">
                  <p:embed/>
                </p:oleObj>
              </mc:Choice>
              <mc:Fallback>
                <p:oleObj r:id="rId3" imgW="1524000" imgH="431800" progId="Equation.3">
                  <p:embed/>
                  <p:pic>
                    <p:nvPicPr>
                      <p:cNvPr id="43014" name="Object 6"/>
                      <p:cNvPicPr/>
                      <p:nvPr/>
                    </p:nvPicPr>
                    <p:blipFill>
                      <a:blip r:embed="rId4"/>
                      <a:stretch>
                        <a:fillRect/>
                      </a:stretch>
                    </p:blipFill>
                    <p:spPr>
                      <a:xfrm>
                        <a:off x="411538" y="3100849"/>
                        <a:ext cx="6080676" cy="1096236"/>
                      </a:xfrm>
                      <a:prstGeom prst="rect">
                        <a:avLst/>
                      </a:prstGeom>
                      <a:solidFill>
                        <a:srgbClr val="0070C0"/>
                      </a:solidFill>
                      <a:ln w="38100">
                        <a:noFill/>
                        <a:miter/>
                      </a:ln>
                    </p:spPr>
                  </p:pic>
                </p:oleObj>
              </mc:Fallback>
            </mc:AlternateContent>
          </a:graphicData>
        </a:graphic>
      </p:graphicFrame>
      <p:graphicFrame>
        <p:nvGraphicFramePr>
          <p:cNvPr id="8" name="Object 9">
            <a:extLst>
              <a:ext uri="{FF2B5EF4-FFF2-40B4-BE49-F238E27FC236}">
                <a16:creationId xmlns:a16="http://schemas.microsoft.com/office/drawing/2014/main" id="{F2AFDB53-0915-F142-959E-CDEB4A9C3362}"/>
              </a:ext>
            </a:extLst>
          </p:cNvPr>
          <p:cNvGraphicFramePr>
            <a:graphicFrameLocks noChangeAspect="1"/>
          </p:cNvGraphicFramePr>
          <p:nvPr>
            <p:extLst>
              <p:ext uri="{D42A27DB-BD31-4B8C-83A1-F6EECF244321}">
                <p14:modId xmlns:p14="http://schemas.microsoft.com/office/powerpoint/2010/main" val="1236870170"/>
              </p:ext>
            </p:extLst>
          </p:nvPr>
        </p:nvGraphicFramePr>
        <p:xfrm>
          <a:off x="411538" y="2084851"/>
          <a:ext cx="6080676" cy="919702"/>
        </p:xfrm>
        <a:graphic>
          <a:graphicData uri="http://schemas.openxmlformats.org/presentationml/2006/ole">
            <mc:AlternateContent xmlns:mc="http://schemas.openxmlformats.org/markup-compatibility/2006">
              <mc:Choice xmlns:v="urn:schemas-microsoft-com:vml" Requires="v">
                <p:oleObj spid="_x0000_s38106" r:id="rId5" imgW="2159000" imgH="393700" progId="Equation.3">
                  <p:embed/>
                </p:oleObj>
              </mc:Choice>
              <mc:Fallback>
                <p:oleObj r:id="rId5" imgW="2159000" imgH="393700" progId="Equation.3">
                  <p:embed/>
                  <p:pic>
                    <p:nvPicPr>
                      <p:cNvPr id="43017" name="Object 9"/>
                      <p:cNvPicPr/>
                      <p:nvPr/>
                    </p:nvPicPr>
                    <p:blipFill>
                      <a:blip r:embed="rId6"/>
                      <a:stretch>
                        <a:fillRect/>
                      </a:stretch>
                    </p:blipFill>
                    <p:spPr>
                      <a:xfrm>
                        <a:off x="411538" y="2084851"/>
                        <a:ext cx="6080676" cy="919702"/>
                      </a:xfrm>
                      <a:prstGeom prst="rect">
                        <a:avLst/>
                      </a:prstGeom>
                      <a:solidFill>
                        <a:srgbClr val="00B0F0"/>
                      </a:solidFill>
                      <a:ln w="38100">
                        <a:noFill/>
                        <a:miter/>
                      </a:ln>
                    </p:spPr>
                  </p:pic>
                </p:oleObj>
              </mc:Fallback>
            </mc:AlternateContent>
          </a:graphicData>
        </a:graphic>
      </p:graphicFrame>
      <p:sp>
        <p:nvSpPr>
          <p:cNvPr id="9" name="Rectangle 12">
            <a:extLst>
              <a:ext uri="{FF2B5EF4-FFF2-40B4-BE49-F238E27FC236}">
                <a16:creationId xmlns:a16="http://schemas.microsoft.com/office/drawing/2014/main" id="{E7AE5B70-BDC8-7F48-AFAD-3972FDFB44A3}"/>
              </a:ext>
            </a:extLst>
          </p:cNvPr>
          <p:cNvSpPr/>
          <p:nvPr/>
        </p:nvSpPr>
        <p:spPr>
          <a:xfrm>
            <a:off x="392473" y="4505681"/>
            <a:ext cx="5587684" cy="639534"/>
          </a:xfrm>
          <a:prstGeom prst="rect">
            <a:avLst/>
          </a:prstGeom>
          <a:solidFill>
            <a:srgbClr val="01C1AF"/>
          </a:solidFill>
          <a:ln w="9525" cap="flat" cmpd="sng">
            <a:solidFill>
              <a:schemeClr val="tx1"/>
            </a:solidFill>
            <a:prstDash val="solid"/>
            <a:miter/>
            <a:headEnd type="none" w="med" len="med"/>
            <a:tailEnd type="none" w="med" len="med"/>
          </a:ln>
        </p:spPr>
        <p:txBody>
          <a:bodyPr wrap="square" anchor="ctr">
            <a:spAutoFit/>
          </a:bodyPr>
          <a:lstStyle/>
          <a:p>
            <a:pPr algn="just">
              <a:buFont typeface="Arial" panose="020B0604020202020204" pitchFamily="34" charset="0"/>
              <a:buNone/>
            </a:pPr>
            <a:r>
              <a:rPr lang="zh-CN" altLang="en-US" sz="1778" dirty="0">
                <a:solidFill>
                  <a:schemeClr val="bg2"/>
                </a:solidFill>
              </a:rPr>
              <a:t>于是如果定义一个</a:t>
            </a:r>
            <a:r>
              <a:rPr lang="zh-CN" altLang="en-US" sz="1778" dirty="0">
                <a:solidFill>
                  <a:schemeClr val="bg2"/>
                </a:solidFill>
                <a:latin typeface="宋体" panose="02010600030101010101" pitchFamily="2" charset="-122"/>
              </a:rPr>
              <a:t>势函数</a:t>
            </a:r>
            <a:r>
              <a:rPr lang="zh-CN" altLang="en-US" sz="1778" dirty="0">
                <a:solidFill>
                  <a:schemeClr val="bg2"/>
                </a:solidFill>
                <a:sym typeface="Symbol" panose="05050102010706020507" pitchFamily="18" charset="2"/>
              </a:rPr>
              <a:t>，</a:t>
            </a:r>
            <a:r>
              <a:rPr lang="zh-CN" altLang="en-US" sz="1778" dirty="0">
                <a:solidFill>
                  <a:schemeClr val="bg2"/>
                </a:solidFill>
                <a:latin typeface="宋体" panose="02010600030101010101" pitchFamily="2" charset="-122"/>
              </a:rPr>
              <a:t>满足</a:t>
            </a:r>
            <a:r>
              <a:rPr lang="zh-CN" altLang="en-US" sz="1778" dirty="0">
                <a:solidFill>
                  <a:schemeClr val="bg2"/>
                </a:solidFill>
                <a:sym typeface="Symbol" panose="05050102010706020507" pitchFamily="18" charset="2"/>
              </a:rPr>
              <a:t></a:t>
            </a:r>
            <a:r>
              <a:rPr lang="zh-CN" altLang="en-US" sz="1778" dirty="0">
                <a:solidFill>
                  <a:schemeClr val="bg2"/>
                </a:solidFill>
              </a:rPr>
              <a:t>(</a:t>
            </a:r>
            <a:r>
              <a:rPr lang="en-US" altLang="zh-CN" sz="1778" dirty="0">
                <a:solidFill>
                  <a:schemeClr val="bg2"/>
                </a:solidFill>
              </a:rPr>
              <a:t>D</a:t>
            </a:r>
            <a:r>
              <a:rPr lang="en-US" altLang="zh-CN" sz="1778" baseline="-30000" dirty="0">
                <a:solidFill>
                  <a:schemeClr val="bg2"/>
                </a:solidFill>
              </a:rPr>
              <a:t>n</a:t>
            </a:r>
            <a:r>
              <a:rPr lang="en-US" altLang="zh-CN" sz="1778" dirty="0">
                <a:solidFill>
                  <a:schemeClr val="bg2"/>
                </a:solidFill>
              </a:rPr>
              <a:t>)</a:t>
            </a:r>
            <a:r>
              <a:rPr lang="en-US" altLang="zh-CN" sz="1778" dirty="0">
                <a:solidFill>
                  <a:schemeClr val="bg2"/>
                </a:solidFill>
                <a:sym typeface="Symbol" panose="05050102010706020507" pitchFamily="18" charset="2"/>
              </a:rPr>
              <a:t></a:t>
            </a:r>
            <a:r>
              <a:rPr lang="en-US" altLang="zh-CN" sz="1778" dirty="0">
                <a:solidFill>
                  <a:schemeClr val="bg2"/>
                </a:solidFill>
              </a:rPr>
              <a:t>(D</a:t>
            </a:r>
            <a:r>
              <a:rPr lang="en-US" altLang="zh-CN" sz="1778" baseline="-30000" dirty="0">
                <a:solidFill>
                  <a:schemeClr val="bg2"/>
                </a:solidFill>
              </a:rPr>
              <a:t>0</a:t>
            </a:r>
            <a:r>
              <a:rPr lang="en-US" altLang="zh-CN" sz="1778" dirty="0">
                <a:solidFill>
                  <a:schemeClr val="bg2"/>
                </a:solidFill>
              </a:rPr>
              <a:t>)，</a:t>
            </a:r>
            <a:r>
              <a:rPr lang="zh-CN" altLang="en-US" sz="1778" dirty="0">
                <a:solidFill>
                  <a:schemeClr val="bg2"/>
                </a:solidFill>
              </a:rPr>
              <a:t>则总的</a:t>
            </a:r>
          </a:p>
          <a:p>
            <a:pPr algn="just">
              <a:buFont typeface="Arial" panose="020B0604020202020204" pitchFamily="34" charset="0"/>
              <a:buNone/>
            </a:pPr>
            <a:r>
              <a:rPr lang="zh-CN" altLang="en-US" sz="1778" dirty="0">
                <a:solidFill>
                  <a:schemeClr val="bg2"/>
                </a:solidFill>
              </a:rPr>
              <a:t>平摊代价就</a:t>
            </a:r>
            <a:r>
              <a:rPr lang="zh-CN" altLang="en-US" sz="1778" dirty="0">
                <a:solidFill>
                  <a:schemeClr val="bg2"/>
                </a:solidFill>
                <a:latin typeface="宋体" panose="02010600030101010101" pitchFamily="2" charset="-122"/>
              </a:rPr>
              <a:t>是总的实际代价的一个上界</a:t>
            </a:r>
            <a:r>
              <a:rPr lang="zh-CN" altLang="en-US" sz="1778" dirty="0">
                <a:solidFill>
                  <a:schemeClr val="bg2"/>
                </a:solidFill>
              </a:rPr>
              <a:t> </a:t>
            </a:r>
            <a:r>
              <a:rPr lang="en-US" altLang="zh-CN" sz="1778" dirty="0">
                <a:solidFill>
                  <a:srgbClr val="CC3399"/>
                </a:solidFill>
              </a:rPr>
              <a:t> </a:t>
            </a:r>
            <a:endParaRPr lang="zh-CN" altLang="en-US" sz="1778" dirty="0">
              <a:solidFill>
                <a:srgbClr val="CC3399"/>
              </a:solidFill>
            </a:endParaRPr>
          </a:p>
        </p:txBody>
      </p:sp>
      <p:sp>
        <p:nvSpPr>
          <p:cNvPr id="10" name="AutoShape 13">
            <a:extLst>
              <a:ext uri="{FF2B5EF4-FFF2-40B4-BE49-F238E27FC236}">
                <a16:creationId xmlns:a16="http://schemas.microsoft.com/office/drawing/2014/main" id="{34623AD4-A6F1-F049-A60D-6DD03C582A5C}"/>
              </a:ext>
            </a:extLst>
          </p:cNvPr>
          <p:cNvSpPr/>
          <p:nvPr/>
        </p:nvSpPr>
        <p:spPr>
          <a:xfrm>
            <a:off x="6522751" y="2101095"/>
            <a:ext cx="2653219" cy="2171387"/>
          </a:xfrm>
          <a:prstGeom prst="wedgeEllipseCallout">
            <a:avLst>
              <a:gd name="adj1" fmla="val -71816"/>
              <a:gd name="adj2" fmla="val 75881"/>
            </a:avLst>
          </a:prstGeom>
          <a:solidFill>
            <a:srgbClr val="CCFFFF"/>
          </a:solidFill>
          <a:ln w="9525" cap="flat" cmpd="sng">
            <a:solidFill>
              <a:schemeClr val="tx1"/>
            </a:solidFill>
            <a:prstDash val="solid"/>
            <a:miter/>
            <a:headEnd type="none" w="med" len="med"/>
            <a:tailEnd type="none" w="med" len="med"/>
          </a:ln>
        </p:spPr>
        <p:txBody>
          <a:bodyPr anchor="ctr"/>
          <a:lstStyle/>
          <a:p>
            <a:pPr algn="ctr">
              <a:buFont typeface="Arial" panose="020B0604020202020204" pitchFamily="34" charset="0"/>
              <a:buNone/>
            </a:pPr>
            <a:r>
              <a:rPr lang="zh-CN" altLang="en-US" sz="2133" dirty="0">
                <a:solidFill>
                  <a:srgbClr val="000066"/>
                </a:solidFill>
                <a:latin typeface="宋体" panose="02010600030101010101" pitchFamily="2" charset="-122"/>
              </a:rPr>
              <a:t>在实践中，我们定义</a:t>
            </a:r>
            <a:r>
              <a:rPr lang="zh-CN" altLang="en-US" sz="2133" dirty="0">
                <a:solidFill>
                  <a:srgbClr val="000066"/>
                </a:solidFill>
                <a:sym typeface="Symbol" panose="05050102010706020507" pitchFamily="18" charset="2"/>
              </a:rPr>
              <a:t></a:t>
            </a:r>
            <a:r>
              <a:rPr lang="zh-CN" altLang="en-US" sz="2133" dirty="0">
                <a:solidFill>
                  <a:srgbClr val="000066"/>
                </a:solidFill>
              </a:rPr>
              <a:t>(</a:t>
            </a:r>
            <a:r>
              <a:rPr lang="en-US" altLang="zh-CN" sz="2133" dirty="0">
                <a:solidFill>
                  <a:srgbClr val="000066"/>
                </a:solidFill>
              </a:rPr>
              <a:t>D</a:t>
            </a:r>
            <a:r>
              <a:rPr lang="en-US" altLang="zh-CN" sz="2133" baseline="-30000" dirty="0">
                <a:solidFill>
                  <a:srgbClr val="000066"/>
                </a:solidFill>
              </a:rPr>
              <a:t>0</a:t>
            </a:r>
            <a:r>
              <a:rPr lang="en-US" altLang="zh-CN" sz="2133" dirty="0">
                <a:solidFill>
                  <a:srgbClr val="000066"/>
                </a:solidFill>
              </a:rPr>
              <a:t>)</a:t>
            </a:r>
            <a:r>
              <a:rPr lang="zh-CN" altLang="en-US" sz="2133" dirty="0">
                <a:solidFill>
                  <a:srgbClr val="000066"/>
                </a:solidFill>
                <a:latin typeface="宋体" panose="02010600030101010101" pitchFamily="2" charset="-122"/>
              </a:rPr>
              <a:t>为</a:t>
            </a:r>
            <a:r>
              <a:rPr lang="zh-CN" altLang="en-US" sz="2133" dirty="0">
                <a:solidFill>
                  <a:srgbClr val="000066"/>
                </a:solidFill>
              </a:rPr>
              <a:t>0</a:t>
            </a:r>
            <a:r>
              <a:rPr lang="zh-CN" altLang="en-US" sz="2133" dirty="0">
                <a:solidFill>
                  <a:srgbClr val="000066"/>
                </a:solidFill>
                <a:latin typeface="宋体" panose="02010600030101010101" pitchFamily="2" charset="-122"/>
              </a:rPr>
              <a:t>，然后要求对所有</a:t>
            </a:r>
            <a:r>
              <a:rPr lang="en-US" altLang="zh-CN" sz="2133" dirty="0">
                <a:solidFill>
                  <a:srgbClr val="000066"/>
                </a:solidFill>
              </a:rPr>
              <a:t>i</a:t>
            </a:r>
            <a:r>
              <a:rPr lang="zh-CN" altLang="en-US" sz="2133" dirty="0">
                <a:solidFill>
                  <a:srgbClr val="000066"/>
                </a:solidFill>
                <a:latin typeface="宋体" panose="02010600030101010101" pitchFamily="2" charset="-122"/>
              </a:rPr>
              <a:t>有</a:t>
            </a:r>
            <a:r>
              <a:rPr lang="zh-CN" altLang="en-US" sz="2133" dirty="0">
                <a:solidFill>
                  <a:srgbClr val="000066"/>
                </a:solidFill>
                <a:sym typeface="Symbol" panose="05050102010706020507" pitchFamily="18" charset="2"/>
              </a:rPr>
              <a:t></a:t>
            </a:r>
            <a:r>
              <a:rPr lang="zh-CN" altLang="en-US" sz="2133" dirty="0">
                <a:solidFill>
                  <a:srgbClr val="000066"/>
                </a:solidFill>
              </a:rPr>
              <a:t>(</a:t>
            </a:r>
            <a:r>
              <a:rPr lang="en-US" altLang="zh-CN" sz="2133" dirty="0">
                <a:solidFill>
                  <a:srgbClr val="000066"/>
                </a:solidFill>
              </a:rPr>
              <a:t>D</a:t>
            </a:r>
            <a:r>
              <a:rPr lang="en-US" altLang="zh-CN" sz="2133" baseline="-30000" dirty="0">
                <a:solidFill>
                  <a:srgbClr val="000066"/>
                </a:solidFill>
              </a:rPr>
              <a:t>i</a:t>
            </a:r>
            <a:r>
              <a:rPr lang="en-US" altLang="zh-CN" sz="2133" dirty="0">
                <a:solidFill>
                  <a:srgbClr val="000066"/>
                </a:solidFill>
              </a:rPr>
              <a:t>)</a:t>
            </a:r>
            <a:r>
              <a:rPr lang="en-US" altLang="zh-CN" sz="2133" dirty="0">
                <a:solidFill>
                  <a:srgbClr val="000066"/>
                </a:solidFill>
                <a:sym typeface="Symbol" panose="05050102010706020507" pitchFamily="18" charset="2"/>
              </a:rPr>
              <a:t></a:t>
            </a:r>
            <a:r>
              <a:rPr lang="en-US" altLang="zh-CN" sz="2133" dirty="0">
                <a:solidFill>
                  <a:srgbClr val="000066"/>
                </a:solidFill>
              </a:rPr>
              <a:t>0 </a:t>
            </a:r>
            <a:endParaRPr lang="zh-CN" altLang="en-US" sz="2133" dirty="0">
              <a:solidFill>
                <a:srgbClr val="000066"/>
              </a:solidFill>
            </a:endParaRPr>
          </a:p>
        </p:txBody>
      </p:sp>
      <p:sp>
        <p:nvSpPr>
          <p:cNvPr id="11" name="AutoShape 14">
            <a:extLst>
              <a:ext uri="{FF2B5EF4-FFF2-40B4-BE49-F238E27FC236}">
                <a16:creationId xmlns:a16="http://schemas.microsoft.com/office/drawing/2014/main" id="{1EEA0470-74F5-CD4C-8B39-1977EBD15DC9}"/>
              </a:ext>
            </a:extLst>
          </p:cNvPr>
          <p:cNvSpPr/>
          <p:nvPr/>
        </p:nvSpPr>
        <p:spPr>
          <a:xfrm>
            <a:off x="400507" y="5536734"/>
            <a:ext cx="7726550" cy="847058"/>
          </a:xfrm>
          <a:prstGeom prst="roundRect">
            <a:avLst/>
          </a:prstGeom>
          <a:solidFill>
            <a:srgbClr val="CCFFFF"/>
          </a:solidFill>
          <a:ln w="9525" cap="flat" cmpd="sng">
            <a:solidFill>
              <a:schemeClr val="tx1"/>
            </a:solidFill>
            <a:prstDash val="solid"/>
            <a:miter/>
            <a:headEnd type="none" w="med" len="med"/>
            <a:tailEnd type="none" w="med" len="med"/>
          </a:ln>
        </p:spPr>
        <p:txBody>
          <a:bodyPr anchor="ctr"/>
          <a:lstStyle/>
          <a:p>
            <a:pPr algn="just">
              <a:buFont typeface="Arial" panose="020B0604020202020204" pitchFamily="34" charset="0"/>
              <a:buNone/>
            </a:pPr>
            <a:r>
              <a:rPr lang="zh-CN" altLang="en-US" sz="2489" dirty="0">
                <a:solidFill>
                  <a:srgbClr val="000066"/>
                </a:solidFill>
              </a:rPr>
              <a:t>平摊代价依赖于所选择的势函数</a:t>
            </a:r>
            <a:r>
              <a:rPr lang="zh-CN" altLang="en-US" sz="2489" dirty="0">
                <a:solidFill>
                  <a:srgbClr val="000066"/>
                </a:solidFill>
                <a:sym typeface="Symbol" panose="05050102010706020507" pitchFamily="18" charset="2"/>
              </a:rPr>
              <a:t></a:t>
            </a:r>
            <a:r>
              <a:rPr lang="zh-CN" altLang="en-US" sz="2489" dirty="0">
                <a:solidFill>
                  <a:srgbClr val="000066"/>
                </a:solidFill>
              </a:rPr>
              <a:t>。不同的势函数可能会</a:t>
            </a:r>
            <a:r>
              <a:rPr lang="zh-CN" altLang="en-US" sz="2489" dirty="0">
                <a:solidFill>
                  <a:srgbClr val="000066"/>
                </a:solidFill>
                <a:latin typeface="宋体" panose="02010600030101010101" pitchFamily="2" charset="-122"/>
              </a:rPr>
              <a:t>产生不同的平摊代价，但它们都是实际代价的上界</a:t>
            </a:r>
            <a:r>
              <a:rPr lang="zh-CN" altLang="en-US" sz="2489" dirty="0">
                <a:solidFill>
                  <a:srgbClr val="000066"/>
                </a:solidFill>
              </a:rPr>
              <a:t> </a:t>
            </a:r>
          </a:p>
        </p:txBody>
      </p:sp>
      <p:sp>
        <p:nvSpPr>
          <p:cNvPr id="3" name="Slide Number Placeholder 2">
            <a:extLst>
              <a:ext uri="{FF2B5EF4-FFF2-40B4-BE49-F238E27FC236}">
                <a16:creationId xmlns:a16="http://schemas.microsoft.com/office/drawing/2014/main" id="{F8CC9394-6E65-C746-AC62-827F67208625}"/>
              </a:ext>
            </a:extLst>
          </p:cNvPr>
          <p:cNvSpPr>
            <a:spLocks noGrp="1"/>
          </p:cNvSpPr>
          <p:nvPr>
            <p:ph type="sldNum" sz="quarter" idx="12"/>
          </p:nvPr>
        </p:nvSpPr>
        <p:spPr/>
        <p:txBody>
          <a:bodyPr/>
          <a:lstStyle/>
          <a:p>
            <a:fld id="{0063EC4C-CFD8-4F45-A0A2-30028C1F73DB}" type="slidenum">
              <a:rPr lang="en-CN" smtClean="0"/>
              <a:pPr/>
              <a:t>24</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2E3F9F4B-B1BA-0A46-BFC3-1E1BA32667EC}"/>
              </a:ext>
            </a:extLst>
          </p:cNvPr>
          <p:cNvSpPr>
            <a:spLocks noGrp="1"/>
          </p:cNvSpPr>
          <p:nvPr>
            <p:ph type="title"/>
          </p:nvPr>
        </p:nvSpPr>
        <p:spPr/>
        <p:txBody>
          <a:bodyPr/>
          <a:lstStyle/>
          <a:p>
            <a:r>
              <a:rPr lang="en-CN" dirty="0"/>
              <a:t>势能方法</a:t>
            </a:r>
            <a:r>
              <a:rPr lang="en-US" altLang="zh-CN" dirty="0"/>
              <a:t>-</a:t>
            </a:r>
            <a:r>
              <a:rPr lang="zh-CN" altLang="en-US" sz="2489" dirty="0">
                <a:solidFill>
                  <a:srgbClr val="FF0000"/>
                </a:solidFill>
              </a:rPr>
              <a:t>基本原理</a:t>
            </a:r>
            <a:endParaRPr lang="en-CN" dirty="0"/>
          </a:p>
        </p:txBody>
      </p:sp>
    </p:spTree>
    <p:extLst>
      <p:ext uri="{BB962C8B-B14F-4D97-AF65-F5344CB8AC3E}">
        <p14:creationId xmlns:p14="http://schemas.microsoft.com/office/powerpoint/2010/main" val="3729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bldLvl="0" animBg="1"/>
      <p:bldP spid="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D8DBFE-EFDE-2C4F-9DC9-34B3A68FB936}"/>
              </a:ext>
            </a:extLst>
          </p:cNvPr>
          <p:cNvSpPr>
            <a:spLocks noGrp="1"/>
          </p:cNvSpPr>
          <p:nvPr>
            <p:ph idx="4294967295"/>
          </p:nvPr>
        </p:nvSpPr>
        <p:spPr>
          <a:xfrm>
            <a:off x="381000" y="1380295"/>
            <a:ext cx="8229600" cy="4064000"/>
          </a:xfrm>
        </p:spPr>
        <p:txBody>
          <a:bodyPr vert="horz" wrap="square" lIns="81280" tIns="40640" rIns="81280" bIns="40640" rtlCol="0" anchor="t">
            <a:normAutofit/>
          </a:bodyPr>
          <a:lstStyle/>
          <a:p>
            <a:pPr algn="just"/>
            <a:r>
              <a:rPr lang="zh-CN" altLang="en-US"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定义势函数：</a:t>
            </a:r>
            <a:r>
              <a:rPr lang="zh-CN" altLang="en-US" b="1"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zh-CN" altLang="en-US" b="1" dirty="0">
                <a:latin typeface="Times New Roman" panose="02020603050405020304" pitchFamily="18" charset="0"/>
                <a:ea typeface="SimSun" panose="02010600030101010101" pitchFamily="2" charset="-122"/>
                <a:cs typeface="Times New Roman" panose="02020603050405020304" pitchFamily="18" charset="0"/>
              </a:rPr>
              <a:t>(</a:t>
            </a:r>
            <a:r>
              <a:rPr lang="en-US" altLang="zh-CN" b="1" dirty="0">
                <a:latin typeface="Times New Roman" panose="02020603050405020304" pitchFamily="18" charset="0"/>
                <a:ea typeface="SimSun" panose="02010600030101010101" pitchFamily="2" charset="-122"/>
                <a:cs typeface="Times New Roman" panose="02020603050405020304" pitchFamily="18" charset="0"/>
              </a:rPr>
              <a:t>D)=</a:t>
            </a:r>
            <a:r>
              <a:rPr lang="zh-CN" altLang="en-US" b="1" dirty="0">
                <a:latin typeface="Times New Roman" panose="02020603050405020304" pitchFamily="18" charset="0"/>
                <a:ea typeface="SimSun" panose="02010600030101010101" pitchFamily="2" charset="-122"/>
                <a:cs typeface="Times New Roman" panose="02020603050405020304" pitchFamily="18" charset="0"/>
              </a:rPr>
              <a:t>栈</a:t>
            </a:r>
            <a:r>
              <a:rPr lang="en-US" altLang="zh-CN" b="1" dirty="0">
                <a:latin typeface="Times New Roman" panose="02020603050405020304" pitchFamily="18" charset="0"/>
                <a:ea typeface="SimSun" panose="02010600030101010101" pitchFamily="2" charset="-122"/>
                <a:cs typeface="Times New Roman" panose="02020603050405020304" pitchFamily="18" charset="0"/>
              </a:rPr>
              <a:t>D</a:t>
            </a:r>
            <a:r>
              <a:rPr lang="zh-CN" altLang="en-US" b="1" dirty="0">
                <a:latin typeface="Times New Roman" panose="02020603050405020304" pitchFamily="18" charset="0"/>
                <a:ea typeface="SimSun" panose="02010600030101010101" pitchFamily="2" charset="-122"/>
                <a:cs typeface="Times New Roman" panose="02020603050405020304" pitchFamily="18" charset="0"/>
              </a:rPr>
              <a:t>中对象的个数</a:t>
            </a:r>
          </a:p>
          <a:p>
            <a:pPr algn="just"/>
            <a:r>
              <a:rPr lang="zh-CN" altLang="en-US" dirty="0">
                <a:latin typeface="Times New Roman" panose="02020603050405020304" pitchFamily="18" charset="0"/>
                <a:ea typeface="SimSun" panose="02010600030101010101" pitchFamily="2" charset="-122"/>
                <a:cs typeface="Times New Roman" panose="02020603050405020304" pitchFamily="18" charset="0"/>
              </a:rPr>
              <a:t>初始栈</a:t>
            </a:r>
            <a:r>
              <a:rPr lang="en-US" altLang="zh-CN" dirty="0">
                <a:latin typeface="Times New Roman" panose="02020603050405020304" pitchFamily="18" charset="0"/>
                <a:ea typeface="SimSun" panose="02010600030101010101" pitchFamily="2" charset="-122"/>
                <a:cs typeface="Times New Roman" panose="02020603050405020304" pitchFamily="18" charset="0"/>
              </a:rPr>
              <a:t>D</a:t>
            </a:r>
            <a:r>
              <a:rPr lang="en-US" altLang="zh-CN" baseline="-30000" dirty="0">
                <a:latin typeface="Times New Roman" panose="02020603050405020304" pitchFamily="18" charset="0"/>
                <a:ea typeface="SimSun" panose="02010600030101010101" pitchFamily="2" charset="-122"/>
                <a:cs typeface="Times New Roman" panose="02020603050405020304" pitchFamily="18" charset="0"/>
              </a:rPr>
              <a:t>0</a:t>
            </a:r>
            <a:r>
              <a:rPr lang="zh-CN" altLang="en-US" dirty="0">
                <a:latin typeface="Times New Roman" panose="02020603050405020304" pitchFamily="18" charset="0"/>
                <a:ea typeface="SimSun" panose="02010600030101010101" pitchFamily="2" charset="-122"/>
                <a:cs typeface="Times New Roman" panose="02020603050405020304" pitchFamily="18" charset="0"/>
              </a:rPr>
              <a:t>为，</a:t>
            </a:r>
            <a:r>
              <a:rPr lang="zh-CN" altLang="en-US"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latin typeface="Times New Roman" panose="02020603050405020304" pitchFamily="18" charset="0"/>
                <a:ea typeface="SimSun" panose="02010600030101010101" pitchFamily="2" charset="-122"/>
                <a:cs typeface="Times New Roman" panose="02020603050405020304" pitchFamily="18" charset="0"/>
              </a:rPr>
              <a:t>D</a:t>
            </a:r>
            <a:r>
              <a:rPr lang="en-US" altLang="zh-CN" baseline="-30000" dirty="0">
                <a:latin typeface="Times New Roman" panose="02020603050405020304" pitchFamily="18" charset="0"/>
                <a:ea typeface="SimSun" panose="02010600030101010101" pitchFamily="2" charset="-122"/>
                <a:cs typeface="Times New Roman" panose="02020603050405020304" pitchFamily="18" charset="0"/>
              </a:rPr>
              <a:t>0</a:t>
            </a:r>
            <a:r>
              <a:rPr lang="en-US" altLang="zh-CN" dirty="0">
                <a:latin typeface="Times New Roman" panose="02020603050405020304" pitchFamily="18" charset="0"/>
                <a:ea typeface="SimSun" panose="02010600030101010101" pitchFamily="2" charset="-122"/>
                <a:cs typeface="Times New Roman" panose="02020603050405020304" pitchFamily="18" charset="0"/>
              </a:rPr>
              <a:t>)=0</a:t>
            </a:r>
          </a:p>
          <a:p>
            <a:pPr algn="just"/>
            <a:r>
              <a:rPr lang="zh-CN" altLang="en-US" dirty="0">
                <a:latin typeface="Times New Roman" panose="02020603050405020304" pitchFamily="18" charset="0"/>
                <a:ea typeface="SimSun" panose="02010600030101010101" pitchFamily="2" charset="-122"/>
                <a:cs typeface="Times New Roman" panose="02020603050405020304" pitchFamily="18" charset="0"/>
              </a:rPr>
              <a:t>因为栈中的对象数始终非负，第</a:t>
            </a:r>
            <a:r>
              <a:rPr lang="en-US" altLang="zh-CN" dirty="0">
                <a:latin typeface="Times New Roman" panose="02020603050405020304" pitchFamily="18" charset="0"/>
                <a:ea typeface="SimSun" panose="02010600030101010101" pitchFamily="2" charset="-122"/>
                <a:cs typeface="Times New Roman" panose="02020603050405020304" pitchFamily="18" charset="0"/>
              </a:rPr>
              <a:t>i</a:t>
            </a:r>
            <a:r>
              <a:rPr lang="zh-CN" altLang="en-US" dirty="0">
                <a:latin typeface="Times New Roman" panose="02020603050405020304" pitchFamily="18" charset="0"/>
                <a:ea typeface="SimSun" panose="02010600030101010101" pitchFamily="2" charset="-122"/>
                <a:cs typeface="Times New Roman" panose="02020603050405020304" pitchFamily="18" charset="0"/>
              </a:rPr>
              <a:t>个操作之后的栈</a:t>
            </a:r>
            <a:r>
              <a:rPr lang="en-US" altLang="zh-CN" dirty="0">
                <a:latin typeface="Times New Roman" panose="02020603050405020304" pitchFamily="18" charset="0"/>
                <a:ea typeface="SimSun" panose="02010600030101010101" pitchFamily="2" charset="-122"/>
                <a:cs typeface="Times New Roman" panose="02020603050405020304" pitchFamily="18" charset="0"/>
              </a:rPr>
              <a:t>D</a:t>
            </a:r>
            <a:r>
              <a:rPr lang="en-US" altLang="zh-CN" baseline="-30000" dirty="0">
                <a:latin typeface="Times New Roman" panose="02020603050405020304" pitchFamily="18" charset="0"/>
                <a:ea typeface="SimSun" panose="02010600030101010101" pitchFamily="2" charset="-122"/>
                <a:cs typeface="Times New Roman" panose="02020603050405020304" pitchFamily="18" charset="0"/>
              </a:rPr>
              <a:t>i</a:t>
            </a:r>
            <a:r>
              <a:rPr lang="zh-CN" altLang="en-US" dirty="0">
                <a:latin typeface="Times New Roman" panose="02020603050405020304" pitchFamily="18" charset="0"/>
                <a:ea typeface="SimSun" panose="02010600030101010101" pitchFamily="2" charset="-122"/>
                <a:cs typeface="Times New Roman" panose="02020603050405020304" pitchFamily="18" charset="0"/>
              </a:rPr>
              <a:t>满足</a:t>
            </a:r>
            <a:r>
              <a:rPr lang="zh-CN" altLang="en-US"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latin typeface="Times New Roman" panose="02020603050405020304" pitchFamily="18" charset="0"/>
                <a:ea typeface="SimSun" panose="02010600030101010101" pitchFamily="2" charset="-122"/>
                <a:cs typeface="Times New Roman" panose="02020603050405020304" pitchFamily="18" charset="0"/>
              </a:rPr>
              <a:t>D</a:t>
            </a:r>
            <a:r>
              <a:rPr lang="en-US" altLang="zh-CN" baseline="-30000" dirty="0">
                <a:latin typeface="Times New Roman" panose="02020603050405020304" pitchFamily="18" charset="0"/>
                <a:ea typeface="SimSun" panose="02010600030101010101" pitchFamily="2" charset="-122"/>
                <a:cs typeface="Times New Roman" panose="02020603050405020304" pitchFamily="18" charset="0"/>
              </a:rPr>
              <a:t>i</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r>
              <a:rPr lang="en-US" altLang="zh-CN"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SimSun" panose="02010600030101010101" pitchFamily="2" charset="-122"/>
                <a:cs typeface="Times New Roman" panose="02020603050405020304" pitchFamily="18" charset="0"/>
              </a:rPr>
              <a:t>0=</a:t>
            </a:r>
            <a:r>
              <a:rPr lang="en-US" altLang="zh-CN"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SimSun" panose="02010600030101010101" pitchFamily="2" charset="-122"/>
                <a:cs typeface="Times New Roman" panose="02020603050405020304" pitchFamily="18" charset="0"/>
              </a:rPr>
              <a:t>(D</a:t>
            </a:r>
            <a:r>
              <a:rPr lang="en-US" altLang="zh-CN" baseline="-30000" dirty="0">
                <a:latin typeface="Times New Roman" panose="02020603050405020304" pitchFamily="18" charset="0"/>
                <a:ea typeface="SimSun" panose="02010600030101010101" pitchFamily="2" charset="-122"/>
                <a:cs typeface="Times New Roman" panose="02020603050405020304" pitchFamily="18" charset="0"/>
              </a:rPr>
              <a:t>0</a:t>
            </a:r>
            <a:r>
              <a:rPr lang="en-US" altLang="zh-CN" dirty="0">
                <a:latin typeface="Times New Roman" panose="02020603050405020304" pitchFamily="18" charset="0"/>
                <a:ea typeface="SimSun" panose="02010600030101010101" pitchFamily="2" charset="-122"/>
                <a:cs typeface="Times New Roman" panose="02020603050405020304" pitchFamily="18" charset="0"/>
              </a:rPr>
              <a:t>)</a:t>
            </a:r>
          </a:p>
          <a:p>
            <a:pPr algn="just"/>
            <a:r>
              <a:rPr lang="zh-CN" altLang="en-US" dirty="0">
                <a:latin typeface="Times New Roman" panose="02020603050405020304" pitchFamily="18" charset="0"/>
                <a:ea typeface="SimSun" panose="02010600030101010101" pitchFamily="2" charset="-122"/>
                <a:cs typeface="Times New Roman" panose="02020603050405020304" pitchFamily="18" charset="0"/>
              </a:rPr>
              <a:t>于是：基于势函数</a:t>
            </a:r>
            <a:r>
              <a:rPr lang="zh-CN" altLang="en-US" dirty="0">
                <a:latin typeface="Times New Roman" panose="02020603050405020304" pitchFamily="18" charset="0"/>
                <a:ea typeface="SimSun" panose="02010600030101010101" pitchFamily="2" charset="-122"/>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ea typeface="SimSun" panose="02010600030101010101" pitchFamily="2" charset="-122"/>
                <a:cs typeface="Times New Roman" panose="02020603050405020304" pitchFamily="18" charset="0"/>
              </a:rPr>
              <a:t>的</a:t>
            </a:r>
            <a:r>
              <a:rPr lang="en-US" altLang="zh-CN" dirty="0">
                <a:latin typeface="Times New Roman" panose="02020603050405020304" pitchFamily="18" charset="0"/>
                <a:ea typeface="SimSun" panose="02010600030101010101" pitchFamily="2" charset="-122"/>
                <a:cs typeface="Times New Roman" panose="02020603050405020304" pitchFamily="18" charset="0"/>
              </a:rPr>
              <a:t>n</a:t>
            </a:r>
            <a:r>
              <a:rPr lang="zh-CN" altLang="en-US" dirty="0">
                <a:latin typeface="Times New Roman" panose="02020603050405020304" pitchFamily="18" charset="0"/>
                <a:ea typeface="SimSun" panose="02010600030101010101" pitchFamily="2" charset="-122"/>
                <a:cs typeface="Times New Roman" panose="02020603050405020304" pitchFamily="18" charset="0"/>
              </a:rPr>
              <a:t>个操作的平摊代价的总和就表示了实际代价的一个上界 </a:t>
            </a:r>
          </a:p>
        </p:txBody>
      </p:sp>
      <p:sp>
        <p:nvSpPr>
          <p:cNvPr id="5" name="TextBox 4">
            <a:extLst>
              <a:ext uri="{FF2B5EF4-FFF2-40B4-BE49-F238E27FC236}">
                <a16:creationId xmlns:a16="http://schemas.microsoft.com/office/drawing/2014/main" id="{53060253-2058-6E4B-A64C-A1BDE211246B}"/>
              </a:ext>
            </a:extLst>
          </p:cNvPr>
          <p:cNvSpPr txBox="1"/>
          <p:nvPr/>
        </p:nvSpPr>
        <p:spPr>
          <a:xfrm>
            <a:off x="1583477" y="4645136"/>
            <a:ext cx="5824647" cy="1323439"/>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如何得到合理的势函数定义？</a:t>
            </a:r>
            <a:endParaRPr lang="en-US" altLang="zh-CN" sz="1600" b="1" dirty="0">
              <a:solidFill>
                <a:srgbClr val="FF0000"/>
              </a:solidFill>
            </a:endParaRPr>
          </a:p>
          <a:p>
            <a:pPr algn="just"/>
            <a:r>
              <a:rPr lang="zh-CN" altLang="en-CN" sz="1600" b="1" dirty="0">
                <a:solidFill>
                  <a:srgbClr val="FF0000"/>
                </a:solidFill>
              </a:rPr>
              <a:t>关键</a:t>
            </a:r>
            <a:r>
              <a:rPr lang="zh-CN" altLang="en-US" sz="1600" b="1" dirty="0">
                <a:solidFill>
                  <a:srgbClr val="FF0000"/>
                </a:solidFill>
              </a:rPr>
              <a:t>：提取具体任务的隐藏信息。</a:t>
            </a:r>
            <a:endParaRPr lang="en-US" altLang="zh-CN" sz="1600" b="1" dirty="0">
              <a:solidFill>
                <a:srgbClr val="FF0000"/>
              </a:solidFill>
            </a:endParaRPr>
          </a:p>
          <a:p>
            <a:pPr algn="just"/>
            <a:r>
              <a:rPr lang="zh-CN" altLang="en-US" sz="1600" b="1" dirty="0">
                <a:solidFill>
                  <a:srgbClr val="FF0000"/>
                </a:solidFill>
              </a:rPr>
              <a:t>本例的隐藏信息：一个对象在每次被压入栈后至多被弹出一次。</a:t>
            </a:r>
            <a:endParaRPr lang="en-US" altLang="zh-CN" sz="1600" b="1" dirty="0">
              <a:solidFill>
                <a:srgbClr val="FF0000"/>
              </a:solidFill>
            </a:endParaRPr>
          </a:p>
          <a:p>
            <a:pPr algn="just"/>
            <a:r>
              <a:rPr lang="zh-CN" altLang="en-CN" sz="1600" b="1" dirty="0">
                <a:solidFill>
                  <a:srgbClr val="FF0000"/>
                </a:solidFill>
              </a:rPr>
              <a:t>因此</a:t>
            </a:r>
            <a:r>
              <a:rPr lang="zh-CN" altLang="en-US" sz="1600" b="1" dirty="0">
                <a:solidFill>
                  <a:srgbClr val="FF0000"/>
                </a:solidFill>
              </a:rPr>
              <a:t>总的存款总额，即总的势能，等于栈中对象的个数，与会计法保持一致。</a:t>
            </a:r>
          </a:p>
        </p:txBody>
      </p:sp>
      <p:sp>
        <p:nvSpPr>
          <p:cNvPr id="3" name="Slide Number Placeholder 2">
            <a:extLst>
              <a:ext uri="{FF2B5EF4-FFF2-40B4-BE49-F238E27FC236}">
                <a16:creationId xmlns:a16="http://schemas.microsoft.com/office/drawing/2014/main" id="{D136F35B-7111-8445-A3B5-4BAB4616F2F0}"/>
              </a:ext>
            </a:extLst>
          </p:cNvPr>
          <p:cNvSpPr>
            <a:spLocks noGrp="1"/>
          </p:cNvSpPr>
          <p:nvPr>
            <p:ph type="sldNum" sz="quarter" idx="12"/>
          </p:nvPr>
        </p:nvSpPr>
        <p:spPr/>
        <p:txBody>
          <a:bodyPr/>
          <a:lstStyle/>
          <a:p>
            <a:fld id="{0063EC4C-CFD8-4F45-A0A2-30028C1F73DB}" type="slidenum">
              <a:rPr lang="en-CN" smtClean="0"/>
              <a:pPr/>
              <a:t>25</a:t>
            </a:fld>
            <a:endParaRPr lang="zh-CN" altLang="en-US" sz="1067" b="1" kern="1200" dirty="0">
              <a:solidFill>
                <a:srgbClr val="F79646">
                  <a:lumMod val="75000"/>
                </a:srgbClr>
              </a:solidFill>
              <a:latin typeface="+mn-lt"/>
              <a:ea typeface="+mn-ea"/>
              <a:cs typeface="+mn-cs"/>
            </a:endParaRPr>
          </a:p>
        </p:txBody>
      </p:sp>
      <p:sp>
        <p:nvSpPr>
          <p:cNvPr id="7" name="Title 6">
            <a:extLst>
              <a:ext uri="{FF2B5EF4-FFF2-40B4-BE49-F238E27FC236}">
                <a16:creationId xmlns:a16="http://schemas.microsoft.com/office/drawing/2014/main" id="{FBE4E566-C719-BD4E-8D25-9C66DA250A92}"/>
              </a:ext>
            </a:extLst>
          </p:cNvPr>
          <p:cNvSpPr>
            <a:spLocks noGrp="1"/>
          </p:cNvSpPr>
          <p:nvPr>
            <p:ph type="title"/>
          </p:nvPr>
        </p:nvSpPr>
        <p:spPr/>
        <p:txBody>
          <a:bodyPr/>
          <a:lstStyle/>
          <a:p>
            <a:r>
              <a:rPr lang="en-CN" dirty="0"/>
              <a:t>势能方法实例</a:t>
            </a:r>
            <a:r>
              <a:rPr lang="en-US" altLang="zh-CN" dirty="0"/>
              <a:t>1-</a:t>
            </a:r>
            <a:r>
              <a:rPr lang="zh-CN" altLang="en-US" sz="2489" dirty="0">
                <a:solidFill>
                  <a:srgbClr val="FF0000"/>
                </a:solidFill>
              </a:rPr>
              <a:t>栈操作</a:t>
            </a:r>
            <a:endParaRPr lang="en-CN" dirty="0"/>
          </a:p>
        </p:txBody>
      </p:sp>
    </p:spTree>
    <p:extLst>
      <p:ext uri="{BB962C8B-B14F-4D97-AF65-F5344CB8AC3E}">
        <p14:creationId xmlns:p14="http://schemas.microsoft.com/office/powerpoint/2010/main" val="390705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5B6BE-37B9-B042-891E-916FC2D85EAC}"/>
              </a:ext>
            </a:extLst>
          </p:cNvPr>
          <p:cNvSpPr>
            <a:spLocks noGrp="1"/>
          </p:cNvSpPr>
          <p:nvPr>
            <p:ph idx="4294967295"/>
          </p:nvPr>
        </p:nvSpPr>
        <p:spPr>
          <a:xfrm>
            <a:off x="395536" y="1195125"/>
            <a:ext cx="8229600" cy="4322930"/>
          </a:xfrm>
        </p:spPr>
        <p:txBody>
          <a:bodyPr/>
          <a:lstStyle/>
          <a:p>
            <a:r>
              <a:rPr lang="en-CN" dirty="0"/>
              <a:t>作用于包含s个对象的栈上的栈操作的平摊代价</a:t>
            </a:r>
          </a:p>
        </p:txBody>
      </p:sp>
      <p:sp>
        <p:nvSpPr>
          <p:cNvPr id="4" name="Rectangle 4">
            <a:extLst>
              <a:ext uri="{FF2B5EF4-FFF2-40B4-BE49-F238E27FC236}">
                <a16:creationId xmlns:a16="http://schemas.microsoft.com/office/drawing/2014/main" id="{1AB27AB6-FCEB-3D45-AC9E-A7DBE95BD782}"/>
              </a:ext>
            </a:extLst>
          </p:cNvPr>
          <p:cNvSpPr/>
          <p:nvPr/>
        </p:nvSpPr>
        <p:spPr>
          <a:xfrm>
            <a:off x="155511" y="1983292"/>
            <a:ext cx="4770184" cy="137329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marL="406405" indent="-406405"/>
            <a:r>
              <a:rPr lang="zh-CN" altLang="en-US" sz="2133" dirty="0">
                <a:solidFill>
                  <a:srgbClr val="CC3399"/>
                </a:solidFill>
              </a:rPr>
              <a:t>如果第</a:t>
            </a:r>
            <a:r>
              <a:rPr lang="en-US" altLang="zh-CN" sz="2133" dirty="0">
                <a:solidFill>
                  <a:srgbClr val="CC3399"/>
                </a:solidFill>
              </a:rPr>
              <a:t>i</a:t>
            </a:r>
            <a:r>
              <a:rPr lang="zh-CN" altLang="en-US" sz="2133" dirty="0">
                <a:solidFill>
                  <a:srgbClr val="CC3399"/>
                </a:solidFill>
              </a:rPr>
              <a:t>个操作是个</a:t>
            </a:r>
            <a:r>
              <a:rPr lang="en-US" altLang="zh-CN" sz="2133" dirty="0">
                <a:solidFill>
                  <a:srgbClr val="CC3399"/>
                </a:solidFill>
              </a:rPr>
              <a:t>PUSH</a:t>
            </a:r>
            <a:r>
              <a:rPr lang="zh-CN" altLang="en-US" sz="2133" dirty="0">
                <a:solidFill>
                  <a:srgbClr val="CC3399"/>
                </a:solidFill>
              </a:rPr>
              <a:t>操作</a:t>
            </a:r>
          </a:p>
          <a:p>
            <a:pPr marL="406405" indent="-406405"/>
            <a:r>
              <a:rPr lang="zh-CN" altLang="en-US" sz="2133" dirty="0">
                <a:solidFill>
                  <a:srgbClr val="CC3399"/>
                </a:solidFill>
              </a:rPr>
              <a:t>  ·实际代价：</a:t>
            </a:r>
            <a:r>
              <a:rPr lang="en-US" altLang="zh-CN" sz="2133" dirty="0">
                <a:solidFill>
                  <a:srgbClr val="CC3399"/>
                </a:solidFill>
              </a:rPr>
              <a:t>c</a:t>
            </a:r>
            <a:r>
              <a:rPr lang="en-US" altLang="zh-CN" sz="2133" baseline="-30000" dirty="0">
                <a:solidFill>
                  <a:srgbClr val="CC3399"/>
                </a:solidFill>
              </a:rPr>
              <a:t>i</a:t>
            </a:r>
            <a:r>
              <a:rPr lang="en-US" altLang="zh-CN" sz="2133" dirty="0">
                <a:solidFill>
                  <a:srgbClr val="CC3399"/>
                </a:solidFill>
              </a:rPr>
              <a:t>=1</a:t>
            </a:r>
          </a:p>
          <a:p>
            <a:pPr marL="406405" indent="-406405"/>
            <a:r>
              <a:rPr lang="en-US" altLang="zh-CN" sz="2133" dirty="0">
                <a:solidFill>
                  <a:srgbClr val="CC3399"/>
                </a:solidFill>
              </a:rPr>
              <a:t>  ·</a:t>
            </a:r>
            <a:r>
              <a:rPr lang="zh-CN" altLang="en-US" sz="2133" dirty="0">
                <a:solidFill>
                  <a:srgbClr val="CC3399"/>
                </a:solidFill>
              </a:rPr>
              <a:t>势差：</a:t>
            </a:r>
            <a:r>
              <a:rPr lang="zh-CN" altLang="en-US" sz="2133" dirty="0">
                <a:solidFill>
                  <a:srgbClr val="CC3399"/>
                </a:solidFill>
                <a:sym typeface="Symbol" panose="05050102010706020507" pitchFamily="18" charset="2"/>
              </a:rPr>
              <a:t></a:t>
            </a:r>
            <a:r>
              <a:rPr lang="zh-CN" altLang="en-US" sz="2133" dirty="0">
                <a:solidFill>
                  <a:srgbClr val="CC3399"/>
                </a:solidFill>
              </a:rPr>
              <a:t>(</a:t>
            </a:r>
            <a:r>
              <a:rPr lang="en-US" altLang="zh-CN" sz="2133" dirty="0">
                <a:solidFill>
                  <a:srgbClr val="CC3399"/>
                </a:solidFill>
              </a:rPr>
              <a:t>D</a:t>
            </a:r>
            <a:r>
              <a:rPr lang="en-US" altLang="zh-CN" sz="2133" baseline="-30000" dirty="0">
                <a:solidFill>
                  <a:srgbClr val="CC3399"/>
                </a:solidFill>
              </a:rPr>
              <a:t>i</a:t>
            </a:r>
            <a:r>
              <a:rPr lang="en-US" altLang="zh-CN" sz="2133" dirty="0">
                <a:solidFill>
                  <a:srgbClr val="CC3399"/>
                </a:solidFill>
              </a:rPr>
              <a:t>) </a:t>
            </a:r>
            <a:r>
              <a:rPr lang="en-US" altLang="zh-CN" sz="2133" dirty="0">
                <a:solidFill>
                  <a:srgbClr val="CC3399"/>
                </a:solidFill>
                <a:sym typeface="Symbol" panose="05050102010706020507" pitchFamily="18" charset="2"/>
              </a:rPr>
              <a:t></a:t>
            </a:r>
            <a:r>
              <a:rPr lang="en-US" altLang="zh-CN" sz="2133" dirty="0">
                <a:solidFill>
                  <a:srgbClr val="CC3399"/>
                </a:solidFill>
              </a:rPr>
              <a:t> </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i-1</a:t>
            </a:r>
            <a:r>
              <a:rPr lang="en-US" altLang="zh-CN" sz="2133" dirty="0">
                <a:solidFill>
                  <a:srgbClr val="CC3399"/>
                </a:solidFill>
              </a:rPr>
              <a:t>)=(s+1) </a:t>
            </a:r>
            <a:r>
              <a:rPr lang="en-US" altLang="zh-CN" sz="2133" dirty="0">
                <a:solidFill>
                  <a:srgbClr val="CC3399"/>
                </a:solidFill>
                <a:sym typeface="Symbol" panose="05050102010706020507" pitchFamily="18" charset="2"/>
              </a:rPr>
              <a:t></a:t>
            </a:r>
            <a:r>
              <a:rPr lang="en-US" altLang="zh-CN" sz="2133" dirty="0">
                <a:solidFill>
                  <a:srgbClr val="CC3399"/>
                </a:solidFill>
              </a:rPr>
              <a:t> s=1，</a:t>
            </a:r>
          </a:p>
          <a:p>
            <a:pPr marL="406405" indent="-406405"/>
            <a:r>
              <a:rPr lang="en-US" altLang="zh-CN" sz="2133" dirty="0">
                <a:solidFill>
                  <a:srgbClr val="CC3399"/>
                </a:solidFill>
              </a:rPr>
              <a:t>  ·</a:t>
            </a:r>
            <a:r>
              <a:rPr lang="zh-CN" altLang="en-US" sz="2133" dirty="0">
                <a:solidFill>
                  <a:srgbClr val="CC3399"/>
                </a:solidFill>
                <a:latin typeface="宋体" panose="02010600030101010101" pitchFamily="2" charset="-122"/>
              </a:rPr>
              <a:t>平摊代价：</a:t>
            </a:r>
            <a:r>
              <a:rPr lang="en-US" altLang="zh-CN" sz="2133" dirty="0">
                <a:solidFill>
                  <a:srgbClr val="CC3399"/>
                </a:solidFill>
              </a:rPr>
              <a:t>c</a:t>
            </a:r>
            <a:r>
              <a:rPr lang="en-US" altLang="zh-CN" sz="2133" baseline="30000" dirty="0">
                <a:solidFill>
                  <a:srgbClr val="CC3399"/>
                </a:solidFill>
              </a:rPr>
              <a:t>’</a:t>
            </a:r>
            <a:r>
              <a:rPr lang="en-US" altLang="zh-CN" sz="2133" baseline="-30000" dirty="0">
                <a:solidFill>
                  <a:srgbClr val="CC3399"/>
                </a:solidFill>
              </a:rPr>
              <a:t>i </a:t>
            </a:r>
            <a:r>
              <a:rPr lang="en-US" altLang="zh-CN" sz="2133" dirty="0">
                <a:solidFill>
                  <a:srgbClr val="CC3399"/>
                </a:solidFill>
              </a:rPr>
              <a:t>=c</a:t>
            </a:r>
            <a:r>
              <a:rPr lang="en-US" altLang="zh-CN" sz="2133" baseline="-30000" dirty="0">
                <a:solidFill>
                  <a:srgbClr val="CC3399"/>
                </a:solidFill>
              </a:rPr>
              <a:t>i</a:t>
            </a:r>
            <a:r>
              <a:rPr lang="en-US" altLang="zh-CN" sz="2133" dirty="0">
                <a:solidFill>
                  <a:srgbClr val="CC3399"/>
                </a:solidFill>
              </a:rPr>
              <a:t>+</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i</a:t>
            </a:r>
            <a:r>
              <a:rPr lang="en-US" altLang="zh-CN" sz="2133" dirty="0">
                <a:solidFill>
                  <a:srgbClr val="CC3399"/>
                </a:solidFill>
              </a:rPr>
              <a:t>)</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i-1</a:t>
            </a:r>
            <a:r>
              <a:rPr lang="en-US" altLang="zh-CN" sz="2133" dirty="0">
                <a:solidFill>
                  <a:srgbClr val="CC3399"/>
                </a:solidFill>
              </a:rPr>
              <a:t>)=1+1=2 </a:t>
            </a:r>
            <a:endParaRPr lang="zh-CN" altLang="en-US" sz="2133" dirty="0">
              <a:solidFill>
                <a:srgbClr val="CC3399"/>
              </a:solidFill>
            </a:endParaRPr>
          </a:p>
        </p:txBody>
      </p:sp>
      <p:sp>
        <p:nvSpPr>
          <p:cNvPr id="5" name="Rectangle 6">
            <a:extLst>
              <a:ext uri="{FF2B5EF4-FFF2-40B4-BE49-F238E27FC236}">
                <a16:creationId xmlns:a16="http://schemas.microsoft.com/office/drawing/2014/main" id="{95D9D97F-69BA-BD4B-A314-2CAC87C2CED0}"/>
              </a:ext>
            </a:extLst>
          </p:cNvPr>
          <p:cNvSpPr/>
          <p:nvPr/>
        </p:nvSpPr>
        <p:spPr>
          <a:xfrm>
            <a:off x="155510" y="3404667"/>
            <a:ext cx="4788999" cy="137329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marL="406405" indent="-406405"/>
            <a:r>
              <a:rPr lang="zh-CN" altLang="en-US" sz="2133" dirty="0">
                <a:solidFill>
                  <a:srgbClr val="CC3399"/>
                </a:solidFill>
              </a:rPr>
              <a:t>如果第</a:t>
            </a:r>
            <a:r>
              <a:rPr lang="en-US" altLang="zh-CN" sz="2133" dirty="0">
                <a:solidFill>
                  <a:srgbClr val="CC3399"/>
                </a:solidFill>
              </a:rPr>
              <a:t>i</a:t>
            </a:r>
            <a:r>
              <a:rPr lang="zh-CN" altLang="en-US" sz="2133" dirty="0">
                <a:solidFill>
                  <a:srgbClr val="CC3399"/>
                </a:solidFill>
              </a:rPr>
              <a:t>个操作是</a:t>
            </a:r>
            <a:r>
              <a:rPr lang="en-US" altLang="zh-CN" sz="2133" dirty="0">
                <a:solidFill>
                  <a:srgbClr val="CC3399"/>
                </a:solidFill>
              </a:rPr>
              <a:t>POP</a:t>
            </a:r>
          </a:p>
          <a:p>
            <a:pPr marL="406405" indent="-406405"/>
            <a:r>
              <a:rPr lang="en-US" altLang="zh-CN" sz="2133" dirty="0">
                <a:solidFill>
                  <a:srgbClr val="CC3399"/>
                </a:solidFill>
              </a:rPr>
              <a:t>  ·</a:t>
            </a:r>
            <a:r>
              <a:rPr lang="zh-CN" altLang="en-US" sz="2133" dirty="0">
                <a:solidFill>
                  <a:srgbClr val="CC3399"/>
                </a:solidFill>
              </a:rPr>
              <a:t>实际代价：</a:t>
            </a:r>
            <a:r>
              <a:rPr lang="en-US" altLang="zh-CN" sz="2133" dirty="0">
                <a:solidFill>
                  <a:srgbClr val="CC3399"/>
                </a:solidFill>
              </a:rPr>
              <a:t>c</a:t>
            </a:r>
            <a:r>
              <a:rPr lang="en-US" altLang="zh-CN" sz="2133" baseline="-30000" dirty="0">
                <a:solidFill>
                  <a:srgbClr val="CC3399"/>
                </a:solidFill>
              </a:rPr>
              <a:t>i</a:t>
            </a:r>
            <a:r>
              <a:rPr lang="en-US" altLang="zh-CN" sz="2133" dirty="0">
                <a:solidFill>
                  <a:srgbClr val="CC3399"/>
                </a:solidFill>
              </a:rPr>
              <a:t>=1</a:t>
            </a:r>
          </a:p>
          <a:p>
            <a:pPr marL="406405" indent="-406405"/>
            <a:r>
              <a:rPr lang="en-US" altLang="zh-CN" sz="2133" dirty="0">
                <a:solidFill>
                  <a:srgbClr val="CC3399"/>
                </a:solidFill>
              </a:rPr>
              <a:t>  ·</a:t>
            </a:r>
            <a:r>
              <a:rPr lang="zh-CN" altLang="en-US" sz="2133" dirty="0">
                <a:solidFill>
                  <a:srgbClr val="CC3399"/>
                </a:solidFill>
              </a:rPr>
              <a:t>势差：</a:t>
            </a:r>
            <a:r>
              <a:rPr lang="zh-CN" altLang="en-US" sz="2133" dirty="0">
                <a:solidFill>
                  <a:srgbClr val="CC3399"/>
                </a:solidFill>
                <a:sym typeface="Symbol" panose="05050102010706020507" pitchFamily="18" charset="2"/>
              </a:rPr>
              <a:t></a:t>
            </a:r>
            <a:r>
              <a:rPr lang="zh-CN" altLang="en-US" sz="2133" dirty="0">
                <a:solidFill>
                  <a:srgbClr val="CC3399"/>
                </a:solidFill>
              </a:rPr>
              <a:t>(</a:t>
            </a:r>
            <a:r>
              <a:rPr lang="en-US" altLang="zh-CN" sz="2133" dirty="0">
                <a:solidFill>
                  <a:srgbClr val="CC3399"/>
                </a:solidFill>
              </a:rPr>
              <a:t>D</a:t>
            </a:r>
            <a:r>
              <a:rPr lang="en-US" altLang="zh-CN" sz="2133" baseline="-30000" dirty="0">
                <a:solidFill>
                  <a:srgbClr val="CC3399"/>
                </a:solidFill>
              </a:rPr>
              <a:t>i</a:t>
            </a:r>
            <a:r>
              <a:rPr lang="en-US" altLang="zh-CN" sz="2133" dirty="0">
                <a:solidFill>
                  <a:srgbClr val="CC3399"/>
                </a:solidFill>
              </a:rPr>
              <a:t>) </a:t>
            </a:r>
            <a:r>
              <a:rPr lang="en-US" altLang="zh-CN" sz="2133" dirty="0">
                <a:solidFill>
                  <a:srgbClr val="CC3399"/>
                </a:solidFill>
                <a:sym typeface="Symbol" panose="05050102010706020507" pitchFamily="18" charset="2"/>
              </a:rPr>
              <a:t></a:t>
            </a:r>
            <a:r>
              <a:rPr lang="en-US" altLang="zh-CN" sz="2133" dirty="0">
                <a:solidFill>
                  <a:srgbClr val="CC3399"/>
                </a:solidFill>
              </a:rPr>
              <a:t> </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i-1</a:t>
            </a:r>
            <a:r>
              <a:rPr lang="en-US" altLang="zh-CN" sz="2133" dirty="0">
                <a:solidFill>
                  <a:srgbClr val="CC3399"/>
                </a:solidFill>
              </a:rPr>
              <a:t>)= </a:t>
            </a:r>
            <a:r>
              <a:rPr lang="en-US" altLang="zh-CN" sz="2133" dirty="0">
                <a:solidFill>
                  <a:srgbClr val="CC3399"/>
                </a:solidFill>
                <a:sym typeface="Symbol" panose="05050102010706020507" pitchFamily="18" charset="2"/>
              </a:rPr>
              <a:t></a:t>
            </a:r>
            <a:r>
              <a:rPr lang="en-US" altLang="zh-CN" sz="2133" dirty="0">
                <a:solidFill>
                  <a:srgbClr val="CC3399"/>
                </a:solidFill>
              </a:rPr>
              <a:t>1</a:t>
            </a:r>
          </a:p>
          <a:p>
            <a:pPr marL="406405" indent="-406405"/>
            <a:r>
              <a:rPr lang="en-US" altLang="zh-CN" sz="2133" dirty="0">
                <a:solidFill>
                  <a:srgbClr val="CC3399"/>
                </a:solidFill>
              </a:rPr>
              <a:t>  ·</a:t>
            </a:r>
            <a:r>
              <a:rPr lang="zh-CN" altLang="en-US" sz="2133" dirty="0">
                <a:solidFill>
                  <a:srgbClr val="CC3399"/>
                </a:solidFill>
                <a:latin typeface="宋体" panose="02010600030101010101" pitchFamily="2" charset="-122"/>
              </a:rPr>
              <a:t>平摊代价：</a:t>
            </a:r>
            <a:r>
              <a:rPr lang="en-US" altLang="zh-CN" sz="2133" dirty="0">
                <a:solidFill>
                  <a:srgbClr val="CC3399"/>
                </a:solidFill>
              </a:rPr>
              <a:t>c</a:t>
            </a:r>
            <a:r>
              <a:rPr lang="en-US" altLang="zh-CN" sz="2133" baseline="30000" dirty="0">
                <a:solidFill>
                  <a:srgbClr val="CC3399"/>
                </a:solidFill>
              </a:rPr>
              <a:t>’</a:t>
            </a:r>
            <a:r>
              <a:rPr lang="en-US" altLang="zh-CN" sz="2133" baseline="-30000" dirty="0">
                <a:solidFill>
                  <a:srgbClr val="CC3399"/>
                </a:solidFill>
              </a:rPr>
              <a:t>i</a:t>
            </a:r>
            <a:r>
              <a:rPr lang="en-US" altLang="zh-CN" sz="2133" dirty="0">
                <a:solidFill>
                  <a:srgbClr val="CC3399"/>
                </a:solidFill>
              </a:rPr>
              <a:t>=c</a:t>
            </a:r>
            <a:r>
              <a:rPr lang="en-US" altLang="zh-CN" sz="2133" baseline="-30000" dirty="0">
                <a:solidFill>
                  <a:srgbClr val="CC3399"/>
                </a:solidFill>
              </a:rPr>
              <a:t>i</a:t>
            </a:r>
            <a:r>
              <a:rPr lang="en-US" altLang="zh-CN" sz="2133" dirty="0">
                <a:solidFill>
                  <a:srgbClr val="CC3399"/>
                </a:solidFill>
              </a:rPr>
              <a:t>+</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i</a:t>
            </a:r>
            <a:r>
              <a:rPr lang="en-US" altLang="zh-CN" sz="2133" dirty="0">
                <a:solidFill>
                  <a:srgbClr val="CC3399"/>
                </a:solidFill>
              </a:rPr>
              <a:t>)</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i-1</a:t>
            </a:r>
            <a:r>
              <a:rPr lang="en-US" altLang="zh-CN" sz="2133" dirty="0">
                <a:solidFill>
                  <a:srgbClr val="CC3399"/>
                </a:solidFill>
              </a:rPr>
              <a:t>)=1</a:t>
            </a:r>
            <a:r>
              <a:rPr lang="en-US" altLang="zh-CN" sz="2133" dirty="0">
                <a:solidFill>
                  <a:srgbClr val="CC3399"/>
                </a:solidFill>
                <a:sym typeface="Symbol" panose="05050102010706020507" pitchFamily="18" charset="2"/>
              </a:rPr>
              <a:t></a:t>
            </a:r>
            <a:r>
              <a:rPr lang="en-US" altLang="zh-CN" sz="2133" dirty="0">
                <a:solidFill>
                  <a:srgbClr val="CC3399"/>
                </a:solidFill>
              </a:rPr>
              <a:t>1=0 </a:t>
            </a:r>
            <a:endParaRPr lang="zh-CN" altLang="en-US" sz="2133" dirty="0">
              <a:solidFill>
                <a:srgbClr val="CC3399"/>
              </a:solidFill>
            </a:endParaRPr>
          </a:p>
        </p:txBody>
      </p:sp>
      <p:sp>
        <p:nvSpPr>
          <p:cNvPr id="6" name="Rectangle 5">
            <a:extLst>
              <a:ext uri="{FF2B5EF4-FFF2-40B4-BE49-F238E27FC236}">
                <a16:creationId xmlns:a16="http://schemas.microsoft.com/office/drawing/2014/main" id="{A6DDED6C-B255-FE4F-8517-17D0B22C660C}"/>
              </a:ext>
            </a:extLst>
          </p:cNvPr>
          <p:cNvSpPr/>
          <p:nvPr/>
        </p:nvSpPr>
        <p:spPr>
          <a:xfrm>
            <a:off x="155510" y="4844245"/>
            <a:ext cx="4911548" cy="158791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marL="406405" indent="-406405" algn="just"/>
            <a:r>
              <a:rPr lang="zh-CN" altLang="en-US" sz="2133" dirty="0">
                <a:solidFill>
                  <a:srgbClr val="CC3399"/>
                </a:solidFill>
              </a:rPr>
              <a:t>如果第</a:t>
            </a:r>
            <a:r>
              <a:rPr lang="en-US" altLang="zh-CN" sz="2133" dirty="0">
                <a:solidFill>
                  <a:srgbClr val="CC3399"/>
                </a:solidFill>
              </a:rPr>
              <a:t>i</a:t>
            </a:r>
            <a:r>
              <a:rPr lang="zh-CN" altLang="en-US" sz="2133" dirty="0">
                <a:solidFill>
                  <a:srgbClr val="CC3399"/>
                </a:solidFill>
              </a:rPr>
              <a:t>个操作是</a:t>
            </a:r>
            <a:r>
              <a:rPr lang="en-US" altLang="zh-CN" sz="2133" dirty="0">
                <a:solidFill>
                  <a:srgbClr val="CC3399"/>
                </a:solidFill>
              </a:rPr>
              <a:t>MULTIPOP(S, k)</a:t>
            </a:r>
            <a:r>
              <a:rPr lang="zh-CN" altLang="en-US" sz="2133" dirty="0">
                <a:solidFill>
                  <a:srgbClr val="CC3399"/>
                </a:solidFill>
              </a:rPr>
              <a:t>且弹</a:t>
            </a:r>
          </a:p>
          <a:p>
            <a:pPr marL="406405" indent="-406405" algn="just"/>
            <a:r>
              <a:rPr lang="zh-CN" altLang="en-US" sz="2133" dirty="0">
                <a:solidFill>
                  <a:srgbClr val="CC3399"/>
                </a:solidFill>
              </a:rPr>
              <a:t>出了</a:t>
            </a:r>
            <a:r>
              <a:rPr lang="en-US" altLang="zh-CN" sz="2133" dirty="0">
                <a:solidFill>
                  <a:srgbClr val="CC3399"/>
                </a:solidFill>
              </a:rPr>
              <a:t>k’=min(k,s)</a:t>
            </a:r>
            <a:r>
              <a:rPr lang="zh-CN" altLang="en-US" sz="2133" dirty="0">
                <a:solidFill>
                  <a:srgbClr val="CC3399"/>
                </a:solidFill>
              </a:rPr>
              <a:t>个对象</a:t>
            </a:r>
          </a:p>
          <a:p>
            <a:pPr marL="406405" indent="-406405" algn="just"/>
            <a:r>
              <a:rPr lang="zh-CN" altLang="en-US" sz="2133" dirty="0">
                <a:solidFill>
                  <a:srgbClr val="CC3399"/>
                </a:solidFill>
              </a:rPr>
              <a:t> ·实际代价：</a:t>
            </a:r>
            <a:r>
              <a:rPr lang="en-US" altLang="zh-CN" sz="2133" dirty="0">
                <a:solidFill>
                  <a:srgbClr val="CC3399"/>
                </a:solidFill>
              </a:rPr>
              <a:t>c</a:t>
            </a:r>
            <a:r>
              <a:rPr lang="en-US" altLang="zh-CN" sz="2133" baseline="-30000" dirty="0">
                <a:solidFill>
                  <a:srgbClr val="CC3399"/>
                </a:solidFill>
              </a:rPr>
              <a:t>i</a:t>
            </a:r>
            <a:r>
              <a:rPr lang="en-US" altLang="zh-CN" sz="2133" dirty="0">
                <a:solidFill>
                  <a:srgbClr val="CC3399"/>
                </a:solidFill>
              </a:rPr>
              <a:t>=k’</a:t>
            </a:r>
          </a:p>
          <a:p>
            <a:pPr marL="406405" indent="-406405" algn="just"/>
            <a:r>
              <a:rPr lang="en-US" altLang="zh-CN" sz="2133" dirty="0">
                <a:solidFill>
                  <a:srgbClr val="CC3399"/>
                </a:solidFill>
              </a:rPr>
              <a:t> ·</a:t>
            </a:r>
            <a:r>
              <a:rPr lang="zh-CN" altLang="en-US" sz="2133" dirty="0">
                <a:solidFill>
                  <a:srgbClr val="CC3399"/>
                </a:solidFill>
              </a:rPr>
              <a:t>势差：为</a:t>
            </a:r>
            <a:r>
              <a:rPr lang="zh-CN" altLang="en-US" sz="2133" dirty="0">
                <a:solidFill>
                  <a:srgbClr val="CC3399"/>
                </a:solidFill>
                <a:sym typeface="Symbol" panose="05050102010706020507" pitchFamily="18" charset="2"/>
              </a:rPr>
              <a:t></a:t>
            </a:r>
            <a:r>
              <a:rPr lang="zh-CN" altLang="en-US" sz="2133" dirty="0">
                <a:solidFill>
                  <a:srgbClr val="CC3399"/>
                </a:solidFill>
              </a:rPr>
              <a:t>(</a:t>
            </a:r>
            <a:r>
              <a:rPr lang="en-US" altLang="zh-CN" sz="2133" dirty="0">
                <a:solidFill>
                  <a:srgbClr val="CC3399"/>
                </a:solidFill>
              </a:rPr>
              <a:t>D</a:t>
            </a:r>
            <a:r>
              <a:rPr lang="en-US" altLang="zh-CN" sz="2133" baseline="-30000" dirty="0">
                <a:solidFill>
                  <a:srgbClr val="CC3399"/>
                </a:solidFill>
              </a:rPr>
              <a:t>i</a:t>
            </a:r>
            <a:r>
              <a:rPr lang="en-US" altLang="zh-CN" sz="2133" dirty="0">
                <a:solidFill>
                  <a:srgbClr val="CC3399"/>
                </a:solidFill>
              </a:rPr>
              <a:t>) </a:t>
            </a:r>
            <a:r>
              <a:rPr lang="en-US" altLang="zh-CN" sz="2133" dirty="0">
                <a:solidFill>
                  <a:srgbClr val="CC3399"/>
                </a:solidFill>
                <a:sym typeface="Symbol" panose="05050102010706020507" pitchFamily="18" charset="2"/>
              </a:rPr>
              <a:t></a:t>
            </a:r>
            <a:r>
              <a:rPr lang="en-US" altLang="zh-CN" sz="2133" dirty="0">
                <a:solidFill>
                  <a:srgbClr val="CC3399"/>
                </a:solidFill>
              </a:rPr>
              <a:t> </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i-1</a:t>
            </a:r>
            <a:r>
              <a:rPr lang="en-US" altLang="zh-CN" sz="2133" dirty="0">
                <a:solidFill>
                  <a:srgbClr val="CC3399"/>
                </a:solidFill>
              </a:rPr>
              <a:t>)= </a:t>
            </a:r>
            <a:r>
              <a:rPr lang="en-US" altLang="zh-CN" sz="2133" dirty="0">
                <a:solidFill>
                  <a:srgbClr val="CC3399"/>
                </a:solidFill>
                <a:sym typeface="Symbol" panose="05050102010706020507" pitchFamily="18" charset="2"/>
              </a:rPr>
              <a:t></a:t>
            </a:r>
            <a:r>
              <a:rPr lang="en-US" altLang="zh-CN" sz="2133" dirty="0">
                <a:solidFill>
                  <a:srgbClr val="CC3399"/>
                </a:solidFill>
              </a:rPr>
              <a:t>k’</a:t>
            </a:r>
          </a:p>
          <a:p>
            <a:pPr marL="406405" indent="-406405" algn="just"/>
            <a:r>
              <a:rPr lang="en-US" altLang="zh-CN" sz="2133" dirty="0">
                <a:solidFill>
                  <a:srgbClr val="CC3399"/>
                </a:solidFill>
              </a:rPr>
              <a:t> ·</a:t>
            </a:r>
            <a:r>
              <a:rPr lang="zh-CN" altLang="en-US" sz="2133" dirty="0">
                <a:solidFill>
                  <a:srgbClr val="CC3399"/>
                </a:solidFill>
              </a:rPr>
              <a:t>平摊代价：</a:t>
            </a:r>
            <a:r>
              <a:rPr lang="en-US" altLang="zh-CN" sz="2133" dirty="0">
                <a:solidFill>
                  <a:srgbClr val="CC3399"/>
                </a:solidFill>
              </a:rPr>
              <a:t>c</a:t>
            </a:r>
            <a:r>
              <a:rPr lang="en-US" altLang="zh-CN" sz="2133" baseline="30000" dirty="0">
                <a:solidFill>
                  <a:srgbClr val="CC3399"/>
                </a:solidFill>
              </a:rPr>
              <a:t>’</a:t>
            </a:r>
            <a:r>
              <a:rPr lang="en-US" altLang="zh-CN" sz="2133" baseline="-30000" dirty="0">
                <a:solidFill>
                  <a:srgbClr val="CC3399"/>
                </a:solidFill>
              </a:rPr>
              <a:t>i</a:t>
            </a:r>
            <a:r>
              <a:rPr lang="en-US" altLang="zh-CN" sz="2133" dirty="0">
                <a:solidFill>
                  <a:srgbClr val="CC3399"/>
                </a:solidFill>
              </a:rPr>
              <a:t>=c</a:t>
            </a:r>
            <a:r>
              <a:rPr lang="en-US" altLang="zh-CN" sz="2133" baseline="-30000" dirty="0">
                <a:solidFill>
                  <a:srgbClr val="CC3399"/>
                </a:solidFill>
              </a:rPr>
              <a:t>i</a:t>
            </a:r>
            <a:r>
              <a:rPr lang="en-US" altLang="zh-CN" sz="2133" dirty="0">
                <a:solidFill>
                  <a:srgbClr val="CC3399"/>
                </a:solidFill>
              </a:rPr>
              <a:t>+</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i</a:t>
            </a:r>
            <a:r>
              <a:rPr lang="en-US" altLang="zh-CN" sz="2133" dirty="0">
                <a:solidFill>
                  <a:srgbClr val="CC3399"/>
                </a:solidFill>
              </a:rPr>
              <a:t>)</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i-1</a:t>
            </a:r>
            <a:r>
              <a:rPr lang="en-US" altLang="zh-CN" sz="2133" dirty="0">
                <a:solidFill>
                  <a:srgbClr val="CC3399"/>
                </a:solidFill>
              </a:rPr>
              <a:t>)=k’ </a:t>
            </a:r>
            <a:r>
              <a:rPr lang="en-US" altLang="zh-CN" sz="2133" dirty="0">
                <a:solidFill>
                  <a:srgbClr val="CC3399"/>
                </a:solidFill>
                <a:sym typeface="Symbol" panose="05050102010706020507" pitchFamily="18" charset="2"/>
              </a:rPr>
              <a:t></a:t>
            </a:r>
            <a:r>
              <a:rPr lang="en-US" altLang="zh-CN" sz="2133" dirty="0">
                <a:solidFill>
                  <a:srgbClr val="CC3399"/>
                </a:solidFill>
              </a:rPr>
              <a:t> k’=0</a:t>
            </a:r>
          </a:p>
        </p:txBody>
      </p:sp>
      <p:sp>
        <p:nvSpPr>
          <p:cNvPr id="11" name="AutoShape 14">
            <a:extLst>
              <a:ext uri="{FF2B5EF4-FFF2-40B4-BE49-F238E27FC236}">
                <a16:creationId xmlns:a16="http://schemas.microsoft.com/office/drawing/2014/main" id="{BD59625D-0095-554A-B50A-9CB7AE16AF66}"/>
              </a:ext>
            </a:extLst>
          </p:cNvPr>
          <p:cNvSpPr/>
          <p:nvPr/>
        </p:nvSpPr>
        <p:spPr>
          <a:xfrm>
            <a:off x="5084057" y="1983293"/>
            <a:ext cx="3992816" cy="3330237"/>
          </a:xfrm>
          <a:prstGeom prst="roundRect">
            <a:avLst/>
          </a:prstGeom>
          <a:solidFill>
            <a:srgbClr val="CCFFFF"/>
          </a:solidFill>
          <a:ln w="9525" cap="flat" cmpd="sng">
            <a:solidFill>
              <a:schemeClr val="tx1"/>
            </a:solidFill>
            <a:prstDash val="solid"/>
            <a:miter/>
            <a:headEnd type="none" w="med" len="med"/>
            <a:tailEnd type="none" w="med" len="med"/>
          </a:ln>
        </p:spPr>
        <p:txBody>
          <a:bodyPr anchor="ctr"/>
          <a:lstStyle/>
          <a:p>
            <a:pPr algn="just">
              <a:buFont typeface="Arial" panose="020B0604020202020204" pitchFamily="34" charset="0"/>
              <a:buNone/>
            </a:pPr>
            <a:r>
              <a:rPr lang="zh-CN" altLang="en-US" sz="2133" dirty="0">
                <a:solidFill>
                  <a:srgbClr val="000066"/>
                </a:solidFill>
              </a:rPr>
              <a:t>平摊分析：</a:t>
            </a:r>
            <a:endParaRPr lang="en-US" altLang="zh-CN" sz="2133" dirty="0">
              <a:solidFill>
                <a:srgbClr val="000066"/>
              </a:solidFill>
            </a:endParaRPr>
          </a:p>
          <a:p>
            <a:pPr marL="304804" indent="-304804" algn="just">
              <a:buFont typeface="Arial" panose="020B0604020202020204" pitchFamily="34" charset="0"/>
              <a:buChar char="•"/>
            </a:pPr>
            <a:r>
              <a:rPr lang="zh-CN" altLang="en-US" sz="2133" dirty="0">
                <a:solidFill>
                  <a:srgbClr val="000066"/>
                </a:solidFill>
              </a:rPr>
              <a:t>每个栈操作的平摊代价都是</a:t>
            </a:r>
            <a:r>
              <a:rPr lang="en-US" altLang="zh-CN" sz="2133" dirty="0">
                <a:solidFill>
                  <a:srgbClr val="000066"/>
                </a:solidFill>
              </a:rPr>
              <a:t>O(1)</a:t>
            </a:r>
          </a:p>
          <a:p>
            <a:pPr marL="304804" indent="-304804" algn="just">
              <a:buFont typeface="Arial" panose="020B0604020202020204" pitchFamily="34" charset="0"/>
              <a:buChar char="•"/>
            </a:pPr>
            <a:r>
              <a:rPr lang="en-US" altLang="zh-CN" sz="2133" dirty="0">
                <a:solidFill>
                  <a:srgbClr val="000066"/>
                </a:solidFill>
              </a:rPr>
              <a:t>n</a:t>
            </a:r>
            <a:r>
              <a:rPr lang="zh-CN" altLang="en-US" sz="2133" dirty="0">
                <a:solidFill>
                  <a:srgbClr val="000066"/>
                </a:solidFill>
              </a:rPr>
              <a:t>个操作序列的总平摊代价是</a:t>
            </a:r>
            <a:r>
              <a:rPr lang="en-US" altLang="zh-CN" sz="2133" dirty="0">
                <a:solidFill>
                  <a:srgbClr val="000066"/>
                </a:solidFill>
              </a:rPr>
              <a:t>O(n)</a:t>
            </a:r>
            <a:r>
              <a:rPr lang="zh-CN" altLang="en-US" sz="2133" dirty="0">
                <a:solidFill>
                  <a:srgbClr val="000066"/>
                </a:solidFill>
              </a:rPr>
              <a:t> （</a:t>
            </a:r>
            <a:r>
              <a:rPr lang="en-US" altLang="zh-CN" sz="2133" dirty="0">
                <a:solidFill>
                  <a:srgbClr val="000066"/>
                </a:solidFill>
                <a:latin typeface="宋体" panose="02010600030101010101" pitchFamily="2" charset="-122"/>
              </a:rPr>
              <a:t>&lt;=2n</a:t>
            </a:r>
            <a:r>
              <a:rPr lang="zh-CN" altLang="en-US" sz="2133" dirty="0">
                <a:solidFill>
                  <a:srgbClr val="000066"/>
                </a:solidFill>
              </a:rPr>
              <a:t>）</a:t>
            </a:r>
            <a:endParaRPr lang="en-US" altLang="zh-CN" sz="2133" dirty="0">
              <a:solidFill>
                <a:srgbClr val="000066"/>
              </a:solidFill>
            </a:endParaRPr>
          </a:p>
          <a:p>
            <a:pPr marL="304804" indent="-304804" algn="just">
              <a:buFont typeface="Arial" panose="020B0604020202020204" pitchFamily="34" charset="0"/>
              <a:buChar char="•"/>
            </a:pPr>
            <a:r>
              <a:rPr lang="zh-CN" altLang="en-US" sz="2133" dirty="0">
                <a:solidFill>
                  <a:srgbClr val="000066"/>
                </a:solidFill>
              </a:rPr>
              <a:t>因为</a:t>
            </a:r>
            <a:r>
              <a:rPr lang="zh-CN" altLang="en-US" sz="2133" dirty="0">
                <a:solidFill>
                  <a:srgbClr val="000066"/>
                </a:solidFill>
                <a:sym typeface="Symbol" panose="05050102010706020507" pitchFamily="18" charset="2"/>
              </a:rPr>
              <a:t></a:t>
            </a:r>
            <a:r>
              <a:rPr lang="zh-CN" altLang="en-US" sz="2133" dirty="0">
                <a:solidFill>
                  <a:srgbClr val="000066"/>
                </a:solidFill>
              </a:rPr>
              <a:t>(</a:t>
            </a:r>
            <a:r>
              <a:rPr lang="en-US" altLang="zh-CN" sz="2133" dirty="0">
                <a:solidFill>
                  <a:srgbClr val="000066"/>
                </a:solidFill>
              </a:rPr>
              <a:t>D</a:t>
            </a:r>
            <a:r>
              <a:rPr lang="en-US" altLang="zh-CN" sz="2133" baseline="-25000" dirty="0">
                <a:solidFill>
                  <a:srgbClr val="000066"/>
                </a:solidFill>
              </a:rPr>
              <a:t>i</a:t>
            </a:r>
            <a:r>
              <a:rPr lang="en-US" altLang="zh-CN" sz="2133" dirty="0">
                <a:solidFill>
                  <a:srgbClr val="000066"/>
                </a:solidFill>
              </a:rPr>
              <a:t>)</a:t>
            </a:r>
            <a:r>
              <a:rPr lang="en-US" altLang="zh-CN" sz="2133" dirty="0">
                <a:solidFill>
                  <a:srgbClr val="000066"/>
                </a:solidFill>
                <a:sym typeface="Symbol" panose="05050102010706020507" pitchFamily="18" charset="2"/>
              </a:rPr>
              <a:t></a:t>
            </a:r>
            <a:r>
              <a:rPr lang="en-US" altLang="zh-CN" sz="2133" dirty="0">
                <a:solidFill>
                  <a:srgbClr val="000066"/>
                </a:solidFill>
              </a:rPr>
              <a:t>(D</a:t>
            </a:r>
            <a:r>
              <a:rPr lang="en-US" altLang="zh-CN" sz="2133" baseline="-25000" dirty="0">
                <a:solidFill>
                  <a:srgbClr val="000066"/>
                </a:solidFill>
              </a:rPr>
              <a:t>0</a:t>
            </a:r>
            <a:r>
              <a:rPr lang="en-US" altLang="zh-CN" sz="2133" dirty="0">
                <a:solidFill>
                  <a:srgbClr val="000066"/>
                </a:solidFill>
              </a:rPr>
              <a:t>)</a:t>
            </a:r>
            <a:r>
              <a:rPr lang="zh-CN" altLang="en-US" sz="2133" dirty="0">
                <a:solidFill>
                  <a:srgbClr val="000066"/>
                </a:solidFill>
              </a:rPr>
              <a:t>，</a:t>
            </a:r>
            <a:r>
              <a:rPr lang="en-US" altLang="zh-CN" sz="2133" dirty="0">
                <a:solidFill>
                  <a:srgbClr val="000066"/>
                </a:solidFill>
              </a:rPr>
              <a:t>n</a:t>
            </a:r>
            <a:r>
              <a:rPr lang="zh-CN" altLang="en-US" sz="2133" dirty="0">
                <a:solidFill>
                  <a:srgbClr val="000066"/>
                </a:solidFill>
              </a:rPr>
              <a:t>个操作的总平摊代价即为总的实际代价的一个上界，即</a:t>
            </a:r>
            <a:r>
              <a:rPr lang="en-US" altLang="zh-CN" sz="2133" dirty="0">
                <a:solidFill>
                  <a:srgbClr val="000066"/>
                </a:solidFill>
              </a:rPr>
              <a:t>n</a:t>
            </a:r>
            <a:r>
              <a:rPr lang="zh-CN" altLang="en-US" sz="2133" dirty="0">
                <a:solidFill>
                  <a:srgbClr val="000066"/>
                </a:solidFill>
              </a:rPr>
              <a:t>个操作的最坏情况代价为</a:t>
            </a:r>
            <a:r>
              <a:rPr lang="en-US" altLang="zh-CN" sz="2133" dirty="0">
                <a:solidFill>
                  <a:srgbClr val="000066"/>
                </a:solidFill>
              </a:rPr>
              <a:t>O(n) </a:t>
            </a:r>
            <a:endParaRPr lang="zh-CN" altLang="en-US" sz="2133" dirty="0">
              <a:solidFill>
                <a:srgbClr val="000066"/>
              </a:solidFill>
            </a:endParaRPr>
          </a:p>
        </p:txBody>
      </p:sp>
      <p:sp>
        <p:nvSpPr>
          <p:cNvPr id="8" name="TextBox 7">
            <a:extLst>
              <a:ext uri="{FF2B5EF4-FFF2-40B4-BE49-F238E27FC236}">
                <a16:creationId xmlns:a16="http://schemas.microsoft.com/office/drawing/2014/main" id="{BA1EC3DF-BCAB-ED4B-942A-47EFDC37F7B9}"/>
              </a:ext>
            </a:extLst>
          </p:cNvPr>
          <p:cNvSpPr txBox="1"/>
          <p:nvPr/>
        </p:nvSpPr>
        <p:spPr>
          <a:xfrm>
            <a:off x="5188302" y="5407994"/>
            <a:ext cx="3784325" cy="1323439"/>
          </a:xfrm>
          <a:prstGeom prst="rect">
            <a:avLst/>
          </a:prstGeom>
          <a:solidFill>
            <a:schemeClr val="bg1"/>
          </a:solidFill>
          <a:ln w="19050">
            <a:solidFill>
              <a:srgbClr val="00B050"/>
            </a:solidFill>
          </a:ln>
        </p:spPr>
        <p:txBody>
          <a:bodyPr wrap="square" rtlCol="0">
            <a:spAutoFit/>
          </a:bodyPr>
          <a:lstStyle/>
          <a:p>
            <a:pPr algn="just"/>
            <a:r>
              <a:rPr lang="zh-CN" altLang="en-CN" sz="1600" b="1" dirty="0">
                <a:solidFill>
                  <a:srgbClr val="FF0000"/>
                </a:solidFill>
              </a:rPr>
              <a:t>因为</a:t>
            </a:r>
            <a:r>
              <a:rPr lang="zh-CN" altLang="en-US" sz="1600" b="1" dirty="0">
                <a:solidFill>
                  <a:srgbClr val="FF0000"/>
                </a:solidFill>
              </a:rPr>
              <a:t>用了和会计法相同的隐藏信息：一个对象在每次被压入栈后至多被弹出一次。且会计法中的存款总额也等于栈中的对象个数，与势能定义一致，因此得到的每个操作的平摊代价是一致的。</a:t>
            </a:r>
            <a:endParaRPr lang="en-US" altLang="zh-CN" sz="1600" b="1" dirty="0">
              <a:solidFill>
                <a:srgbClr val="FF0000"/>
              </a:solidFill>
            </a:endParaRPr>
          </a:p>
        </p:txBody>
      </p:sp>
      <p:sp>
        <p:nvSpPr>
          <p:cNvPr id="7" name="Slide Number Placeholder 6">
            <a:extLst>
              <a:ext uri="{FF2B5EF4-FFF2-40B4-BE49-F238E27FC236}">
                <a16:creationId xmlns:a16="http://schemas.microsoft.com/office/drawing/2014/main" id="{E150EE07-C035-D049-8D3B-388787076AAC}"/>
              </a:ext>
            </a:extLst>
          </p:cNvPr>
          <p:cNvSpPr>
            <a:spLocks noGrp="1"/>
          </p:cNvSpPr>
          <p:nvPr>
            <p:ph type="sldNum" sz="quarter" idx="12"/>
          </p:nvPr>
        </p:nvSpPr>
        <p:spPr/>
        <p:txBody>
          <a:bodyPr/>
          <a:lstStyle/>
          <a:p>
            <a:fld id="{0063EC4C-CFD8-4F45-A0A2-30028C1F73DB}" type="slidenum">
              <a:rPr lang="en-CN" smtClean="0"/>
              <a:pPr/>
              <a:t>26</a:t>
            </a:fld>
            <a:endParaRPr lang="zh-CN" altLang="en-US" sz="1067" b="1" kern="1200" dirty="0">
              <a:solidFill>
                <a:srgbClr val="F79646">
                  <a:lumMod val="75000"/>
                </a:srgbClr>
              </a:solidFill>
              <a:latin typeface="+mn-lt"/>
              <a:ea typeface="+mn-ea"/>
              <a:cs typeface="+mn-cs"/>
            </a:endParaRPr>
          </a:p>
        </p:txBody>
      </p:sp>
      <p:sp>
        <p:nvSpPr>
          <p:cNvPr id="10" name="Title 9">
            <a:extLst>
              <a:ext uri="{FF2B5EF4-FFF2-40B4-BE49-F238E27FC236}">
                <a16:creationId xmlns:a16="http://schemas.microsoft.com/office/drawing/2014/main" id="{D44639A7-4E37-024D-BC65-55C947C0D7CC}"/>
              </a:ext>
            </a:extLst>
          </p:cNvPr>
          <p:cNvSpPr>
            <a:spLocks noGrp="1"/>
          </p:cNvSpPr>
          <p:nvPr>
            <p:ph type="title"/>
          </p:nvPr>
        </p:nvSpPr>
        <p:spPr/>
        <p:txBody>
          <a:bodyPr/>
          <a:lstStyle/>
          <a:p>
            <a:r>
              <a:rPr lang="en-CN" dirty="0"/>
              <a:t>势能方法实例</a:t>
            </a:r>
            <a:r>
              <a:rPr lang="en-US" altLang="zh-CN" dirty="0"/>
              <a:t>1-</a:t>
            </a:r>
            <a:r>
              <a:rPr lang="zh-CN" altLang="en-US" sz="2489" dirty="0">
                <a:solidFill>
                  <a:srgbClr val="FF0000"/>
                </a:solidFill>
              </a:rPr>
              <a:t>栈操作</a:t>
            </a:r>
            <a:endParaRPr lang="en-CN" dirty="0"/>
          </a:p>
        </p:txBody>
      </p:sp>
    </p:spTree>
    <p:extLst>
      <p:ext uri="{BB962C8B-B14F-4D97-AF65-F5344CB8AC3E}">
        <p14:creationId xmlns:p14="http://schemas.microsoft.com/office/powerpoint/2010/main" val="343496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bldLvl="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12F94C-D5C3-B946-B8DE-429D17A58553}"/>
              </a:ext>
            </a:extLst>
          </p:cNvPr>
          <p:cNvSpPr>
            <a:spLocks noGrp="1"/>
          </p:cNvSpPr>
          <p:nvPr>
            <p:ph idx="4294967295"/>
          </p:nvPr>
        </p:nvSpPr>
        <p:spPr>
          <a:xfrm>
            <a:off x="423208" y="1201658"/>
            <a:ext cx="8229600" cy="4064000"/>
          </a:xfrm>
        </p:spPr>
        <p:txBody>
          <a:bodyPr vert="horz" wrap="square" lIns="81280" tIns="40640" rIns="81280" bIns="40640" rtlCol="0" anchor="t">
            <a:normAutofit/>
          </a:bodyPr>
          <a:lstStyle/>
          <a:p>
            <a:r>
              <a:rPr lang="zh-CN" altLang="en-US" dirty="0"/>
              <a:t>定义势函数：</a:t>
            </a:r>
            <a:r>
              <a:rPr lang="zh-CN" altLang="en-US" b="1" dirty="0">
                <a:sym typeface="Symbol" panose="05050102010706020507" pitchFamily="18" charset="2"/>
              </a:rPr>
              <a:t></a:t>
            </a:r>
            <a:r>
              <a:rPr lang="zh-CN" altLang="en-US" b="1" dirty="0"/>
              <a:t>(</a:t>
            </a:r>
            <a:r>
              <a:rPr lang="en-US" altLang="zh-CN" b="1" dirty="0"/>
              <a:t>D)=</a:t>
            </a:r>
            <a:r>
              <a:rPr lang="zh-CN" altLang="en-US" b="1" dirty="0"/>
              <a:t>计数器中1的个数</a:t>
            </a:r>
          </a:p>
          <a:p>
            <a:r>
              <a:rPr lang="zh-CN" altLang="en-US" dirty="0"/>
              <a:t>计数器初始状态</a:t>
            </a:r>
            <a:r>
              <a:rPr lang="en-US" altLang="zh-CN" dirty="0"/>
              <a:t>D</a:t>
            </a:r>
            <a:r>
              <a:rPr lang="en-US" altLang="zh-CN" baseline="-30000" dirty="0"/>
              <a:t>0</a:t>
            </a:r>
            <a:r>
              <a:rPr lang="zh-CN" altLang="en-US" dirty="0"/>
              <a:t>中1的个数为0，</a:t>
            </a:r>
            <a:r>
              <a:rPr lang="zh-CN" altLang="en-US" dirty="0">
                <a:sym typeface="Symbol" panose="05050102010706020507" pitchFamily="18" charset="2"/>
              </a:rPr>
              <a:t></a:t>
            </a:r>
            <a:r>
              <a:rPr lang="zh-CN" altLang="en-US" dirty="0"/>
              <a:t>(</a:t>
            </a:r>
            <a:r>
              <a:rPr lang="en-US" altLang="zh-CN" dirty="0"/>
              <a:t>D</a:t>
            </a:r>
            <a:r>
              <a:rPr lang="en-US" altLang="zh-CN" baseline="-30000" dirty="0"/>
              <a:t>0</a:t>
            </a:r>
            <a:r>
              <a:rPr lang="en-US" altLang="zh-CN" dirty="0"/>
              <a:t>)=0</a:t>
            </a:r>
          </a:p>
          <a:p>
            <a:r>
              <a:rPr lang="zh-CN" altLang="en-US" dirty="0"/>
              <a:t>因为计数器中</a:t>
            </a:r>
            <a:r>
              <a:rPr lang="en-US" altLang="zh-CN" dirty="0"/>
              <a:t>1</a:t>
            </a:r>
            <a:r>
              <a:rPr lang="zh-CN" altLang="en-US" dirty="0"/>
              <a:t>的个数始终非负，第</a:t>
            </a:r>
            <a:r>
              <a:rPr lang="en-US" altLang="zh-CN" dirty="0" err="1"/>
              <a:t>i</a:t>
            </a:r>
            <a:r>
              <a:rPr lang="zh-CN" altLang="en-US" dirty="0"/>
              <a:t>个操作之后的栈</a:t>
            </a:r>
            <a:r>
              <a:rPr lang="en-US" altLang="zh-CN" dirty="0"/>
              <a:t>D</a:t>
            </a:r>
            <a:r>
              <a:rPr lang="en-US" altLang="zh-CN" baseline="-30000" dirty="0"/>
              <a:t>i</a:t>
            </a:r>
            <a:r>
              <a:rPr lang="zh-CN" altLang="en-US" dirty="0"/>
              <a:t>满足</a:t>
            </a:r>
            <a:r>
              <a:rPr lang="zh-CN" altLang="en-US" dirty="0">
                <a:sym typeface="Symbol" panose="05050102010706020507" pitchFamily="18" charset="2"/>
              </a:rPr>
              <a:t></a:t>
            </a:r>
            <a:r>
              <a:rPr lang="zh-CN" altLang="en-US" dirty="0"/>
              <a:t>(</a:t>
            </a:r>
            <a:r>
              <a:rPr lang="en-US" altLang="zh-CN" dirty="0"/>
              <a:t>D</a:t>
            </a:r>
            <a:r>
              <a:rPr lang="en-US" altLang="zh-CN" baseline="-30000" dirty="0"/>
              <a:t>i</a:t>
            </a:r>
            <a:r>
              <a:rPr lang="en-US" altLang="zh-CN" dirty="0"/>
              <a:t>)</a:t>
            </a:r>
            <a:r>
              <a:rPr lang="en-US" altLang="zh-CN" dirty="0">
                <a:sym typeface="Symbol" panose="05050102010706020507" pitchFamily="18" charset="2"/>
              </a:rPr>
              <a:t></a:t>
            </a:r>
            <a:r>
              <a:rPr lang="en-US" altLang="zh-CN" dirty="0"/>
              <a:t>0=</a:t>
            </a:r>
            <a:r>
              <a:rPr lang="en-US" altLang="zh-CN" dirty="0">
                <a:sym typeface="Symbol" panose="05050102010706020507" pitchFamily="18" charset="2"/>
              </a:rPr>
              <a:t></a:t>
            </a:r>
            <a:r>
              <a:rPr lang="en-US" altLang="zh-CN" dirty="0"/>
              <a:t>(D</a:t>
            </a:r>
            <a:r>
              <a:rPr lang="en-US" altLang="zh-CN" baseline="-30000" dirty="0"/>
              <a:t>0</a:t>
            </a:r>
            <a:r>
              <a:rPr lang="en-US" altLang="zh-CN" dirty="0"/>
              <a:t>)</a:t>
            </a:r>
          </a:p>
          <a:p>
            <a:r>
              <a:rPr lang="zh-CN" altLang="en-US" dirty="0"/>
              <a:t>于是：</a:t>
            </a:r>
            <a:r>
              <a:rPr lang="en-US" altLang="zh-CN" dirty="0"/>
              <a:t>n</a:t>
            </a:r>
            <a:r>
              <a:rPr lang="zh-CN" altLang="en-US" dirty="0"/>
              <a:t>个操作的平摊代价的总和就表示了实际代价的一个上界 </a:t>
            </a:r>
          </a:p>
        </p:txBody>
      </p:sp>
      <p:pic>
        <p:nvPicPr>
          <p:cNvPr id="5" name="Picture 4">
            <a:extLst>
              <a:ext uri="{FF2B5EF4-FFF2-40B4-BE49-F238E27FC236}">
                <a16:creationId xmlns:a16="http://schemas.microsoft.com/office/drawing/2014/main" id="{EE626624-67EF-AF4D-A695-DCEC45A164E1}"/>
              </a:ext>
            </a:extLst>
          </p:cNvPr>
          <p:cNvPicPr>
            <a:picLocks noChangeAspect="1"/>
          </p:cNvPicPr>
          <p:nvPr/>
        </p:nvPicPr>
        <p:blipFill>
          <a:blip r:embed="rId2"/>
          <a:stretch>
            <a:fillRect/>
          </a:stretch>
        </p:blipFill>
        <p:spPr>
          <a:xfrm>
            <a:off x="4509705" y="4276326"/>
            <a:ext cx="4120334" cy="2049381"/>
          </a:xfrm>
          <a:prstGeom prst="rect">
            <a:avLst/>
          </a:prstGeom>
        </p:spPr>
      </p:pic>
      <p:sp>
        <p:nvSpPr>
          <p:cNvPr id="6" name="Rectangle 10">
            <a:extLst>
              <a:ext uri="{FF2B5EF4-FFF2-40B4-BE49-F238E27FC236}">
                <a16:creationId xmlns:a16="http://schemas.microsoft.com/office/drawing/2014/main" id="{34A23F82-1BDF-E14A-881F-7D19D953F368}"/>
              </a:ext>
            </a:extLst>
          </p:cNvPr>
          <p:cNvSpPr/>
          <p:nvPr/>
        </p:nvSpPr>
        <p:spPr>
          <a:xfrm>
            <a:off x="155509" y="4517121"/>
            <a:ext cx="4120334" cy="1664185"/>
          </a:xfrm>
          <a:prstGeom prst="rect">
            <a:avLst/>
          </a:prstGeom>
          <a:solidFill>
            <a:srgbClr val="FFFF99"/>
          </a:solidFill>
          <a:ln w="9525">
            <a:noFill/>
          </a:ln>
        </p:spPr>
        <p:txBody>
          <a:bodyPr wrap="none" anchor="ctr"/>
          <a:lstStyle/>
          <a:p>
            <a:pPr>
              <a:buFont typeface="Wingdings" panose="05000000000000000000" pitchFamily="2" charset="2"/>
              <a:buNone/>
            </a:pPr>
            <a:r>
              <a:rPr lang="en-US" altLang="zh-CN" sz="1778" dirty="0">
                <a:solidFill>
                  <a:srgbClr val="CC3399"/>
                </a:solidFill>
              </a:rPr>
              <a:t>INCREMENT(A)</a:t>
            </a:r>
          </a:p>
          <a:p>
            <a:pPr>
              <a:buFont typeface="Wingdings" panose="05000000000000000000" pitchFamily="2" charset="2"/>
              <a:buNone/>
            </a:pPr>
            <a:r>
              <a:rPr lang="en-US" altLang="zh-CN" sz="1778" dirty="0">
                <a:solidFill>
                  <a:srgbClr val="CC3399"/>
                </a:solidFill>
              </a:rPr>
              <a:t>     1      i</a:t>
            </a:r>
            <a:r>
              <a:rPr lang="en-US" altLang="zh-CN" sz="1778" dirty="0">
                <a:solidFill>
                  <a:srgbClr val="CC3399"/>
                </a:solidFill>
                <a:sym typeface="Symbol" panose="05050102010706020507" pitchFamily="18" charset="2"/>
              </a:rPr>
              <a:t></a:t>
            </a:r>
            <a:r>
              <a:rPr lang="en-US" altLang="zh-CN" sz="1778" dirty="0">
                <a:solidFill>
                  <a:srgbClr val="CC3399"/>
                </a:solidFill>
              </a:rPr>
              <a:t>0</a:t>
            </a:r>
          </a:p>
          <a:p>
            <a:pPr>
              <a:buFont typeface="Wingdings" panose="05000000000000000000" pitchFamily="2" charset="2"/>
              <a:buNone/>
            </a:pPr>
            <a:r>
              <a:rPr lang="en-US" altLang="zh-CN" sz="1778" dirty="0">
                <a:solidFill>
                  <a:srgbClr val="CC3399"/>
                </a:solidFill>
              </a:rPr>
              <a:t>     2      while  i&lt;length[A] and A[</a:t>
            </a:r>
            <a:r>
              <a:rPr lang="en-US" altLang="zh-CN" sz="1778" dirty="0" err="1">
                <a:solidFill>
                  <a:srgbClr val="CC3399"/>
                </a:solidFill>
              </a:rPr>
              <a:t>i</a:t>
            </a:r>
            <a:r>
              <a:rPr lang="en-US" altLang="zh-CN" sz="1778" dirty="0">
                <a:solidFill>
                  <a:srgbClr val="CC3399"/>
                </a:solidFill>
              </a:rPr>
              <a:t>]==1  Do</a:t>
            </a:r>
          </a:p>
          <a:p>
            <a:pPr>
              <a:buFont typeface="Wingdings" panose="05000000000000000000" pitchFamily="2" charset="2"/>
              <a:buNone/>
            </a:pPr>
            <a:r>
              <a:rPr lang="en-US" altLang="zh-CN" sz="1778" dirty="0">
                <a:solidFill>
                  <a:srgbClr val="CC3399"/>
                </a:solidFill>
              </a:rPr>
              <a:t>     3             A[i]</a:t>
            </a:r>
            <a:r>
              <a:rPr lang="en-US" altLang="zh-CN" sz="1778" dirty="0">
                <a:solidFill>
                  <a:srgbClr val="CC3399"/>
                </a:solidFill>
                <a:sym typeface="Symbol" panose="05050102010706020507" pitchFamily="18" charset="2"/>
              </a:rPr>
              <a:t></a:t>
            </a:r>
            <a:r>
              <a:rPr lang="en-US" altLang="zh-CN" sz="1778" dirty="0">
                <a:solidFill>
                  <a:srgbClr val="CC3399"/>
                </a:solidFill>
              </a:rPr>
              <a:t>0;</a:t>
            </a:r>
          </a:p>
          <a:p>
            <a:pPr>
              <a:buFont typeface="Wingdings" panose="05000000000000000000" pitchFamily="2" charset="2"/>
              <a:buNone/>
            </a:pPr>
            <a:r>
              <a:rPr lang="en-US" altLang="zh-CN" sz="1778" dirty="0">
                <a:solidFill>
                  <a:srgbClr val="CC3399"/>
                </a:solidFill>
              </a:rPr>
              <a:t>     4             i</a:t>
            </a:r>
            <a:r>
              <a:rPr lang="en-US" altLang="zh-CN" sz="1778" dirty="0">
                <a:solidFill>
                  <a:srgbClr val="CC3399"/>
                </a:solidFill>
                <a:sym typeface="Symbol" panose="05050102010706020507" pitchFamily="18" charset="2"/>
              </a:rPr>
              <a:t></a:t>
            </a:r>
            <a:r>
              <a:rPr lang="en-US" altLang="zh-CN" sz="1778" dirty="0">
                <a:solidFill>
                  <a:srgbClr val="CC3399"/>
                </a:solidFill>
              </a:rPr>
              <a:t>i+1;</a:t>
            </a:r>
          </a:p>
          <a:p>
            <a:pPr>
              <a:buFont typeface="Wingdings" panose="05000000000000000000" pitchFamily="2" charset="2"/>
              <a:buNone/>
            </a:pPr>
            <a:r>
              <a:rPr lang="en-US" altLang="zh-CN" sz="1778" dirty="0">
                <a:solidFill>
                  <a:srgbClr val="CC3399"/>
                </a:solidFill>
              </a:rPr>
              <a:t>     5      If  i&lt;length[A]  Then  A[i]</a:t>
            </a:r>
            <a:r>
              <a:rPr lang="en-US" altLang="zh-CN" sz="1778" dirty="0">
                <a:solidFill>
                  <a:srgbClr val="CC3399"/>
                </a:solidFill>
                <a:sym typeface="Symbol" panose="05050102010706020507" pitchFamily="18" charset="2"/>
              </a:rPr>
              <a:t></a:t>
            </a:r>
            <a:r>
              <a:rPr lang="en-US" altLang="zh-CN" sz="1778" dirty="0">
                <a:solidFill>
                  <a:srgbClr val="CC3399"/>
                </a:solidFill>
              </a:rPr>
              <a:t>1</a:t>
            </a:r>
          </a:p>
        </p:txBody>
      </p:sp>
      <p:sp>
        <p:nvSpPr>
          <p:cNvPr id="3" name="Slide Number Placeholder 2">
            <a:extLst>
              <a:ext uri="{FF2B5EF4-FFF2-40B4-BE49-F238E27FC236}">
                <a16:creationId xmlns:a16="http://schemas.microsoft.com/office/drawing/2014/main" id="{14510742-C801-AE4F-9009-005A86C05FCF}"/>
              </a:ext>
            </a:extLst>
          </p:cNvPr>
          <p:cNvSpPr>
            <a:spLocks noGrp="1"/>
          </p:cNvSpPr>
          <p:nvPr>
            <p:ph type="sldNum" sz="quarter" idx="12"/>
          </p:nvPr>
        </p:nvSpPr>
        <p:spPr/>
        <p:txBody>
          <a:bodyPr/>
          <a:lstStyle/>
          <a:p>
            <a:fld id="{0063EC4C-CFD8-4F45-A0A2-30028C1F73DB}" type="slidenum">
              <a:rPr lang="en-CN" smtClean="0"/>
              <a:pPr/>
              <a:t>27</a:t>
            </a:fld>
            <a:endParaRPr lang="zh-CN" altLang="en-US" sz="1067" b="1" kern="1200" dirty="0">
              <a:solidFill>
                <a:srgbClr val="F79646">
                  <a:lumMod val="75000"/>
                </a:srgbClr>
              </a:solidFill>
              <a:latin typeface="+mn-lt"/>
              <a:ea typeface="+mn-ea"/>
              <a:cs typeface="+mn-cs"/>
            </a:endParaRPr>
          </a:p>
        </p:txBody>
      </p:sp>
      <p:sp>
        <p:nvSpPr>
          <p:cNvPr id="8" name="Title 7">
            <a:extLst>
              <a:ext uri="{FF2B5EF4-FFF2-40B4-BE49-F238E27FC236}">
                <a16:creationId xmlns:a16="http://schemas.microsoft.com/office/drawing/2014/main" id="{5CE41337-2FCE-2C49-9624-A6A3A3A0D111}"/>
              </a:ext>
            </a:extLst>
          </p:cNvPr>
          <p:cNvSpPr>
            <a:spLocks noGrp="1"/>
          </p:cNvSpPr>
          <p:nvPr>
            <p:ph type="title"/>
          </p:nvPr>
        </p:nvSpPr>
        <p:spPr/>
        <p:txBody>
          <a:bodyPr/>
          <a:lstStyle/>
          <a:p>
            <a:r>
              <a:rPr lang="en-CN" dirty="0"/>
              <a:t>势能方法实例</a:t>
            </a:r>
            <a:r>
              <a:rPr lang="en-US" altLang="zh-CN" dirty="0"/>
              <a:t>2-</a:t>
            </a:r>
            <a:r>
              <a:rPr lang="zh-CN" altLang="en-US" sz="2489" dirty="0">
                <a:solidFill>
                  <a:srgbClr val="FF0000"/>
                </a:solidFill>
              </a:rPr>
              <a:t>二进制计数器</a:t>
            </a:r>
            <a:endParaRPr lang="en-CN" dirty="0"/>
          </a:p>
        </p:txBody>
      </p:sp>
    </p:spTree>
    <p:extLst>
      <p:ext uri="{BB962C8B-B14F-4D97-AF65-F5344CB8AC3E}">
        <p14:creationId xmlns:p14="http://schemas.microsoft.com/office/powerpoint/2010/main" val="111098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3F932CB-B5EE-8741-94D1-4C4C8DC4B092}"/>
              </a:ext>
            </a:extLst>
          </p:cNvPr>
          <p:cNvSpPr>
            <a:spLocks noGrp="1"/>
          </p:cNvSpPr>
          <p:nvPr>
            <p:ph idx="4294967295"/>
          </p:nvPr>
        </p:nvSpPr>
        <p:spPr>
          <a:xfrm>
            <a:off x="360491" y="1243700"/>
            <a:ext cx="8442557" cy="4322930"/>
          </a:xfrm>
        </p:spPr>
        <p:txBody>
          <a:bodyPr/>
          <a:lstStyle/>
          <a:p>
            <a:r>
              <a:rPr lang="en-CN" dirty="0"/>
              <a:t>第i次</a:t>
            </a:r>
            <a:r>
              <a:rPr lang="en-US" altLang="zh-CN" dirty="0"/>
              <a:t>INCREMENT</a:t>
            </a:r>
            <a:r>
              <a:rPr lang="zh-CN" altLang="en-US" dirty="0"/>
              <a:t>操作的平摊代价（计数器初始为</a:t>
            </a:r>
            <a:r>
              <a:rPr lang="en-US" altLang="zh-CN" dirty="0"/>
              <a:t>0</a:t>
            </a:r>
            <a:r>
              <a:rPr lang="zh-CN" altLang="en-US" dirty="0"/>
              <a:t>）</a:t>
            </a:r>
            <a:endParaRPr lang="en-CN" dirty="0"/>
          </a:p>
        </p:txBody>
      </p:sp>
      <p:sp>
        <p:nvSpPr>
          <p:cNvPr id="6" name="Rectangle 4">
            <a:extLst>
              <a:ext uri="{FF2B5EF4-FFF2-40B4-BE49-F238E27FC236}">
                <a16:creationId xmlns:a16="http://schemas.microsoft.com/office/drawing/2014/main" id="{15488042-D93F-594A-8ECF-C09BFE1FD429}"/>
              </a:ext>
            </a:extLst>
          </p:cNvPr>
          <p:cNvSpPr/>
          <p:nvPr/>
        </p:nvSpPr>
        <p:spPr>
          <a:xfrm>
            <a:off x="360491" y="1916832"/>
            <a:ext cx="7394973" cy="17334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spAutoFit/>
          </a:bodyPr>
          <a:lstStyle/>
          <a:p>
            <a:pPr>
              <a:buFont typeface="Arial" panose="020B0604020202020204" pitchFamily="34" charset="0"/>
              <a:buNone/>
            </a:pPr>
            <a:r>
              <a:rPr lang="zh-CN" altLang="en-US" sz="2133" dirty="0">
                <a:solidFill>
                  <a:srgbClr val="CC3399"/>
                </a:solidFill>
              </a:rPr>
              <a:t>设第</a:t>
            </a:r>
            <a:r>
              <a:rPr lang="en-US" altLang="zh-CN" sz="2133" dirty="0">
                <a:solidFill>
                  <a:srgbClr val="CC3399"/>
                </a:solidFill>
              </a:rPr>
              <a:t>i</a:t>
            </a:r>
            <a:r>
              <a:rPr lang="zh-CN" altLang="en-US" sz="2133" dirty="0">
                <a:solidFill>
                  <a:srgbClr val="CC3399"/>
                </a:solidFill>
              </a:rPr>
              <a:t>次</a:t>
            </a:r>
            <a:r>
              <a:rPr lang="en-US" altLang="zh-CN" sz="2133" dirty="0">
                <a:solidFill>
                  <a:srgbClr val="CC3399"/>
                </a:solidFill>
              </a:rPr>
              <a:t>INCREMENT</a:t>
            </a:r>
            <a:r>
              <a:rPr lang="zh-CN" altLang="en-US" sz="2133" dirty="0">
                <a:solidFill>
                  <a:srgbClr val="CC3399"/>
                </a:solidFill>
              </a:rPr>
              <a:t>操作对</a:t>
            </a:r>
            <a:r>
              <a:rPr lang="en-US" altLang="zh-CN" sz="2133" dirty="0">
                <a:solidFill>
                  <a:srgbClr val="CC3399"/>
                </a:solidFill>
              </a:rPr>
              <a:t>t</a:t>
            </a:r>
            <a:r>
              <a:rPr lang="en-US" altLang="zh-CN" sz="2133" baseline="-30000" dirty="0">
                <a:solidFill>
                  <a:srgbClr val="CC3399"/>
                </a:solidFill>
              </a:rPr>
              <a:t>i</a:t>
            </a:r>
            <a:r>
              <a:rPr lang="zh-CN" altLang="en-US" sz="2133" dirty="0">
                <a:solidFill>
                  <a:srgbClr val="CC3399"/>
                </a:solidFill>
              </a:rPr>
              <a:t>个位进行了置0, 至多将</a:t>
            </a:r>
            <a:r>
              <a:rPr lang="zh-CN" altLang="en-US" sz="2133" b="1" dirty="0">
                <a:solidFill>
                  <a:srgbClr val="FF0000"/>
                </a:solidFill>
              </a:rPr>
              <a:t>一位</a:t>
            </a:r>
            <a:r>
              <a:rPr lang="zh-CN" altLang="en-US" sz="2133" dirty="0">
                <a:solidFill>
                  <a:srgbClr val="CC3399"/>
                </a:solidFill>
              </a:rPr>
              <a:t>置1</a:t>
            </a:r>
          </a:p>
          <a:p>
            <a:r>
              <a:rPr lang="zh-CN" altLang="en-US" sz="2133" dirty="0">
                <a:solidFill>
                  <a:srgbClr val="CC3399"/>
                </a:solidFill>
              </a:rPr>
              <a:t>   ·该操作的实际代价：</a:t>
            </a:r>
            <a:r>
              <a:rPr lang="en-US" altLang="zh-CN" sz="2133" dirty="0">
                <a:solidFill>
                  <a:srgbClr val="CC3399"/>
                </a:solidFill>
              </a:rPr>
              <a:t>c</a:t>
            </a:r>
            <a:r>
              <a:rPr lang="en-US" altLang="zh-CN" sz="2133" baseline="-30000" dirty="0">
                <a:solidFill>
                  <a:srgbClr val="CC3399"/>
                </a:solidFill>
              </a:rPr>
              <a:t>i</a:t>
            </a:r>
            <a:r>
              <a:rPr lang="en-US" altLang="zh-CN" sz="2133" dirty="0">
                <a:solidFill>
                  <a:srgbClr val="CC3399"/>
                </a:solidFill>
                <a:sym typeface="Symbol" panose="05050102010706020507" pitchFamily="18" charset="2"/>
              </a:rPr>
              <a:t>  </a:t>
            </a:r>
            <a:r>
              <a:rPr lang="en-US" altLang="zh-CN" sz="2133" dirty="0">
                <a:solidFill>
                  <a:srgbClr val="CC3399"/>
                </a:solidFill>
              </a:rPr>
              <a:t>t</a:t>
            </a:r>
            <a:r>
              <a:rPr lang="en-US" altLang="zh-CN" sz="2133" baseline="-30000" dirty="0">
                <a:solidFill>
                  <a:srgbClr val="CC3399"/>
                </a:solidFill>
              </a:rPr>
              <a:t>i</a:t>
            </a:r>
            <a:r>
              <a:rPr lang="en-US" altLang="zh-CN" sz="2133" dirty="0">
                <a:solidFill>
                  <a:srgbClr val="CC3399"/>
                </a:solidFill>
              </a:rPr>
              <a:t>+1</a:t>
            </a:r>
          </a:p>
          <a:p>
            <a:pPr>
              <a:buFont typeface="Arial" panose="020B0604020202020204" pitchFamily="34" charset="0"/>
              <a:buNone/>
            </a:pPr>
            <a:r>
              <a:rPr lang="en-US" altLang="zh-CN" sz="2133" dirty="0">
                <a:solidFill>
                  <a:srgbClr val="CC3399"/>
                </a:solidFill>
              </a:rPr>
              <a:t>   ·</a:t>
            </a:r>
            <a:r>
              <a:rPr lang="zh-CN" altLang="en-US" sz="2133" dirty="0">
                <a:solidFill>
                  <a:srgbClr val="CC3399"/>
                </a:solidFill>
              </a:rPr>
              <a:t>在第</a:t>
            </a:r>
            <a:r>
              <a:rPr lang="en-US" altLang="zh-CN" sz="2133" dirty="0">
                <a:solidFill>
                  <a:srgbClr val="CC3399"/>
                </a:solidFill>
              </a:rPr>
              <a:t>i</a:t>
            </a:r>
            <a:r>
              <a:rPr lang="zh-CN" altLang="en-US" sz="2133" dirty="0">
                <a:solidFill>
                  <a:srgbClr val="CC3399"/>
                </a:solidFill>
              </a:rPr>
              <a:t>次操作后计数器中1的个数为</a:t>
            </a:r>
            <a:r>
              <a:rPr lang="en-US" altLang="zh-CN" sz="2133" dirty="0">
                <a:solidFill>
                  <a:srgbClr val="CC3399"/>
                </a:solidFill>
              </a:rPr>
              <a:t>b</a:t>
            </a:r>
            <a:r>
              <a:rPr lang="en-US" altLang="zh-CN" sz="2133" baseline="-30000" dirty="0">
                <a:solidFill>
                  <a:srgbClr val="CC3399"/>
                </a:solidFill>
              </a:rPr>
              <a:t>i</a:t>
            </a:r>
            <a:r>
              <a:rPr lang="en-US" altLang="zh-CN" sz="2133" dirty="0">
                <a:solidFill>
                  <a:srgbClr val="CC3399"/>
                </a:solidFill>
                <a:sym typeface="Symbol" panose="05050102010706020507" pitchFamily="18" charset="2"/>
              </a:rPr>
              <a:t></a:t>
            </a:r>
            <a:r>
              <a:rPr lang="en-US" altLang="zh-CN" sz="2133" dirty="0">
                <a:solidFill>
                  <a:srgbClr val="CC3399"/>
                </a:solidFill>
              </a:rPr>
              <a:t> b</a:t>
            </a:r>
            <a:r>
              <a:rPr lang="en-US" altLang="zh-CN" sz="2133" baseline="-30000" dirty="0">
                <a:solidFill>
                  <a:srgbClr val="CC3399"/>
                </a:solidFill>
              </a:rPr>
              <a:t>i-1</a:t>
            </a:r>
            <a:r>
              <a:rPr lang="en-US" altLang="zh-CN" sz="2133" dirty="0">
                <a:solidFill>
                  <a:srgbClr val="CC3399"/>
                </a:solidFill>
              </a:rPr>
              <a:t>- t </a:t>
            </a:r>
            <a:r>
              <a:rPr lang="en-US" altLang="zh-CN" sz="2133" baseline="-30000" dirty="0">
                <a:solidFill>
                  <a:srgbClr val="CC3399"/>
                </a:solidFill>
              </a:rPr>
              <a:t>i</a:t>
            </a:r>
            <a:r>
              <a:rPr lang="en-US" altLang="zh-CN" sz="2133" dirty="0">
                <a:solidFill>
                  <a:srgbClr val="CC3399"/>
                </a:solidFill>
              </a:rPr>
              <a:t>+1</a:t>
            </a:r>
          </a:p>
          <a:p>
            <a:pPr>
              <a:buFont typeface="Arial" panose="020B0604020202020204" pitchFamily="34" charset="0"/>
              <a:buNone/>
            </a:pPr>
            <a:r>
              <a:rPr lang="en-US" altLang="zh-CN" sz="2133" dirty="0">
                <a:solidFill>
                  <a:srgbClr val="CC3399"/>
                </a:solidFill>
              </a:rPr>
              <a:t>   ·</a:t>
            </a:r>
            <a:r>
              <a:rPr lang="zh-CN" altLang="en-US" sz="2133" dirty="0">
                <a:solidFill>
                  <a:srgbClr val="CC3399"/>
                </a:solidFill>
              </a:rPr>
              <a:t>势差：</a:t>
            </a:r>
            <a:r>
              <a:rPr lang="zh-CN" altLang="en-US" sz="2133" dirty="0">
                <a:solidFill>
                  <a:srgbClr val="CC3399"/>
                </a:solidFill>
                <a:sym typeface="Symbol" panose="05050102010706020507" pitchFamily="18" charset="2"/>
              </a:rPr>
              <a:t></a:t>
            </a:r>
            <a:r>
              <a:rPr lang="zh-CN" altLang="en-US" sz="2133" dirty="0">
                <a:solidFill>
                  <a:srgbClr val="CC3399"/>
                </a:solidFill>
              </a:rPr>
              <a:t>(</a:t>
            </a:r>
            <a:r>
              <a:rPr lang="en-US" altLang="zh-CN" sz="2133" dirty="0">
                <a:solidFill>
                  <a:srgbClr val="CC3399"/>
                </a:solidFill>
              </a:rPr>
              <a:t>D</a:t>
            </a:r>
            <a:r>
              <a:rPr lang="en-US" altLang="zh-CN" sz="2133" baseline="-30000" dirty="0">
                <a:solidFill>
                  <a:srgbClr val="CC3399"/>
                </a:solidFill>
              </a:rPr>
              <a:t>i</a:t>
            </a:r>
            <a:r>
              <a:rPr lang="en-US" altLang="zh-CN" sz="2133" dirty="0">
                <a:solidFill>
                  <a:srgbClr val="CC3399"/>
                </a:solidFill>
              </a:rPr>
              <a:t>)-</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i-1</a:t>
            </a:r>
            <a:r>
              <a:rPr lang="en-US" altLang="zh-CN" sz="2133" dirty="0">
                <a:solidFill>
                  <a:srgbClr val="CC3399"/>
                </a:solidFill>
              </a:rPr>
              <a:t>)</a:t>
            </a:r>
            <a:r>
              <a:rPr lang="en-US" altLang="zh-CN" sz="2133" dirty="0">
                <a:solidFill>
                  <a:srgbClr val="CC3399"/>
                </a:solidFill>
                <a:sym typeface="Symbol" panose="05050102010706020507" pitchFamily="18" charset="2"/>
              </a:rPr>
              <a:t></a:t>
            </a:r>
            <a:r>
              <a:rPr lang="en-US" altLang="zh-CN" sz="2133" dirty="0">
                <a:solidFill>
                  <a:srgbClr val="CC3399"/>
                </a:solidFill>
              </a:rPr>
              <a:t>(b</a:t>
            </a:r>
            <a:r>
              <a:rPr lang="en-US" altLang="zh-CN" sz="2133" baseline="-30000" dirty="0">
                <a:solidFill>
                  <a:srgbClr val="CC3399"/>
                </a:solidFill>
              </a:rPr>
              <a:t>i-1</a:t>
            </a:r>
            <a:r>
              <a:rPr lang="en-US" altLang="zh-CN" sz="2133" dirty="0">
                <a:solidFill>
                  <a:srgbClr val="CC3399"/>
                </a:solidFill>
              </a:rPr>
              <a:t>- t </a:t>
            </a:r>
            <a:r>
              <a:rPr lang="en-US" altLang="zh-CN" sz="2133" baseline="-30000" dirty="0">
                <a:solidFill>
                  <a:srgbClr val="CC3399"/>
                </a:solidFill>
              </a:rPr>
              <a:t>i</a:t>
            </a:r>
            <a:r>
              <a:rPr lang="en-US" altLang="zh-CN" sz="2133" dirty="0">
                <a:solidFill>
                  <a:srgbClr val="CC3399"/>
                </a:solidFill>
              </a:rPr>
              <a:t>+1)-b</a:t>
            </a:r>
            <a:r>
              <a:rPr lang="en-US" altLang="zh-CN" sz="2133" baseline="-30000" dirty="0">
                <a:solidFill>
                  <a:srgbClr val="CC3399"/>
                </a:solidFill>
              </a:rPr>
              <a:t>i-1</a:t>
            </a:r>
            <a:r>
              <a:rPr lang="en-US" altLang="zh-CN" sz="2133" dirty="0">
                <a:solidFill>
                  <a:srgbClr val="CC3399"/>
                </a:solidFill>
              </a:rPr>
              <a:t>=1- t </a:t>
            </a:r>
            <a:r>
              <a:rPr lang="en-US" altLang="zh-CN" sz="2133" baseline="-30000" dirty="0">
                <a:solidFill>
                  <a:srgbClr val="CC3399"/>
                </a:solidFill>
              </a:rPr>
              <a:t>i</a:t>
            </a:r>
            <a:r>
              <a:rPr lang="en-US" altLang="zh-CN" sz="2133" dirty="0">
                <a:solidFill>
                  <a:srgbClr val="CC3399"/>
                </a:solidFill>
              </a:rPr>
              <a:t>，</a:t>
            </a:r>
          </a:p>
          <a:p>
            <a:pPr>
              <a:buFont typeface="Arial" panose="020B0604020202020204" pitchFamily="34" charset="0"/>
              <a:buNone/>
            </a:pPr>
            <a:r>
              <a:rPr lang="en-US" altLang="zh-CN" sz="2133" dirty="0">
                <a:solidFill>
                  <a:srgbClr val="CC3399"/>
                </a:solidFill>
              </a:rPr>
              <a:t>   ·</a:t>
            </a:r>
            <a:r>
              <a:rPr lang="zh-CN" altLang="en-US" sz="2133" dirty="0">
                <a:solidFill>
                  <a:srgbClr val="CC3399"/>
                </a:solidFill>
                <a:latin typeface="宋体" panose="02010600030101010101" pitchFamily="2" charset="-122"/>
              </a:rPr>
              <a:t>平摊代价：</a:t>
            </a:r>
            <a:r>
              <a:rPr lang="en-US" altLang="zh-CN" sz="2133" dirty="0">
                <a:solidFill>
                  <a:srgbClr val="CC3399"/>
                </a:solidFill>
              </a:rPr>
              <a:t>c</a:t>
            </a:r>
            <a:r>
              <a:rPr lang="en-US" altLang="zh-CN" sz="2133" baseline="30000" dirty="0">
                <a:solidFill>
                  <a:srgbClr val="CC3399"/>
                </a:solidFill>
              </a:rPr>
              <a:t>’</a:t>
            </a:r>
            <a:r>
              <a:rPr lang="en-US" altLang="zh-CN" sz="2133" baseline="-30000" dirty="0">
                <a:solidFill>
                  <a:srgbClr val="CC3399"/>
                </a:solidFill>
              </a:rPr>
              <a:t>i </a:t>
            </a:r>
            <a:r>
              <a:rPr lang="en-US" altLang="zh-CN" sz="2133" dirty="0">
                <a:solidFill>
                  <a:srgbClr val="CC3399"/>
                </a:solidFill>
              </a:rPr>
              <a:t>= c</a:t>
            </a:r>
            <a:r>
              <a:rPr lang="en-US" altLang="zh-CN" sz="2133" baseline="-30000" dirty="0">
                <a:solidFill>
                  <a:srgbClr val="CC3399"/>
                </a:solidFill>
              </a:rPr>
              <a:t>i</a:t>
            </a:r>
            <a:r>
              <a:rPr lang="en-US" altLang="zh-CN" sz="2133" dirty="0">
                <a:solidFill>
                  <a:srgbClr val="CC3399"/>
                </a:solidFill>
              </a:rPr>
              <a:t>+</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i</a:t>
            </a:r>
            <a:r>
              <a:rPr lang="en-US" altLang="zh-CN" sz="2133" dirty="0">
                <a:solidFill>
                  <a:srgbClr val="CC3399"/>
                </a:solidFill>
              </a:rPr>
              <a:t>)-</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i-1</a:t>
            </a:r>
            <a:r>
              <a:rPr lang="en-US" altLang="zh-CN" sz="2133" dirty="0">
                <a:solidFill>
                  <a:srgbClr val="CC3399"/>
                </a:solidFill>
              </a:rPr>
              <a:t>)</a:t>
            </a:r>
            <a:r>
              <a:rPr lang="en-US" altLang="zh-CN" sz="2133" dirty="0">
                <a:solidFill>
                  <a:srgbClr val="CC3399"/>
                </a:solidFill>
                <a:sym typeface="Symbol" panose="05050102010706020507" pitchFamily="18" charset="2"/>
              </a:rPr>
              <a:t></a:t>
            </a:r>
            <a:r>
              <a:rPr lang="en-US" altLang="zh-CN" sz="2133" dirty="0">
                <a:solidFill>
                  <a:srgbClr val="CC3399"/>
                </a:solidFill>
              </a:rPr>
              <a:t>( t </a:t>
            </a:r>
            <a:r>
              <a:rPr lang="en-US" altLang="zh-CN" sz="2133" baseline="-30000" dirty="0">
                <a:solidFill>
                  <a:srgbClr val="CC3399"/>
                </a:solidFill>
              </a:rPr>
              <a:t>i</a:t>
            </a:r>
            <a:r>
              <a:rPr lang="en-US" altLang="zh-CN" sz="2133" dirty="0">
                <a:solidFill>
                  <a:srgbClr val="CC3399"/>
                </a:solidFill>
              </a:rPr>
              <a:t>+1)+(1- t </a:t>
            </a:r>
            <a:r>
              <a:rPr lang="en-US" altLang="zh-CN" sz="2133" baseline="-30000" dirty="0">
                <a:solidFill>
                  <a:srgbClr val="CC3399"/>
                </a:solidFill>
              </a:rPr>
              <a:t>i</a:t>
            </a:r>
            <a:r>
              <a:rPr lang="en-US" altLang="zh-CN" sz="2133" dirty="0">
                <a:solidFill>
                  <a:srgbClr val="CC3399"/>
                </a:solidFill>
              </a:rPr>
              <a:t>)=2 </a:t>
            </a:r>
            <a:endParaRPr lang="zh-CN" altLang="en-US" sz="2133" dirty="0">
              <a:solidFill>
                <a:srgbClr val="CC3399"/>
              </a:solidFill>
            </a:endParaRPr>
          </a:p>
        </p:txBody>
      </p:sp>
      <p:sp>
        <p:nvSpPr>
          <p:cNvPr id="7" name="Rectangle 6">
            <a:extLst>
              <a:ext uri="{FF2B5EF4-FFF2-40B4-BE49-F238E27FC236}">
                <a16:creationId xmlns:a16="http://schemas.microsoft.com/office/drawing/2014/main" id="{5F246617-0990-B84A-8653-F40A0603A0E4}"/>
              </a:ext>
            </a:extLst>
          </p:cNvPr>
          <p:cNvSpPr/>
          <p:nvPr/>
        </p:nvSpPr>
        <p:spPr>
          <a:xfrm>
            <a:off x="360491" y="3741731"/>
            <a:ext cx="7297155" cy="1733488"/>
          </a:xfrm>
          <a:prstGeom prst="rect">
            <a:avLst/>
          </a:prstGeom>
          <a:solidFill>
            <a:srgbClr val="FFFF99"/>
          </a:solidFill>
          <a:ln w="9525">
            <a:solidFill>
              <a:schemeClr val="tx1"/>
            </a:solidFill>
          </a:ln>
        </p:spPr>
        <p:txBody>
          <a:bodyPr wrap="square" anchor="t" anchorCtr="0">
            <a:spAutoFit/>
          </a:bodyPr>
          <a:lstStyle/>
          <a:p>
            <a:pPr>
              <a:buFont typeface="Arial" panose="020B0604020202020204" pitchFamily="34" charset="0"/>
              <a:buNone/>
            </a:pPr>
            <a:r>
              <a:rPr lang="zh-CN" altLang="en-US" sz="2133" dirty="0">
                <a:solidFill>
                  <a:srgbClr val="CC3399"/>
                </a:solidFill>
                <a:latin typeface="宋体" panose="02010600030101010101" pitchFamily="2" charset="-122"/>
              </a:rPr>
              <a:t>计数器初始状态为0时的平摊分析 </a:t>
            </a:r>
            <a:r>
              <a:rPr lang="zh-CN" altLang="en-US" sz="2133" dirty="0">
                <a:solidFill>
                  <a:srgbClr val="CC3399"/>
                </a:solidFill>
              </a:rPr>
              <a:t>：</a:t>
            </a:r>
            <a:endParaRPr lang="en-US" altLang="zh-CN" sz="2133" dirty="0">
              <a:solidFill>
                <a:srgbClr val="CC3399"/>
              </a:solidFill>
            </a:endParaRPr>
          </a:p>
          <a:p>
            <a:pPr marL="304804" indent="-304804">
              <a:buFont typeface="Arial" panose="020B0604020202020204" pitchFamily="34" charset="0"/>
              <a:buChar char="•"/>
            </a:pPr>
            <a:r>
              <a:rPr lang="zh-CN" altLang="en-US" sz="2133" dirty="0">
                <a:solidFill>
                  <a:srgbClr val="CC3399"/>
                </a:solidFill>
                <a:latin typeface="宋体" panose="02010600030101010101" pitchFamily="2" charset="-122"/>
              </a:rPr>
              <a:t>每个操作的平摊代价都是</a:t>
            </a:r>
            <a:r>
              <a:rPr lang="en-US" altLang="zh-CN" sz="2133" dirty="0">
                <a:solidFill>
                  <a:srgbClr val="CC3399"/>
                </a:solidFill>
              </a:rPr>
              <a:t>O(1) </a:t>
            </a:r>
          </a:p>
          <a:p>
            <a:pPr marL="304804" indent="-304804">
              <a:buFont typeface="Arial" panose="020B0604020202020204" pitchFamily="34" charset="0"/>
              <a:buChar char="•"/>
            </a:pPr>
            <a:r>
              <a:rPr lang="en-US" altLang="zh-CN" sz="2133" dirty="0">
                <a:solidFill>
                  <a:srgbClr val="CC3399"/>
                </a:solidFill>
              </a:rPr>
              <a:t>n</a:t>
            </a:r>
            <a:r>
              <a:rPr lang="zh-CN" altLang="en-US" sz="2133" dirty="0">
                <a:solidFill>
                  <a:srgbClr val="CC3399"/>
                </a:solidFill>
                <a:latin typeface="宋体" panose="02010600030101010101" pitchFamily="2" charset="-122"/>
              </a:rPr>
              <a:t>个操作序列的总平摊代价就是</a:t>
            </a:r>
            <a:r>
              <a:rPr lang="en-US" altLang="zh-CN" sz="2133" dirty="0">
                <a:solidFill>
                  <a:srgbClr val="CC3399"/>
                </a:solidFill>
              </a:rPr>
              <a:t>O(n) </a:t>
            </a:r>
            <a:endParaRPr lang="zh-CN" altLang="en-US" sz="2133" dirty="0">
              <a:solidFill>
                <a:srgbClr val="CC3399"/>
              </a:solidFill>
            </a:endParaRPr>
          </a:p>
          <a:p>
            <a:pPr marL="304804" indent="-304804">
              <a:buFont typeface="Arial" panose="020B0604020202020204" pitchFamily="34" charset="0"/>
              <a:buChar char="•"/>
            </a:pPr>
            <a:r>
              <a:rPr lang="zh-CN" altLang="en-US" sz="2133" dirty="0">
                <a:solidFill>
                  <a:srgbClr val="CC3399"/>
                </a:solidFill>
              </a:rPr>
              <a:t>因为</a:t>
            </a:r>
            <a:r>
              <a:rPr lang="zh-CN" altLang="en-US" sz="2133" dirty="0">
                <a:solidFill>
                  <a:srgbClr val="CC3399"/>
                </a:solidFill>
                <a:sym typeface="Symbol" panose="05050102010706020507" pitchFamily="18" charset="2"/>
              </a:rPr>
              <a:t></a:t>
            </a:r>
            <a:r>
              <a:rPr lang="zh-CN" altLang="en-US" sz="2133" dirty="0">
                <a:solidFill>
                  <a:srgbClr val="CC3399"/>
                </a:solidFill>
              </a:rPr>
              <a:t>(</a:t>
            </a:r>
            <a:r>
              <a:rPr lang="en-US" altLang="zh-CN" sz="2133" dirty="0">
                <a:solidFill>
                  <a:srgbClr val="CC3399"/>
                </a:solidFill>
              </a:rPr>
              <a:t>D</a:t>
            </a:r>
            <a:r>
              <a:rPr lang="en-US" altLang="zh-CN" sz="2133" baseline="-30000" dirty="0">
                <a:solidFill>
                  <a:srgbClr val="CC3399"/>
                </a:solidFill>
              </a:rPr>
              <a:t>i</a:t>
            </a:r>
            <a:r>
              <a:rPr lang="en-US" altLang="zh-CN" sz="2133" dirty="0">
                <a:solidFill>
                  <a:srgbClr val="CC3399"/>
                </a:solidFill>
              </a:rPr>
              <a:t>)</a:t>
            </a:r>
            <a:r>
              <a:rPr lang="en-US" altLang="zh-CN" sz="2133" dirty="0">
                <a:solidFill>
                  <a:srgbClr val="CC3399"/>
                </a:solidFill>
                <a:sym typeface="Symbol" panose="05050102010706020507" pitchFamily="18" charset="2"/>
              </a:rPr>
              <a:t></a:t>
            </a:r>
            <a:r>
              <a:rPr lang="en-US" altLang="zh-CN" sz="2133" dirty="0">
                <a:solidFill>
                  <a:srgbClr val="CC3399"/>
                </a:solidFill>
              </a:rPr>
              <a:t>(D</a:t>
            </a:r>
            <a:r>
              <a:rPr lang="en-US" altLang="zh-CN" sz="2133" baseline="-30000" dirty="0">
                <a:solidFill>
                  <a:srgbClr val="CC3399"/>
                </a:solidFill>
              </a:rPr>
              <a:t>0</a:t>
            </a:r>
            <a:r>
              <a:rPr lang="en-US" altLang="zh-CN" sz="2133" dirty="0">
                <a:solidFill>
                  <a:srgbClr val="CC3399"/>
                </a:solidFill>
              </a:rPr>
              <a:t>)， n</a:t>
            </a:r>
            <a:r>
              <a:rPr lang="zh-CN" altLang="en-US" sz="2133" dirty="0">
                <a:solidFill>
                  <a:srgbClr val="CC3399"/>
                </a:solidFill>
              </a:rPr>
              <a:t>个操作的总平摊代价即为总的实</a:t>
            </a:r>
            <a:r>
              <a:rPr lang="zh-CN" altLang="en-US" sz="2133" dirty="0">
                <a:solidFill>
                  <a:srgbClr val="CC3399"/>
                </a:solidFill>
                <a:latin typeface="宋体" panose="02010600030101010101" pitchFamily="2" charset="-122"/>
              </a:rPr>
              <a:t>际代价的一个上界，即</a:t>
            </a:r>
            <a:r>
              <a:rPr lang="en-US" altLang="zh-CN" sz="2133" dirty="0">
                <a:solidFill>
                  <a:srgbClr val="CC3399"/>
                </a:solidFill>
              </a:rPr>
              <a:t>n</a:t>
            </a:r>
            <a:r>
              <a:rPr lang="zh-CN" altLang="en-US" sz="2133" dirty="0">
                <a:solidFill>
                  <a:srgbClr val="CC3399"/>
                </a:solidFill>
                <a:latin typeface="宋体" panose="02010600030101010101" pitchFamily="2" charset="-122"/>
              </a:rPr>
              <a:t>个操作的最坏情况代价为</a:t>
            </a:r>
            <a:r>
              <a:rPr lang="en-US" altLang="zh-CN" sz="2133" dirty="0">
                <a:solidFill>
                  <a:srgbClr val="CC3399"/>
                </a:solidFill>
              </a:rPr>
              <a:t>O(n) </a:t>
            </a:r>
            <a:endParaRPr lang="zh-CN" altLang="en-US" sz="2133" dirty="0">
              <a:solidFill>
                <a:srgbClr val="CC3399"/>
              </a:solidFill>
            </a:endParaRPr>
          </a:p>
        </p:txBody>
      </p:sp>
      <p:sp>
        <p:nvSpPr>
          <p:cNvPr id="8" name="TextBox 7">
            <a:extLst>
              <a:ext uri="{FF2B5EF4-FFF2-40B4-BE49-F238E27FC236}">
                <a16:creationId xmlns:a16="http://schemas.microsoft.com/office/drawing/2014/main" id="{50203168-7956-C64D-A800-CDE07B47FEC0}"/>
              </a:ext>
            </a:extLst>
          </p:cNvPr>
          <p:cNvSpPr txBox="1"/>
          <p:nvPr/>
        </p:nvSpPr>
        <p:spPr>
          <a:xfrm>
            <a:off x="732704" y="5658041"/>
            <a:ext cx="6552728" cy="923330"/>
          </a:xfrm>
          <a:prstGeom prst="rect">
            <a:avLst/>
          </a:prstGeom>
          <a:solidFill>
            <a:schemeClr val="bg1"/>
          </a:solidFill>
          <a:ln w="19050">
            <a:solidFill>
              <a:srgbClr val="00B050"/>
            </a:solidFill>
          </a:ln>
        </p:spPr>
        <p:txBody>
          <a:bodyPr wrap="square" rtlCol="0">
            <a:spAutoFit/>
          </a:bodyPr>
          <a:lstStyle/>
          <a:p>
            <a:pPr algn="just"/>
            <a:r>
              <a:rPr lang="zh-CN" altLang="en-CN" sz="1800" b="1" dirty="0">
                <a:solidFill>
                  <a:srgbClr val="FF0000"/>
                </a:solidFill>
              </a:rPr>
              <a:t>因为</a:t>
            </a:r>
            <a:r>
              <a:rPr lang="zh-CN" altLang="en-US" sz="1800" b="1" dirty="0">
                <a:solidFill>
                  <a:srgbClr val="FF0000"/>
                </a:solidFill>
              </a:rPr>
              <a:t>用了和会计法相同的隐藏信息：</a:t>
            </a:r>
            <a:r>
              <a:rPr lang="en-US" altLang="zh-CN" sz="1800" b="1" dirty="0">
                <a:solidFill>
                  <a:srgbClr val="FF0000"/>
                </a:solidFill>
              </a:rPr>
              <a:t>1</a:t>
            </a:r>
            <a:r>
              <a:rPr lang="zh-CN" altLang="en-US" sz="1800" b="1" dirty="0">
                <a:solidFill>
                  <a:srgbClr val="FF0000"/>
                </a:solidFill>
              </a:rPr>
              <a:t>翻转为</a:t>
            </a:r>
            <a:r>
              <a:rPr lang="en-US" altLang="zh-CN" sz="1800" b="1" dirty="0">
                <a:solidFill>
                  <a:srgbClr val="FF0000"/>
                </a:solidFill>
              </a:rPr>
              <a:t>0</a:t>
            </a:r>
            <a:r>
              <a:rPr lang="zh-CN" altLang="en-US" sz="1800" b="1" dirty="0">
                <a:solidFill>
                  <a:srgbClr val="FF0000"/>
                </a:solidFill>
              </a:rPr>
              <a:t>之前，需要先从</a:t>
            </a:r>
            <a:r>
              <a:rPr lang="en-US" altLang="zh-CN" sz="1800" b="1" dirty="0">
                <a:solidFill>
                  <a:srgbClr val="FF0000"/>
                </a:solidFill>
              </a:rPr>
              <a:t>0</a:t>
            </a:r>
            <a:r>
              <a:rPr lang="zh-CN" altLang="en-US" sz="1800" b="1" dirty="0">
                <a:solidFill>
                  <a:srgbClr val="FF0000"/>
                </a:solidFill>
              </a:rPr>
              <a:t>翻转为</a:t>
            </a:r>
            <a:r>
              <a:rPr lang="en-US" altLang="zh-CN" sz="1800" b="1" dirty="0">
                <a:solidFill>
                  <a:srgbClr val="FF0000"/>
                </a:solidFill>
              </a:rPr>
              <a:t>1.</a:t>
            </a:r>
            <a:r>
              <a:rPr lang="zh-CN" altLang="en-US" sz="1800" b="1" dirty="0">
                <a:solidFill>
                  <a:srgbClr val="FF0000"/>
                </a:solidFill>
              </a:rPr>
              <a:t> 且会计法中的存款总额也等于计数器中</a:t>
            </a:r>
            <a:r>
              <a:rPr lang="en-US" altLang="zh-CN" sz="1800" b="1" dirty="0">
                <a:solidFill>
                  <a:srgbClr val="FF0000"/>
                </a:solidFill>
              </a:rPr>
              <a:t>1</a:t>
            </a:r>
            <a:r>
              <a:rPr lang="zh-CN" altLang="en-US" sz="1800" b="1" dirty="0">
                <a:solidFill>
                  <a:srgbClr val="FF0000"/>
                </a:solidFill>
              </a:rPr>
              <a:t>的个数，与势能定义一致，因此得到的</a:t>
            </a:r>
            <a:r>
              <a:rPr lang="en-US" altLang="zh-CN" sz="1800" b="1" dirty="0">
                <a:solidFill>
                  <a:srgbClr val="FF0000"/>
                </a:solidFill>
              </a:rPr>
              <a:t>increment</a:t>
            </a:r>
            <a:r>
              <a:rPr lang="zh-CN" altLang="en-US" sz="1800" b="1" dirty="0">
                <a:solidFill>
                  <a:srgbClr val="FF0000"/>
                </a:solidFill>
              </a:rPr>
              <a:t>操作的平摊代价是一致的。</a:t>
            </a:r>
            <a:endParaRPr lang="en-US" altLang="zh-CN" sz="1800" b="1" dirty="0">
              <a:solidFill>
                <a:srgbClr val="FF0000"/>
              </a:solidFill>
            </a:endParaRPr>
          </a:p>
        </p:txBody>
      </p:sp>
      <p:sp>
        <p:nvSpPr>
          <p:cNvPr id="9" name="TextBox 8">
            <a:extLst>
              <a:ext uri="{FF2B5EF4-FFF2-40B4-BE49-F238E27FC236}">
                <a16:creationId xmlns:a16="http://schemas.microsoft.com/office/drawing/2014/main" id="{FE4C29BC-14E4-1A43-BCD4-42A437B32C2A}"/>
              </a:ext>
            </a:extLst>
          </p:cNvPr>
          <p:cNvSpPr txBox="1"/>
          <p:nvPr/>
        </p:nvSpPr>
        <p:spPr>
          <a:xfrm>
            <a:off x="6553200" y="2409146"/>
            <a:ext cx="2432400" cy="748859"/>
          </a:xfrm>
          <a:prstGeom prst="rect">
            <a:avLst/>
          </a:prstGeom>
          <a:solidFill>
            <a:schemeClr val="bg1"/>
          </a:solidFill>
          <a:ln w="19050">
            <a:solidFill>
              <a:srgbClr val="00B050"/>
            </a:solidFill>
          </a:ln>
        </p:spPr>
        <p:txBody>
          <a:bodyPr wrap="square" rtlCol="0">
            <a:spAutoFit/>
          </a:bodyPr>
          <a:lstStyle/>
          <a:p>
            <a:pPr algn="just"/>
            <a:r>
              <a:rPr lang="zh-CN" altLang="en-CN" sz="1422" b="1" dirty="0">
                <a:solidFill>
                  <a:srgbClr val="FF0000"/>
                </a:solidFill>
              </a:rPr>
              <a:t>如果</a:t>
            </a:r>
            <a:r>
              <a:rPr lang="en-US" altLang="zh-CN" sz="1422" b="1" dirty="0">
                <a:solidFill>
                  <a:srgbClr val="FF0000"/>
                </a:solidFill>
              </a:rPr>
              <a:t>b</a:t>
            </a:r>
            <a:r>
              <a:rPr lang="en-US" altLang="zh-CN" sz="1422" b="1" baseline="-25000" dirty="0">
                <a:solidFill>
                  <a:srgbClr val="FF0000"/>
                </a:solidFill>
              </a:rPr>
              <a:t>i-1</a:t>
            </a:r>
            <a:r>
              <a:rPr lang="zh-CN" altLang="en-US" sz="1422" b="1" dirty="0">
                <a:solidFill>
                  <a:srgbClr val="FF0000"/>
                </a:solidFill>
              </a:rPr>
              <a:t>中全部</a:t>
            </a:r>
            <a:r>
              <a:rPr lang="en-US" altLang="zh-CN" sz="1422" b="1" dirty="0">
                <a:solidFill>
                  <a:srgbClr val="FF0000"/>
                </a:solidFill>
              </a:rPr>
              <a:t>k</a:t>
            </a:r>
            <a:r>
              <a:rPr lang="zh-CN" altLang="en-US" sz="1422" b="1" dirty="0">
                <a:solidFill>
                  <a:srgbClr val="FF0000"/>
                </a:solidFill>
              </a:rPr>
              <a:t>位为</a:t>
            </a:r>
            <a:r>
              <a:rPr lang="en-US" altLang="zh-CN" sz="1422" b="1" dirty="0">
                <a:solidFill>
                  <a:srgbClr val="FF0000"/>
                </a:solidFill>
              </a:rPr>
              <a:t>1</a:t>
            </a:r>
            <a:r>
              <a:rPr lang="zh-CN" altLang="en-US" sz="1422" b="1" dirty="0">
                <a:solidFill>
                  <a:srgbClr val="FF0000"/>
                </a:solidFill>
              </a:rPr>
              <a:t>，那么</a:t>
            </a:r>
            <a:r>
              <a:rPr lang="en-US" altLang="zh-CN" sz="1422" b="1" dirty="0">
                <a:solidFill>
                  <a:srgbClr val="FF0000"/>
                </a:solidFill>
              </a:rPr>
              <a:t>b</a:t>
            </a:r>
            <a:r>
              <a:rPr lang="en-US" altLang="zh-CN" sz="1422" b="1" baseline="-25000" dirty="0">
                <a:solidFill>
                  <a:srgbClr val="FF0000"/>
                </a:solidFill>
              </a:rPr>
              <a:t>i</a:t>
            </a:r>
            <a:r>
              <a:rPr lang="zh-CN" altLang="en-US" sz="1422" b="1" dirty="0">
                <a:solidFill>
                  <a:srgbClr val="FF0000"/>
                </a:solidFill>
              </a:rPr>
              <a:t>将会将全部位都置</a:t>
            </a:r>
            <a:r>
              <a:rPr lang="en-US" altLang="zh-CN" sz="1422" b="1" dirty="0">
                <a:solidFill>
                  <a:srgbClr val="FF0000"/>
                </a:solidFill>
              </a:rPr>
              <a:t>0</a:t>
            </a:r>
            <a:r>
              <a:rPr lang="zh-CN" altLang="en-US" sz="1422" b="1" dirty="0">
                <a:solidFill>
                  <a:srgbClr val="FF0000"/>
                </a:solidFill>
              </a:rPr>
              <a:t>，此时没有置</a:t>
            </a:r>
            <a:r>
              <a:rPr lang="en-US" altLang="zh-CN" sz="1422" b="1" dirty="0">
                <a:solidFill>
                  <a:srgbClr val="FF0000"/>
                </a:solidFill>
              </a:rPr>
              <a:t>1</a:t>
            </a:r>
            <a:r>
              <a:rPr lang="zh-CN" altLang="en-US" sz="1422" b="1" dirty="0">
                <a:solidFill>
                  <a:srgbClr val="FF0000"/>
                </a:solidFill>
              </a:rPr>
              <a:t>操作</a:t>
            </a:r>
            <a:endParaRPr lang="en-US" altLang="zh-CN" sz="1422" b="1" dirty="0">
              <a:solidFill>
                <a:srgbClr val="FF0000"/>
              </a:solidFill>
            </a:endParaRPr>
          </a:p>
        </p:txBody>
      </p:sp>
      <p:sp>
        <p:nvSpPr>
          <p:cNvPr id="3" name="Slide Number Placeholder 2">
            <a:extLst>
              <a:ext uri="{FF2B5EF4-FFF2-40B4-BE49-F238E27FC236}">
                <a16:creationId xmlns:a16="http://schemas.microsoft.com/office/drawing/2014/main" id="{72211253-3D54-1944-8EF8-532D524944D3}"/>
              </a:ext>
            </a:extLst>
          </p:cNvPr>
          <p:cNvSpPr>
            <a:spLocks noGrp="1"/>
          </p:cNvSpPr>
          <p:nvPr>
            <p:ph type="sldNum" sz="quarter" idx="12"/>
          </p:nvPr>
        </p:nvSpPr>
        <p:spPr/>
        <p:txBody>
          <a:bodyPr/>
          <a:lstStyle/>
          <a:p>
            <a:fld id="{0063EC4C-CFD8-4F45-A0A2-30028C1F73DB}" type="slidenum">
              <a:rPr lang="en-CN" smtClean="0"/>
              <a:pPr/>
              <a:t>28</a:t>
            </a:fld>
            <a:endParaRPr lang="zh-CN" altLang="en-US" sz="1067" b="1" kern="1200" dirty="0">
              <a:solidFill>
                <a:srgbClr val="F79646">
                  <a:lumMod val="75000"/>
                </a:srgbClr>
              </a:solidFill>
              <a:latin typeface="+mn-lt"/>
              <a:ea typeface="+mn-ea"/>
              <a:cs typeface="+mn-cs"/>
            </a:endParaRPr>
          </a:p>
        </p:txBody>
      </p:sp>
      <p:sp>
        <p:nvSpPr>
          <p:cNvPr id="10" name="Title 9">
            <a:extLst>
              <a:ext uri="{FF2B5EF4-FFF2-40B4-BE49-F238E27FC236}">
                <a16:creationId xmlns:a16="http://schemas.microsoft.com/office/drawing/2014/main" id="{5D345179-45D6-864D-B40D-16BB08B08982}"/>
              </a:ext>
            </a:extLst>
          </p:cNvPr>
          <p:cNvSpPr>
            <a:spLocks noGrp="1"/>
          </p:cNvSpPr>
          <p:nvPr>
            <p:ph type="title"/>
          </p:nvPr>
        </p:nvSpPr>
        <p:spPr/>
        <p:txBody>
          <a:bodyPr/>
          <a:lstStyle/>
          <a:p>
            <a:r>
              <a:rPr lang="en-CN" dirty="0"/>
              <a:t>势能方法实例</a:t>
            </a:r>
            <a:r>
              <a:rPr lang="en-US" altLang="zh-CN" dirty="0"/>
              <a:t>2-</a:t>
            </a:r>
            <a:r>
              <a:rPr lang="zh-CN" altLang="en-US" sz="2489" dirty="0">
                <a:solidFill>
                  <a:srgbClr val="FF0000"/>
                </a:solidFill>
              </a:rPr>
              <a:t>二进制计数器</a:t>
            </a:r>
            <a:endParaRPr lang="en-CN" dirty="0"/>
          </a:p>
        </p:txBody>
      </p:sp>
    </p:spTree>
    <p:extLst>
      <p:ext uri="{BB962C8B-B14F-4D97-AF65-F5344CB8AC3E}">
        <p14:creationId xmlns:p14="http://schemas.microsoft.com/office/powerpoint/2010/main" val="147589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3F932CB-B5EE-8741-94D1-4C4C8DC4B092}"/>
              </a:ext>
            </a:extLst>
          </p:cNvPr>
          <p:cNvSpPr>
            <a:spLocks noGrp="1"/>
          </p:cNvSpPr>
          <p:nvPr>
            <p:ph idx="4294967295"/>
          </p:nvPr>
        </p:nvSpPr>
        <p:spPr>
          <a:xfrm>
            <a:off x="372364" y="1016143"/>
            <a:ext cx="8448107" cy="4322930"/>
          </a:xfrm>
        </p:spPr>
        <p:txBody>
          <a:bodyPr/>
          <a:lstStyle/>
          <a:p>
            <a:r>
              <a:rPr lang="en-CN" sz="2400" b="1" dirty="0">
                <a:solidFill>
                  <a:srgbClr val="FF0000"/>
                </a:solidFill>
                <a:latin typeface="SimSun" panose="02010600030101010101" pitchFamily="2" charset="-122"/>
                <a:ea typeface="SimSun" panose="02010600030101010101" pitchFamily="2" charset="-122"/>
              </a:rPr>
              <a:t>开始时不为零</a:t>
            </a:r>
            <a:r>
              <a:rPr lang="en-CN" sz="2400" b="1" dirty="0">
                <a:latin typeface="SimSun" panose="02010600030101010101" pitchFamily="2" charset="-122"/>
                <a:ea typeface="SimSun" panose="02010600030101010101" pitchFamily="2" charset="-122"/>
              </a:rPr>
              <a:t>的计数器上n个</a:t>
            </a:r>
            <a:r>
              <a:rPr lang="en-US" altLang="zh-CN" sz="2400" b="1" dirty="0">
                <a:latin typeface="SimSun" panose="02010600030101010101" pitchFamily="2" charset="-122"/>
                <a:ea typeface="SimSun" panose="02010600030101010101" pitchFamily="2" charset="-122"/>
              </a:rPr>
              <a:t>INCREMENT</a:t>
            </a:r>
            <a:r>
              <a:rPr lang="zh-CN" altLang="en-US" sz="2400" b="1" dirty="0">
                <a:latin typeface="SimSun" panose="02010600030101010101" pitchFamily="2" charset="-122"/>
                <a:ea typeface="SimSun" panose="02010600030101010101" pitchFamily="2" charset="-122"/>
              </a:rPr>
              <a:t>的操作的分析</a:t>
            </a:r>
            <a:endParaRPr lang="en-US" altLang="zh-CN" sz="2400" b="1" dirty="0">
              <a:latin typeface="SimSun" panose="02010600030101010101" pitchFamily="2" charset="-122"/>
              <a:ea typeface="SimSun" panose="02010600030101010101" pitchFamily="2" charset="-122"/>
            </a:endParaRPr>
          </a:p>
          <a:p>
            <a:pPr lvl="1"/>
            <a:r>
              <a:rPr lang="en-CN" sz="2400" dirty="0">
                <a:latin typeface="SimSun" panose="02010600030101010101" pitchFamily="2" charset="-122"/>
                <a:ea typeface="SimSun" panose="02010600030101010101" pitchFamily="2" charset="-122"/>
              </a:rPr>
              <a:t>设</a:t>
            </a:r>
            <a:r>
              <a:rPr lang="zh-CN" altLang="en-US" sz="2400" dirty="0">
                <a:latin typeface="SimSun" panose="02010600030101010101" pitchFamily="2" charset="-122"/>
                <a:ea typeface="SimSun" panose="02010600030101010101" pitchFamily="2" charset="-122"/>
              </a:rPr>
              <a:t>：开始时有</a:t>
            </a:r>
            <a:r>
              <a:rPr lang="en-US" altLang="zh-CN" sz="2400" dirty="0">
                <a:latin typeface="SimSun" panose="02010600030101010101" pitchFamily="2" charset="-122"/>
                <a:ea typeface="SimSun" panose="02010600030101010101" pitchFamily="2" charset="-122"/>
              </a:rPr>
              <a:t>b</a:t>
            </a:r>
            <a:r>
              <a:rPr lang="en-US" altLang="zh-CN" sz="2400" baseline="-30000" dirty="0">
                <a:latin typeface="SimSun" panose="02010600030101010101" pitchFamily="2" charset="-122"/>
                <a:ea typeface="SimSun" panose="02010600030101010101" pitchFamily="2" charset="-122"/>
              </a:rPr>
              <a:t>0</a:t>
            </a:r>
            <a:r>
              <a:rPr lang="zh-CN" altLang="en-US" sz="2400" dirty="0">
                <a:latin typeface="SimSun" panose="02010600030101010101" pitchFamily="2" charset="-122"/>
                <a:ea typeface="SimSun" panose="02010600030101010101" pitchFamily="2" charset="-122"/>
              </a:rPr>
              <a:t>个1，其中0</a:t>
            </a:r>
            <a:r>
              <a:rPr lang="zh-CN" altLang="en-US" sz="2400" dirty="0">
                <a:latin typeface="SimSun" panose="02010600030101010101" pitchFamily="2" charset="-122"/>
                <a:ea typeface="SimSun" panose="02010600030101010101" pitchFamily="2" charset="-122"/>
                <a:sym typeface="Symbol" panose="05050102010706020507" pitchFamily="18" charset="2"/>
              </a:rPr>
              <a:t></a:t>
            </a:r>
            <a:r>
              <a:rPr lang="en-US" altLang="zh-CN" sz="2400" dirty="0">
                <a:latin typeface="SimSun" panose="02010600030101010101" pitchFamily="2" charset="-122"/>
                <a:ea typeface="SimSun" panose="02010600030101010101" pitchFamily="2" charset="-122"/>
              </a:rPr>
              <a:t>b</a:t>
            </a:r>
            <a:r>
              <a:rPr lang="en-US" altLang="zh-CN" sz="2400" baseline="-30000" dirty="0">
                <a:latin typeface="SimSun" panose="02010600030101010101" pitchFamily="2" charset="-122"/>
                <a:ea typeface="SimSun" panose="02010600030101010101" pitchFamily="2" charset="-122"/>
              </a:rPr>
              <a:t>0</a:t>
            </a:r>
            <a:r>
              <a:rPr lang="zh-CN" altLang="en-US" sz="2400" dirty="0">
                <a:latin typeface="SimSun" panose="02010600030101010101" pitchFamily="2" charset="-122"/>
                <a:ea typeface="SimSun" panose="02010600030101010101" pitchFamily="2" charset="-122"/>
                <a:sym typeface="Symbol" panose="05050102010706020507" pitchFamily="18" charset="2"/>
              </a:rPr>
              <a:t></a:t>
            </a:r>
            <a:r>
              <a:rPr lang="en-US" altLang="zh-CN" sz="2400" dirty="0">
                <a:latin typeface="SimSun" panose="02010600030101010101" pitchFamily="2" charset="-122"/>
                <a:ea typeface="SimSun" panose="02010600030101010101" pitchFamily="2" charset="-122"/>
                <a:sym typeface="Symbol" panose="05050102010706020507" pitchFamily="18" charset="2"/>
              </a:rPr>
              <a:t>k</a:t>
            </a:r>
            <a:r>
              <a:rPr lang="zh-CN" altLang="en-US" sz="2400" dirty="0">
                <a:latin typeface="SimSun" panose="02010600030101010101" pitchFamily="2" charset="-122"/>
                <a:ea typeface="SimSun" panose="02010600030101010101" pitchFamily="2" charset="-122"/>
                <a:sym typeface="Symbol" panose="05050102010706020507" pitchFamily="18" charset="2"/>
              </a:rPr>
              <a:t> </a:t>
            </a:r>
            <a:r>
              <a:rPr lang="en-US" altLang="zh-CN" sz="2400" dirty="0">
                <a:latin typeface="SimSun" panose="02010600030101010101" pitchFamily="2" charset="-122"/>
                <a:ea typeface="SimSun" panose="02010600030101010101" pitchFamily="2" charset="-122"/>
                <a:sym typeface="Symbol" panose="05050102010706020507" pitchFamily="18" charset="2"/>
              </a:rPr>
              <a:t>(k</a:t>
            </a:r>
            <a:r>
              <a:rPr lang="zh-CN" altLang="en-US" sz="2400" dirty="0">
                <a:latin typeface="SimSun" panose="02010600030101010101" pitchFamily="2" charset="-122"/>
                <a:ea typeface="SimSun" panose="02010600030101010101" pitchFamily="2" charset="-122"/>
                <a:sym typeface="Symbol" panose="05050102010706020507" pitchFamily="18" charset="2"/>
              </a:rPr>
              <a:t>为计数器二进制位数</a:t>
            </a:r>
            <a:r>
              <a:rPr lang="en-US" altLang="zh-CN" sz="2400" dirty="0">
                <a:latin typeface="SimSun" panose="02010600030101010101" pitchFamily="2" charset="-122"/>
                <a:ea typeface="SimSun" panose="02010600030101010101" pitchFamily="2" charset="-122"/>
                <a:sym typeface="Symbol" panose="05050102010706020507" pitchFamily="18" charset="2"/>
              </a:rPr>
              <a:t>)</a:t>
            </a:r>
            <a:endParaRPr lang="en-US" altLang="zh-CN" sz="2400" baseline="-30000" dirty="0">
              <a:latin typeface="SimSun" panose="02010600030101010101" pitchFamily="2" charset="-122"/>
              <a:ea typeface="SimSun" panose="02010600030101010101" pitchFamily="2" charset="-122"/>
            </a:endParaRPr>
          </a:p>
          <a:p>
            <a:pPr lvl="1"/>
            <a:r>
              <a:rPr lang="en-US" sz="2400" dirty="0" err="1">
                <a:latin typeface="SimSun" panose="02010600030101010101" pitchFamily="2" charset="-122"/>
                <a:ea typeface="SimSun" panose="02010600030101010101" pitchFamily="2" charset="-122"/>
              </a:rPr>
              <a:t>在n次</a:t>
            </a:r>
            <a:r>
              <a:rPr lang="en-US" altLang="zh-CN" sz="2400" dirty="0" err="1">
                <a:latin typeface="SimSun" panose="02010600030101010101" pitchFamily="2" charset="-122"/>
                <a:ea typeface="SimSun" panose="02010600030101010101" pitchFamily="2" charset="-122"/>
              </a:rPr>
              <a:t>INCREMENT</a:t>
            </a:r>
            <a:r>
              <a:rPr lang="zh-CN" altLang="en-US" sz="2400" dirty="0">
                <a:latin typeface="SimSun" panose="02010600030101010101" pitchFamily="2" charset="-122"/>
                <a:ea typeface="SimSun" panose="02010600030101010101" pitchFamily="2" charset="-122"/>
              </a:rPr>
              <a:t>操作之后有</a:t>
            </a:r>
            <a:r>
              <a:rPr lang="en-US" altLang="zh-CN" sz="2400" dirty="0">
                <a:latin typeface="SimSun" panose="02010600030101010101" pitchFamily="2" charset="-122"/>
                <a:ea typeface="SimSun" panose="02010600030101010101" pitchFamily="2" charset="-122"/>
              </a:rPr>
              <a:t>b</a:t>
            </a:r>
            <a:r>
              <a:rPr lang="en-US" altLang="zh-CN" sz="2400" baseline="-25000" dirty="0">
                <a:latin typeface="SimSun" panose="02010600030101010101" pitchFamily="2" charset="-122"/>
                <a:ea typeface="SimSun" panose="02010600030101010101" pitchFamily="2" charset="-122"/>
              </a:rPr>
              <a:t>n</a:t>
            </a:r>
            <a:r>
              <a:rPr lang="zh-CN" altLang="en-US" sz="2400" dirty="0">
                <a:latin typeface="SimSun" panose="02010600030101010101" pitchFamily="2" charset="-122"/>
                <a:ea typeface="SimSun" panose="02010600030101010101" pitchFamily="2" charset="-122"/>
              </a:rPr>
              <a:t>个</a:t>
            </a:r>
            <a:r>
              <a:rPr lang="en-US" altLang="zh-CN" sz="2400" dirty="0">
                <a:latin typeface="SimSun" panose="02010600030101010101" pitchFamily="2" charset="-122"/>
                <a:ea typeface="SimSun" panose="02010600030101010101" pitchFamily="2" charset="-122"/>
              </a:rPr>
              <a:t>1,</a:t>
            </a:r>
            <a:r>
              <a:rPr lang="zh-CN" altLang="en-US" sz="2400" dirty="0">
                <a:latin typeface="SimSun" panose="02010600030101010101" pitchFamily="2" charset="-122"/>
                <a:ea typeface="SimSun" panose="02010600030101010101" pitchFamily="2" charset="-122"/>
              </a:rPr>
              <a:t> 0</a:t>
            </a:r>
            <a:r>
              <a:rPr lang="zh-CN" altLang="en-US" sz="2400" dirty="0">
                <a:latin typeface="SimSun" panose="02010600030101010101" pitchFamily="2" charset="-122"/>
                <a:ea typeface="SimSun" panose="02010600030101010101" pitchFamily="2" charset="-122"/>
                <a:sym typeface="Symbol" panose="05050102010706020507" pitchFamily="18" charset="2"/>
              </a:rPr>
              <a:t></a:t>
            </a:r>
            <a:r>
              <a:rPr lang="en-US" altLang="zh-CN" sz="2400" dirty="0">
                <a:latin typeface="SimSun" panose="02010600030101010101" pitchFamily="2" charset="-122"/>
                <a:ea typeface="SimSun" panose="02010600030101010101" pitchFamily="2" charset="-122"/>
              </a:rPr>
              <a:t>b</a:t>
            </a:r>
            <a:r>
              <a:rPr lang="en-US" altLang="zh-CN" sz="2400" baseline="-30000" dirty="0">
                <a:latin typeface="SimSun" panose="02010600030101010101" pitchFamily="2" charset="-122"/>
                <a:ea typeface="SimSun" panose="02010600030101010101" pitchFamily="2" charset="-122"/>
              </a:rPr>
              <a:t>n</a:t>
            </a:r>
            <a:r>
              <a:rPr lang="zh-CN" altLang="en-US" sz="2400" dirty="0">
                <a:latin typeface="SimSun" panose="02010600030101010101" pitchFamily="2" charset="-122"/>
                <a:ea typeface="SimSun" panose="02010600030101010101" pitchFamily="2" charset="-122"/>
                <a:sym typeface="Symbol" panose="05050102010706020507" pitchFamily="18" charset="2"/>
              </a:rPr>
              <a:t></a:t>
            </a:r>
            <a:r>
              <a:rPr lang="en-US" altLang="zh-CN" sz="2400" dirty="0">
                <a:latin typeface="SimSun" panose="02010600030101010101" pitchFamily="2" charset="-122"/>
                <a:ea typeface="SimSun" panose="02010600030101010101" pitchFamily="2" charset="-122"/>
                <a:sym typeface="Symbol" panose="05050102010706020507" pitchFamily="18" charset="2"/>
              </a:rPr>
              <a:t>k</a:t>
            </a:r>
            <a:endParaRPr lang="en-CN" sz="2400" baseline="-25000" dirty="0">
              <a:latin typeface="SimSun" panose="02010600030101010101" pitchFamily="2" charset="-122"/>
              <a:ea typeface="SimSun" panose="02010600030101010101" pitchFamily="2" charset="-122"/>
            </a:endParaRPr>
          </a:p>
        </p:txBody>
      </p:sp>
      <p:graphicFrame>
        <p:nvGraphicFramePr>
          <p:cNvPr id="8" name="Object 4">
            <a:extLst>
              <a:ext uri="{FF2B5EF4-FFF2-40B4-BE49-F238E27FC236}">
                <a16:creationId xmlns:a16="http://schemas.microsoft.com/office/drawing/2014/main" id="{34A5019A-4446-4E43-B896-0747FA1F743D}"/>
              </a:ext>
            </a:extLst>
          </p:cNvPr>
          <p:cNvGraphicFramePr>
            <a:graphicFrameLocks noChangeAspect="1"/>
          </p:cNvGraphicFramePr>
          <p:nvPr>
            <p:extLst>
              <p:ext uri="{D42A27DB-BD31-4B8C-83A1-F6EECF244321}">
                <p14:modId xmlns:p14="http://schemas.microsoft.com/office/powerpoint/2010/main" val="2228297535"/>
              </p:ext>
            </p:extLst>
          </p:nvPr>
        </p:nvGraphicFramePr>
        <p:xfrm>
          <a:off x="471324" y="2415623"/>
          <a:ext cx="4817180" cy="715947"/>
        </p:xfrm>
        <a:graphic>
          <a:graphicData uri="http://schemas.openxmlformats.org/presentationml/2006/ole">
            <mc:AlternateContent xmlns:mc="http://schemas.openxmlformats.org/markup-compatibility/2006">
              <mc:Choice xmlns:v="urn:schemas-microsoft-com:vml" Requires="v">
                <p:oleObj spid="_x0000_s44141" r:id="rId3" imgW="2959100" imgH="406400" progId="Equation.3">
                  <p:embed/>
                </p:oleObj>
              </mc:Choice>
              <mc:Fallback>
                <p:oleObj r:id="rId3" imgW="2959100" imgH="406400" progId="Equation.3">
                  <p:embed/>
                  <p:pic>
                    <p:nvPicPr>
                      <p:cNvPr id="48132" name="Object 4"/>
                      <p:cNvPicPr/>
                      <p:nvPr/>
                    </p:nvPicPr>
                    <p:blipFill>
                      <a:blip r:embed="rId4"/>
                      <a:stretch>
                        <a:fillRect/>
                      </a:stretch>
                    </p:blipFill>
                    <p:spPr>
                      <a:xfrm>
                        <a:off x="471324" y="2415623"/>
                        <a:ext cx="4817180" cy="715947"/>
                      </a:xfrm>
                      <a:prstGeom prst="rect">
                        <a:avLst/>
                      </a:prstGeom>
                      <a:solidFill>
                        <a:srgbClr val="FFFF99"/>
                      </a:solidFill>
                      <a:ln w="38100">
                        <a:noFill/>
                        <a:miter/>
                      </a:ln>
                    </p:spPr>
                  </p:pic>
                </p:oleObj>
              </mc:Fallback>
            </mc:AlternateContent>
          </a:graphicData>
        </a:graphic>
      </p:graphicFrame>
      <p:sp>
        <p:nvSpPr>
          <p:cNvPr id="9" name="Rectangle 6">
            <a:extLst>
              <a:ext uri="{FF2B5EF4-FFF2-40B4-BE49-F238E27FC236}">
                <a16:creationId xmlns:a16="http://schemas.microsoft.com/office/drawing/2014/main" id="{F39A313B-873C-E040-93F8-D1C151F271FF}"/>
              </a:ext>
            </a:extLst>
          </p:cNvPr>
          <p:cNvSpPr/>
          <p:nvPr/>
        </p:nvSpPr>
        <p:spPr>
          <a:xfrm>
            <a:off x="458899" y="3284984"/>
            <a:ext cx="5265230" cy="748795"/>
          </a:xfrm>
          <a:prstGeom prst="rect">
            <a:avLst/>
          </a:prstGeom>
          <a:solidFill>
            <a:srgbClr val="2F12DE"/>
          </a:solidFill>
          <a:ln w="9525">
            <a:noFill/>
          </a:ln>
        </p:spPr>
        <p:txBody>
          <a:bodyPr wrap="square" anchor="ctr">
            <a:spAutoFit/>
          </a:bodyPr>
          <a:lstStyle/>
          <a:p>
            <a:pPr indent="-406405"/>
            <a:r>
              <a:rPr lang="zh-CN" altLang="en-US" sz="2133" dirty="0">
                <a:solidFill>
                  <a:schemeClr val="bg2"/>
                </a:solidFill>
                <a:latin typeface="宋体" panose="02010600030101010101" pitchFamily="2" charset="-122"/>
              </a:rPr>
              <a:t>因为</a:t>
            </a:r>
            <a:r>
              <a:rPr lang="zh-CN" altLang="en-US" sz="2133" dirty="0">
                <a:solidFill>
                  <a:schemeClr val="bg2"/>
                </a:solidFill>
                <a:sym typeface="Symbol" panose="05050102010706020507" pitchFamily="18" charset="2"/>
              </a:rPr>
              <a:t></a:t>
            </a:r>
            <a:r>
              <a:rPr lang="zh-CN" altLang="en-US" sz="2133" dirty="0">
                <a:solidFill>
                  <a:schemeClr val="bg2"/>
                </a:solidFill>
              </a:rPr>
              <a:t>(</a:t>
            </a:r>
            <a:r>
              <a:rPr lang="en-US" altLang="zh-CN" sz="2133" dirty="0">
                <a:solidFill>
                  <a:schemeClr val="bg2"/>
                </a:solidFill>
              </a:rPr>
              <a:t>D</a:t>
            </a:r>
            <a:r>
              <a:rPr lang="en-US" altLang="zh-CN" sz="2133" baseline="-30000" dirty="0">
                <a:solidFill>
                  <a:schemeClr val="bg2"/>
                </a:solidFill>
              </a:rPr>
              <a:t>0</a:t>
            </a:r>
            <a:r>
              <a:rPr lang="en-US" altLang="zh-CN" sz="2133" dirty="0">
                <a:solidFill>
                  <a:schemeClr val="bg2"/>
                </a:solidFill>
              </a:rPr>
              <a:t>)=b</a:t>
            </a:r>
            <a:r>
              <a:rPr lang="en-US" altLang="zh-CN" sz="2133" baseline="-30000" dirty="0">
                <a:solidFill>
                  <a:schemeClr val="bg2"/>
                </a:solidFill>
              </a:rPr>
              <a:t>0</a:t>
            </a:r>
            <a:r>
              <a:rPr lang="en-US" altLang="zh-CN" sz="2133" dirty="0">
                <a:solidFill>
                  <a:schemeClr val="bg2"/>
                </a:solidFill>
                <a:latin typeface="宋体" panose="02010600030101010101" pitchFamily="2" charset="-122"/>
              </a:rPr>
              <a:t>，</a:t>
            </a:r>
            <a:r>
              <a:rPr lang="en-US" altLang="zh-CN" sz="2133" dirty="0">
                <a:solidFill>
                  <a:schemeClr val="bg2"/>
                </a:solidFill>
                <a:sym typeface="Symbol" panose="05050102010706020507" pitchFamily="18" charset="2"/>
              </a:rPr>
              <a:t></a:t>
            </a:r>
            <a:r>
              <a:rPr lang="en-US" altLang="zh-CN" sz="2133" dirty="0">
                <a:solidFill>
                  <a:schemeClr val="bg2"/>
                </a:solidFill>
              </a:rPr>
              <a:t>(D</a:t>
            </a:r>
            <a:r>
              <a:rPr lang="en-US" altLang="zh-CN" sz="2133" baseline="-30000" dirty="0">
                <a:solidFill>
                  <a:schemeClr val="bg2"/>
                </a:solidFill>
              </a:rPr>
              <a:t>n</a:t>
            </a:r>
            <a:r>
              <a:rPr lang="en-US" altLang="zh-CN" sz="2133" dirty="0">
                <a:solidFill>
                  <a:schemeClr val="bg2"/>
                </a:solidFill>
              </a:rPr>
              <a:t>)=b</a:t>
            </a:r>
            <a:r>
              <a:rPr lang="en-US" altLang="zh-CN" sz="2133" baseline="-30000" dirty="0">
                <a:solidFill>
                  <a:schemeClr val="bg2"/>
                </a:solidFill>
              </a:rPr>
              <a:t>n</a:t>
            </a:r>
            <a:r>
              <a:rPr lang="en-US" altLang="zh-CN" sz="2133" dirty="0">
                <a:solidFill>
                  <a:schemeClr val="bg2"/>
                </a:solidFill>
                <a:latin typeface="宋体" panose="02010600030101010101" pitchFamily="2" charset="-122"/>
              </a:rPr>
              <a:t>，</a:t>
            </a:r>
            <a:r>
              <a:rPr lang="en-US" altLang="zh-CN" sz="2133" dirty="0">
                <a:solidFill>
                  <a:schemeClr val="bg2"/>
                </a:solidFill>
              </a:rPr>
              <a:t>n</a:t>
            </a:r>
            <a:r>
              <a:rPr lang="zh-CN" altLang="en-US" sz="2133" dirty="0">
                <a:solidFill>
                  <a:schemeClr val="bg2"/>
                </a:solidFill>
                <a:latin typeface="宋体" panose="02010600030101010101" pitchFamily="2" charset="-122"/>
              </a:rPr>
              <a:t>次</a:t>
            </a:r>
            <a:r>
              <a:rPr lang="en-US" altLang="zh-CN" sz="2133" dirty="0">
                <a:solidFill>
                  <a:schemeClr val="bg2"/>
                </a:solidFill>
              </a:rPr>
              <a:t>INCREMENT</a:t>
            </a:r>
            <a:r>
              <a:rPr lang="zh-CN" altLang="en-US" sz="2133" dirty="0">
                <a:solidFill>
                  <a:schemeClr val="bg2"/>
                </a:solidFill>
                <a:latin typeface="宋体" panose="02010600030101010101" pitchFamily="2" charset="-122"/>
              </a:rPr>
              <a:t>操作的总的实际代价为：</a:t>
            </a:r>
            <a:r>
              <a:rPr lang="zh-CN" altLang="en-US" sz="2133" dirty="0">
                <a:solidFill>
                  <a:srgbClr val="CC3399"/>
                </a:solidFill>
              </a:rPr>
              <a:t> </a:t>
            </a:r>
          </a:p>
        </p:txBody>
      </p:sp>
      <p:graphicFrame>
        <p:nvGraphicFramePr>
          <p:cNvPr id="10" name="Object 7">
            <a:extLst>
              <a:ext uri="{FF2B5EF4-FFF2-40B4-BE49-F238E27FC236}">
                <a16:creationId xmlns:a16="http://schemas.microsoft.com/office/drawing/2014/main" id="{63DCC6E4-6A90-8B40-9371-38E69655E7D0}"/>
              </a:ext>
            </a:extLst>
          </p:cNvPr>
          <p:cNvGraphicFramePr>
            <a:graphicFrameLocks noChangeAspect="1"/>
          </p:cNvGraphicFramePr>
          <p:nvPr>
            <p:extLst>
              <p:ext uri="{D42A27DB-BD31-4B8C-83A1-F6EECF244321}">
                <p14:modId xmlns:p14="http://schemas.microsoft.com/office/powerpoint/2010/main" val="1987963937"/>
              </p:ext>
            </p:extLst>
          </p:nvPr>
        </p:nvGraphicFramePr>
        <p:xfrm>
          <a:off x="458898" y="4037845"/>
          <a:ext cx="5265230" cy="912797"/>
        </p:xfrm>
        <a:graphic>
          <a:graphicData uri="http://schemas.openxmlformats.org/presentationml/2006/ole">
            <mc:AlternateContent xmlns:mc="http://schemas.openxmlformats.org/markup-compatibility/2006">
              <mc:Choice xmlns:v="urn:schemas-microsoft-com:vml" Requires="v">
                <p:oleObj spid="_x0000_s44142" r:id="rId5" imgW="2209800" imgH="431800" progId="Equation.3">
                  <p:embed/>
                </p:oleObj>
              </mc:Choice>
              <mc:Fallback>
                <p:oleObj r:id="rId5" imgW="2209800" imgH="431800" progId="Equation.3">
                  <p:embed/>
                  <p:pic>
                    <p:nvPicPr>
                      <p:cNvPr id="48135" name="Object 7"/>
                      <p:cNvPicPr/>
                      <p:nvPr/>
                    </p:nvPicPr>
                    <p:blipFill>
                      <a:blip r:embed="rId6"/>
                      <a:stretch>
                        <a:fillRect/>
                      </a:stretch>
                    </p:blipFill>
                    <p:spPr>
                      <a:xfrm>
                        <a:off x="458898" y="4037845"/>
                        <a:ext cx="5265230" cy="912797"/>
                      </a:xfrm>
                      <a:prstGeom prst="rect">
                        <a:avLst/>
                      </a:prstGeom>
                      <a:solidFill>
                        <a:srgbClr val="FFFF00"/>
                      </a:solidFill>
                      <a:ln w="38100">
                        <a:noFill/>
                        <a:miter/>
                      </a:ln>
                    </p:spPr>
                  </p:pic>
                </p:oleObj>
              </mc:Fallback>
            </mc:AlternateContent>
          </a:graphicData>
        </a:graphic>
      </p:graphicFrame>
      <p:sp>
        <p:nvSpPr>
          <p:cNvPr id="11" name="Rectangle 9">
            <a:extLst>
              <a:ext uri="{FF2B5EF4-FFF2-40B4-BE49-F238E27FC236}">
                <a16:creationId xmlns:a16="http://schemas.microsoft.com/office/drawing/2014/main" id="{F6BED80A-1955-A641-AAAD-5E9633ACF82E}"/>
              </a:ext>
            </a:extLst>
          </p:cNvPr>
          <p:cNvSpPr/>
          <p:nvPr/>
        </p:nvSpPr>
        <p:spPr>
          <a:xfrm>
            <a:off x="228717" y="5285849"/>
            <a:ext cx="8774491" cy="707886"/>
          </a:xfrm>
          <a:prstGeom prst="rect">
            <a:avLst/>
          </a:prstGeom>
          <a:solidFill>
            <a:srgbClr val="2F12DE"/>
          </a:solidFill>
          <a:ln w="9525" cap="flat" cmpd="sng">
            <a:solidFill>
              <a:schemeClr val="tx1"/>
            </a:solidFill>
            <a:prstDash val="solid"/>
            <a:miter/>
            <a:headEnd type="none" w="med" len="med"/>
            <a:tailEnd type="none" w="med" len="med"/>
          </a:ln>
        </p:spPr>
        <p:txBody>
          <a:bodyPr wrap="square" anchor="ctr">
            <a:spAutoFit/>
          </a:bodyPr>
          <a:lstStyle/>
          <a:p>
            <a:pPr marL="406405" indent="-406405" algn="just"/>
            <a:r>
              <a:rPr lang="zh-CN" altLang="en-US" sz="2000" dirty="0">
                <a:solidFill>
                  <a:schemeClr val="bg2"/>
                </a:solidFill>
                <a:latin typeface="宋体" panose="02010600030101010101" pitchFamily="2" charset="-122"/>
              </a:rPr>
              <a:t>如果我们执行了至少</a:t>
            </a:r>
            <a:r>
              <a:rPr lang="en-US" altLang="zh-CN" sz="2000" dirty="0">
                <a:solidFill>
                  <a:schemeClr val="bg2"/>
                </a:solidFill>
              </a:rPr>
              <a:t>n=</a:t>
            </a:r>
            <a:r>
              <a:rPr lang="en-US" altLang="zh-CN" sz="2000" dirty="0">
                <a:solidFill>
                  <a:schemeClr val="bg2"/>
                </a:solidFill>
                <a:sym typeface="Symbol" panose="05050102010706020507" pitchFamily="18" charset="2"/>
              </a:rPr>
              <a:t></a:t>
            </a:r>
            <a:r>
              <a:rPr lang="en-US" altLang="zh-CN" sz="2000" dirty="0">
                <a:solidFill>
                  <a:schemeClr val="bg2"/>
                </a:solidFill>
              </a:rPr>
              <a:t>(k)(</a:t>
            </a:r>
            <a:r>
              <a:rPr lang="zh-CN" altLang="en-US" sz="2000" dirty="0">
                <a:solidFill>
                  <a:schemeClr val="bg2"/>
                </a:solidFill>
              </a:rPr>
              <a:t>即</a:t>
            </a:r>
            <a:r>
              <a:rPr lang="en-US" altLang="zh-CN" sz="2000" dirty="0">
                <a:solidFill>
                  <a:schemeClr val="bg2"/>
                </a:solidFill>
              </a:rPr>
              <a:t>k=O(n))</a:t>
            </a:r>
            <a:r>
              <a:rPr lang="zh-CN" altLang="en-US" sz="2000" dirty="0">
                <a:solidFill>
                  <a:schemeClr val="bg2"/>
                </a:solidFill>
                <a:latin typeface="宋体" panose="02010600030101010101" pitchFamily="2" charset="-122"/>
              </a:rPr>
              <a:t>次</a:t>
            </a:r>
            <a:r>
              <a:rPr lang="en-US" altLang="zh-CN" sz="2000" dirty="0">
                <a:solidFill>
                  <a:schemeClr val="bg2"/>
                </a:solidFill>
              </a:rPr>
              <a:t>INCREMENT</a:t>
            </a:r>
            <a:r>
              <a:rPr lang="zh-CN" altLang="en-US" sz="2000" dirty="0">
                <a:solidFill>
                  <a:schemeClr val="bg2"/>
                </a:solidFill>
                <a:latin typeface="宋体" panose="02010600030101010101" pitchFamily="2" charset="-122"/>
              </a:rPr>
              <a:t>操作，因为</a:t>
            </a:r>
            <a:r>
              <a:rPr lang="en-US" altLang="zh-CN" sz="2000" dirty="0">
                <a:solidFill>
                  <a:schemeClr val="bg2"/>
                </a:solidFill>
                <a:latin typeface="宋体" panose="02010600030101010101" pitchFamily="2" charset="-122"/>
              </a:rPr>
              <a:t>b</a:t>
            </a:r>
            <a:r>
              <a:rPr lang="en-US" altLang="zh-CN" sz="2000" baseline="-25000" dirty="0">
                <a:solidFill>
                  <a:schemeClr val="bg2"/>
                </a:solidFill>
                <a:latin typeface="宋体" panose="02010600030101010101" pitchFamily="2" charset="-122"/>
              </a:rPr>
              <a:t>n</a:t>
            </a:r>
            <a:r>
              <a:rPr lang="en-US" altLang="zh-CN" sz="2000" dirty="0">
                <a:solidFill>
                  <a:schemeClr val="bg2"/>
                </a:solidFill>
                <a:latin typeface="宋体" panose="02010600030101010101" pitchFamily="2" charset="-122"/>
              </a:rPr>
              <a:t>&lt;=k,b</a:t>
            </a:r>
            <a:r>
              <a:rPr lang="en-US" altLang="zh-CN" sz="2000" baseline="-25000" dirty="0">
                <a:solidFill>
                  <a:schemeClr val="bg2"/>
                </a:solidFill>
                <a:latin typeface="宋体" panose="02010600030101010101" pitchFamily="2" charset="-122"/>
              </a:rPr>
              <a:t>0</a:t>
            </a:r>
            <a:r>
              <a:rPr lang="en-US" altLang="zh-CN" sz="2000" dirty="0">
                <a:solidFill>
                  <a:schemeClr val="bg2"/>
                </a:solidFill>
                <a:latin typeface="宋体" panose="02010600030101010101" pitchFamily="2" charset="-122"/>
              </a:rPr>
              <a:t>&lt;=k,</a:t>
            </a:r>
            <a:r>
              <a:rPr lang="zh-CN" altLang="en-US" sz="2000" dirty="0">
                <a:solidFill>
                  <a:schemeClr val="bg2"/>
                </a:solidFill>
                <a:latin typeface="宋体" panose="02010600030101010101" pitchFamily="2" charset="-122"/>
              </a:rPr>
              <a:t>则无论计数器中包含什么样的初始值，总的实际代价都是</a:t>
            </a:r>
            <a:r>
              <a:rPr lang="en-US" altLang="zh-CN" sz="2000" dirty="0">
                <a:solidFill>
                  <a:schemeClr val="bg2"/>
                </a:solidFill>
              </a:rPr>
              <a:t>O(n)</a:t>
            </a:r>
            <a:r>
              <a:rPr lang="en-US" altLang="zh-CN" sz="2000" dirty="0">
                <a:solidFill>
                  <a:srgbClr val="CC3399"/>
                </a:solidFill>
              </a:rPr>
              <a:t> </a:t>
            </a:r>
            <a:endParaRPr lang="zh-CN" altLang="en-US" sz="2000" dirty="0">
              <a:solidFill>
                <a:srgbClr val="CC3399"/>
              </a:solidFill>
            </a:endParaRPr>
          </a:p>
        </p:txBody>
      </p:sp>
      <p:sp>
        <p:nvSpPr>
          <p:cNvPr id="12" name="AutoShape 10">
            <a:extLst>
              <a:ext uri="{FF2B5EF4-FFF2-40B4-BE49-F238E27FC236}">
                <a16:creationId xmlns:a16="http://schemas.microsoft.com/office/drawing/2014/main" id="{AA928F49-EEB0-324B-8A09-4A784BCDF02B}"/>
              </a:ext>
            </a:extLst>
          </p:cNvPr>
          <p:cNvSpPr/>
          <p:nvPr/>
        </p:nvSpPr>
        <p:spPr>
          <a:xfrm>
            <a:off x="5833489" y="3108964"/>
            <a:ext cx="3200356" cy="1628672"/>
          </a:xfrm>
          <a:prstGeom prst="roundRect">
            <a:avLst/>
          </a:prstGeom>
          <a:solidFill>
            <a:srgbClr val="00FFCC"/>
          </a:solidFill>
          <a:ln w="9525" cap="flat" cmpd="sng">
            <a:solidFill>
              <a:schemeClr val="tx1"/>
            </a:solidFill>
            <a:prstDash val="solid"/>
            <a:miter/>
            <a:headEnd type="none" w="med" len="med"/>
            <a:tailEnd type="none" w="med" len="med"/>
          </a:ln>
        </p:spPr>
        <p:txBody>
          <a:bodyPr anchor="ctr"/>
          <a:lstStyle/>
          <a:p>
            <a:pPr algn="just">
              <a:buFont typeface="Arial" panose="020B0604020202020204" pitchFamily="34" charset="0"/>
              <a:buNone/>
            </a:pPr>
            <a:r>
              <a:rPr lang="zh-CN" altLang="en-US" sz="2560" dirty="0">
                <a:solidFill>
                  <a:srgbClr val="000066"/>
                </a:solidFill>
              </a:rPr>
              <a:t>正是势能法，给我们这样的分析带来了方便</a:t>
            </a:r>
            <a:r>
              <a:rPr lang="zh-CN" altLang="en-US" sz="3556" b="1" dirty="0">
                <a:solidFill>
                  <a:srgbClr val="000066"/>
                </a:solidFill>
              </a:rPr>
              <a:t>!</a:t>
            </a:r>
          </a:p>
        </p:txBody>
      </p:sp>
      <p:sp>
        <p:nvSpPr>
          <p:cNvPr id="4" name="Slide Number Placeholder 3">
            <a:extLst>
              <a:ext uri="{FF2B5EF4-FFF2-40B4-BE49-F238E27FC236}">
                <a16:creationId xmlns:a16="http://schemas.microsoft.com/office/drawing/2014/main" id="{299E43A8-1674-8747-9389-459960EE0A96}"/>
              </a:ext>
            </a:extLst>
          </p:cNvPr>
          <p:cNvSpPr>
            <a:spLocks noGrp="1"/>
          </p:cNvSpPr>
          <p:nvPr>
            <p:ph type="sldNum" sz="quarter" idx="12"/>
          </p:nvPr>
        </p:nvSpPr>
        <p:spPr/>
        <p:txBody>
          <a:bodyPr/>
          <a:lstStyle/>
          <a:p>
            <a:fld id="{0063EC4C-CFD8-4F45-A0A2-30028C1F73DB}" type="slidenum">
              <a:rPr lang="en-CN" smtClean="0"/>
              <a:pPr/>
              <a:t>29</a:t>
            </a:fld>
            <a:endParaRPr lang="zh-CN" altLang="en-US" sz="1067" b="1" kern="1200" dirty="0">
              <a:solidFill>
                <a:srgbClr val="F79646">
                  <a:lumMod val="75000"/>
                </a:srgbClr>
              </a:solidFill>
              <a:latin typeface="+mn-lt"/>
              <a:ea typeface="+mn-ea"/>
              <a:cs typeface="+mn-cs"/>
            </a:endParaRPr>
          </a:p>
        </p:txBody>
      </p:sp>
      <p:sp>
        <p:nvSpPr>
          <p:cNvPr id="7" name="Title 6">
            <a:extLst>
              <a:ext uri="{FF2B5EF4-FFF2-40B4-BE49-F238E27FC236}">
                <a16:creationId xmlns:a16="http://schemas.microsoft.com/office/drawing/2014/main" id="{C8B6555D-ED4B-D843-B5A3-278137C672E6}"/>
              </a:ext>
            </a:extLst>
          </p:cNvPr>
          <p:cNvSpPr>
            <a:spLocks noGrp="1"/>
          </p:cNvSpPr>
          <p:nvPr>
            <p:ph type="title"/>
          </p:nvPr>
        </p:nvSpPr>
        <p:spPr/>
        <p:txBody>
          <a:bodyPr/>
          <a:lstStyle/>
          <a:p>
            <a:r>
              <a:rPr lang="en-CN" dirty="0"/>
              <a:t>势能方法实例</a:t>
            </a:r>
            <a:r>
              <a:rPr lang="en-US" altLang="zh-CN" dirty="0"/>
              <a:t>2-</a:t>
            </a:r>
            <a:r>
              <a:rPr lang="zh-CN" altLang="en-US" sz="2489" dirty="0">
                <a:solidFill>
                  <a:srgbClr val="FF0000"/>
                </a:solidFill>
              </a:rPr>
              <a:t>二进制计数器</a:t>
            </a:r>
            <a:endParaRPr lang="en-CN" dirty="0"/>
          </a:p>
        </p:txBody>
      </p:sp>
    </p:spTree>
    <p:extLst>
      <p:ext uri="{BB962C8B-B14F-4D97-AF65-F5344CB8AC3E}">
        <p14:creationId xmlns:p14="http://schemas.microsoft.com/office/powerpoint/2010/main" val="200028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0-#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bldLvl="0" animBg="1"/>
      <p:bldP spid="1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71A9-DD35-8348-96AC-282FA94DD339}"/>
              </a:ext>
            </a:extLst>
          </p:cNvPr>
          <p:cNvSpPr>
            <a:spLocks noGrp="1"/>
          </p:cNvSpPr>
          <p:nvPr>
            <p:ph type="title"/>
          </p:nvPr>
        </p:nvSpPr>
        <p:spPr>
          <a:xfrm>
            <a:off x="381000" y="65204"/>
            <a:ext cx="8229600" cy="924424"/>
          </a:xfrm>
        </p:spPr>
        <p:txBody>
          <a:bodyPr/>
          <a:lstStyle/>
          <a:p>
            <a:r>
              <a:rPr lang="en-CN" dirty="0"/>
              <a:t>基本思想</a:t>
            </a:r>
          </a:p>
        </p:txBody>
      </p:sp>
      <p:sp>
        <p:nvSpPr>
          <p:cNvPr id="3" name="Content Placeholder 2">
            <a:extLst>
              <a:ext uri="{FF2B5EF4-FFF2-40B4-BE49-F238E27FC236}">
                <a16:creationId xmlns:a16="http://schemas.microsoft.com/office/drawing/2014/main" id="{AF0E7193-B549-4544-9C7E-3F6347D18EFE}"/>
              </a:ext>
            </a:extLst>
          </p:cNvPr>
          <p:cNvSpPr>
            <a:spLocks noGrp="1"/>
          </p:cNvSpPr>
          <p:nvPr>
            <p:ph idx="4294967295"/>
          </p:nvPr>
        </p:nvSpPr>
        <p:spPr>
          <a:xfrm>
            <a:off x="381000" y="1544470"/>
            <a:ext cx="8229600" cy="4322930"/>
          </a:xfrm>
        </p:spPr>
        <p:txBody>
          <a:bodyPr>
            <a:normAutofit fontScale="92500" lnSpcReduction="20000"/>
          </a:bodyPr>
          <a:lstStyle/>
          <a:p>
            <a:pPr algn="just"/>
            <a:r>
              <a:rPr lang="en-CN" dirty="0">
                <a:latin typeface="SimSun" panose="02010600030101010101" pitchFamily="2" charset="-122"/>
                <a:ea typeface="SimSun" panose="02010600030101010101" pitchFamily="2" charset="-122"/>
              </a:rPr>
              <a:t>在平摊</a:t>
            </a:r>
            <a:r>
              <a:rPr lang="en-US" altLang="zh-CN" dirty="0">
                <a:latin typeface="SimSun" panose="02010600030101010101" pitchFamily="2" charset="-122"/>
                <a:ea typeface="SimSun" panose="02010600030101010101" pitchFamily="2" charset="-122"/>
              </a:rPr>
              <a:t>(</a:t>
            </a:r>
            <a:r>
              <a:rPr lang="zh-CN" altLang="en-US" dirty="0">
                <a:latin typeface="SimSun" panose="02010600030101010101" pitchFamily="2" charset="-122"/>
                <a:ea typeface="SimSun" panose="02010600030101010101" pitchFamily="2" charset="-122"/>
              </a:rPr>
              <a:t>摊还</a:t>
            </a:r>
            <a:r>
              <a:rPr lang="en-US" altLang="zh-CN" dirty="0">
                <a:latin typeface="SimSun" panose="02010600030101010101" pitchFamily="2" charset="-122"/>
                <a:ea typeface="SimSun" panose="02010600030101010101" pitchFamily="2" charset="-122"/>
              </a:rPr>
              <a:t>)</a:t>
            </a:r>
            <a:r>
              <a:rPr lang="en-CN" dirty="0">
                <a:latin typeface="SimSun" panose="02010600030101010101" pitchFamily="2" charset="-122"/>
                <a:ea typeface="SimSun" panose="02010600030101010101" pitchFamily="2" charset="-122"/>
              </a:rPr>
              <a:t>分析中</a:t>
            </a:r>
            <a:r>
              <a:rPr lang="zh-CN" altLang="en-US" dirty="0">
                <a:latin typeface="SimSun" panose="02010600030101010101" pitchFamily="2" charset="-122"/>
                <a:ea typeface="SimSun" panose="02010600030101010101" pitchFamily="2" charset="-122"/>
              </a:rPr>
              <a:t>，执行一系列数据结构操作所需要时间是通过对执行的所有操作求平均而得出的，不关注局部某一步的代价，而是</a:t>
            </a:r>
            <a:r>
              <a:rPr lang="zh-CN" altLang="en-US" dirty="0">
                <a:solidFill>
                  <a:srgbClr val="FF0000"/>
                </a:solidFill>
                <a:latin typeface="SimSun" panose="02010600030101010101" pitchFamily="2" charset="-122"/>
                <a:ea typeface="SimSun" panose="02010600030101010101" pitchFamily="2" charset="-122"/>
              </a:rPr>
              <a:t>关注一系列操作的整体代价</a:t>
            </a:r>
            <a:endParaRPr lang="en-US" altLang="zh-CN" dirty="0">
              <a:solidFill>
                <a:srgbClr val="FF0000"/>
              </a:solidFill>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对一个数据结构要执行一系列操作：</a:t>
            </a:r>
            <a:endParaRPr lang="en-US" altLang="zh-CN" dirty="0">
              <a:latin typeface="SimSun" panose="02010600030101010101" pitchFamily="2" charset="-122"/>
              <a:ea typeface="SimSun" panose="02010600030101010101" pitchFamily="2" charset="-122"/>
            </a:endParaRPr>
          </a:p>
          <a:p>
            <a:pPr lvl="1"/>
            <a:r>
              <a:rPr lang="zh-CN" altLang="en-US" dirty="0">
                <a:latin typeface="SimSun" panose="02010600030101010101" pitchFamily="2" charset="-122"/>
                <a:ea typeface="SimSun" panose="02010600030101010101" pitchFamily="2" charset="-122"/>
              </a:rPr>
              <a:t>有的代价很高</a:t>
            </a:r>
            <a:endParaRPr lang="en-US" altLang="zh-CN" dirty="0">
              <a:latin typeface="SimSun" panose="02010600030101010101" pitchFamily="2" charset="-122"/>
              <a:ea typeface="SimSun" panose="02010600030101010101" pitchFamily="2" charset="-122"/>
            </a:endParaRPr>
          </a:p>
          <a:p>
            <a:pPr lvl="1"/>
            <a:r>
              <a:rPr lang="zh-CN" altLang="en-US" dirty="0">
                <a:latin typeface="SimSun" panose="02010600030101010101" pitchFamily="2" charset="-122"/>
                <a:ea typeface="SimSun" panose="02010600030101010101" pitchFamily="2" charset="-122"/>
              </a:rPr>
              <a:t>有的代价一般</a:t>
            </a:r>
            <a:endParaRPr lang="en-US" altLang="zh-CN" dirty="0">
              <a:latin typeface="SimSun" panose="02010600030101010101" pitchFamily="2" charset="-122"/>
              <a:ea typeface="SimSun" panose="02010600030101010101" pitchFamily="2" charset="-122"/>
            </a:endParaRPr>
          </a:p>
          <a:p>
            <a:pPr lvl="1"/>
            <a:r>
              <a:rPr lang="zh-CN" altLang="en-US" dirty="0">
                <a:latin typeface="SimSun" panose="02010600030101010101" pitchFamily="2" charset="-122"/>
                <a:ea typeface="SimSun" panose="02010600030101010101" pitchFamily="2" charset="-122"/>
              </a:rPr>
              <a:t>有的代价很低</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将总的代价平摊到每个操作上，就是平摊代价</a:t>
            </a:r>
            <a:endParaRPr lang="en-US" altLang="zh-CN" dirty="0">
              <a:latin typeface="SimSun" panose="02010600030101010101" pitchFamily="2" charset="-122"/>
              <a:ea typeface="SimSun" panose="02010600030101010101" pitchFamily="2" charset="-122"/>
            </a:endParaRPr>
          </a:p>
          <a:p>
            <a:pPr lvl="1"/>
            <a:r>
              <a:rPr lang="zh-CN" altLang="en-US" dirty="0">
                <a:latin typeface="SimSun" panose="02010600030101010101" pitchFamily="2" charset="-122"/>
                <a:ea typeface="SimSun" panose="02010600030101010101" pitchFamily="2" charset="-122"/>
              </a:rPr>
              <a:t>不涉及概率</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平摊分析的方法</a:t>
            </a:r>
            <a:endParaRPr lang="en-US" altLang="zh-CN" dirty="0">
              <a:latin typeface="SimSun" panose="02010600030101010101" pitchFamily="2" charset="-122"/>
              <a:ea typeface="SimSun" panose="02010600030101010101" pitchFamily="2" charset="-122"/>
            </a:endParaRPr>
          </a:p>
          <a:p>
            <a:pPr lvl="1"/>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）聚集方法； </a:t>
            </a:r>
            <a:r>
              <a:rPr lang="en-US" altLang="zh-CN" dirty="0">
                <a:latin typeface="SimSun" panose="02010600030101010101" pitchFamily="2" charset="-122"/>
                <a:ea typeface="SimSun" panose="02010600030101010101" pitchFamily="2" charset="-122"/>
              </a:rPr>
              <a:t>2</a:t>
            </a:r>
            <a:r>
              <a:rPr lang="zh-CN" altLang="en-US" dirty="0">
                <a:latin typeface="SimSun" panose="02010600030101010101" pitchFamily="2" charset="-122"/>
                <a:ea typeface="SimSun" panose="02010600030101010101" pitchFamily="2" charset="-122"/>
              </a:rPr>
              <a:t>）会计方法；</a:t>
            </a:r>
            <a:r>
              <a:rPr lang="en-US" altLang="zh-CN" dirty="0">
                <a:latin typeface="SimSun" panose="02010600030101010101" pitchFamily="2" charset="-122"/>
                <a:ea typeface="SimSun" panose="02010600030101010101" pitchFamily="2" charset="-122"/>
              </a:rPr>
              <a:t>3</a:t>
            </a:r>
            <a:r>
              <a:rPr lang="zh-CN" altLang="en-US" dirty="0">
                <a:latin typeface="SimSun" panose="02010600030101010101" pitchFamily="2" charset="-122"/>
                <a:ea typeface="SimSun" panose="02010600030101010101" pitchFamily="2" charset="-122"/>
              </a:rPr>
              <a:t>）势能方法</a:t>
            </a:r>
            <a:endParaRPr lang="en-US" altLang="zh-CN" dirty="0">
              <a:latin typeface="SimSun" panose="02010600030101010101" pitchFamily="2" charset="-122"/>
              <a:ea typeface="SimSun" panose="02010600030101010101" pitchFamily="2" charset="-122"/>
            </a:endParaRPr>
          </a:p>
          <a:p>
            <a:pPr marL="361253" lvl="1" indent="0">
              <a:buNone/>
            </a:pPr>
            <a:endParaRPr lang="zh-CN" altLang="en-US" dirty="0"/>
          </a:p>
          <a:p>
            <a:endParaRPr lang="en-US" altLang="zh-CN" dirty="0"/>
          </a:p>
          <a:p>
            <a:endParaRPr lang="en-CN" dirty="0"/>
          </a:p>
        </p:txBody>
      </p:sp>
      <p:sp>
        <p:nvSpPr>
          <p:cNvPr id="4" name="TextBox 3">
            <a:extLst>
              <a:ext uri="{FF2B5EF4-FFF2-40B4-BE49-F238E27FC236}">
                <a16:creationId xmlns:a16="http://schemas.microsoft.com/office/drawing/2014/main" id="{D87D7F00-CD45-AB4E-953B-557293311821}"/>
              </a:ext>
            </a:extLst>
          </p:cNvPr>
          <p:cNvSpPr txBox="1"/>
          <p:nvPr/>
        </p:nvSpPr>
        <p:spPr>
          <a:xfrm>
            <a:off x="4484843" y="3704606"/>
            <a:ext cx="3328370" cy="584775"/>
          </a:xfrm>
          <a:prstGeom prst="rect">
            <a:avLst/>
          </a:prstGeom>
          <a:solidFill>
            <a:schemeClr val="bg1"/>
          </a:solidFill>
          <a:ln w="19050">
            <a:solidFill>
              <a:srgbClr val="00B050"/>
            </a:solidFill>
          </a:ln>
        </p:spPr>
        <p:txBody>
          <a:bodyPr wrap="square" rtlCol="0">
            <a:spAutoFit/>
          </a:bodyPr>
          <a:lstStyle/>
          <a:p>
            <a:pPr algn="just"/>
            <a:r>
              <a:rPr lang="zh-CN" altLang="en-CN" sz="1600" b="1" dirty="0">
                <a:solidFill>
                  <a:srgbClr val="FF0000"/>
                </a:solidFill>
              </a:rPr>
              <a:t>关键</a:t>
            </a:r>
            <a:r>
              <a:rPr lang="zh-CN" altLang="en-US" sz="1600" b="1" dirty="0">
                <a:solidFill>
                  <a:srgbClr val="FF0000"/>
                </a:solidFill>
              </a:rPr>
              <a:t>：</a:t>
            </a:r>
            <a:r>
              <a:rPr lang="zh-CN" altLang="en-CN" sz="1600" b="1" dirty="0">
                <a:solidFill>
                  <a:srgbClr val="FF0000"/>
                </a:solidFill>
              </a:rPr>
              <a:t>通过</a:t>
            </a:r>
            <a:r>
              <a:rPr lang="zh-CN" altLang="en-US" sz="1600" b="1" dirty="0">
                <a:solidFill>
                  <a:srgbClr val="FF0000"/>
                </a:solidFill>
              </a:rPr>
              <a:t>分析具体任务中隐含的先验知识，从而得到更准确的分析</a:t>
            </a:r>
          </a:p>
        </p:txBody>
      </p:sp>
      <p:sp>
        <p:nvSpPr>
          <p:cNvPr id="5" name="Slide Number Placeholder 4">
            <a:extLst>
              <a:ext uri="{FF2B5EF4-FFF2-40B4-BE49-F238E27FC236}">
                <a16:creationId xmlns:a16="http://schemas.microsoft.com/office/drawing/2014/main" id="{ACCFCFE1-FD5E-0148-890B-57A2878F6C97}"/>
              </a:ext>
            </a:extLst>
          </p:cNvPr>
          <p:cNvSpPr>
            <a:spLocks noGrp="1"/>
          </p:cNvSpPr>
          <p:nvPr>
            <p:ph type="sldNum" sz="quarter" idx="12"/>
          </p:nvPr>
        </p:nvSpPr>
        <p:spPr/>
        <p:txBody>
          <a:bodyPr/>
          <a:lstStyle/>
          <a:p>
            <a:fld id="{0063EC4C-CFD8-4F45-A0A2-30028C1F73DB}" type="slidenum">
              <a:rPr lang="en-CN" smtClean="0"/>
              <a:pPr/>
              <a:t>3</a:t>
            </a:fld>
            <a:endParaRPr lang="zh-CN" altLang="en-US" sz="1067" b="1" kern="1200" dirty="0">
              <a:solidFill>
                <a:srgbClr val="F79646">
                  <a:lumMod val="75000"/>
                </a:srgbClr>
              </a:solidFill>
              <a:latin typeface="+mn-lt"/>
              <a:ea typeface="+mn-ea"/>
              <a:cs typeface="+mn-cs"/>
            </a:endParaRPr>
          </a:p>
        </p:txBody>
      </p:sp>
    </p:spTree>
    <p:extLst>
      <p:ext uri="{BB962C8B-B14F-4D97-AF65-F5344CB8AC3E}">
        <p14:creationId xmlns:p14="http://schemas.microsoft.com/office/powerpoint/2010/main" val="94323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18BDB-F48F-364C-A365-B2652BB4E179}"/>
              </a:ext>
            </a:extLst>
          </p:cNvPr>
          <p:cNvSpPr>
            <a:spLocks noGrp="1"/>
          </p:cNvSpPr>
          <p:nvPr>
            <p:ph idx="4294967295"/>
          </p:nvPr>
        </p:nvSpPr>
        <p:spPr>
          <a:xfrm>
            <a:off x="381000" y="1544470"/>
            <a:ext cx="8229600" cy="4322930"/>
          </a:xfrm>
        </p:spPr>
        <p:txBody>
          <a:bodyPr>
            <a:normAutofit fontScale="92500"/>
          </a:bodyPr>
          <a:lstStyle/>
          <a:p>
            <a:r>
              <a:rPr lang="en-CN" dirty="0"/>
              <a:t>势能方法的要点是定义势能函数</a:t>
            </a:r>
            <a:r>
              <a:rPr lang="zh-CN" altLang="en-US" dirty="0"/>
              <a:t>，需要满足以下条件：</a:t>
            </a:r>
            <a:endParaRPr lang="en-US" altLang="zh-CN" dirty="0"/>
          </a:p>
          <a:p>
            <a:pPr lvl="1"/>
            <a:r>
              <a:rPr lang="zh-CN" altLang="en-US" dirty="0"/>
              <a:t>对于每个操作过后，势函数值总为非负，即对所有</a:t>
            </a:r>
            <a:r>
              <a:rPr lang="en-US" altLang="zh-CN" dirty="0" err="1"/>
              <a:t>i</a:t>
            </a:r>
            <a:r>
              <a:rPr lang="zh-CN" altLang="en-US" dirty="0"/>
              <a:t>有</a:t>
            </a:r>
            <a:r>
              <a:rPr lang="zh-CN" altLang="en-US" dirty="0">
                <a:sym typeface="Symbol" panose="05050102010706020507" pitchFamily="18" charset="2"/>
              </a:rPr>
              <a:t></a:t>
            </a:r>
            <a:r>
              <a:rPr lang="zh-CN" altLang="en-US" dirty="0"/>
              <a:t>(</a:t>
            </a:r>
            <a:r>
              <a:rPr lang="en-US" altLang="zh-CN" dirty="0"/>
              <a:t>D</a:t>
            </a:r>
            <a:r>
              <a:rPr lang="en-US" altLang="zh-CN" baseline="-25000" dirty="0"/>
              <a:t>i</a:t>
            </a:r>
            <a:r>
              <a:rPr lang="en-US" altLang="zh-CN" dirty="0"/>
              <a:t>)</a:t>
            </a:r>
            <a:r>
              <a:rPr lang="en-US" altLang="zh-CN" dirty="0">
                <a:sym typeface="Symbol" panose="05050102010706020507" pitchFamily="18" charset="2"/>
              </a:rPr>
              <a:t></a:t>
            </a:r>
            <a:r>
              <a:rPr lang="en-US" altLang="zh-CN" dirty="0"/>
              <a:t>0</a:t>
            </a:r>
          </a:p>
          <a:p>
            <a:pPr lvl="1"/>
            <a:endParaRPr lang="en-US" altLang="zh-CN" dirty="0"/>
          </a:p>
          <a:p>
            <a:pPr lvl="1"/>
            <a:endParaRPr lang="en-US" altLang="zh-CN" dirty="0"/>
          </a:p>
          <a:p>
            <a:r>
              <a:rPr lang="zh-CN" altLang="en-US" dirty="0"/>
              <a:t>根据定义的势函数，计算每个操作的平摊代价，然后相加求和，得到总的平摊代价，作为实际代价的上界</a:t>
            </a:r>
            <a:endParaRPr lang="en-US" altLang="zh-CN" dirty="0"/>
          </a:p>
          <a:p>
            <a:pPr marL="361253" lvl="1" indent="0">
              <a:buNone/>
            </a:pPr>
            <a:endParaRPr lang="en-US" altLang="zh-CN" dirty="0"/>
          </a:p>
          <a:p>
            <a:pPr marL="361253" lvl="1" indent="0">
              <a:buNone/>
            </a:pPr>
            <a:r>
              <a:rPr lang="en-US" altLang="zh-CN" dirty="0"/>
              <a:t>	 </a:t>
            </a:r>
            <a:endParaRPr lang="en-US" dirty="0"/>
          </a:p>
        </p:txBody>
      </p:sp>
      <p:sp>
        <p:nvSpPr>
          <p:cNvPr id="4" name="Slide Number Placeholder 3">
            <a:extLst>
              <a:ext uri="{FF2B5EF4-FFF2-40B4-BE49-F238E27FC236}">
                <a16:creationId xmlns:a16="http://schemas.microsoft.com/office/drawing/2014/main" id="{E7D5B3D2-17C7-064E-BE1E-520F56E6F57B}"/>
              </a:ext>
            </a:extLst>
          </p:cNvPr>
          <p:cNvSpPr>
            <a:spLocks noGrp="1"/>
          </p:cNvSpPr>
          <p:nvPr>
            <p:ph type="sldNum" sz="quarter" idx="12"/>
          </p:nvPr>
        </p:nvSpPr>
        <p:spPr/>
        <p:txBody>
          <a:bodyPr/>
          <a:lstStyle/>
          <a:p>
            <a:fld id="{0063EC4C-CFD8-4F45-A0A2-30028C1F73DB}" type="slidenum">
              <a:rPr lang="en-CN" smtClean="0"/>
              <a:pPr/>
              <a:t>30</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577A2F1C-D6D1-E346-BFA7-A51BC8297909}"/>
              </a:ext>
            </a:extLst>
          </p:cNvPr>
          <p:cNvSpPr>
            <a:spLocks noGrp="1"/>
          </p:cNvSpPr>
          <p:nvPr>
            <p:ph type="title"/>
          </p:nvPr>
        </p:nvSpPr>
        <p:spPr/>
        <p:txBody>
          <a:bodyPr/>
          <a:lstStyle/>
          <a:p>
            <a:r>
              <a:rPr lang="en-US" dirty="0" err="1"/>
              <a:t>势能方法</a:t>
            </a:r>
            <a:endParaRPr lang="en-CN" dirty="0"/>
          </a:p>
        </p:txBody>
      </p:sp>
    </p:spTree>
    <p:extLst>
      <p:ext uri="{BB962C8B-B14F-4D97-AF65-F5344CB8AC3E}">
        <p14:creationId xmlns:p14="http://schemas.microsoft.com/office/powerpoint/2010/main" val="1715527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18BDB-F48F-364C-A365-B2652BB4E179}"/>
              </a:ext>
            </a:extLst>
          </p:cNvPr>
          <p:cNvSpPr>
            <a:spLocks noGrp="1"/>
          </p:cNvSpPr>
          <p:nvPr>
            <p:ph idx="4294967295"/>
          </p:nvPr>
        </p:nvSpPr>
        <p:spPr>
          <a:xfrm>
            <a:off x="381000" y="1544470"/>
            <a:ext cx="8229600" cy="4322930"/>
          </a:xfrm>
        </p:spPr>
        <p:txBody>
          <a:bodyPr>
            <a:normAutofit lnSpcReduction="10000"/>
          </a:bodyPr>
          <a:lstStyle/>
          <a:p>
            <a:r>
              <a:rPr lang="en-CN" dirty="0"/>
              <a:t>势能方法与会计方法的区别</a:t>
            </a:r>
            <a:endParaRPr lang="en-US" altLang="zh-CN" dirty="0"/>
          </a:p>
          <a:p>
            <a:pPr lvl="1"/>
            <a:r>
              <a:rPr lang="zh-CN" altLang="en-US" dirty="0"/>
              <a:t>会计方法将多余的平摊代价以存款的形式与具体的数据对象相关联，而势能方法将多余的平摊代价以势能的形式与整个数据结构相关联</a:t>
            </a:r>
            <a:endParaRPr lang="en-US" altLang="zh-CN" dirty="0"/>
          </a:p>
          <a:p>
            <a:pPr lvl="1"/>
            <a:r>
              <a:rPr lang="zh-CN" altLang="en-US" dirty="0"/>
              <a:t>会计方法预先定义每种操作的平摊代价，然后推断存款，并要保证存款总额总是非负的，而势能方法预先定义势函数，然后反推每种操作的平摊代价，并要保证势能总是非负的</a:t>
            </a:r>
            <a:endParaRPr lang="en-US" altLang="zh-CN" dirty="0"/>
          </a:p>
          <a:p>
            <a:pPr lvl="1"/>
            <a:r>
              <a:rPr lang="zh-CN" altLang="en-US" dirty="0"/>
              <a:t>两种方法采用的隐藏信息（先验知识）可能是一样的，如果一样，那么势能方法的势能值和会计方法的存款总额是一致的</a:t>
            </a:r>
            <a:endParaRPr lang="en-US" dirty="0"/>
          </a:p>
        </p:txBody>
      </p:sp>
      <p:sp>
        <p:nvSpPr>
          <p:cNvPr id="4" name="Slide Number Placeholder 3">
            <a:extLst>
              <a:ext uri="{FF2B5EF4-FFF2-40B4-BE49-F238E27FC236}">
                <a16:creationId xmlns:a16="http://schemas.microsoft.com/office/drawing/2014/main" id="{BCBB6D4F-B4C3-6A48-91B0-FE3979F8F1DF}"/>
              </a:ext>
            </a:extLst>
          </p:cNvPr>
          <p:cNvSpPr>
            <a:spLocks noGrp="1"/>
          </p:cNvSpPr>
          <p:nvPr>
            <p:ph type="sldNum" sz="quarter" idx="12"/>
          </p:nvPr>
        </p:nvSpPr>
        <p:spPr/>
        <p:txBody>
          <a:bodyPr/>
          <a:lstStyle/>
          <a:p>
            <a:fld id="{0063EC4C-CFD8-4F45-A0A2-30028C1F73DB}" type="slidenum">
              <a:rPr lang="en-CN" smtClean="0"/>
              <a:pPr/>
              <a:t>31</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FBBFB663-A198-A340-A6BA-92B6436CB43F}"/>
              </a:ext>
            </a:extLst>
          </p:cNvPr>
          <p:cNvSpPr>
            <a:spLocks noGrp="1"/>
          </p:cNvSpPr>
          <p:nvPr>
            <p:ph type="title"/>
          </p:nvPr>
        </p:nvSpPr>
        <p:spPr/>
        <p:txBody>
          <a:bodyPr/>
          <a:lstStyle/>
          <a:p>
            <a:r>
              <a:rPr lang="en-US" dirty="0" err="1"/>
              <a:t>势能方法</a:t>
            </a:r>
            <a:endParaRPr lang="en-CN" dirty="0"/>
          </a:p>
        </p:txBody>
      </p:sp>
    </p:spTree>
    <p:extLst>
      <p:ext uri="{BB962C8B-B14F-4D97-AF65-F5344CB8AC3E}">
        <p14:creationId xmlns:p14="http://schemas.microsoft.com/office/powerpoint/2010/main" val="517643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Slide Number Placeholder 1"/>
          <p:cNvSpPr>
            <a:spLocks noGrp="1"/>
          </p:cNvSpPr>
          <p:nvPr>
            <p:ph type="sldNum" sz="quarter" idx="12"/>
          </p:nvPr>
        </p:nvSpPr>
        <p:spPr>
          <a:xfrm>
            <a:off x="3285067" y="7174090"/>
            <a:ext cx="2573867" cy="324556"/>
          </a:xfrm>
          <a:noFill/>
          <a:ln>
            <a:noFill/>
          </a:ln>
        </p:spPr>
        <p:txBody>
          <a:bodyPr vert="horz" lIns="81280" tIns="40640" rIns="81280" bIns="40640" rtlCol="0" anchor="ctr"/>
          <a:lstStyle>
            <a:lvl1pPr marL="0" lvl="0" indent="0" algn="ctr"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defRPr>
            </a:lvl1pPr>
            <a:lvl2pPr marL="406405" lvl="1"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2pPr>
            <a:lvl3pPr marL="812810" lvl="2"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3pPr>
            <a:lvl4pPr marL="1219215" lvl="3"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4pPr>
            <a:lvl5pPr marL="1625620" lvl="4"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5pPr>
          </a:lstStyle>
          <a:p>
            <a:fld id="{9A0DB2DC-4C9A-4742-B13C-FB6460FD3503}" type="slidenum">
              <a:rPr lang="zh-CN" altLang="en-US" sz="1067" dirty="0">
                <a:solidFill>
                  <a:srgbClr val="898989"/>
                </a:solidFill>
              </a:rPr>
              <a:pPr/>
              <a:t>32</a:t>
            </a:fld>
            <a:endParaRPr lang="zh-CN" altLang="en-US" sz="1067" dirty="0">
              <a:solidFill>
                <a:srgbClr val="898989"/>
              </a:solidFill>
            </a:endParaRPr>
          </a:p>
        </p:txBody>
      </p:sp>
      <p:sp>
        <p:nvSpPr>
          <p:cNvPr id="97287" name="Rectangle 13"/>
          <p:cNvSpPr/>
          <p:nvPr/>
        </p:nvSpPr>
        <p:spPr>
          <a:xfrm>
            <a:off x="1419578" y="1914878"/>
            <a:ext cx="6304844" cy="2944988"/>
          </a:xfrm>
          <a:prstGeom prst="rect">
            <a:avLst/>
          </a:prstGeom>
          <a:noFill/>
          <a:ln w="9525">
            <a:noFill/>
          </a:ln>
        </p:spPr>
        <p:txBody>
          <a:bodyPr lIns="81844" tIns="40923" rIns="81844" bIns="40923" anchor="ctr"/>
          <a:lstStyle/>
          <a:p>
            <a:pPr eaLnBrk="0" hangingPunct="0">
              <a:spcBef>
                <a:spcPct val="20000"/>
              </a:spcBef>
              <a:buFont typeface="Arial" panose="020B0604020202020204" pitchFamily="34" charset="0"/>
              <a:buNone/>
            </a:pPr>
            <a:r>
              <a:rPr lang="en-US" altLang="zh-CN" sz="3200" b="1" dirty="0">
                <a:latin typeface="Calibri" panose="020F0502020204030204" pitchFamily="34" charset="0"/>
              </a:rPr>
              <a:t>7.1 </a:t>
            </a:r>
            <a:r>
              <a:rPr lang="zh-CN" altLang="zh-CN" sz="3200" b="1" dirty="0">
                <a:latin typeface="Calibri" panose="020F0502020204030204" pitchFamily="34" charset="0"/>
              </a:rPr>
              <a:t>平摊分析原理</a:t>
            </a: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7.2</a:t>
            </a:r>
            <a:r>
              <a:rPr lang="zh-CN" altLang="zh-CN" sz="3200" b="1" dirty="0">
                <a:latin typeface="Calibri" panose="020F0502020204030204" pitchFamily="34" charset="0"/>
              </a:rPr>
              <a:t>聚集方法</a:t>
            </a: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7.3 </a:t>
            </a:r>
            <a:r>
              <a:rPr lang="zh-CN" altLang="zh-CN" sz="3200" b="1" dirty="0">
                <a:latin typeface="Calibri" panose="020F0502020204030204" pitchFamily="34" charset="0"/>
              </a:rPr>
              <a:t>会计方法</a:t>
            </a: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7.4 </a:t>
            </a:r>
            <a:r>
              <a:rPr lang="zh-CN" altLang="zh-CN" sz="3200" b="1" dirty="0">
                <a:latin typeface="Calibri" panose="020F0502020204030204" pitchFamily="34" charset="0"/>
              </a:rPr>
              <a:t>势能方法</a:t>
            </a:r>
          </a:p>
          <a:p>
            <a:pPr eaLnBrk="0" hangingPunct="0">
              <a:spcBef>
                <a:spcPct val="20000"/>
              </a:spcBef>
              <a:buFont typeface="Arial" panose="020B0604020202020204" pitchFamily="34" charset="0"/>
              <a:buNone/>
            </a:pPr>
            <a:r>
              <a:rPr lang="en-US" altLang="zh-CN" sz="3200" b="1" dirty="0">
                <a:solidFill>
                  <a:srgbClr val="FF0000"/>
                </a:solidFill>
                <a:latin typeface="Calibri" panose="020F0502020204030204" pitchFamily="34" charset="0"/>
              </a:rPr>
              <a:t>7.5 </a:t>
            </a:r>
            <a:r>
              <a:rPr lang="zh-CN" altLang="zh-CN" sz="3200" b="1" dirty="0">
                <a:solidFill>
                  <a:srgbClr val="FF0000"/>
                </a:solidFill>
                <a:latin typeface="Calibri" panose="020F0502020204030204" pitchFamily="34" charset="0"/>
              </a:rPr>
              <a:t>动态表操作的平摊分析</a:t>
            </a:r>
          </a:p>
        </p:txBody>
      </p:sp>
      <p:sp>
        <p:nvSpPr>
          <p:cNvPr id="3" name="Title 2">
            <a:extLst>
              <a:ext uri="{FF2B5EF4-FFF2-40B4-BE49-F238E27FC236}">
                <a16:creationId xmlns:a16="http://schemas.microsoft.com/office/drawing/2014/main" id="{99B559CE-6BCB-C647-8048-E76F789F2764}"/>
              </a:ext>
            </a:extLst>
          </p:cNvPr>
          <p:cNvSpPr>
            <a:spLocks noGrp="1"/>
          </p:cNvSpPr>
          <p:nvPr>
            <p:ph type="title"/>
          </p:nvPr>
        </p:nvSpPr>
        <p:spPr/>
        <p:txBody>
          <a:bodyPr/>
          <a:lstStyle/>
          <a:p>
            <a:r>
              <a:rPr lang="en-CN" dirty="0"/>
              <a:t>本讲内容</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C3E102-3705-BD4C-A721-381C4C4E3B1A}"/>
              </a:ext>
            </a:extLst>
          </p:cNvPr>
          <p:cNvSpPr>
            <a:spLocks noGrp="1"/>
          </p:cNvSpPr>
          <p:nvPr>
            <p:ph idx="4294967295"/>
          </p:nvPr>
        </p:nvSpPr>
        <p:spPr>
          <a:xfrm>
            <a:off x="395536" y="1268760"/>
            <a:ext cx="8229600" cy="4968552"/>
          </a:xfrm>
        </p:spPr>
        <p:txBody>
          <a:bodyPr vert="horz" wrap="square" lIns="81280" tIns="40640" rIns="81280" bIns="40640" rtlCol="0" anchor="t">
            <a:normAutofit fontScale="92500"/>
          </a:bodyPr>
          <a:lstStyle/>
          <a:p>
            <a:pPr algn="just">
              <a:lnSpc>
                <a:spcPct val="90000"/>
              </a:lnSpc>
              <a:buFont typeface="Wingdings" panose="05000000000000000000" pitchFamily="2" charset="2"/>
              <a:buBlip>
                <a:blip r:embed="rId2"/>
              </a:buBlip>
            </a:pPr>
            <a:r>
              <a:rPr lang="zh-CN" altLang="en-US" dirty="0">
                <a:latin typeface="SimSun" panose="02010600030101010101" pitchFamily="2" charset="-122"/>
                <a:ea typeface="SimSun" panose="02010600030101010101" pitchFamily="2" charset="-122"/>
              </a:rPr>
              <a:t>动态表的概念</a:t>
            </a:r>
            <a:endParaRPr lang="en-US" altLang="zh-CN" dirty="0">
              <a:latin typeface="SimSun" panose="02010600030101010101" pitchFamily="2" charset="-122"/>
              <a:ea typeface="SimSun" panose="02010600030101010101" pitchFamily="2" charset="-122"/>
            </a:endParaRPr>
          </a:p>
          <a:p>
            <a:pPr lvl="1" algn="just">
              <a:lnSpc>
                <a:spcPct val="90000"/>
              </a:lnSpc>
              <a:buFont typeface="Wingdings" panose="05000000000000000000" pitchFamily="2" charset="2"/>
              <a:buChar char="§"/>
            </a:pPr>
            <a:r>
              <a:rPr lang="zh-CN" altLang="en-US" dirty="0">
                <a:latin typeface="SimSun" panose="02010600030101010101" pitchFamily="2" charset="-122"/>
                <a:ea typeface="SimSun" panose="02010600030101010101" pitchFamily="2" charset="-122"/>
              </a:rPr>
              <a:t>对于某些应用程序，我们可能事先无法预料它所需的存储空间。我们为一个表分配一定的存储空间，随后如果空间不够用，需要对表进行扩张</a:t>
            </a:r>
            <a:r>
              <a:rPr lang="en-US" altLang="zh-CN" dirty="0">
                <a:latin typeface="SimSun" panose="02010600030101010101" pitchFamily="2" charset="-122"/>
                <a:ea typeface="SimSun" panose="02010600030101010101" pitchFamily="2" charset="-122"/>
              </a:rPr>
              <a:t>——</a:t>
            </a:r>
            <a:r>
              <a:rPr lang="zh-CN" altLang="en-US" dirty="0">
                <a:latin typeface="SimSun" panose="02010600030101010101" pitchFamily="2" charset="-122"/>
                <a:ea typeface="SimSun" panose="02010600030101010101" pitchFamily="2" charset="-122"/>
              </a:rPr>
              <a:t>分配一个包含更多空间的新表；如果从表中删除了很多对象，可能需要对表进行收缩</a:t>
            </a:r>
            <a:r>
              <a:rPr lang="en-US" altLang="zh-CN" dirty="0">
                <a:latin typeface="SimSun" panose="02010600030101010101" pitchFamily="2" charset="-122"/>
                <a:ea typeface="SimSun" panose="02010600030101010101" pitchFamily="2" charset="-122"/>
              </a:rPr>
              <a:t>——</a:t>
            </a:r>
            <a:r>
              <a:rPr lang="zh-CN" altLang="en-US" dirty="0">
                <a:latin typeface="SimSun" panose="02010600030101010101" pitchFamily="2" charset="-122"/>
                <a:ea typeface="SimSun" panose="02010600030101010101" pitchFamily="2" charset="-122"/>
              </a:rPr>
              <a:t>重新分配一个更小的内存空间（表）。</a:t>
            </a:r>
            <a:endParaRPr lang="en-US" altLang="zh-CN" dirty="0">
              <a:latin typeface="SimSun" panose="02010600030101010101" pitchFamily="2" charset="-122"/>
              <a:ea typeface="SimSun" panose="02010600030101010101" pitchFamily="2" charset="-122"/>
            </a:endParaRPr>
          </a:p>
          <a:p>
            <a:pPr lvl="1" algn="just">
              <a:lnSpc>
                <a:spcPct val="90000"/>
              </a:lnSpc>
              <a:buFont typeface="Wingdings" panose="05000000000000000000" pitchFamily="2" charset="2"/>
              <a:buChar char="§"/>
            </a:pPr>
            <a:endParaRPr lang="zh-CN" altLang="en-US" dirty="0">
              <a:latin typeface="SimSun" panose="02010600030101010101" pitchFamily="2" charset="-122"/>
              <a:ea typeface="SimSun" panose="02010600030101010101" pitchFamily="2" charset="-122"/>
            </a:endParaRPr>
          </a:p>
          <a:p>
            <a:pPr algn="just">
              <a:lnSpc>
                <a:spcPct val="90000"/>
              </a:lnSpc>
              <a:buFont typeface="Wingdings" panose="05000000000000000000" pitchFamily="2" charset="2"/>
              <a:buBlip>
                <a:blip r:embed="rId2"/>
              </a:buBlip>
            </a:pPr>
            <a:r>
              <a:rPr lang="zh-CN" altLang="en-US" dirty="0">
                <a:latin typeface="SimSun" panose="02010600030101010101" pitchFamily="2" charset="-122"/>
                <a:ea typeface="SimSun" panose="02010600030101010101" pitchFamily="2" charset="-122"/>
              </a:rPr>
              <a:t>本节的目的</a:t>
            </a:r>
          </a:p>
          <a:p>
            <a:pPr lvl="1" algn="just">
              <a:lnSpc>
                <a:spcPct val="90000"/>
              </a:lnSpc>
              <a:buFont typeface="Wingdings" panose="05000000000000000000" pitchFamily="2" charset="2"/>
              <a:buChar char="§"/>
            </a:pPr>
            <a:r>
              <a:rPr lang="zh-CN" altLang="en-US" dirty="0">
                <a:latin typeface="SimSun" panose="02010600030101010101" pitchFamily="2" charset="-122"/>
                <a:ea typeface="SimSun" panose="02010600030101010101" pitchFamily="2" charset="-122"/>
              </a:rPr>
              <a:t>研究表的动态扩张和收缩的问题</a:t>
            </a:r>
          </a:p>
          <a:p>
            <a:pPr lvl="1" algn="just">
              <a:lnSpc>
                <a:spcPct val="90000"/>
              </a:lnSpc>
              <a:buFont typeface="Wingdings" panose="05000000000000000000" pitchFamily="2" charset="2"/>
              <a:buChar char="§"/>
            </a:pPr>
            <a:r>
              <a:rPr lang="zh-CN" altLang="en-US" dirty="0">
                <a:latin typeface="SimSun" panose="02010600030101010101" pitchFamily="2" charset="-122"/>
                <a:ea typeface="SimSun" panose="02010600030101010101" pitchFamily="2" charset="-122"/>
              </a:rPr>
              <a:t>利用平摊分析证明插入和删除操作的平摊代价为</a:t>
            </a:r>
            <a:r>
              <a:rPr lang="en-US" altLang="zh-CN" dirty="0">
                <a:latin typeface="SimSun" panose="02010600030101010101" pitchFamily="2" charset="-122"/>
                <a:ea typeface="SimSun" panose="02010600030101010101" pitchFamily="2" charset="-122"/>
                <a:cs typeface="Times New Roman" panose="02020603050405020304" pitchFamily="18" charset="0"/>
              </a:rPr>
              <a:t>O(1)</a:t>
            </a:r>
            <a:r>
              <a:rPr lang="en-US" altLang="zh-CN" dirty="0">
                <a:latin typeface="SimSun" panose="02010600030101010101" pitchFamily="2" charset="-122"/>
                <a:ea typeface="SimSun" panose="02010600030101010101" pitchFamily="2" charset="-122"/>
              </a:rPr>
              <a:t>，</a:t>
            </a:r>
            <a:r>
              <a:rPr lang="zh-CN" altLang="en-US" dirty="0">
                <a:latin typeface="SimSun" panose="02010600030101010101" pitchFamily="2" charset="-122"/>
                <a:ea typeface="SimSun" panose="02010600030101010101" pitchFamily="2" charset="-122"/>
              </a:rPr>
              <a:t>即使当它们引起了表的扩张和收缩时具有较大的实际代价</a:t>
            </a:r>
            <a:endParaRPr lang="en-US" altLang="zh-CN" dirty="0">
              <a:latin typeface="SimSun" panose="02010600030101010101" pitchFamily="2" charset="-122"/>
              <a:ea typeface="SimSun" panose="02010600030101010101" pitchFamily="2" charset="-122"/>
            </a:endParaRPr>
          </a:p>
          <a:p>
            <a:pPr lvl="1" algn="just">
              <a:lnSpc>
                <a:spcPct val="90000"/>
              </a:lnSpc>
              <a:buFont typeface="Wingdings" panose="05000000000000000000" pitchFamily="2" charset="2"/>
              <a:buChar char="§"/>
            </a:pPr>
            <a:r>
              <a:rPr lang="zh-CN" altLang="en-US" dirty="0">
                <a:latin typeface="SimSun" panose="02010600030101010101" pitchFamily="2" charset="-122"/>
                <a:ea typeface="SimSun" panose="02010600030101010101" pitchFamily="2" charset="-122"/>
              </a:rPr>
              <a:t>如何保证动态表中的空闲空间相对于总空间的比例永远不超过一个常量分数。</a:t>
            </a:r>
          </a:p>
        </p:txBody>
      </p:sp>
      <p:sp>
        <p:nvSpPr>
          <p:cNvPr id="3" name="Slide Number Placeholder 2">
            <a:extLst>
              <a:ext uri="{FF2B5EF4-FFF2-40B4-BE49-F238E27FC236}">
                <a16:creationId xmlns:a16="http://schemas.microsoft.com/office/drawing/2014/main" id="{D3AAC7D0-CFA2-DB4B-8CC6-60FA0383348E}"/>
              </a:ext>
            </a:extLst>
          </p:cNvPr>
          <p:cNvSpPr>
            <a:spLocks noGrp="1"/>
          </p:cNvSpPr>
          <p:nvPr>
            <p:ph type="sldNum" sz="quarter" idx="12"/>
          </p:nvPr>
        </p:nvSpPr>
        <p:spPr/>
        <p:txBody>
          <a:bodyPr/>
          <a:lstStyle/>
          <a:p>
            <a:fld id="{0063EC4C-CFD8-4F45-A0A2-30028C1F73DB}" type="slidenum">
              <a:rPr lang="en-CN" smtClean="0"/>
              <a:pPr/>
              <a:t>33</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3876E2B3-AB76-5A4D-9176-AF54859F3170}"/>
              </a:ext>
            </a:extLst>
          </p:cNvPr>
          <p:cNvSpPr>
            <a:spLocks noGrp="1"/>
          </p:cNvSpPr>
          <p:nvPr>
            <p:ph type="title"/>
          </p:nvPr>
        </p:nvSpPr>
        <p:spPr/>
        <p:txBody>
          <a:bodyPr/>
          <a:lstStyle/>
          <a:p>
            <a:r>
              <a:rPr lang="en-CN" dirty="0"/>
              <a:t>动态表</a:t>
            </a:r>
          </a:p>
        </p:txBody>
      </p:sp>
    </p:spTree>
    <p:extLst>
      <p:ext uri="{BB962C8B-B14F-4D97-AF65-F5344CB8AC3E}">
        <p14:creationId xmlns:p14="http://schemas.microsoft.com/office/powerpoint/2010/main" val="213994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A68585-FAAA-D142-A728-C13AACF836C5}"/>
              </a:ext>
            </a:extLst>
          </p:cNvPr>
          <p:cNvSpPr txBox="1">
            <a:spLocks/>
          </p:cNvSpPr>
          <p:nvPr/>
        </p:nvSpPr>
        <p:spPr>
          <a:xfrm>
            <a:off x="463723" y="1196752"/>
            <a:ext cx="7653867" cy="3657600"/>
          </a:xfrm>
          <a:prstGeom prst="rect">
            <a:avLst/>
          </a:prstGeom>
          <a:noFill/>
          <a:ln w="9525">
            <a:noFill/>
          </a:ln>
        </p:spPr>
        <p:txBody>
          <a:bodyPr vert="horz" wrap="square" lIns="81280" tIns="40640" rIns="81280" bIns="40640" rtlCol="0" anchor="t">
            <a:normAutofit/>
          </a:bodyPr>
          <a:lstStyle>
            <a:lvl1pPr marL="342900" indent="-342900" algn="l" rtl="0" eaLnBrk="0" fontAlgn="base" hangingPunct="0">
              <a:spcBef>
                <a:spcPct val="20000"/>
              </a:spcBef>
              <a:spcAft>
                <a:spcPct val="0"/>
              </a:spcAft>
              <a:buFont typeface="Arial" panose="020B0604020202020204" pitchFamily="34" charset="0"/>
              <a:buChar char="•"/>
              <a:defRPr sz="2800" b="1" kern="1200">
                <a:solidFill>
                  <a:schemeClr val="tx1"/>
                </a:solidFill>
                <a:latin typeface="SimSun" panose="02010600030101010101" pitchFamily="2" charset="-122"/>
                <a:ea typeface="SimSun" panose="02010600030101010101" pitchFamily="2" charset="-122"/>
                <a:cs typeface="+mn-cs"/>
              </a:defRPr>
            </a:lvl1pPr>
            <a:lvl2pPr marL="660408" indent="-254003" algn="l" rtl="0" eaLnBrk="0" fontAlgn="base" hangingPunct="0">
              <a:lnSpc>
                <a:spcPct val="125000"/>
              </a:lnSpc>
              <a:spcBef>
                <a:spcPct val="20000"/>
              </a:spcBef>
              <a:spcAft>
                <a:spcPct val="0"/>
              </a:spcAft>
              <a:buSzPct val="60000"/>
              <a:buFont typeface="Wingdings" pitchFamily="2" charset="2"/>
              <a:buChar char="v"/>
              <a:defRPr sz="2400" b="1" kern="1200">
                <a:solidFill>
                  <a:srgbClr val="0033CC"/>
                </a:solidFill>
                <a:latin typeface="SimSun" panose="02010600030101010101" pitchFamily="2" charset="-122"/>
                <a:ea typeface="SimSun" panose="0201060003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defTabSz="812810">
              <a:buBlip>
                <a:blip r:embed="rId2"/>
              </a:buBlip>
            </a:pPr>
            <a:r>
              <a:rPr lang="zh-CN" altLang="en-US" sz="2489" dirty="0"/>
              <a:t>动态表支持的操作</a:t>
            </a:r>
          </a:p>
          <a:p>
            <a:pPr algn="just" defTabSz="812810">
              <a:buNone/>
            </a:pPr>
            <a:r>
              <a:rPr lang="zh-CN" altLang="en-US" sz="2489" dirty="0"/>
              <a:t>   ·</a:t>
            </a:r>
            <a:r>
              <a:rPr lang="en-US" altLang="zh-CN" sz="2489" dirty="0">
                <a:solidFill>
                  <a:schemeClr val="folHlink"/>
                </a:solidFill>
              </a:rPr>
              <a:t>TABLE-INSERT</a:t>
            </a:r>
            <a:r>
              <a:rPr lang="en-US" altLang="zh-CN" sz="2489" dirty="0"/>
              <a:t>：</a:t>
            </a:r>
            <a:r>
              <a:rPr lang="zh-CN" altLang="en-US" sz="2489" dirty="0"/>
              <a:t>将某一元素插入表中</a:t>
            </a:r>
          </a:p>
          <a:p>
            <a:pPr algn="just" defTabSz="812810">
              <a:buNone/>
            </a:pPr>
            <a:r>
              <a:rPr lang="zh-CN" altLang="en-US" sz="2489" dirty="0"/>
              <a:t>   ·</a:t>
            </a:r>
            <a:r>
              <a:rPr lang="en-US" altLang="zh-CN" sz="2489" dirty="0">
                <a:solidFill>
                  <a:schemeClr val="folHlink"/>
                </a:solidFill>
              </a:rPr>
              <a:t>TABLE-DELETE</a:t>
            </a:r>
            <a:r>
              <a:rPr lang="en-US" altLang="zh-CN" sz="2489" dirty="0"/>
              <a:t>：</a:t>
            </a:r>
            <a:r>
              <a:rPr lang="zh-CN" altLang="en-US" sz="2489" dirty="0"/>
              <a:t>将一个元素从表中删除</a:t>
            </a:r>
          </a:p>
          <a:p>
            <a:pPr algn="just" defTabSz="812810">
              <a:buBlip>
                <a:blip r:embed="rId2"/>
              </a:buBlip>
            </a:pPr>
            <a:r>
              <a:rPr lang="zh-CN" altLang="en-US" sz="2489" dirty="0"/>
              <a:t>数据结构:用一个（一组）数组来实现动态表</a:t>
            </a:r>
          </a:p>
          <a:p>
            <a:pPr defTabSz="812810">
              <a:buBlip>
                <a:blip r:embed="rId2"/>
              </a:buBlip>
            </a:pPr>
            <a:r>
              <a:rPr lang="zh-CN" altLang="en-US" sz="2489" dirty="0">
                <a:latin typeface="宋体" panose="02010600030101010101" pitchFamily="2" charset="-122"/>
              </a:rPr>
              <a:t>非空表</a:t>
            </a:r>
            <a:r>
              <a:rPr lang="en-US" altLang="zh-CN" sz="2489" dirty="0"/>
              <a:t>T</a:t>
            </a:r>
            <a:r>
              <a:rPr lang="zh-CN" altLang="en-US" sz="2489" dirty="0">
                <a:latin typeface="宋体" panose="02010600030101010101" pitchFamily="2" charset="-122"/>
              </a:rPr>
              <a:t>的装载因子</a:t>
            </a:r>
            <a:r>
              <a:rPr lang="zh-CN" altLang="en-US" sz="2489" dirty="0">
                <a:sym typeface="Symbol" panose="05050102010706020507" pitchFamily="18" charset="2"/>
              </a:rPr>
              <a:t></a:t>
            </a:r>
            <a:r>
              <a:rPr lang="zh-CN" altLang="en-US" sz="2489" dirty="0"/>
              <a:t>(</a:t>
            </a:r>
            <a:r>
              <a:rPr lang="en-US" altLang="zh-CN" sz="2489" dirty="0"/>
              <a:t>T)= T</a:t>
            </a:r>
            <a:r>
              <a:rPr lang="zh-CN" altLang="en-US" sz="2489" dirty="0">
                <a:latin typeface="宋体" panose="02010600030101010101" pitchFamily="2" charset="-122"/>
              </a:rPr>
              <a:t>存储的对象数/表大小</a:t>
            </a:r>
            <a:endParaRPr lang="en-US" altLang="zh-CN" sz="2489" dirty="0">
              <a:latin typeface="宋体" panose="02010600030101010101" pitchFamily="2" charset="-122"/>
            </a:endParaRPr>
          </a:p>
          <a:p>
            <a:pPr lvl="1" defTabSz="812810">
              <a:buBlip>
                <a:blip r:embed="rId2"/>
              </a:buBlip>
            </a:pPr>
            <a:r>
              <a:rPr lang="zh-CN" altLang="en-US" sz="2133" dirty="0">
                <a:latin typeface="宋体" panose="02010600030101010101" pitchFamily="2" charset="-122"/>
              </a:rPr>
              <a:t>空表的大小为</a:t>
            </a:r>
            <a:r>
              <a:rPr lang="en-US" altLang="zh-CN" sz="2133" dirty="0">
                <a:latin typeface="宋体" panose="02010600030101010101" pitchFamily="2" charset="-122"/>
              </a:rPr>
              <a:t>0</a:t>
            </a:r>
            <a:r>
              <a:rPr lang="zh-CN" altLang="en-US" sz="2133" dirty="0">
                <a:latin typeface="宋体" panose="02010600030101010101" pitchFamily="2" charset="-122"/>
              </a:rPr>
              <a:t>，装载因子定义为</a:t>
            </a:r>
            <a:r>
              <a:rPr lang="en-US" altLang="zh-CN" sz="2133" dirty="0">
                <a:latin typeface="宋体" panose="02010600030101010101" pitchFamily="2" charset="-122"/>
              </a:rPr>
              <a:t>1</a:t>
            </a:r>
            <a:r>
              <a:rPr lang="zh-CN" altLang="en-US" sz="2133" dirty="0"/>
              <a:t> </a:t>
            </a:r>
          </a:p>
        </p:txBody>
      </p:sp>
      <p:sp>
        <p:nvSpPr>
          <p:cNvPr id="6" name="AutoShape 6">
            <a:extLst>
              <a:ext uri="{FF2B5EF4-FFF2-40B4-BE49-F238E27FC236}">
                <a16:creationId xmlns:a16="http://schemas.microsoft.com/office/drawing/2014/main" id="{830A6F97-9331-9243-863F-288A45E4B139}"/>
              </a:ext>
            </a:extLst>
          </p:cNvPr>
          <p:cNvSpPr/>
          <p:nvPr/>
        </p:nvSpPr>
        <p:spPr>
          <a:xfrm>
            <a:off x="283524" y="4397963"/>
            <a:ext cx="2816313" cy="1856206"/>
          </a:xfrm>
          <a:prstGeom prst="roundRect">
            <a:avLst/>
          </a:prstGeom>
          <a:solidFill>
            <a:srgbClr val="CCFFFF"/>
          </a:solidFill>
          <a:ln w="9525" cap="flat" cmpd="sng">
            <a:solidFill>
              <a:schemeClr val="bg2"/>
            </a:solidFill>
            <a:prstDash val="solid"/>
            <a:miter/>
            <a:headEnd type="none" w="med" len="med"/>
            <a:tailEnd type="none" w="med" len="med"/>
          </a:ln>
        </p:spPr>
        <p:txBody>
          <a:bodyPr anchor="t"/>
          <a:lstStyle/>
          <a:p>
            <a:pPr algn="just">
              <a:buFont typeface="Wingdings" panose="05000000000000000000" pitchFamily="2" charset="2"/>
              <a:buNone/>
            </a:pPr>
            <a:r>
              <a:rPr lang="zh-CN" altLang="en-US" sz="2133" dirty="0">
                <a:solidFill>
                  <a:srgbClr val="000066"/>
                </a:solidFill>
              </a:rPr>
              <a:t>如果动态表的装载因子以一个常数为下界，则表中未使用</a:t>
            </a:r>
            <a:r>
              <a:rPr lang="zh-CN" altLang="en-US" sz="2133" dirty="0">
                <a:solidFill>
                  <a:srgbClr val="000066"/>
                </a:solidFill>
                <a:latin typeface="宋体" panose="02010600030101010101" pitchFamily="2" charset="-122"/>
              </a:rPr>
              <a:t>的空间就始终不会超过整个空间的一个常数部分</a:t>
            </a:r>
            <a:r>
              <a:rPr lang="zh-CN" altLang="en-US" sz="2133" dirty="0">
                <a:solidFill>
                  <a:srgbClr val="000066"/>
                </a:solidFill>
              </a:rPr>
              <a:t> </a:t>
            </a:r>
          </a:p>
        </p:txBody>
      </p:sp>
      <p:sp>
        <p:nvSpPr>
          <p:cNvPr id="7" name="Rectangle 8">
            <a:extLst>
              <a:ext uri="{FF2B5EF4-FFF2-40B4-BE49-F238E27FC236}">
                <a16:creationId xmlns:a16="http://schemas.microsoft.com/office/drawing/2014/main" id="{82CAF88E-74B2-DA41-B944-0FE4B64A0DC4}"/>
              </a:ext>
            </a:extLst>
          </p:cNvPr>
          <p:cNvSpPr/>
          <p:nvPr/>
        </p:nvSpPr>
        <p:spPr>
          <a:xfrm>
            <a:off x="3547886" y="4429966"/>
            <a:ext cx="4840538" cy="1792199"/>
          </a:xfrm>
          <a:prstGeom prst="rect">
            <a:avLst/>
          </a:prstGeom>
          <a:solidFill>
            <a:schemeClr val="accent1"/>
          </a:solidFill>
          <a:ln w="9525">
            <a:noFill/>
          </a:ln>
        </p:spPr>
        <p:txBody>
          <a:bodyPr wrap="none" anchor="ctr"/>
          <a:lstStyle/>
          <a:p>
            <a:pPr algn="just">
              <a:buFont typeface="Wingdings" panose="05000000000000000000" pitchFamily="2" charset="2"/>
              <a:buNone/>
            </a:pPr>
            <a:r>
              <a:rPr lang="zh-CN" altLang="en-US" sz="2133" dirty="0">
                <a:solidFill>
                  <a:schemeClr val="bg1"/>
                </a:solidFill>
              </a:rPr>
              <a:t>设</a:t>
            </a:r>
            <a:r>
              <a:rPr lang="en-US" altLang="zh-CN" sz="2133" dirty="0">
                <a:solidFill>
                  <a:schemeClr val="bg1"/>
                </a:solidFill>
              </a:rPr>
              <a:t>T</a:t>
            </a:r>
            <a:r>
              <a:rPr lang="zh-CN" altLang="en-US" sz="2133" dirty="0">
                <a:solidFill>
                  <a:schemeClr val="bg1"/>
                </a:solidFill>
              </a:rPr>
              <a:t>表示一个表:</a:t>
            </a:r>
          </a:p>
          <a:p>
            <a:pPr algn="just">
              <a:buFont typeface="Arial" panose="020B0604020202020204" pitchFamily="34" charset="0"/>
              <a:buNone/>
            </a:pPr>
            <a:r>
              <a:rPr lang="en-US" altLang="zh-CN" sz="2133" dirty="0">
                <a:solidFill>
                  <a:schemeClr val="bg1"/>
                </a:solidFill>
              </a:rPr>
              <a:t>table[T]</a:t>
            </a:r>
            <a:r>
              <a:rPr lang="zh-CN" altLang="en-US" sz="2133" dirty="0">
                <a:solidFill>
                  <a:schemeClr val="bg1"/>
                </a:solidFill>
              </a:rPr>
              <a:t>是一个指向表的存储块的指针</a:t>
            </a:r>
          </a:p>
          <a:p>
            <a:pPr algn="just">
              <a:buFont typeface="Arial" panose="020B0604020202020204" pitchFamily="34" charset="0"/>
              <a:buNone/>
            </a:pPr>
            <a:r>
              <a:rPr lang="en-US" altLang="zh-CN" sz="2133" dirty="0">
                <a:solidFill>
                  <a:schemeClr val="bg1"/>
                </a:solidFill>
              </a:rPr>
              <a:t>num[T]</a:t>
            </a:r>
            <a:r>
              <a:rPr lang="zh-CN" altLang="en-US" sz="2133" dirty="0">
                <a:solidFill>
                  <a:schemeClr val="bg1"/>
                </a:solidFill>
              </a:rPr>
              <a:t>表中存放的数据项数（对象数）</a:t>
            </a:r>
          </a:p>
          <a:p>
            <a:pPr algn="just">
              <a:buFont typeface="Arial" panose="020B0604020202020204" pitchFamily="34" charset="0"/>
              <a:buNone/>
            </a:pPr>
            <a:r>
              <a:rPr lang="en-US" altLang="zh-CN" sz="2133" dirty="0">
                <a:solidFill>
                  <a:schemeClr val="bg1"/>
                </a:solidFill>
              </a:rPr>
              <a:t>size[T]</a:t>
            </a:r>
            <a:r>
              <a:rPr lang="zh-CN" altLang="en-US" sz="2133" dirty="0">
                <a:solidFill>
                  <a:schemeClr val="bg1"/>
                </a:solidFill>
              </a:rPr>
              <a:t>是</a:t>
            </a:r>
            <a:r>
              <a:rPr lang="en-US" altLang="zh-CN" sz="2133" dirty="0">
                <a:solidFill>
                  <a:schemeClr val="bg1"/>
                </a:solidFill>
              </a:rPr>
              <a:t>T</a:t>
            </a:r>
            <a:r>
              <a:rPr lang="zh-CN" altLang="en-US" sz="2133" dirty="0">
                <a:solidFill>
                  <a:schemeClr val="bg1"/>
                </a:solidFill>
              </a:rPr>
              <a:t>的大小</a:t>
            </a:r>
          </a:p>
          <a:p>
            <a:pPr algn="just">
              <a:buFont typeface="Arial" panose="020B0604020202020204" pitchFamily="34" charset="0"/>
              <a:buNone/>
            </a:pPr>
            <a:r>
              <a:rPr lang="zh-CN" altLang="en-US" sz="2133" dirty="0">
                <a:solidFill>
                  <a:schemeClr val="bg1"/>
                </a:solidFill>
                <a:latin typeface="宋体" panose="02010600030101010101" pitchFamily="2" charset="-122"/>
              </a:rPr>
              <a:t>开始时，</a:t>
            </a:r>
            <a:r>
              <a:rPr lang="en-US" altLang="zh-CN" sz="2133" dirty="0">
                <a:solidFill>
                  <a:schemeClr val="bg1"/>
                </a:solidFill>
              </a:rPr>
              <a:t>num[T]=size[T]=0 (</a:t>
            </a:r>
            <a:r>
              <a:rPr lang="zh-CN" altLang="en-US" sz="2133" b="1" dirty="0">
                <a:solidFill>
                  <a:srgbClr val="FF0000"/>
                </a:solidFill>
              </a:rPr>
              <a:t>初始表为空</a:t>
            </a:r>
            <a:r>
              <a:rPr lang="en-US" altLang="zh-CN" sz="2133" b="1" dirty="0">
                <a:solidFill>
                  <a:schemeClr val="bg1"/>
                </a:solidFill>
              </a:rPr>
              <a:t>)</a:t>
            </a:r>
            <a:endParaRPr lang="zh-CN" altLang="en-US" sz="2133" dirty="0">
              <a:solidFill>
                <a:schemeClr val="bg1"/>
              </a:solidFill>
            </a:endParaRPr>
          </a:p>
        </p:txBody>
      </p:sp>
      <p:sp>
        <p:nvSpPr>
          <p:cNvPr id="3" name="Slide Number Placeholder 2">
            <a:extLst>
              <a:ext uri="{FF2B5EF4-FFF2-40B4-BE49-F238E27FC236}">
                <a16:creationId xmlns:a16="http://schemas.microsoft.com/office/drawing/2014/main" id="{14600F88-9C82-674C-8053-DD6A8CC27D14}"/>
              </a:ext>
            </a:extLst>
          </p:cNvPr>
          <p:cNvSpPr>
            <a:spLocks noGrp="1"/>
          </p:cNvSpPr>
          <p:nvPr>
            <p:ph type="sldNum" sz="quarter" idx="12"/>
          </p:nvPr>
        </p:nvSpPr>
        <p:spPr/>
        <p:txBody>
          <a:bodyPr/>
          <a:lstStyle/>
          <a:p>
            <a:fld id="{0063EC4C-CFD8-4F45-A0A2-30028C1F73DB}" type="slidenum">
              <a:rPr lang="en-CN" smtClean="0"/>
              <a:pPr/>
              <a:t>34</a:t>
            </a:fld>
            <a:endParaRPr lang="zh-CN" altLang="en-US" sz="1067" b="1" kern="1200" dirty="0">
              <a:solidFill>
                <a:srgbClr val="F79646">
                  <a:lumMod val="75000"/>
                </a:srgbClr>
              </a:solidFill>
              <a:latin typeface="+mn-lt"/>
              <a:ea typeface="+mn-ea"/>
              <a:cs typeface="+mn-cs"/>
            </a:endParaRPr>
          </a:p>
        </p:txBody>
      </p:sp>
      <p:sp>
        <p:nvSpPr>
          <p:cNvPr id="8" name="Title 7">
            <a:extLst>
              <a:ext uri="{FF2B5EF4-FFF2-40B4-BE49-F238E27FC236}">
                <a16:creationId xmlns:a16="http://schemas.microsoft.com/office/drawing/2014/main" id="{296D094A-F4AA-3940-A5B9-B555E5043526}"/>
              </a:ext>
            </a:extLst>
          </p:cNvPr>
          <p:cNvSpPr>
            <a:spLocks noGrp="1"/>
          </p:cNvSpPr>
          <p:nvPr>
            <p:ph type="title"/>
          </p:nvPr>
        </p:nvSpPr>
        <p:spPr/>
        <p:txBody>
          <a:bodyPr/>
          <a:lstStyle/>
          <a:p>
            <a:r>
              <a:rPr lang="en-CN" dirty="0"/>
              <a:t>动态表</a:t>
            </a:r>
            <a:r>
              <a:rPr lang="en-US" altLang="zh-CN" dirty="0"/>
              <a:t>-</a:t>
            </a:r>
            <a:r>
              <a:rPr lang="zh-CN" altLang="en-US" sz="2489" dirty="0">
                <a:solidFill>
                  <a:srgbClr val="FF0000"/>
                </a:solidFill>
              </a:rPr>
              <a:t>基本术语</a:t>
            </a:r>
            <a:endParaRPr lang="en-CN" dirty="0"/>
          </a:p>
        </p:txBody>
      </p:sp>
    </p:spTree>
    <p:extLst>
      <p:ext uri="{BB962C8B-B14F-4D97-AF65-F5344CB8AC3E}">
        <p14:creationId xmlns:p14="http://schemas.microsoft.com/office/powerpoint/2010/main" val="43766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 calcmode="lin" valueType="num">
                                      <p:cBhvr additive="base">
                                        <p:cTn id="35"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dissolv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0-#ppt_w/2"/>
                                          </p:val>
                                        </p:tav>
                                        <p:tav tm="100000">
                                          <p:val>
                                            <p:strVal val="#ppt_x"/>
                                          </p:val>
                                        </p:tav>
                                      </p:tavLst>
                                    </p:anim>
                                    <p:anim calcmode="lin" valueType="num">
                                      <p:cBhvr additive="base">
                                        <p:cTn id="4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E4B198-9B42-7543-A178-72243D9506DF}"/>
              </a:ext>
            </a:extLst>
          </p:cNvPr>
          <p:cNvSpPr>
            <a:spLocks noGrp="1"/>
          </p:cNvSpPr>
          <p:nvPr>
            <p:ph idx="4294967295"/>
          </p:nvPr>
        </p:nvSpPr>
        <p:spPr>
          <a:xfrm>
            <a:off x="411537" y="1600200"/>
            <a:ext cx="8199062" cy="4493096"/>
          </a:xfrm>
        </p:spPr>
        <p:txBody>
          <a:bodyPr vert="horz" wrap="square" lIns="81280" tIns="40640" rIns="81280" bIns="40640" rtlCol="0" anchor="t">
            <a:normAutofit/>
          </a:bodyPr>
          <a:lstStyle/>
          <a:p>
            <a:pPr algn="just">
              <a:lnSpc>
                <a:spcPct val="125000"/>
              </a:lnSpc>
            </a:pPr>
            <a:r>
              <a:rPr lang="zh-CN" altLang="en-US" sz="2400" dirty="0">
                <a:latin typeface="SimSun" panose="02010600030101010101" pitchFamily="2" charset="-122"/>
                <a:ea typeface="SimSun" panose="02010600030101010101" pitchFamily="2" charset="-122"/>
              </a:rPr>
              <a:t>向表中插入一个数组元素时，如果此时表满，需要分配一个包含比原表更多的槽的新表，因为我们总是需要表位于连续的内存空间中，因此必须为更大的新表分配一个新的内存空间，再将原表中的各项复制到新表中去。</a:t>
            </a:r>
            <a:endParaRPr lang="en-US" altLang="zh-CN" sz="2400" dirty="0">
              <a:latin typeface="SimSun" panose="02010600030101010101" pitchFamily="2" charset="-122"/>
              <a:ea typeface="SimSun" panose="02010600030101010101" pitchFamily="2" charset="-122"/>
            </a:endParaRPr>
          </a:p>
          <a:p>
            <a:pPr algn="just">
              <a:lnSpc>
                <a:spcPct val="125000"/>
              </a:lnSpc>
            </a:pPr>
            <a:endParaRPr lang="zh-CN" altLang="en-US" sz="2400" dirty="0">
              <a:latin typeface="SimSun" panose="02010600030101010101" pitchFamily="2" charset="-122"/>
              <a:ea typeface="SimSun" panose="02010600030101010101" pitchFamily="2" charset="-122"/>
            </a:endParaRPr>
          </a:p>
          <a:p>
            <a:pPr algn="just">
              <a:lnSpc>
                <a:spcPct val="125000"/>
              </a:lnSpc>
            </a:pPr>
            <a:r>
              <a:rPr lang="zh-CN" altLang="en-US" sz="2400" dirty="0">
                <a:latin typeface="SimSun" panose="02010600030101010101" pitchFamily="2" charset="-122"/>
                <a:ea typeface="SimSun" panose="02010600030101010101" pitchFamily="2" charset="-122"/>
              </a:rPr>
              <a:t>一种常用的启发式技术是分配一个比原表大一倍的新表，如果只对表执行插入操作，则表的装载因子总是至少为1/2，这样浪费掉的空间就始终不会超过表总空间的一半。</a:t>
            </a:r>
          </a:p>
        </p:txBody>
      </p:sp>
      <p:sp>
        <p:nvSpPr>
          <p:cNvPr id="3" name="Slide Number Placeholder 2">
            <a:extLst>
              <a:ext uri="{FF2B5EF4-FFF2-40B4-BE49-F238E27FC236}">
                <a16:creationId xmlns:a16="http://schemas.microsoft.com/office/drawing/2014/main" id="{9C84EDF1-6837-C34F-A9DF-3F21C1DD60F1}"/>
              </a:ext>
            </a:extLst>
          </p:cNvPr>
          <p:cNvSpPr>
            <a:spLocks noGrp="1"/>
          </p:cNvSpPr>
          <p:nvPr>
            <p:ph type="sldNum" sz="quarter" idx="12"/>
          </p:nvPr>
        </p:nvSpPr>
        <p:spPr/>
        <p:txBody>
          <a:bodyPr/>
          <a:lstStyle/>
          <a:p>
            <a:fld id="{0063EC4C-CFD8-4F45-A0A2-30028C1F73DB}" type="slidenum">
              <a:rPr lang="en-CN" smtClean="0"/>
              <a:pPr/>
              <a:t>35</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0BA66867-B69F-F24D-B7B1-98F4C398A760}"/>
              </a:ext>
            </a:extLst>
          </p:cNvPr>
          <p:cNvSpPr>
            <a:spLocks noGrp="1"/>
          </p:cNvSpPr>
          <p:nvPr>
            <p:ph type="title"/>
          </p:nvPr>
        </p:nvSpPr>
        <p:spPr/>
        <p:txBody>
          <a:bodyPr/>
          <a:lstStyle/>
          <a:p>
            <a:r>
              <a:rPr lang="en-CN" dirty="0"/>
              <a:t>动态表</a:t>
            </a:r>
            <a:r>
              <a:rPr lang="en-US" altLang="zh-CN" dirty="0"/>
              <a:t>-</a:t>
            </a:r>
            <a:r>
              <a:rPr lang="zh-CN" altLang="en-US" sz="2489" dirty="0">
                <a:solidFill>
                  <a:srgbClr val="FF0000"/>
                </a:solidFill>
              </a:rPr>
              <a:t>表的扩张</a:t>
            </a:r>
            <a:endParaRPr lang="en-CN" dirty="0"/>
          </a:p>
        </p:txBody>
      </p:sp>
    </p:spTree>
    <p:extLst>
      <p:ext uri="{BB962C8B-B14F-4D97-AF65-F5344CB8AC3E}">
        <p14:creationId xmlns:p14="http://schemas.microsoft.com/office/powerpoint/2010/main" val="286327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536A061-47F6-A642-9B53-6C48EF3BF036}"/>
              </a:ext>
            </a:extLst>
          </p:cNvPr>
          <p:cNvSpPr>
            <a:spLocks noGrp="1"/>
          </p:cNvSpPr>
          <p:nvPr>
            <p:ph idx="4294967295"/>
          </p:nvPr>
        </p:nvSpPr>
        <p:spPr>
          <a:xfrm>
            <a:off x="381000" y="1544470"/>
            <a:ext cx="8229600" cy="4322930"/>
          </a:xfrm>
        </p:spPr>
        <p:txBody>
          <a:bodyPr/>
          <a:lstStyle/>
          <a:p>
            <a:r>
              <a:rPr lang="en-CN" dirty="0"/>
              <a:t>算法</a:t>
            </a:r>
          </a:p>
        </p:txBody>
      </p:sp>
      <p:sp>
        <p:nvSpPr>
          <p:cNvPr id="8" name="Rectangle 4">
            <a:extLst>
              <a:ext uri="{FF2B5EF4-FFF2-40B4-BE49-F238E27FC236}">
                <a16:creationId xmlns:a16="http://schemas.microsoft.com/office/drawing/2014/main" id="{C3D4CF8F-6348-0A40-BB5A-98C307A31350}"/>
              </a:ext>
            </a:extLst>
          </p:cNvPr>
          <p:cNvSpPr/>
          <p:nvPr/>
        </p:nvSpPr>
        <p:spPr>
          <a:xfrm>
            <a:off x="731574" y="2084851"/>
            <a:ext cx="6211612" cy="42884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buFont typeface="Wingdings" panose="05000000000000000000" pitchFamily="2" charset="2"/>
              <a:buNone/>
            </a:pPr>
            <a:r>
              <a:rPr lang="zh-CN" altLang="en-US" sz="2133" dirty="0">
                <a:solidFill>
                  <a:schemeClr val="bg1"/>
                </a:solidFill>
              </a:rPr>
              <a:t>算法：</a:t>
            </a:r>
            <a:r>
              <a:rPr lang="en-US" altLang="zh-CN" sz="2133" dirty="0">
                <a:solidFill>
                  <a:schemeClr val="bg1"/>
                </a:solidFill>
              </a:rPr>
              <a:t>TABLE—INSERT(T, x)</a:t>
            </a:r>
          </a:p>
          <a:p>
            <a:pPr>
              <a:buFont typeface="Wingdings" panose="05000000000000000000" pitchFamily="2" charset="2"/>
              <a:buNone/>
            </a:pPr>
            <a:r>
              <a:rPr lang="en-US" altLang="zh-CN" sz="2133" dirty="0">
                <a:solidFill>
                  <a:schemeClr val="bg1"/>
                </a:solidFill>
              </a:rPr>
              <a:t>1          If  size[T]=0</a:t>
            </a:r>
            <a:r>
              <a:rPr lang="zh-CN" altLang="en-US" sz="2133" dirty="0">
                <a:solidFill>
                  <a:schemeClr val="bg1"/>
                </a:solidFill>
              </a:rPr>
              <a:t> </a:t>
            </a:r>
            <a:r>
              <a:rPr lang="en-US" altLang="zh-CN" sz="2133" dirty="0">
                <a:solidFill>
                  <a:schemeClr val="bg1"/>
                </a:solidFill>
              </a:rPr>
              <a:t>Then</a:t>
            </a:r>
          </a:p>
          <a:p>
            <a:pPr>
              <a:buFont typeface="Wingdings" panose="05000000000000000000" pitchFamily="2" charset="2"/>
              <a:buNone/>
            </a:pPr>
            <a:r>
              <a:rPr lang="en-US" altLang="zh-CN" sz="2133" dirty="0">
                <a:solidFill>
                  <a:schemeClr val="bg1"/>
                </a:solidFill>
              </a:rPr>
              <a:t>2          	</a:t>
            </a:r>
            <a:r>
              <a:rPr lang="zh-CN" altLang="en-US" sz="2133" dirty="0">
                <a:solidFill>
                  <a:schemeClr val="bg1"/>
                </a:solidFill>
              </a:rPr>
              <a:t>        </a:t>
            </a:r>
            <a:r>
              <a:rPr lang="en-US" altLang="zh-CN" sz="2133" dirty="0">
                <a:solidFill>
                  <a:schemeClr val="bg1"/>
                </a:solidFill>
              </a:rPr>
              <a:t>allocate table[T] with 1 slot;</a:t>
            </a:r>
          </a:p>
          <a:p>
            <a:pPr>
              <a:buFont typeface="Wingdings" panose="05000000000000000000" pitchFamily="2" charset="2"/>
              <a:buNone/>
            </a:pPr>
            <a:r>
              <a:rPr lang="en-US" altLang="zh-CN" sz="2133" dirty="0">
                <a:solidFill>
                  <a:schemeClr val="bg1"/>
                </a:solidFill>
              </a:rPr>
              <a:t>3                </a:t>
            </a:r>
            <a:r>
              <a:rPr lang="zh-CN" altLang="en-US" sz="2133" dirty="0">
                <a:solidFill>
                  <a:schemeClr val="bg1"/>
                </a:solidFill>
              </a:rPr>
              <a:t>    </a:t>
            </a:r>
            <a:r>
              <a:rPr lang="en-US" altLang="zh-CN" sz="2133" dirty="0">
                <a:solidFill>
                  <a:schemeClr val="bg1"/>
                </a:solidFill>
              </a:rPr>
              <a:t>size[T]</a:t>
            </a:r>
            <a:r>
              <a:rPr lang="en-US" altLang="zh-CN" sz="2133" dirty="0">
                <a:solidFill>
                  <a:schemeClr val="bg1"/>
                </a:solidFill>
                <a:sym typeface="Symbol" panose="05050102010706020507" pitchFamily="18" charset="2"/>
              </a:rPr>
              <a:t></a:t>
            </a:r>
            <a:r>
              <a:rPr lang="en-US" altLang="zh-CN" sz="2133" dirty="0">
                <a:solidFill>
                  <a:schemeClr val="bg1"/>
                </a:solidFill>
              </a:rPr>
              <a:t>1;</a:t>
            </a:r>
          </a:p>
          <a:p>
            <a:pPr>
              <a:buFont typeface="Wingdings" panose="05000000000000000000" pitchFamily="2" charset="2"/>
              <a:buNone/>
            </a:pPr>
            <a:r>
              <a:rPr lang="en-US" altLang="zh-CN" sz="2133" dirty="0">
                <a:solidFill>
                  <a:schemeClr val="bg1"/>
                </a:solidFill>
              </a:rPr>
              <a:t>4          If  num[T]=size[T] Then</a:t>
            </a:r>
          </a:p>
          <a:p>
            <a:pPr>
              <a:buFont typeface="Wingdings" panose="05000000000000000000" pitchFamily="2" charset="2"/>
              <a:buNone/>
            </a:pPr>
            <a:r>
              <a:rPr lang="en-US" altLang="zh-CN" sz="2133" dirty="0">
                <a:solidFill>
                  <a:schemeClr val="bg1"/>
                </a:solidFill>
              </a:rPr>
              <a:t>5               </a:t>
            </a:r>
            <a:r>
              <a:rPr lang="zh-CN" altLang="en-US" sz="2133" dirty="0">
                <a:solidFill>
                  <a:schemeClr val="bg1"/>
                </a:solidFill>
              </a:rPr>
              <a:t>     </a:t>
            </a:r>
            <a:r>
              <a:rPr lang="en-US" altLang="zh-CN" sz="2133" dirty="0">
                <a:solidFill>
                  <a:schemeClr val="bg1"/>
                </a:solidFill>
              </a:rPr>
              <a:t>allocate new table with 2</a:t>
            </a:r>
            <a:r>
              <a:rPr lang="en-US" altLang="zh-CN" sz="2133" dirty="0">
                <a:solidFill>
                  <a:schemeClr val="bg1"/>
                </a:solidFill>
                <a:sym typeface="Symbol" panose="05050102010706020507" pitchFamily="18" charset="2"/>
              </a:rPr>
              <a:t></a:t>
            </a:r>
            <a:r>
              <a:rPr lang="en-US" altLang="zh-CN" sz="2133" dirty="0">
                <a:solidFill>
                  <a:schemeClr val="bg1"/>
                </a:solidFill>
              </a:rPr>
              <a:t>size[T] slots;</a:t>
            </a:r>
          </a:p>
          <a:p>
            <a:pPr>
              <a:buFont typeface="Wingdings" panose="05000000000000000000" pitchFamily="2" charset="2"/>
              <a:buNone/>
            </a:pPr>
            <a:r>
              <a:rPr lang="en-US" altLang="zh-CN" sz="2133" dirty="0">
                <a:solidFill>
                  <a:schemeClr val="bg1"/>
                </a:solidFill>
              </a:rPr>
              <a:t>6                </a:t>
            </a:r>
            <a:r>
              <a:rPr lang="zh-CN" altLang="en-US" sz="2133" dirty="0">
                <a:solidFill>
                  <a:schemeClr val="bg1"/>
                </a:solidFill>
              </a:rPr>
              <a:t>    </a:t>
            </a:r>
            <a:r>
              <a:rPr lang="en-US" altLang="zh-CN" sz="2133" dirty="0">
                <a:solidFill>
                  <a:schemeClr val="bg1"/>
                </a:solidFill>
              </a:rPr>
              <a:t>insert all items in table[T] into new-table;</a:t>
            </a:r>
          </a:p>
          <a:p>
            <a:pPr>
              <a:buFont typeface="Wingdings" panose="05000000000000000000" pitchFamily="2" charset="2"/>
              <a:buNone/>
            </a:pPr>
            <a:r>
              <a:rPr lang="en-US" altLang="zh-CN" sz="2133" dirty="0">
                <a:solidFill>
                  <a:schemeClr val="bg1"/>
                </a:solidFill>
              </a:rPr>
              <a:t>7                </a:t>
            </a:r>
            <a:r>
              <a:rPr lang="zh-CN" altLang="en-US" sz="2133" dirty="0">
                <a:solidFill>
                  <a:schemeClr val="bg1"/>
                </a:solidFill>
              </a:rPr>
              <a:t>    </a:t>
            </a:r>
            <a:r>
              <a:rPr lang="en-US" altLang="zh-CN" sz="2133" dirty="0">
                <a:solidFill>
                  <a:schemeClr val="bg1"/>
                </a:solidFill>
              </a:rPr>
              <a:t>free table[T];</a:t>
            </a:r>
          </a:p>
          <a:p>
            <a:pPr>
              <a:buFont typeface="Wingdings" panose="05000000000000000000" pitchFamily="2" charset="2"/>
              <a:buNone/>
            </a:pPr>
            <a:r>
              <a:rPr lang="en-US" altLang="zh-CN" sz="2133" dirty="0">
                <a:solidFill>
                  <a:schemeClr val="bg1"/>
                </a:solidFill>
              </a:rPr>
              <a:t>8                </a:t>
            </a:r>
            <a:r>
              <a:rPr lang="zh-CN" altLang="en-US" sz="2133" dirty="0">
                <a:solidFill>
                  <a:schemeClr val="bg1"/>
                </a:solidFill>
              </a:rPr>
              <a:t>    </a:t>
            </a:r>
            <a:r>
              <a:rPr lang="en-US" altLang="zh-CN" sz="2133" dirty="0">
                <a:solidFill>
                  <a:schemeClr val="bg1"/>
                </a:solidFill>
              </a:rPr>
              <a:t>table[T]</a:t>
            </a:r>
            <a:r>
              <a:rPr lang="en-US" altLang="zh-CN" sz="2133" dirty="0">
                <a:solidFill>
                  <a:schemeClr val="bg1"/>
                </a:solidFill>
                <a:sym typeface="Symbol" panose="05050102010706020507" pitchFamily="18" charset="2"/>
              </a:rPr>
              <a:t></a:t>
            </a:r>
            <a:r>
              <a:rPr lang="en-US" altLang="zh-CN" sz="2133" dirty="0">
                <a:solidFill>
                  <a:schemeClr val="bg1"/>
                </a:solidFill>
              </a:rPr>
              <a:t>new-table;</a:t>
            </a:r>
          </a:p>
          <a:p>
            <a:pPr>
              <a:buFont typeface="Wingdings" panose="05000000000000000000" pitchFamily="2" charset="2"/>
              <a:buNone/>
            </a:pPr>
            <a:r>
              <a:rPr lang="en-US" altLang="zh-CN" sz="2133" dirty="0">
                <a:solidFill>
                  <a:schemeClr val="bg1"/>
                </a:solidFill>
              </a:rPr>
              <a:t>9                </a:t>
            </a:r>
            <a:r>
              <a:rPr lang="zh-CN" altLang="en-US" sz="2133" dirty="0">
                <a:solidFill>
                  <a:schemeClr val="bg1"/>
                </a:solidFill>
              </a:rPr>
              <a:t>    </a:t>
            </a:r>
            <a:r>
              <a:rPr lang="en-US" altLang="zh-CN" sz="2133" dirty="0">
                <a:solidFill>
                  <a:schemeClr val="bg1"/>
                </a:solidFill>
              </a:rPr>
              <a:t>size[T]</a:t>
            </a:r>
            <a:r>
              <a:rPr lang="en-US" altLang="zh-CN" sz="2133" dirty="0">
                <a:solidFill>
                  <a:schemeClr val="bg1"/>
                </a:solidFill>
                <a:sym typeface="Symbol" panose="05050102010706020507" pitchFamily="18" charset="2"/>
              </a:rPr>
              <a:t></a:t>
            </a:r>
            <a:r>
              <a:rPr lang="en-US" altLang="zh-CN" sz="2133" dirty="0">
                <a:solidFill>
                  <a:schemeClr val="bg1"/>
                </a:solidFill>
              </a:rPr>
              <a:t>2</a:t>
            </a:r>
            <a:r>
              <a:rPr lang="en-US" altLang="zh-CN" sz="2133" dirty="0">
                <a:solidFill>
                  <a:schemeClr val="bg1"/>
                </a:solidFill>
                <a:sym typeface="Symbol" panose="05050102010706020507" pitchFamily="18" charset="2"/>
              </a:rPr>
              <a:t></a:t>
            </a:r>
            <a:r>
              <a:rPr lang="en-US" altLang="zh-CN" sz="2133" dirty="0">
                <a:solidFill>
                  <a:schemeClr val="bg1"/>
                </a:solidFill>
              </a:rPr>
              <a:t>size[T];</a:t>
            </a:r>
          </a:p>
          <a:p>
            <a:pPr>
              <a:buFont typeface="Wingdings" panose="05000000000000000000" pitchFamily="2" charset="2"/>
              <a:buNone/>
            </a:pPr>
            <a:r>
              <a:rPr lang="en-US" altLang="zh-CN" sz="2133" dirty="0">
                <a:solidFill>
                  <a:schemeClr val="bg1"/>
                </a:solidFill>
              </a:rPr>
              <a:t>10     </a:t>
            </a:r>
            <a:r>
              <a:rPr lang="zh-CN" altLang="en-US" sz="2133" dirty="0">
                <a:solidFill>
                  <a:schemeClr val="bg1"/>
                </a:solidFill>
              </a:rPr>
              <a:t>   </a:t>
            </a:r>
            <a:r>
              <a:rPr lang="en-US" altLang="zh-CN" sz="2133" dirty="0">
                <a:solidFill>
                  <a:schemeClr val="bg1"/>
                </a:solidFill>
              </a:rPr>
              <a:t>Insert x into table[T];</a:t>
            </a:r>
          </a:p>
          <a:p>
            <a:pPr>
              <a:buFont typeface="Wingdings" panose="05000000000000000000" pitchFamily="2" charset="2"/>
              <a:buNone/>
            </a:pPr>
            <a:r>
              <a:rPr lang="en-US" altLang="zh-CN" sz="2133" dirty="0">
                <a:solidFill>
                  <a:schemeClr val="bg1"/>
                </a:solidFill>
              </a:rPr>
              <a:t>11     </a:t>
            </a:r>
            <a:r>
              <a:rPr lang="zh-CN" altLang="en-US" sz="2133" dirty="0">
                <a:solidFill>
                  <a:schemeClr val="bg1"/>
                </a:solidFill>
              </a:rPr>
              <a:t>   </a:t>
            </a:r>
            <a:r>
              <a:rPr lang="en-US" altLang="zh-CN" sz="2133" dirty="0">
                <a:solidFill>
                  <a:schemeClr val="bg1"/>
                </a:solidFill>
              </a:rPr>
              <a:t>num[T]</a:t>
            </a:r>
            <a:r>
              <a:rPr lang="en-US" altLang="zh-CN" sz="2133" dirty="0">
                <a:solidFill>
                  <a:schemeClr val="bg1"/>
                </a:solidFill>
                <a:sym typeface="Symbol" panose="05050102010706020507" pitchFamily="18" charset="2"/>
              </a:rPr>
              <a:t></a:t>
            </a:r>
            <a:r>
              <a:rPr lang="en-US" altLang="zh-CN" sz="2133" dirty="0">
                <a:solidFill>
                  <a:schemeClr val="bg1"/>
                </a:solidFill>
              </a:rPr>
              <a:t>num[T]+1</a:t>
            </a:r>
            <a:r>
              <a:rPr lang="en-US" altLang="zh-CN" sz="2133" dirty="0"/>
              <a:t> </a:t>
            </a:r>
            <a:endParaRPr lang="zh-CN" altLang="en-US" sz="2133" dirty="0"/>
          </a:p>
        </p:txBody>
      </p:sp>
      <p:sp>
        <p:nvSpPr>
          <p:cNvPr id="10" name="AutoShape 6">
            <a:extLst>
              <a:ext uri="{FF2B5EF4-FFF2-40B4-BE49-F238E27FC236}">
                <a16:creationId xmlns:a16="http://schemas.microsoft.com/office/drawing/2014/main" id="{74062C76-DF0E-5E4A-8BBC-4FAA42FBB77F}"/>
              </a:ext>
            </a:extLst>
          </p:cNvPr>
          <p:cNvSpPr/>
          <p:nvPr/>
        </p:nvSpPr>
        <p:spPr>
          <a:xfrm>
            <a:off x="5991326" y="5798794"/>
            <a:ext cx="2604868" cy="689116"/>
          </a:xfrm>
          <a:prstGeom prst="wedgeEllipseCallout">
            <a:avLst>
              <a:gd name="adj1" fmla="val -127837"/>
              <a:gd name="adj2" fmla="val -54585"/>
            </a:avLst>
          </a:prstGeom>
          <a:solidFill>
            <a:srgbClr val="FF9933"/>
          </a:solidFill>
          <a:ln w="9525">
            <a:noFill/>
          </a:ln>
        </p:spPr>
        <p:txBody>
          <a:bodyPr anchor="t"/>
          <a:lstStyle/>
          <a:p>
            <a:pPr algn="ctr">
              <a:buFont typeface="Wingdings" panose="05000000000000000000" pitchFamily="2" charset="2"/>
              <a:buNone/>
            </a:pPr>
            <a:r>
              <a:rPr lang="zh-CN" altLang="en-US" sz="1778" dirty="0"/>
              <a:t>基本插入操作，代价为</a:t>
            </a:r>
            <a:r>
              <a:rPr lang="en-US" altLang="zh-CN" sz="1778" dirty="0"/>
              <a:t>1</a:t>
            </a:r>
            <a:endParaRPr lang="zh-CN" altLang="en-US" sz="1778" dirty="0"/>
          </a:p>
        </p:txBody>
      </p:sp>
      <p:sp>
        <p:nvSpPr>
          <p:cNvPr id="11" name="AutoShape 7">
            <a:extLst>
              <a:ext uri="{FF2B5EF4-FFF2-40B4-BE49-F238E27FC236}">
                <a16:creationId xmlns:a16="http://schemas.microsoft.com/office/drawing/2014/main" id="{E1D74EF5-F60B-7D4A-A5C1-256EC3750062}"/>
              </a:ext>
            </a:extLst>
          </p:cNvPr>
          <p:cNvSpPr/>
          <p:nvPr/>
        </p:nvSpPr>
        <p:spPr>
          <a:xfrm>
            <a:off x="6171213" y="2958820"/>
            <a:ext cx="2369228" cy="406173"/>
          </a:xfrm>
          <a:prstGeom prst="wedgeEllipseCallout">
            <a:avLst>
              <a:gd name="adj1" fmla="val -81643"/>
              <a:gd name="adj2" fmla="val -23425"/>
            </a:avLst>
          </a:prstGeom>
          <a:solidFill>
            <a:srgbClr val="FF9933"/>
          </a:solidFill>
          <a:ln w="9525">
            <a:noFill/>
          </a:ln>
        </p:spPr>
        <p:txBody>
          <a:bodyPr anchor="t"/>
          <a:lstStyle/>
          <a:p>
            <a:pPr algn="ctr">
              <a:buFont typeface="Wingdings" panose="05000000000000000000" pitchFamily="2" charset="2"/>
              <a:buNone/>
            </a:pPr>
            <a:r>
              <a:rPr lang="zh-CN" altLang="en-US" sz="1778" dirty="0"/>
              <a:t>开销为常数</a:t>
            </a:r>
          </a:p>
        </p:txBody>
      </p:sp>
      <p:sp>
        <p:nvSpPr>
          <p:cNvPr id="12" name="AutoShape 8">
            <a:extLst>
              <a:ext uri="{FF2B5EF4-FFF2-40B4-BE49-F238E27FC236}">
                <a16:creationId xmlns:a16="http://schemas.microsoft.com/office/drawing/2014/main" id="{5BC02D91-DCF5-7749-A767-5CB7F423BB73}"/>
              </a:ext>
            </a:extLst>
          </p:cNvPr>
          <p:cNvSpPr/>
          <p:nvPr/>
        </p:nvSpPr>
        <p:spPr>
          <a:xfrm>
            <a:off x="5076056" y="4557015"/>
            <a:ext cx="4108964" cy="1056392"/>
          </a:xfrm>
          <a:prstGeom prst="wedgeEllipseCallout">
            <a:avLst>
              <a:gd name="adj1" fmla="val -53809"/>
              <a:gd name="adj2" fmla="val -49488"/>
            </a:avLst>
          </a:prstGeom>
          <a:solidFill>
            <a:srgbClr val="FF9933"/>
          </a:solidFill>
          <a:ln w="9525">
            <a:noFill/>
          </a:ln>
        </p:spPr>
        <p:txBody>
          <a:bodyPr anchor="t"/>
          <a:lstStyle/>
          <a:p>
            <a:pPr algn="ctr">
              <a:buFont typeface="Wingdings" panose="05000000000000000000" pitchFamily="2" charset="2"/>
              <a:buNone/>
            </a:pPr>
            <a:r>
              <a:rPr lang="zh-CN" altLang="en-US" sz="1778" dirty="0"/>
              <a:t>算法从空表开始执行，</a:t>
            </a:r>
            <a:r>
              <a:rPr lang="zh-CN" altLang="en-CN" sz="1778" dirty="0"/>
              <a:t>第</a:t>
            </a:r>
            <a:r>
              <a:rPr lang="en-US" altLang="zh-CN" sz="1778" dirty="0" err="1"/>
              <a:t>i</a:t>
            </a:r>
            <a:r>
              <a:rPr lang="zh-CN" altLang="en-US" sz="1778" dirty="0"/>
              <a:t>次操作如果当前表满，需要扩张，那么复制代价是</a:t>
            </a:r>
            <a:r>
              <a:rPr lang="en-US" altLang="zh-CN" sz="1778" dirty="0"/>
              <a:t>i-1</a:t>
            </a:r>
            <a:endParaRPr lang="zh-CN" altLang="en-US" sz="1778" dirty="0"/>
          </a:p>
        </p:txBody>
      </p:sp>
      <p:sp>
        <p:nvSpPr>
          <p:cNvPr id="9" name="TextBox 8">
            <a:extLst>
              <a:ext uri="{FF2B5EF4-FFF2-40B4-BE49-F238E27FC236}">
                <a16:creationId xmlns:a16="http://schemas.microsoft.com/office/drawing/2014/main" id="{7D050212-060F-0145-BC4D-048A485B98A5}"/>
              </a:ext>
            </a:extLst>
          </p:cNvPr>
          <p:cNvSpPr txBox="1"/>
          <p:nvPr/>
        </p:nvSpPr>
        <p:spPr>
          <a:xfrm>
            <a:off x="6812249" y="2193540"/>
            <a:ext cx="2231726" cy="338554"/>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不考虑其他操作的开销</a:t>
            </a:r>
          </a:p>
        </p:txBody>
      </p:sp>
      <p:sp>
        <p:nvSpPr>
          <p:cNvPr id="3" name="Slide Number Placeholder 2">
            <a:extLst>
              <a:ext uri="{FF2B5EF4-FFF2-40B4-BE49-F238E27FC236}">
                <a16:creationId xmlns:a16="http://schemas.microsoft.com/office/drawing/2014/main" id="{8D447A50-7A28-DF45-A617-7D92D6D5DE04}"/>
              </a:ext>
            </a:extLst>
          </p:cNvPr>
          <p:cNvSpPr>
            <a:spLocks noGrp="1"/>
          </p:cNvSpPr>
          <p:nvPr>
            <p:ph type="sldNum" sz="quarter" idx="12"/>
          </p:nvPr>
        </p:nvSpPr>
        <p:spPr/>
        <p:txBody>
          <a:bodyPr/>
          <a:lstStyle/>
          <a:p>
            <a:fld id="{0063EC4C-CFD8-4F45-A0A2-30028C1F73DB}" type="slidenum">
              <a:rPr lang="en-CN" smtClean="0"/>
              <a:pPr/>
              <a:t>36</a:t>
            </a:fld>
            <a:endParaRPr lang="zh-CN" altLang="en-US" sz="1067" b="1" kern="1200" dirty="0">
              <a:solidFill>
                <a:srgbClr val="F79646">
                  <a:lumMod val="75000"/>
                </a:srgbClr>
              </a:solidFill>
              <a:latin typeface="+mn-lt"/>
              <a:ea typeface="+mn-ea"/>
              <a:cs typeface="+mn-cs"/>
            </a:endParaRPr>
          </a:p>
        </p:txBody>
      </p:sp>
      <p:sp>
        <p:nvSpPr>
          <p:cNvPr id="5" name="Title 4">
            <a:extLst>
              <a:ext uri="{FF2B5EF4-FFF2-40B4-BE49-F238E27FC236}">
                <a16:creationId xmlns:a16="http://schemas.microsoft.com/office/drawing/2014/main" id="{2CDC142E-72C6-574F-9C8C-AFB58EFA3863}"/>
              </a:ext>
            </a:extLst>
          </p:cNvPr>
          <p:cNvSpPr>
            <a:spLocks noGrp="1"/>
          </p:cNvSpPr>
          <p:nvPr>
            <p:ph type="title"/>
          </p:nvPr>
        </p:nvSpPr>
        <p:spPr/>
        <p:txBody>
          <a:bodyPr/>
          <a:lstStyle/>
          <a:p>
            <a:r>
              <a:rPr lang="en-CN" dirty="0"/>
              <a:t>动态表</a:t>
            </a:r>
            <a:r>
              <a:rPr lang="en-US" altLang="zh-CN" dirty="0"/>
              <a:t>-</a:t>
            </a:r>
            <a:r>
              <a:rPr lang="zh-CN" altLang="en-US" sz="2489" dirty="0">
                <a:solidFill>
                  <a:srgbClr val="FF0000"/>
                </a:solidFill>
              </a:rPr>
              <a:t>表的扩张</a:t>
            </a:r>
            <a:endParaRPr lang="en-CN" dirty="0"/>
          </a:p>
        </p:txBody>
      </p:sp>
    </p:spTree>
    <p:extLst>
      <p:ext uri="{BB962C8B-B14F-4D97-AF65-F5344CB8AC3E}">
        <p14:creationId xmlns:p14="http://schemas.microsoft.com/office/powerpoint/2010/main" val="3336476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536A061-47F6-A642-9B53-6C48EF3BF036}"/>
              </a:ext>
            </a:extLst>
          </p:cNvPr>
          <p:cNvSpPr>
            <a:spLocks noGrp="1"/>
          </p:cNvSpPr>
          <p:nvPr>
            <p:ph idx="4294967295"/>
          </p:nvPr>
        </p:nvSpPr>
        <p:spPr>
          <a:xfrm>
            <a:off x="381000" y="1544470"/>
            <a:ext cx="8229600" cy="4322930"/>
          </a:xfrm>
        </p:spPr>
        <p:txBody>
          <a:bodyPr/>
          <a:lstStyle/>
          <a:p>
            <a:r>
              <a:rPr lang="en-CN" dirty="0"/>
              <a:t>初始为空的表上n次TABLE</a:t>
            </a:r>
            <a:r>
              <a:rPr lang="en-US" altLang="zh-CN" dirty="0"/>
              <a:t>-INSERT</a:t>
            </a:r>
            <a:r>
              <a:rPr lang="zh-CN" altLang="en-US" dirty="0"/>
              <a:t>操作的代价分析</a:t>
            </a:r>
            <a:endParaRPr lang="en-US" altLang="zh-CN" dirty="0"/>
          </a:p>
          <a:p>
            <a:pPr lvl="1"/>
            <a:r>
              <a:rPr lang="en-US" altLang="zh-CN" dirty="0"/>
              <a:t>-</a:t>
            </a:r>
            <a:r>
              <a:rPr lang="zh-CN" altLang="en-US" dirty="0">
                <a:solidFill>
                  <a:srgbClr val="FF0000"/>
                </a:solidFill>
              </a:rPr>
              <a:t>粗略分析</a:t>
            </a:r>
            <a:endParaRPr lang="en-CN" dirty="0">
              <a:solidFill>
                <a:srgbClr val="FF0000"/>
              </a:solidFill>
            </a:endParaRPr>
          </a:p>
        </p:txBody>
      </p:sp>
      <p:sp>
        <p:nvSpPr>
          <p:cNvPr id="13" name="Rectangle 6">
            <a:extLst>
              <a:ext uri="{FF2B5EF4-FFF2-40B4-BE49-F238E27FC236}">
                <a16:creationId xmlns:a16="http://schemas.microsoft.com/office/drawing/2014/main" id="{257B426E-2F5B-5B4B-856A-3A1301A8310B}"/>
              </a:ext>
            </a:extLst>
          </p:cNvPr>
          <p:cNvSpPr/>
          <p:nvPr/>
        </p:nvSpPr>
        <p:spPr>
          <a:xfrm>
            <a:off x="1049867" y="2523067"/>
            <a:ext cx="6908800" cy="3522133"/>
          </a:xfrm>
          <a:prstGeom prst="rect">
            <a:avLst/>
          </a:prstGeom>
          <a:solidFill>
            <a:schemeClr val="accent1"/>
          </a:solidFill>
          <a:ln w="9525" cap="flat" cmpd="sng">
            <a:solidFill>
              <a:schemeClr val="tx1"/>
            </a:solidFill>
            <a:prstDash val="solid"/>
            <a:miter/>
            <a:headEnd type="none" w="med" len="med"/>
            <a:tailEnd type="none" w="med" len="med"/>
          </a:ln>
        </p:spPr>
        <p:txBody>
          <a:bodyPr anchor="t"/>
          <a:lstStyle/>
          <a:p>
            <a:pPr marL="304804" indent="-304804">
              <a:spcBef>
                <a:spcPct val="20000"/>
              </a:spcBef>
            </a:pPr>
            <a:r>
              <a:rPr lang="zh-CN" altLang="en-US" sz="1600" dirty="0">
                <a:solidFill>
                  <a:schemeClr val="bg1"/>
                </a:solidFill>
              </a:rPr>
              <a:t>算法：</a:t>
            </a:r>
            <a:r>
              <a:rPr lang="en-US" altLang="zh-CN" sz="1600" dirty="0">
                <a:solidFill>
                  <a:schemeClr val="bg1"/>
                </a:solidFill>
              </a:rPr>
              <a:t>TABLE—INSERT(T, x)</a:t>
            </a:r>
          </a:p>
          <a:p>
            <a:pPr marL="304804" indent="-304804">
              <a:spcBef>
                <a:spcPct val="20000"/>
              </a:spcBef>
            </a:pPr>
            <a:r>
              <a:rPr lang="en-US" altLang="zh-CN" sz="1600" dirty="0">
                <a:solidFill>
                  <a:schemeClr val="bg1"/>
                </a:solidFill>
              </a:rPr>
              <a:t>1          If  size[T]=0</a:t>
            </a:r>
            <a:r>
              <a:rPr lang="zh-CN" altLang="en-US" sz="1600" dirty="0">
                <a:solidFill>
                  <a:schemeClr val="bg1"/>
                </a:solidFill>
              </a:rPr>
              <a:t> </a:t>
            </a:r>
            <a:r>
              <a:rPr lang="en-US" altLang="zh-CN" sz="1600" dirty="0">
                <a:solidFill>
                  <a:schemeClr val="bg1"/>
                </a:solidFill>
              </a:rPr>
              <a:t>Then</a:t>
            </a:r>
          </a:p>
          <a:p>
            <a:pPr marL="304804" indent="-304804">
              <a:spcBef>
                <a:spcPct val="20000"/>
              </a:spcBef>
            </a:pPr>
            <a:r>
              <a:rPr lang="en-US" altLang="zh-CN" sz="1600" dirty="0">
                <a:solidFill>
                  <a:schemeClr val="bg1"/>
                </a:solidFill>
              </a:rPr>
              <a:t>2          </a:t>
            </a:r>
            <a:r>
              <a:rPr lang="zh-CN" altLang="en-US" sz="1600" dirty="0">
                <a:solidFill>
                  <a:schemeClr val="bg1"/>
                </a:solidFill>
              </a:rPr>
              <a:t>          </a:t>
            </a:r>
            <a:r>
              <a:rPr lang="en-US" altLang="zh-CN" sz="1600" dirty="0">
                <a:solidFill>
                  <a:schemeClr val="bg1"/>
                </a:solidFill>
              </a:rPr>
              <a:t>allocate table[T] with 1 slot;</a:t>
            </a:r>
          </a:p>
          <a:p>
            <a:pPr marL="304804" indent="-304804">
              <a:spcBef>
                <a:spcPct val="20000"/>
              </a:spcBef>
            </a:pPr>
            <a:r>
              <a:rPr lang="en-US" altLang="zh-CN" sz="1600" dirty="0">
                <a:solidFill>
                  <a:schemeClr val="bg1"/>
                </a:solidFill>
              </a:rPr>
              <a:t>3                </a:t>
            </a:r>
            <a:r>
              <a:rPr lang="zh-CN" altLang="en-US" sz="1600" dirty="0">
                <a:solidFill>
                  <a:schemeClr val="bg1"/>
                </a:solidFill>
              </a:rPr>
              <a:t>    </a:t>
            </a:r>
            <a:r>
              <a:rPr lang="en-US" altLang="zh-CN" sz="1600" dirty="0">
                <a:solidFill>
                  <a:schemeClr val="bg1"/>
                </a:solidFill>
              </a:rPr>
              <a:t>size[T]</a:t>
            </a:r>
            <a:r>
              <a:rPr lang="en-US" altLang="zh-CN" sz="1600" dirty="0">
                <a:solidFill>
                  <a:schemeClr val="bg1"/>
                </a:solidFill>
                <a:sym typeface="Symbol" panose="05050102010706020507" pitchFamily="18" charset="2"/>
              </a:rPr>
              <a:t></a:t>
            </a:r>
            <a:r>
              <a:rPr lang="en-US" altLang="zh-CN" sz="1600" dirty="0">
                <a:solidFill>
                  <a:schemeClr val="bg1"/>
                </a:solidFill>
              </a:rPr>
              <a:t>1;</a:t>
            </a:r>
          </a:p>
          <a:p>
            <a:pPr marL="304804" indent="-304804">
              <a:spcBef>
                <a:spcPct val="20000"/>
              </a:spcBef>
            </a:pPr>
            <a:r>
              <a:rPr lang="en-US" altLang="zh-CN" sz="1600" dirty="0">
                <a:solidFill>
                  <a:schemeClr val="bg1"/>
                </a:solidFill>
              </a:rPr>
              <a:t>4          If  num[T]=size[T] Then</a:t>
            </a:r>
          </a:p>
          <a:p>
            <a:pPr marL="304804" indent="-304804">
              <a:spcBef>
                <a:spcPct val="20000"/>
              </a:spcBef>
            </a:pPr>
            <a:r>
              <a:rPr lang="en-US" altLang="zh-CN" sz="1600" dirty="0">
                <a:solidFill>
                  <a:schemeClr val="bg1"/>
                </a:solidFill>
              </a:rPr>
              <a:t>5               </a:t>
            </a:r>
            <a:r>
              <a:rPr lang="zh-CN" altLang="en-US" sz="1600" dirty="0">
                <a:solidFill>
                  <a:schemeClr val="bg1"/>
                </a:solidFill>
              </a:rPr>
              <a:t>     </a:t>
            </a:r>
            <a:r>
              <a:rPr lang="en-US" altLang="zh-CN" sz="1600" dirty="0">
                <a:solidFill>
                  <a:schemeClr val="bg1"/>
                </a:solidFill>
              </a:rPr>
              <a:t>allocate new table with 2</a:t>
            </a:r>
            <a:r>
              <a:rPr lang="en-US" altLang="zh-CN" sz="1600" dirty="0">
                <a:solidFill>
                  <a:schemeClr val="bg1"/>
                </a:solidFill>
                <a:sym typeface="Symbol" panose="05050102010706020507" pitchFamily="18" charset="2"/>
              </a:rPr>
              <a:t></a:t>
            </a:r>
            <a:r>
              <a:rPr lang="en-US" altLang="zh-CN" sz="1600" dirty="0">
                <a:solidFill>
                  <a:schemeClr val="bg1"/>
                </a:solidFill>
              </a:rPr>
              <a:t>size[T] slots;</a:t>
            </a:r>
          </a:p>
          <a:p>
            <a:pPr marL="304804" indent="-304804">
              <a:spcBef>
                <a:spcPct val="20000"/>
              </a:spcBef>
            </a:pPr>
            <a:r>
              <a:rPr lang="en-US" altLang="zh-CN" sz="1600" dirty="0">
                <a:solidFill>
                  <a:schemeClr val="bg1"/>
                </a:solidFill>
              </a:rPr>
              <a:t>6                </a:t>
            </a:r>
            <a:r>
              <a:rPr lang="zh-CN" altLang="en-US" sz="1600" dirty="0">
                <a:solidFill>
                  <a:schemeClr val="bg1"/>
                </a:solidFill>
              </a:rPr>
              <a:t>    </a:t>
            </a:r>
            <a:r>
              <a:rPr lang="en-US" altLang="zh-CN" sz="1600" dirty="0">
                <a:solidFill>
                  <a:schemeClr val="bg1"/>
                </a:solidFill>
              </a:rPr>
              <a:t>insert all items in table[T] into new-table;</a:t>
            </a:r>
          </a:p>
          <a:p>
            <a:pPr marL="304804" indent="-304804">
              <a:spcBef>
                <a:spcPct val="20000"/>
              </a:spcBef>
            </a:pPr>
            <a:r>
              <a:rPr lang="en-US" altLang="zh-CN" sz="1600" dirty="0">
                <a:solidFill>
                  <a:schemeClr val="bg1"/>
                </a:solidFill>
              </a:rPr>
              <a:t>7                </a:t>
            </a:r>
            <a:r>
              <a:rPr lang="zh-CN" altLang="en-US" sz="1600" dirty="0">
                <a:solidFill>
                  <a:schemeClr val="bg1"/>
                </a:solidFill>
              </a:rPr>
              <a:t>    </a:t>
            </a:r>
            <a:r>
              <a:rPr lang="en-US" altLang="zh-CN" sz="1600" dirty="0">
                <a:solidFill>
                  <a:schemeClr val="bg1"/>
                </a:solidFill>
              </a:rPr>
              <a:t>free table[T];</a:t>
            </a:r>
          </a:p>
          <a:p>
            <a:pPr marL="304804" indent="-304804">
              <a:spcBef>
                <a:spcPct val="20000"/>
              </a:spcBef>
            </a:pPr>
            <a:r>
              <a:rPr lang="en-US" altLang="zh-CN" sz="1600" dirty="0">
                <a:solidFill>
                  <a:schemeClr val="bg1"/>
                </a:solidFill>
              </a:rPr>
              <a:t>8                </a:t>
            </a:r>
            <a:r>
              <a:rPr lang="zh-CN" altLang="en-US" sz="1600" dirty="0">
                <a:solidFill>
                  <a:schemeClr val="bg1"/>
                </a:solidFill>
              </a:rPr>
              <a:t>    </a:t>
            </a:r>
            <a:r>
              <a:rPr lang="en-US" altLang="zh-CN" sz="1600" dirty="0">
                <a:solidFill>
                  <a:schemeClr val="bg1"/>
                </a:solidFill>
              </a:rPr>
              <a:t>table[T]</a:t>
            </a:r>
            <a:r>
              <a:rPr lang="en-US" altLang="zh-CN" sz="1600" dirty="0">
                <a:solidFill>
                  <a:schemeClr val="bg1"/>
                </a:solidFill>
                <a:sym typeface="Symbol" panose="05050102010706020507" pitchFamily="18" charset="2"/>
              </a:rPr>
              <a:t></a:t>
            </a:r>
            <a:r>
              <a:rPr lang="en-US" altLang="zh-CN" sz="1600" dirty="0">
                <a:solidFill>
                  <a:schemeClr val="bg1"/>
                </a:solidFill>
              </a:rPr>
              <a:t>new-table;</a:t>
            </a:r>
          </a:p>
          <a:p>
            <a:pPr marL="304804" indent="-304804">
              <a:spcBef>
                <a:spcPct val="20000"/>
              </a:spcBef>
            </a:pPr>
            <a:r>
              <a:rPr lang="en-US" altLang="zh-CN" sz="1600" dirty="0">
                <a:solidFill>
                  <a:schemeClr val="bg1"/>
                </a:solidFill>
              </a:rPr>
              <a:t>9                </a:t>
            </a:r>
            <a:r>
              <a:rPr lang="zh-CN" altLang="en-US" sz="1600" dirty="0">
                <a:solidFill>
                  <a:schemeClr val="bg1"/>
                </a:solidFill>
              </a:rPr>
              <a:t>    </a:t>
            </a:r>
            <a:r>
              <a:rPr lang="en-US" altLang="zh-CN" sz="1600" dirty="0">
                <a:solidFill>
                  <a:schemeClr val="bg1"/>
                </a:solidFill>
              </a:rPr>
              <a:t>size[T]</a:t>
            </a:r>
            <a:r>
              <a:rPr lang="en-US" altLang="zh-CN" sz="1600" dirty="0">
                <a:solidFill>
                  <a:schemeClr val="bg1"/>
                </a:solidFill>
                <a:sym typeface="Symbol" panose="05050102010706020507" pitchFamily="18" charset="2"/>
              </a:rPr>
              <a:t></a:t>
            </a:r>
            <a:r>
              <a:rPr lang="en-US" altLang="zh-CN" sz="1600" dirty="0">
                <a:solidFill>
                  <a:schemeClr val="bg1"/>
                </a:solidFill>
              </a:rPr>
              <a:t>2</a:t>
            </a:r>
            <a:r>
              <a:rPr lang="en-US" altLang="zh-CN" sz="1600" dirty="0">
                <a:solidFill>
                  <a:schemeClr val="bg1"/>
                </a:solidFill>
                <a:sym typeface="Symbol" panose="05050102010706020507" pitchFamily="18" charset="2"/>
              </a:rPr>
              <a:t></a:t>
            </a:r>
            <a:r>
              <a:rPr lang="en-US" altLang="zh-CN" sz="1600" dirty="0">
                <a:solidFill>
                  <a:schemeClr val="bg1"/>
                </a:solidFill>
              </a:rPr>
              <a:t>size[T];</a:t>
            </a:r>
          </a:p>
          <a:p>
            <a:pPr marL="304804" indent="-304804">
              <a:spcBef>
                <a:spcPct val="20000"/>
              </a:spcBef>
            </a:pPr>
            <a:r>
              <a:rPr lang="en-US" altLang="zh-CN" sz="1600" dirty="0">
                <a:solidFill>
                  <a:schemeClr val="bg1"/>
                </a:solidFill>
              </a:rPr>
              <a:t>10     </a:t>
            </a:r>
            <a:r>
              <a:rPr lang="zh-CN" altLang="en-US" sz="1600" dirty="0">
                <a:solidFill>
                  <a:schemeClr val="bg1"/>
                </a:solidFill>
              </a:rPr>
              <a:t>   </a:t>
            </a:r>
            <a:r>
              <a:rPr lang="en-US" altLang="zh-CN" sz="1600" dirty="0">
                <a:solidFill>
                  <a:schemeClr val="bg1"/>
                </a:solidFill>
              </a:rPr>
              <a:t>Insert x into table[T];</a:t>
            </a:r>
          </a:p>
          <a:p>
            <a:pPr marL="304804" indent="-304804">
              <a:spcBef>
                <a:spcPct val="20000"/>
              </a:spcBef>
            </a:pPr>
            <a:r>
              <a:rPr lang="en-US" altLang="zh-CN" sz="1600" dirty="0">
                <a:solidFill>
                  <a:schemeClr val="bg1"/>
                </a:solidFill>
              </a:rPr>
              <a:t>11     </a:t>
            </a:r>
            <a:r>
              <a:rPr lang="zh-CN" altLang="en-US" sz="1600" dirty="0">
                <a:solidFill>
                  <a:schemeClr val="bg1"/>
                </a:solidFill>
              </a:rPr>
              <a:t>   </a:t>
            </a:r>
            <a:r>
              <a:rPr lang="en-US" altLang="zh-CN" sz="1600" dirty="0">
                <a:solidFill>
                  <a:schemeClr val="bg1"/>
                </a:solidFill>
              </a:rPr>
              <a:t>num[T]</a:t>
            </a:r>
            <a:r>
              <a:rPr lang="en-US" altLang="zh-CN" sz="1600" dirty="0">
                <a:solidFill>
                  <a:schemeClr val="bg1"/>
                </a:solidFill>
                <a:sym typeface="Symbol" panose="05050102010706020507" pitchFamily="18" charset="2"/>
              </a:rPr>
              <a:t></a:t>
            </a:r>
            <a:r>
              <a:rPr lang="en-US" altLang="zh-CN" sz="1600" dirty="0">
                <a:solidFill>
                  <a:schemeClr val="bg1"/>
                </a:solidFill>
              </a:rPr>
              <a:t>num[T]+1 </a:t>
            </a:r>
            <a:endParaRPr lang="zh-CN" altLang="en-US" sz="1600" dirty="0">
              <a:solidFill>
                <a:schemeClr val="bg1"/>
              </a:solidFill>
            </a:endParaRPr>
          </a:p>
        </p:txBody>
      </p:sp>
      <p:sp>
        <p:nvSpPr>
          <p:cNvPr id="14" name="Rectangle 7">
            <a:extLst>
              <a:ext uri="{FF2B5EF4-FFF2-40B4-BE49-F238E27FC236}">
                <a16:creationId xmlns:a16="http://schemas.microsoft.com/office/drawing/2014/main" id="{988180E9-D7CF-F649-848F-5A1BEAB167A6}"/>
              </a:ext>
            </a:extLst>
          </p:cNvPr>
          <p:cNvSpPr/>
          <p:nvPr/>
        </p:nvSpPr>
        <p:spPr>
          <a:xfrm>
            <a:off x="5588000" y="2616200"/>
            <a:ext cx="2844800" cy="338667"/>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t>第</a:t>
            </a:r>
            <a:r>
              <a:rPr lang="en-US" altLang="zh-CN" sz="1778" dirty="0"/>
              <a:t>i</a:t>
            </a:r>
            <a:r>
              <a:rPr lang="zh-CN" altLang="en-US" sz="1778" dirty="0"/>
              <a:t>次操作的代价</a:t>
            </a:r>
            <a:r>
              <a:rPr lang="en-US" altLang="zh-CN" sz="1778" dirty="0"/>
              <a:t>C</a:t>
            </a:r>
            <a:r>
              <a:rPr lang="en-US" altLang="zh-CN" sz="2560" baseline="-30000" dirty="0"/>
              <a:t>i</a:t>
            </a:r>
            <a:r>
              <a:rPr lang="zh-CN" altLang="en-US" sz="1778" dirty="0"/>
              <a:t>:</a:t>
            </a:r>
          </a:p>
        </p:txBody>
      </p:sp>
      <p:sp>
        <p:nvSpPr>
          <p:cNvPr id="15" name="Rectangle 8">
            <a:extLst>
              <a:ext uri="{FF2B5EF4-FFF2-40B4-BE49-F238E27FC236}">
                <a16:creationId xmlns:a16="http://schemas.microsoft.com/office/drawing/2014/main" id="{96FC18EF-7A7C-9845-A167-0FD5C9928EA0}"/>
              </a:ext>
            </a:extLst>
          </p:cNvPr>
          <p:cNvSpPr/>
          <p:nvPr/>
        </p:nvSpPr>
        <p:spPr>
          <a:xfrm>
            <a:off x="5588000" y="2954867"/>
            <a:ext cx="2844800" cy="338667"/>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t>如果</a:t>
            </a:r>
            <a:r>
              <a:rPr lang="en-US" altLang="zh-CN" sz="1778" dirty="0"/>
              <a:t>i=1</a:t>
            </a:r>
          </a:p>
        </p:txBody>
      </p:sp>
      <p:sp>
        <p:nvSpPr>
          <p:cNvPr id="16" name="Rectangle 9">
            <a:extLst>
              <a:ext uri="{FF2B5EF4-FFF2-40B4-BE49-F238E27FC236}">
                <a16:creationId xmlns:a16="http://schemas.microsoft.com/office/drawing/2014/main" id="{A59B222E-464F-BB4D-A031-DDEA16544FCD}"/>
              </a:ext>
            </a:extLst>
          </p:cNvPr>
          <p:cNvSpPr/>
          <p:nvPr/>
        </p:nvSpPr>
        <p:spPr>
          <a:xfrm>
            <a:off x="7552267" y="2954867"/>
            <a:ext cx="880533" cy="338667"/>
          </a:xfrm>
          <a:prstGeom prst="rect">
            <a:avLst/>
          </a:prstGeom>
          <a:solidFill>
            <a:srgbClr val="00FFCC"/>
          </a:solidFill>
          <a:ln w="9525">
            <a:noFill/>
          </a:ln>
        </p:spPr>
        <p:txBody>
          <a:bodyPr wrap="none" tIns="0" bIns="0" anchor="ctr"/>
          <a:lstStyle/>
          <a:p>
            <a:pPr algn="ctr">
              <a:buFont typeface="Wingdings" panose="05000000000000000000" pitchFamily="2" charset="2"/>
              <a:buNone/>
            </a:pPr>
            <a:r>
              <a:rPr lang="en-US" altLang="zh-CN" sz="1778" dirty="0">
                <a:solidFill>
                  <a:srgbClr val="FF0000"/>
                </a:solidFill>
              </a:rPr>
              <a:t>c</a:t>
            </a:r>
            <a:r>
              <a:rPr lang="en-US" altLang="zh-CN" sz="1778" baseline="-30000" dirty="0">
                <a:solidFill>
                  <a:srgbClr val="FF0000"/>
                </a:solidFill>
              </a:rPr>
              <a:t>i</a:t>
            </a:r>
            <a:r>
              <a:rPr lang="en-US" altLang="zh-CN" sz="1778" dirty="0">
                <a:solidFill>
                  <a:srgbClr val="FF0000"/>
                </a:solidFill>
              </a:rPr>
              <a:t>=1</a:t>
            </a:r>
            <a:r>
              <a:rPr lang="en-US" altLang="zh-CN" sz="1778" dirty="0"/>
              <a:t> </a:t>
            </a:r>
          </a:p>
        </p:txBody>
      </p:sp>
      <p:sp>
        <p:nvSpPr>
          <p:cNvPr id="17" name="Rectangle 10">
            <a:extLst>
              <a:ext uri="{FF2B5EF4-FFF2-40B4-BE49-F238E27FC236}">
                <a16:creationId xmlns:a16="http://schemas.microsoft.com/office/drawing/2014/main" id="{8062958A-1B5E-6E42-9921-515F1529E5FE}"/>
              </a:ext>
            </a:extLst>
          </p:cNvPr>
          <p:cNvSpPr/>
          <p:nvPr/>
        </p:nvSpPr>
        <p:spPr>
          <a:xfrm>
            <a:off x="5588000" y="3293533"/>
            <a:ext cx="2844800" cy="338667"/>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t>如果表有空间</a:t>
            </a:r>
            <a:endParaRPr lang="en-US" altLang="zh-CN" sz="1778" dirty="0"/>
          </a:p>
        </p:txBody>
      </p:sp>
      <p:sp>
        <p:nvSpPr>
          <p:cNvPr id="18" name="Rectangle 11">
            <a:extLst>
              <a:ext uri="{FF2B5EF4-FFF2-40B4-BE49-F238E27FC236}">
                <a16:creationId xmlns:a16="http://schemas.microsoft.com/office/drawing/2014/main" id="{45887842-6DDC-2B4A-9F84-432EFA0644DC}"/>
              </a:ext>
            </a:extLst>
          </p:cNvPr>
          <p:cNvSpPr/>
          <p:nvPr/>
        </p:nvSpPr>
        <p:spPr>
          <a:xfrm>
            <a:off x="7552267" y="3293533"/>
            <a:ext cx="880533" cy="338667"/>
          </a:xfrm>
          <a:prstGeom prst="rect">
            <a:avLst/>
          </a:prstGeom>
          <a:solidFill>
            <a:srgbClr val="00FFCC"/>
          </a:solidFill>
          <a:ln w="9525">
            <a:noFill/>
          </a:ln>
        </p:spPr>
        <p:txBody>
          <a:bodyPr wrap="none" tIns="0" bIns="0" anchor="ctr"/>
          <a:lstStyle/>
          <a:p>
            <a:pPr algn="ctr">
              <a:buFont typeface="Wingdings" panose="05000000000000000000" pitchFamily="2" charset="2"/>
              <a:buNone/>
            </a:pPr>
            <a:r>
              <a:rPr lang="en-US" altLang="zh-CN" sz="1778" dirty="0">
                <a:solidFill>
                  <a:srgbClr val="FF0000"/>
                </a:solidFill>
              </a:rPr>
              <a:t>c</a:t>
            </a:r>
            <a:r>
              <a:rPr lang="en-US" altLang="zh-CN" sz="1778" baseline="-30000" dirty="0">
                <a:solidFill>
                  <a:srgbClr val="FF0000"/>
                </a:solidFill>
              </a:rPr>
              <a:t>i</a:t>
            </a:r>
            <a:r>
              <a:rPr lang="en-US" altLang="zh-CN" sz="1778" dirty="0">
                <a:solidFill>
                  <a:srgbClr val="FF0000"/>
                </a:solidFill>
              </a:rPr>
              <a:t>=1</a:t>
            </a:r>
            <a:r>
              <a:rPr lang="en-US" altLang="zh-CN" sz="1778" dirty="0"/>
              <a:t> </a:t>
            </a:r>
          </a:p>
        </p:txBody>
      </p:sp>
      <p:sp>
        <p:nvSpPr>
          <p:cNvPr id="19" name="Rectangle 12">
            <a:extLst>
              <a:ext uri="{FF2B5EF4-FFF2-40B4-BE49-F238E27FC236}">
                <a16:creationId xmlns:a16="http://schemas.microsoft.com/office/drawing/2014/main" id="{7FAE3CD8-CB2A-BB4B-9131-8A348BB2FB97}"/>
              </a:ext>
            </a:extLst>
          </p:cNvPr>
          <p:cNvSpPr/>
          <p:nvPr/>
        </p:nvSpPr>
        <p:spPr>
          <a:xfrm>
            <a:off x="5588000" y="3632200"/>
            <a:ext cx="2844800" cy="338667"/>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t>如果表是满的</a:t>
            </a:r>
            <a:endParaRPr lang="en-US" altLang="zh-CN" sz="1778" dirty="0"/>
          </a:p>
        </p:txBody>
      </p:sp>
      <p:sp>
        <p:nvSpPr>
          <p:cNvPr id="20" name="Rectangle 13">
            <a:extLst>
              <a:ext uri="{FF2B5EF4-FFF2-40B4-BE49-F238E27FC236}">
                <a16:creationId xmlns:a16="http://schemas.microsoft.com/office/drawing/2014/main" id="{A358C60C-87F8-0445-9205-A34BFE6DD230}"/>
              </a:ext>
            </a:extLst>
          </p:cNvPr>
          <p:cNvSpPr/>
          <p:nvPr/>
        </p:nvSpPr>
        <p:spPr>
          <a:xfrm>
            <a:off x="7552267" y="3632200"/>
            <a:ext cx="880533" cy="338667"/>
          </a:xfrm>
          <a:prstGeom prst="rect">
            <a:avLst/>
          </a:prstGeom>
          <a:solidFill>
            <a:srgbClr val="00FFCC"/>
          </a:solidFill>
          <a:ln w="9525">
            <a:noFill/>
          </a:ln>
        </p:spPr>
        <p:txBody>
          <a:bodyPr wrap="none" tIns="0" bIns="0" anchor="ctr"/>
          <a:lstStyle/>
          <a:p>
            <a:pPr algn="ctr">
              <a:buFont typeface="Wingdings" panose="05000000000000000000" pitchFamily="2" charset="2"/>
              <a:buNone/>
            </a:pPr>
            <a:r>
              <a:rPr lang="en-US" altLang="zh-CN" sz="1778" dirty="0">
                <a:solidFill>
                  <a:srgbClr val="FF0000"/>
                </a:solidFill>
              </a:rPr>
              <a:t>c</a:t>
            </a:r>
            <a:r>
              <a:rPr lang="en-US" altLang="zh-CN" sz="1778" baseline="-30000" dirty="0">
                <a:solidFill>
                  <a:srgbClr val="FF0000"/>
                </a:solidFill>
              </a:rPr>
              <a:t>i</a:t>
            </a:r>
            <a:r>
              <a:rPr lang="en-US" altLang="zh-CN" sz="1778" dirty="0">
                <a:solidFill>
                  <a:srgbClr val="FF0000"/>
                </a:solidFill>
              </a:rPr>
              <a:t>=i</a:t>
            </a:r>
            <a:r>
              <a:rPr lang="en-US" altLang="zh-CN" sz="1778" dirty="0"/>
              <a:t> </a:t>
            </a:r>
          </a:p>
        </p:txBody>
      </p:sp>
      <p:sp>
        <p:nvSpPr>
          <p:cNvPr id="21" name="Rectangle 14">
            <a:extLst>
              <a:ext uri="{FF2B5EF4-FFF2-40B4-BE49-F238E27FC236}">
                <a16:creationId xmlns:a16="http://schemas.microsoft.com/office/drawing/2014/main" id="{F27AAFC0-4DBC-A54F-8709-FBD9EF74620C}"/>
              </a:ext>
            </a:extLst>
          </p:cNvPr>
          <p:cNvSpPr/>
          <p:nvPr/>
        </p:nvSpPr>
        <p:spPr>
          <a:xfrm>
            <a:off x="5588000" y="3970867"/>
            <a:ext cx="2844800" cy="677333"/>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t>如果一共有</a:t>
            </a:r>
            <a:r>
              <a:rPr lang="en-US" altLang="zh-CN" sz="1778" dirty="0"/>
              <a:t>n</a:t>
            </a:r>
            <a:r>
              <a:rPr lang="zh-CN" altLang="en-US" sz="1778" dirty="0"/>
              <a:t>次操作：</a:t>
            </a:r>
          </a:p>
          <a:p>
            <a:pPr>
              <a:buFont typeface="Wingdings" panose="05000000000000000000" pitchFamily="2" charset="2"/>
              <a:buNone/>
            </a:pPr>
            <a:r>
              <a:rPr lang="zh-CN" altLang="en-US" sz="1778" dirty="0"/>
              <a:t>最坏情况下</a:t>
            </a:r>
          </a:p>
        </p:txBody>
      </p:sp>
      <p:sp>
        <p:nvSpPr>
          <p:cNvPr id="22" name="Rectangle 15">
            <a:extLst>
              <a:ext uri="{FF2B5EF4-FFF2-40B4-BE49-F238E27FC236}">
                <a16:creationId xmlns:a16="http://schemas.microsoft.com/office/drawing/2014/main" id="{E2A9B353-484F-5B44-BE55-DF7C8645F40C}"/>
              </a:ext>
            </a:extLst>
          </p:cNvPr>
          <p:cNvSpPr/>
          <p:nvPr/>
        </p:nvSpPr>
        <p:spPr>
          <a:xfrm>
            <a:off x="5588000" y="4648200"/>
            <a:ext cx="2844800" cy="338667"/>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t>      每次操作</a:t>
            </a:r>
            <a:r>
              <a:rPr lang="zh-CN" altLang="en-CN" sz="1778" dirty="0"/>
              <a:t>代价</a:t>
            </a:r>
            <a:r>
              <a:rPr lang="zh-CN" altLang="en-US" sz="1778" dirty="0"/>
              <a:t>为</a:t>
            </a:r>
            <a:r>
              <a:rPr lang="en-US" altLang="zh-CN" sz="1778" dirty="0"/>
              <a:t>O(n)</a:t>
            </a:r>
            <a:endParaRPr lang="zh-CN" altLang="en-US" sz="1778" dirty="0"/>
          </a:p>
        </p:txBody>
      </p:sp>
      <p:sp>
        <p:nvSpPr>
          <p:cNvPr id="23" name="Rectangle 16">
            <a:extLst>
              <a:ext uri="{FF2B5EF4-FFF2-40B4-BE49-F238E27FC236}">
                <a16:creationId xmlns:a16="http://schemas.microsoft.com/office/drawing/2014/main" id="{CA246B11-BF90-2746-B2E5-C37CC7C32CD1}"/>
              </a:ext>
            </a:extLst>
          </p:cNvPr>
          <p:cNvSpPr/>
          <p:nvPr/>
        </p:nvSpPr>
        <p:spPr>
          <a:xfrm>
            <a:off x="5588000" y="4986867"/>
            <a:ext cx="2844800" cy="338667"/>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t>      总的代价上界为</a:t>
            </a:r>
            <a:r>
              <a:rPr lang="en-US" altLang="zh-CN" sz="1778" dirty="0"/>
              <a:t>O(n</a:t>
            </a:r>
            <a:r>
              <a:rPr lang="en-US" altLang="zh-CN" sz="1778" baseline="30000" dirty="0"/>
              <a:t>2</a:t>
            </a:r>
            <a:r>
              <a:rPr lang="en-US" altLang="zh-CN" sz="1778" dirty="0"/>
              <a:t>)</a:t>
            </a:r>
          </a:p>
        </p:txBody>
      </p:sp>
      <p:sp>
        <p:nvSpPr>
          <p:cNvPr id="24" name="AutoShape 17">
            <a:extLst>
              <a:ext uri="{FF2B5EF4-FFF2-40B4-BE49-F238E27FC236}">
                <a16:creationId xmlns:a16="http://schemas.microsoft.com/office/drawing/2014/main" id="{A1F963A3-8451-4445-BC4C-2A037004D2D5}"/>
              </a:ext>
            </a:extLst>
          </p:cNvPr>
          <p:cNvSpPr/>
          <p:nvPr/>
        </p:nvSpPr>
        <p:spPr>
          <a:xfrm>
            <a:off x="4233510" y="5356357"/>
            <a:ext cx="4703057" cy="858176"/>
          </a:xfrm>
          <a:prstGeom prst="roundRect">
            <a:avLst/>
          </a:prstGeom>
          <a:solidFill>
            <a:srgbClr val="FFFF99"/>
          </a:solidFill>
          <a:ln w="9525">
            <a:noFill/>
          </a:ln>
        </p:spPr>
        <p:txBody>
          <a:bodyPr anchor="t"/>
          <a:lstStyle/>
          <a:p>
            <a:pPr algn="just">
              <a:buFont typeface="Wingdings" panose="05000000000000000000" pitchFamily="2" charset="2"/>
              <a:buNone/>
            </a:pPr>
            <a:r>
              <a:rPr lang="zh-CN" altLang="en-US" sz="1600" dirty="0">
                <a:solidFill>
                  <a:srgbClr val="000066"/>
                </a:solidFill>
              </a:rPr>
              <a:t>这个界不精确，因为执行</a:t>
            </a:r>
            <a:r>
              <a:rPr lang="en-US" altLang="zh-CN" sz="1600" dirty="0">
                <a:solidFill>
                  <a:srgbClr val="000066"/>
                </a:solidFill>
              </a:rPr>
              <a:t>n</a:t>
            </a:r>
            <a:r>
              <a:rPr lang="zh-CN" altLang="en-US" sz="1600" dirty="0">
                <a:solidFill>
                  <a:srgbClr val="000066"/>
                </a:solidFill>
              </a:rPr>
              <a:t>次</a:t>
            </a:r>
            <a:r>
              <a:rPr lang="en-US" altLang="zh-CN" sz="1600" dirty="0">
                <a:solidFill>
                  <a:srgbClr val="000066"/>
                </a:solidFill>
              </a:rPr>
              <a:t>TABLE—INSERT</a:t>
            </a:r>
            <a:r>
              <a:rPr lang="zh-CN" altLang="en-US" sz="1600" dirty="0">
                <a:solidFill>
                  <a:srgbClr val="000066"/>
                </a:solidFill>
              </a:rPr>
              <a:t>操作的过程中并不常常包括扩张表的代价。仅当</a:t>
            </a:r>
            <a:r>
              <a:rPr lang="en-US" altLang="zh-CN" sz="1600" b="1" dirty="0">
                <a:solidFill>
                  <a:srgbClr val="FF0000"/>
                </a:solidFill>
              </a:rPr>
              <a:t>i-1</a:t>
            </a:r>
            <a:r>
              <a:rPr lang="zh-CN" altLang="en-US" sz="1600" b="1" dirty="0">
                <a:solidFill>
                  <a:srgbClr val="FF0000"/>
                </a:solidFill>
              </a:rPr>
              <a:t>为2的整数幂时第</a:t>
            </a:r>
            <a:r>
              <a:rPr lang="en-US" altLang="zh-CN" sz="1600" b="1" dirty="0">
                <a:solidFill>
                  <a:srgbClr val="FF0000"/>
                </a:solidFill>
              </a:rPr>
              <a:t>i</a:t>
            </a:r>
            <a:r>
              <a:rPr lang="zh-CN" altLang="en-US" sz="1600" b="1" dirty="0">
                <a:solidFill>
                  <a:srgbClr val="FF0000"/>
                </a:solidFill>
              </a:rPr>
              <a:t>次操作才会引起一</a:t>
            </a:r>
            <a:r>
              <a:rPr lang="zh-CN" altLang="en-US" sz="1600" b="1" dirty="0">
                <a:solidFill>
                  <a:srgbClr val="FF0000"/>
                </a:solidFill>
                <a:latin typeface="宋体" panose="02010600030101010101" pitchFamily="2" charset="-122"/>
              </a:rPr>
              <a:t>次表的扩张</a:t>
            </a:r>
            <a:r>
              <a:rPr lang="zh-CN" altLang="en-US" sz="1600" dirty="0">
                <a:solidFill>
                  <a:srgbClr val="000066"/>
                </a:solidFill>
              </a:rPr>
              <a:t> </a:t>
            </a:r>
          </a:p>
        </p:txBody>
      </p:sp>
      <p:sp>
        <p:nvSpPr>
          <p:cNvPr id="3" name="Slide Number Placeholder 2">
            <a:extLst>
              <a:ext uri="{FF2B5EF4-FFF2-40B4-BE49-F238E27FC236}">
                <a16:creationId xmlns:a16="http://schemas.microsoft.com/office/drawing/2014/main" id="{2A922C4D-96FF-C74E-8D85-9EA57A5D98A5}"/>
              </a:ext>
            </a:extLst>
          </p:cNvPr>
          <p:cNvSpPr>
            <a:spLocks noGrp="1"/>
          </p:cNvSpPr>
          <p:nvPr>
            <p:ph type="sldNum" sz="quarter" idx="12"/>
          </p:nvPr>
        </p:nvSpPr>
        <p:spPr/>
        <p:txBody>
          <a:bodyPr/>
          <a:lstStyle/>
          <a:p>
            <a:fld id="{0063EC4C-CFD8-4F45-A0A2-30028C1F73DB}" type="slidenum">
              <a:rPr lang="en-CN" smtClean="0"/>
              <a:pPr/>
              <a:t>37</a:t>
            </a:fld>
            <a:endParaRPr lang="zh-CN" altLang="en-US" sz="1067" b="1" kern="1200" dirty="0">
              <a:solidFill>
                <a:srgbClr val="F79646">
                  <a:lumMod val="75000"/>
                </a:srgbClr>
              </a:solidFill>
              <a:latin typeface="+mn-lt"/>
              <a:ea typeface="+mn-ea"/>
              <a:cs typeface="+mn-cs"/>
            </a:endParaRPr>
          </a:p>
        </p:txBody>
      </p:sp>
      <p:sp>
        <p:nvSpPr>
          <p:cNvPr id="5" name="Title 4">
            <a:extLst>
              <a:ext uri="{FF2B5EF4-FFF2-40B4-BE49-F238E27FC236}">
                <a16:creationId xmlns:a16="http://schemas.microsoft.com/office/drawing/2014/main" id="{4D71D00B-37FC-754E-A8C6-51F12B8DD743}"/>
              </a:ext>
            </a:extLst>
          </p:cNvPr>
          <p:cNvSpPr>
            <a:spLocks noGrp="1"/>
          </p:cNvSpPr>
          <p:nvPr>
            <p:ph type="title"/>
          </p:nvPr>
        </p:nvSpPr>
        <p:spPr/>
        <p:txBody>
          <a:bodyPr/>
          <a:lstStyle/>
          <a:p>
            <a:r>
              <a:rPr lang="en-CN" dirty="0"/>
              <a:t>动态表</a:t>
            </a:r>
            <a:r>
              <a:rPr lang="en-US" altLang="zh-CN" dirty="0"/>
              <a:t>-</a:t>
            </a:r>
            <a:r>
              <a:rPr lang="zh-CN" altLang="en-US" sz="2489" dirty="0">
                <a:solidFill>
                  <a:srgbClr val="FF0000"/>
                </a:solidFill>
              </a:rPr>
              <a:t>表的扩张</a:t>
            </a:r>
            <a:endParaRPr lang="en-CN" dirty="0"/>
          </a:p>
        </p:txBody>
      </p:sp>
    </p:spTree>
    <p:extLst>
      <p:ext uri="{BB962C8B-B14F-4D97-AF65-F5344CB8AC3E}">
        <p14:creationId xmlns:p14="http://schemas.microsoft.com/office/powerpoint/2010/main" val="250656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dissolv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dissolve">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A088-F2D4-2A42-B3A7-7B607DD579B9}"/>
              </a:ext>
            </a:extLst>
          </p:cNvPr>
          <p:cNvSpPr>
            <a:spLocks noGrp="1"/>
          </p:cNvSpPr>
          <p:nvPr>
            <p:ph type="title"/>
          </p:nvPr>
        </p:nvSpPr>
        <p:spPr>
          <a:xfrm>
            <a:off x="381000" y="420670"/>
            <a:ext cx="8229600" cy="924424"/>
          </a:xfrm>
        </p:spPr>
        <p:txBody>
          <a:bodyPr/>
          <a:lstStyle/>
          <a:p>
            <a:r>
              <a:rPr lang="en-CN" dirty="0"/>
              <a:t>动态表</a:t>
            </a:r>
            <a:r>
              <a:rPr lang="en-US" altLang="zh-CN" dirty="0"/>
              <a:t>-</a:t>
            </a:r>
            <a:r>
              <a:rPr lang="zh-CN" altLang="en-US" sz="2489" dirty="0">
                <a:solidFill>
                  <a:srgbClr val="FF0000"/>
                </a:solidFill>
              </a:rPr>
              <a:t>表的扩张</a:t>
            </a:r>
            <a:endParaRPr lang="en-CN" dirty="0"/>
          </a:p>
        </p:txBody>
      </p:sp>
      <p:sp>
        <p:nvSpPr>
          <p:cNvPr id="6" name="Content Placeholder 5">
            <a:extLst>
              <a:ext uri="{FF2B5EF4-FFF2-40B4-BE49-F238E27FC236}">
                <a16:creationId xmlns:a16="http://schemas.microsoft.com/office/drawing/2014/main" id="{D536A061-47F6-A642-9B53-6C48EF3BF036}"/>
              </a:ext>
            </a:extLst>
          </p:cNvPr>
          <p:cNvSpPr>
            <a:spLocks noGrp="1"/>
          </p:cNvSpPr>
          <p:nvPr>
            <p:ph idx="4294967295"/>
          </p:nvPr>
        </p:nvSpPr>
        <p:spPr>
          <a:xfrm>
            <a:off x="381000" y="1544470"/>
            <a:ext cx="8229600" cy="4322930"/>
          </a:xfrm>
        </p:spPr>
        <p:txBody>
          <a:bodyPr/>
          <a:lstStyle/>
          <a:p>
            <a:r>
              <a:rPr lang="en-CN" dirty="0"/>
              <a:t>初始为空的表上n次TABLE</a:t>
            </a:r>
            <a:r>
              <a:rPr lang="en-US" altLang="zh-CN" dirty="0"/>
              <a:t>-INSERT</a:t>
            </a:r>
            <a:r>
              <a:rPr lang="zh-CN" altLang="en-US" dirty="0"/>
              <a:t>操作的代价分析</a:t>
            </a:r>
            <a:endParaRPr lang="en-US" altLang="zh-CN" dirty="0"/>
          </a:p>
          <a:p>
            <a:pPr lvl="1"/>
            <a:r>
              <a:rPr lang="en-US" altLang="zh-CN" dirty="0"/>
              <a:t>-</a:t>
            </a:r>
            <a:r>
              <a:rPr lang="zh-CN" altLang="en-US" dirty="0">
                <a:solidFill>
                  <a:srgbClr val="FF0000"/>
                </a:solidFill>
              </a:rPr>
              <a:t>聚集分析</a:t>
            </a:r>
            <a:endParaRPr lang="en-CN" dirty="0">
              <a:solidFill>
                <a:srgbClr val="FF0000"/>
              </a:solidFill>
            </a:endParaRPr>
          </a:p>
        </p:txBody>
      </p:sp>
      <p:sp>
        <p:nvSpPr>
          <p:cNvPr id="13" name="Rectangle 6">
            <a:extLst>
              <a:ext uri="{FF2B5EF4-FFF2-40B4-BE49-F238E27FC236}">
                <a16:creationId xmlns:a16="http://schemas.microsoft.com/office/drawing/2014/main" id="{257B426E-2F5B-5B4B-856A-3A1301A8310B}"/>
              </a:ext>
            </a:extLst>
          </p:cNvPr>
          <p:cNvSpPr/>
          <p:nvPr/>
        </p:nvSpPr>
        <p:spPr>
          <a:xfrm>
            <a:off x="1049867" y="2523067"/>
            <a:ext cx="6908800" cy="3522133"/>
          </a:xfrm>
          <a:prstGeom prst="rect">
            <a:avLst/>
          </a:prstGeom>
          <a:solidFill>
            <a:schemeClr val="accent1"/>
          </a:solidFill>
          <a:ln w="9525" cap="flat" cmpd="sng">
            <a:solidFill>
              <a:schemeClr val="tx1"/>
            </a:solidFill>
            <a:prstDash val="solid"/>
            <a:miter/>
            <a:headEnd type="none" w="med" len="med"/>
            <a:tailEnd type="none" w="med" len="med"/>
          </a:ln>
        </p:spPr>
        <p:txBody>
          <a:bodyPr anchor="t"/>
          <a:lstStyle/>
          <a:p>
            <a:pPr marL="304804" indent="-304804">
              <a:spcBef>
                <a:spcPct val="20000"/>
              </a:spcBef>
            </a:pPr>
            <a:r>
              <a:rPr lang="zh-CN" altLang="en-US" sz="1600" dirty="0">
                <a:solidFill>
                  <a:schemeClr val="bg1"/>
                </a:solidFill>
              </a:rPr>
              <a:t>算法：</a:t>
            </a:r>
            <a:r>
              <a:rPr lang="en-US" altLang="zh-CN" sz="1600" dirty="0">
                <a:solidFill>
                  <a:schemeClr val="bg1"/>
                </a:solidFill>
              </a:rPr>
              <a:t>TABLE—INSERT(T, x)</a:t>
            </a:r>
          </a:p>
          <a:p>
            <a:pPr marL="304804" indent="-304804">
              <a:spcBef>
                <a:spcPct val="20000"/>
              </a:spcBef>
            </a:pPr>
            <a:r>
              <a:rPr lang="en-US" altLang="zh-CN" sz="1600" dirty="0">
                <a:solidFill>
                  <a:schemeClr val="bg1"/>
                </a:solidFill>
              </a:rPr>
              <a:t>1          If  size[T]=0</a:t>
            </a:r>
            <a:r>
              <a:rPr lang="zh-CN" altLang="en-US" sz="1600" dirty="0">
                <a:solidFill>
                  <a:schemeClr val="bg1"/>
                </a:solidFill>
              </a:rPr>
              <a:t> </a:t>
            </a:r>
            <a:r>
              <a:rPr lang="en-US" altLang="zh-CN" sz="1600" dirty="0">
                <a:solidFill>
                  <a:schemeClr val="bg1"/>
                </a:solidFill>
              </a:rPr>
              <a:t>Then</a:t>
            </a:r>
          </a:p>
          <a:p>
            <a:pPr marL="304804" indent="-304804">
              <a:spcBef>
                <a:spcPct val="20000"/>
              </a:spcBef>
            </a:pPr>
            <a:r>
              <a:rPr lang="en-US" altLang="zh-CN" sz="1600" dirty="0">
                <a:solidFill>
                  <a:schemeClr val="bg1"/>
                </a:solidFill>
              </a:rPr>
              <a:t>2          </a:t>
            </a:r>
            <a:r>
              <a:rPr lang="zh-CN" altLang="en-US" sz="1600" dirty="0">
                <a:solidFill>
                  <a:schemeClr val="bg1"/>
                </a:solidFill>
              </a:rPr>
              <a:t>          </a:t>
            </a:r>
            <a:r>
              <a:rPr lang="en-US" altLang="zh-CN" sz="1600" dirty="0">
                <a:solidFill>
                  <a:schemeClr val="bg1"/>
                </a:solidFill>
              </a:rPr>
              <a:t>allocate table[T] with 1 slot;</a:t>
            </a:r>
          </a:p>
          <a:p>
            <a:pPr marL="304804" indent="-304804">
              <a:spcBef>
                <a:spcPct val="20000"/>
              </a:spcBef>
            </a:pPr>
            <a:r>
              <a:rPr lang="en-US" altLang="zh-CN" sz="1600" dirty="0">
                <a:solidFill>
                  <a:schemeClr val="bg1"/>
                </a:solidFill>
              </a:rPr>
              <a:t>3                </a:t>
            </a:r>
            <a:r>
              <a:rPr lang="zh-CN" altLang="en-US" sz="1600" dirty="0">
                <a:solidFill>
                  <a:schemeClr val="bg1"/>
                </a:solidFill>
              </a:rPr>
              <a:t>    </a:t>
            </a:r>
            <a:r>
              <a:rPr lang="en-US" altLang="zh-CN" sz="1600" dirty="0">
                <a:solidFill>
                  <a:schemeClr val="bg1"/>
                </a:solidFill>
              </a:rPr>
              <a:t>size[T]</a:t>
            </a:r>
            <a:r>
              <a:rPr lang="en-US" altLang="zh-CN" sz="1600" dirty="0">
                <a:solidFill>
                  <a:schemeClr val="bg1"/>
                </a:solidFill>
                <a:sym typeface="Symbol" panose="05050102010706020507" pitchFamily="18" charset="2"/>
              </a:rPr>
              <a:t></a:t>
            </a:r>
            <a:r>
              <a:rPr lang="en-US" altLang="zh-CN" sz="1600" dirty="0">
                <a:solidFill>
                  <a:schemeClr val="bg1"/>
                </a:solidFill>
              </a:rPr>
              <a:t>1;</a:t>
            </a:r>
          </a:p>
          <a:p>
            <a:pPr marL="304804" indent="-304804">
              <a:spcBef>
                <a:spcPct val="20000"/>
              </a:spcBef>
            </a:pPr>
            <a:r>
              <a:rPr lang="en-US" altLang="zh-CN" sz="1600" dirty="0">
                <a:solidFill>
                  <a:schemeClr val="bg1"/>
                </a:solidFill>
              </a:rPr>
              <a:t>4          If  num[T]=size[T] Then</a:t>
            </a:r>
          </a:p>
          <a:p>
            <a:pPr marL="304804" indent="-304804">
              <a:spcBef>
                <a:spcPct val="20000"/>
              </a:spcBef>
            </a:pPr>
            <a:r>
              <a:rPr lang="en-US" altLang="zh-CN" sz="1600" dirty="0">
                <a:solidFill>
                  <a:schemeClr val="bg1"/>
                </a:solidFill>
              </a:rPr>
              <a:t>5               </a:t>
            </a:r>
            <a:r>
              <a:rPr lang="zh-CN" altLang="en-US" sz="1600" dirty="0">
                <a:solidFill>
                  <a:schemeClr val="bg1"/>
                </a:solidFill>
              </a:rPr>
              <a:t>     </a:t>
            </a:r>
            <a:r>
              <a:rPr lang="en-US" altLang="zh-CN" sz="1600" dirty="0">
                <a:solidFill>
                  <a:schemeClr val="bg1"/>
                </a:solidFill>
              </a:rPr>
              <a:t>allocate new table with 2</a:t>
            </a:r>
            <a:r>
              <a:rPr lang="en-US" altLang="zh-CN" sz="1600" dirty="0">
                <a:solidFill>
                  <a:schemeClr val="bg1"/>
                </a:solidFill>
                <a:sym typeface="Symbol" panose="05050102010706020507" pitchFamily="18" charset="2"/>
              </a:rPr>
              <a:t></a:t>
            </a:r>
            <a:r>
              <a:rPr lang="en-US" altLang="zh-CN" sz="1600" dirty="0">
                <a:solidFill>
                  <a:schemeClr val="bg1"/>
                </a:solidFill>
              </a:rPr>
              <a:t>size[T] slots;</a:t>
            </a:r>
          </a:p>
          <a:p>
            <a:pPr marL="304804" indent="-304804">
              <a:spcBef>
                <a:spcPct val="20000"/>
              </a:spcBef>
            </a:pPr>
            <a:r>
              <a:rPr lang="en-US" altLang="zh-CN" sz="1600" dirty="0">
                <a:solidFill>
                  <a:schemeClr val="bg1"/>
                </a:solidFill>
              </a:rPr>
              <a:t>6                </a:t>
            </a:r>
            <a:r>
              <a:rPr lang="zh-CN" altLang="en-US" sz="1600" dirty="0">
                <a:solidFill>
                  <a:schemeClr val="bg1"/>
                </a:solidFill>
              </a:rPr>
              <a:t>    </a:t>
            </a:r>
            <a:r>
              <a:rPr lang="en-US" altLang="zh-CN" sz="1600" dirty="0">
                <a:solidFill>
                  <a:schemeClr val="bg1"/>
                </a:solidFill>
              </a:rPr>
              <a:t>insert all items in table[T] into new-table;</a:t>
            </a:r>
          </a:p>
          <a:p>
            <a:pPr marL="304804" indent="-304804">
              <a:spcBef>
                <a:spcPct val="20000"/>
              </a:spcBef>
            </a:pPr>
            <a:r>
              <a:rPr lang="en-US" altLang="zh-CN" sz="1600" dirty="0">
                <a:solidFill>
                  <a:schemeClr val="bg1"/>
                </a:solidFill>
              </a:rPr>
              <a:t>7                </a:t>
            </a:r>
            <a:r>
              <a:rPr lang="zh-CN" altLang="en-US" sz="1600" dirty="0">
                <a:solidFill>
                  <a:schemeClr val="bg1"/>
                </a:solidFill>
              </a:rPr>
              <a:t>    </a:t>
            </a:r>
            <a:r>
              <a:rPr lang="en-US" altLang="zh-CN" sz="1600" dirty="0">
                <a:solidFill>
                  <a:schemeClr val="bg1"/>
                </a:solidFill>
              </a:rPr>
              <a:t>free table[T];</a:t>
            </a:r>
          </a:p>
          <a:p>
            <a:pPr marL="304804" indent="-304804">
              <a:spcBef>
                <a:spcPct val="20000"/>
              </a:spcBef>
            </a:pPr>
            <a:r>
              <a:rPr lang="en-US" altLang="zh-CN" sz="1600" dirty="0">
                <a:solidFill>
                  <a:schemeClr val="bg1"/>
                </a:solidFill>
              </a:rPr>
              <a:t>8                </a:t>
            </a:r>
            <a:r>
              <a:rPr lang="zh-CN" altLang="en-US" sz="1600" dirty="0">
                <a:solidFill>
                  <a:schemeClr val="bg1"/>
                </a:solidFill>
              </a:rPr>
              <a:t>    </a:t>
            </a:r>
            <a:r>
              <a:rPr lang="en-US" altLang="zh-CN" sz="1600" dirty="0">
                <a:solidFill>
                  <a:schemeClr val="bg1"/>
                </a:solidFill>
              </a:rPr>
              <a:t>table[T]</a:t>
            </a:r>
            <a:r>
              <a:rPr lang="en-US" altLang="zh-CN" sz="1600" dirty="0">
                <a:solidFill>
                  <a:schemeClr val="bg1"/>
                </a:solidFill>
                <a:sym typeface="Symbol" panose="05050102010706020507" pitchFamily="18" charset="2"/>
              </a:rPr>
              <a:t></a:t>
            </a:r>
            <a:r>
              <a:rPr lang="en-US" altLang="zh-CN" sz="1600" dirty="0">
                <a:solidFill>
                  <a:schemeClr val="bg1"/>
                </a:solidFill>
              </a:rPr>
              <a:t>new-table;</a:t>
            </a:r>
          </a:p>
          <a:p>
            <a:pPr marL="304804" indent="-304804">
              <a:spcBef>
                <a:spcPct val="20000"/>
              </a:spcBef>
            </a:pPr>
            <a:r>
              <a:rPr lang="en-US" altLang="zh-CN" sz="1600" dirty="0">
                <a:solidFill>
                  <a:schemeClr val="bg1"/>
                </a:solidFill>
              </a:rPr>
              <a:t>9                </a:t>
            </a:r>
            <a:r>
              <a:rPr lang="zh-CN" altLang="en-US" sz="1600" dirty="0">
                <a:solidFill>
                  <a:schemeClr val="bg1"/>
                </a:solidFill>
              </a:rPr>
              <a:t>    </a:t>
            </a:r>
            <a:r>
              <a:rPr lang="en-US" altLang="zh-CN" sz="1600" dirty="0">
                <a:solidFill>
                  <a:schemeClr val="bg1"/>
                </a:solidFill>
              </a:rPr>
              <a:t>size[T]</a:t>
            </a:r>
            <a:r>
              <a:rPr lang="en-US" altLang="zh-CN" sz="1600" dirty="0">
                <a:solidFill>
                  <a:schemeClr val="bg1"/>
                </a:solidFill>
                <a:sym typeface="Symbol" panose="05050102010706020507" pitchFamily="18" charset="2"/>
              </a:rPr>
              <a:t></a:t>
            </a:r>
            <a:r>
              <a:rPr lang="en-US" altLang="zh-CN" sz="1600" dirty="0">
                <a:solidFill>
                  <a:schemeClr val="bg1"/>
                </a:solidFill>
              </a:rPr>
              <a:t>2</a:t>
            </a:r>
            <a:r>
              <a:rPr lang="en-US" altLang="zh-CN" sz="1600" dirty="0">
                <a:solidFill>
                  <a:schemeClr val="bg1"/>
                </a:solidFill>
                <a:sym typeface="Symbol" panose="05050102010706020507" pitchFamily="18" charset="2"/>
              </a:rPr>
              <a:t></a:t>
            </a:r>
            <a:r>
              <a:rPr lang="en-US" altLang="zh-CN" sz="1600" dirty="0">
                <a:solidFill>
                  <a:schemeClr val="bg1"/>
                </a:solidFill>
              </a:rPr>
              <a:t>size[T];</a:t>
            </a:r>
          </a:p>
          <a:p>
            <a:pPr marL="304804" indent="-304804">
              <a:spcBef>
                <a:spcPct val="20000"/>
              </a:spcBef>
            </a:pPr>
            <a:r>
              <a:rPr lang="en-US" altLang="zh-CN" sz="1600" dirty="0">
                <a:solidFill>
                  <a:schemeClr val="bg1"/>
                </a:solidFill>
              </a:rPr>
              <a:t>10     </a:t>
            </a:r>
            <a:r>
              <a:rPr lang="zh-CN" altLang="en-US" sz="1600" dirty="0">
                <a:solidFill>
                  <a:schemeClr val="bg1"/>
                </a:solidFill>
              </a:rPr>
              <a:t>   </a:t>
            </a:r>
            <a:r>
              <a:rPr lang="en-US" altLang="zh-CN" sz="1600" dirty="0">
                <a:solidFill>
                  <a:schemeClr val="bg1"/>
                </a:solidFill>
              </a:rPr>
              <a:t>Insert x into table[T];</a:t>
            </a:r>
          </a:p>
          <a:p>
            <a:pPr marL="304804" indent="-304804">
              <a:spcBef>
                <a:spcPct val="20000"/>
              </a:spcBef>
            </a:pPr>
            <a:r>
              <a:rPr lang="en-US" altLang="zh-CN" sz="1600" dirty="0">
                <a:solidFill>
                  <a:schemeClr val="bg1"/>
                </a:solidFill>
              </a:rPr>
              <a:t>11     </a:t>
            </a:r>
            <a:r>
              <a:rPr lang="zh-CN" altLang="en-US" sz="1600" dirty="0">
                <a:solidFill>
                  <a:schemeClr val="bg1"/>
                </a:solidFill>
              </a:rPr>
              <a:t>   </a:t>
            </a:r>
            <a:r>
              <a:rPr lang="en-US" altLang="zh-CN" sz="1600" dirty="0">
                <a:solidFill>
                  <a:schemeClr val="bg1"/>
                </a:solidFill>
              </a:rPr>
              <a:t>num[T]</a:t>
            </a:r>
            <a:r>
              <a:rPr lang="en-US" altLang="zh-CN" sz="1600" dirty="0">
                <a:solidFill>
                  <a:schemeClr val="bg1"/>
                </a:solidFill>
                <a:sym typeface="Symbol" panose="05050102010706020507" pitchFamily="18" charset="2"/>
              </a:rPr>
              <a:t></a:t>
            </a:r>
            <a:r>
              <a:rPr lang="en-US" altLang="zh-CN" sz="1600" dirty="0">
                <a:solidFill>
                  <a:schemeClr val="bg1"/>
                </a:solidFill>
              </a:rPr>
              <a:t>num[T]+1 </a:t>
            </a:r>
            <a:endParaRPr lang="zh-CN" altLang="en-US" sz="1600" dirty="0">
              <a:solidFill>
                <a:schemeClr val="bg1"/>
              </a:solidFill>
            </a:endParaRPr>
          </a:p>
        </p:txBody>
      </p:sp>
      <p:sp>
        <p:nvSpPr>
          <p:cNvPr id="25" name="Rectangle 5">
            <a:extLst>
              <a:ext uri="{FF2B5EF4-FFF2-40B4-BE49-F238E27FC236}">
                <a16:creationId xmlns:a16="http://schemas.microsoft.com/office/drawing/2014/main" id="{77C3675C-134B-D246-9B0C-3684A6122B3E}"/>
              </a:ext>
            </a:extLst>
          </p:cNvPr>
          <p:cNvSpPr/>
          <p:nvPr/>
        </p:nvSpPr>
        <p:spPr>
          <a:xfrm>
            <a:off x="5823655" y="2616200"/>
            <a:ext cx="2844800" cy="338667"/>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t>第</a:t>
            </a:r>
            <a:r>
              <a:rPr lang="en-US" altLang="zh-CN" sz="1778" dirty="0"/>
              <a:t>i</a:t>
            </a:r>
            <a:r>
              <a:rPr lang="zh-CN" altLang="en-US" sz="1778" dirty="0"/>
              <a:t>次操作的代价</a:t>
            </a:r>
            <a:r>
              <a:rPr lang="en-US" altLang="zh-CN" sz="1778" dirty="0"/>
              <a:t>C</a:t>
            </a:r>
            <a:r>
              <a:rPr lang="en-US" altLang="zh-CN" sz="2560" baseline="-30000" dirty="0"/>
              <a:t>i</a:t>
            </a:r>
            <a:r>
              <a:rPr lang="zh-CN" altLang="en-US" sz="1778" dirty="0"/>
              <a:t>:</a:t>
            </a:r>
          </a:p>
        </p:txBody>
      </p:sp>
      <p:sp>
        <p:nvSpPr>
          <p:cNvPr id="27" name="Rectangle 9">
            <a:extLst>
              <a:ext uri="{FF2B5EF4-FFF2-40B4-BE49-F238E27FC236}">
                <a16:creationId xmlns:a16="http://schemas.microsoft.com/office/drawing/2014/main" id="{D4683A26-2783-3B40-B2C1-293D907E4FB1}"/>
              </a:ext>
            </a:extLst>
          </p:cNvPr>
          <p:cNvSpPr/>
          <p:nvPr/>
        </p:nvSpPr>
        <p:spPr>
          <a:xfrm>
            <a:off x="5823655" y="3293533"/>
            <a:ext cx="2844800" cy="338667"/>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t>否则</a:t>
            </a:r>
            <a:endParaRPr lang="en-US" altLang="zh-CN" sz="1778" baseline="30000" dirty="0"/>
          </a:p>
        </p:txBody>
      </p:sp>
      <p:sp>
        <p:nvSpPr>
          <p:cNvPr id="28" name="Rectangle 11">
            <a:extLst>
              <a:ext uri="{FF2B5EF4-FFF2-40B4-BE49-F238E27FC236}">
                <a16:creationId xmlns:a16="http://schemas.microsoft.com/office/drawing/2014/main" id="{450791A4-3EF2-BB48-9CBB-D18B3834B191}"/>
              </a:ext>
            </a:extLst>
          </p:cNvPr>
          <p:cNvSpPr/>
          <p:nvPr/>
        </p:nvSpPr>
        <p:spPr>
          <a:xfrm>
            <a:off x="5823655" y="3632200"/>
            <a:ext cx="2844800" cy="677333"/>
          </a:xfrm>
          <a:prstGeom prst="rect">
            <a:avLst/>
          </a:prstGeom>
          <a:solidFill>
            <a:srgbClr val="00FFCC"/>
          </a:solidFill>
          <a:ln w="9525">
            <a:noFill/>
          </a:ln>
        </p:spPr>
        <p:txBody>
          <a:bodyPr wrap="none" anchor="ctr"/>
          <a:lstStyle/>
          <a:p>
            <a:pPr>
              <a:buFont typeface="Wingdings" panose="05000000000000000000" pitchFamily="2" charset="2"/>
              <a:buNone/>
            </a:pPr>
            <a:r>
              <a:rPr lang="en-US" altLang="zh-CN" sz="1778" dirty="0"/>
              <a:t>n</a:t>
            </a:r>
            <a:r>
              <a:rPr lang="zh-CN" altLang="en-US" sz="1778" dirty="0">
                <a:latin typeface="宋体" panose="02010600030101010101" pitchFamily="2" charset="-122"/>
              </a:rPr>
              <a:t>次</a:t>
            </a:r>
            <a:r>
              <a:rPr lang="en-US" altLang="zh-CN" sz="1778" dirty="0"/>
              <a:t>TABLE—INSERT</a:t>
            </a:r>
            <a:r>
              <a:rPr lang="zh-CN" altLang="en-US" sz="1778" dirty="0">
                <a:latin typeface="宋体" panose="02010600030101010101" pitchFamily="2" charset="-122"/>
              </a:rPr>
              <a:t>操作</a:t>
            </a:r>
          </a:p>
          <a:p>
            <a:pPr>
              <a:buFont typeface="Wingdings" panose="05000000000000000000" pitchFamily="2" charset="2"/>
              <a:buNone/>
            </a:pPr>
            <a:r>
              <a:rPr lang="zh-CN" altLang="en-US" sz="1778" dirty="0">
                <a:latin typeface="宋体" panose="02010600030101010101" pitchFamily="2" charset="-122"/>
              </a:rPr>
              <a:t>的总代价为：</a:t>
            </a:r>
            <a:r>
              <a:rPr lang="zh-CN" altLang="en-US" sz="1778" dirty="0"/>
              <a:t> </a:t>
            </a:r>
            <a:endParaRPr lang="en-US" altLang="zh-CN" sz="1778" dirty="0"/>
          </a:p>
        </p:txBody>
      </p:sp>
      <p:sp>
        <p:nvSpPr>
          <p:cNvPr id="29" name="Rectangle 15">
            <a:extLst>
              <a:ext uri="{FF2B5EF4-FFF2-40B4-BE49-F238E27FC236}">
                <a16:creationId xmlns:a16="http://schemas.microsoft.com/office/drawing/2014/main" id="{924A9E34-1611-FC41-8E16-22E35AD15822}"/>
              </a:ext>
            </a:extLst>
          </p:cNvPr>
          <p:cNvSpPr/>
          <p:nvPr/>
        </p:nvSpPr>
        <p:spPr>
          <a:xfrm>
            <a:off x="5823655" y="4986867"/>
            <a:ext cx="2844800" cy="6096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latin typeface="宋体" panose="02010600030101010101" pitchFamily="2" charset="-122"/>
              </a:rPr>
              <a:t>每一操作的平摊代价为</a:t>
            </a:r>
          </a:p>
          <a:p>
            <a:pPr>
              <a:buFont typeface="Wingdings" panose="05000000000000000000" pitchFamily="2" charset="2"/>
              <a:buNone/>
            </a:pPr>
            <a:r>
              <a:rPr lang="zh-CN" altLang="en-US" sz="1778" dirty="0"/>
              <a:t>3</a:t>
            </a:r>
            <a:r>
              <a:rPr lang="en-US" altLang="zh-CN" sz="1778" dirty="0"/>
              <a:t>n/n=3 </a:t>
            </a:r>
            <a:endParaRPr lang="zh-CN" altLang="en-US" sz="1778" dirty="0"/>
          </a:p>
        </p:txBody>
      </p:sp>
      <p:graphicFrame>
        <p:nvGraphicFramePr>
          <p:cNvPr id="30" name="Object 16">
            <a:extLst>
              <a:ext uri="{FF2B5EF4-FFF2-40B4-BE49-F238E27FC236}">
                <a16:creationId xmlns:a16="http://schemas.microsoft.com/office/drawing/2014/main" id="{2708B850-8D83-4C46-B18E-3E3B25353802}"/>
              </a:ext>
            </a:extLst>
          </p:cNvPr>
          <p:cNvGraphicFramePr>
            <a:graphicFrameLocks noChangeAspect="1"/>
          </p:cNvGraphicFramePr>
          <p:nvPr>
            <p:extLst>
              <p:ext uri="{D42A27DB-BD31-4B8C-83A1-F6EECF244321}">
                <p14:modId xmlns:p14="http://schemas.microsoft.com/office/powerpoint/2010/main" val="1144268892"/>
              </p:ext>
            </p:extLst>
          </p:nvPr>
        </p:nvGraphicFramePr>
        <p:xfrm>
          <a:off x="5823655" y="4309534"/>
          <a:ext cx="2844800" cy="677333"/>
        </p:xfrm>
        <a:graphic>
          <a:graphicData uri="http://schemas.openxmlformats.org/presentationml/2006/ole">
            <mc:AlternateContent xmlns:mc="http://schemas.openxmlformats.org/markup-compatibility/2006">
              <mc:Choice xmlns:v="urn:schemas-microsoft-com:vml" Requires="v">
                <p:oleObj spid="_x0000_s49163" r:id="rId3" imgW="2005965" imgH="546100" progId="Equation.3">
                  <p:embed/>
                </p:oleObj>
              </mc:Choice>
              <mc:Fallback>
                <p:oleObj r:id="rId3" imgW="2005965" imgH="546100" progId="Equation.3">
                  <p:embed/>
                  <p:pic>
                    <p:nvPicPr>
                      <p:cNvPr id="65552" name="Object 16"/>
                      <p:cNvPicPr/>
                      <p:nvPr/>
                    </p:nvPicPr>
                    <p:blipFill>
                      <a:blip r:embed="rId4"/>
                      <a:stretch>
                        <a:fillRect/>
                      </a:stretch>
                    </p:blipFill>
                    <p:spPr>
                      <a:xfrm>
                        <a:off x="5823655" y="4309534"/>
                        <a:ext cx="2844800" cy="677333"/>
                      </a:xfrm>
                      <a:prstGeom prst="rect">
                        <a:avLst/>
                      </a:prstGeom>
                      <a:solidFill>
                        <a:srgbClr val="00FFCC"/>
                      </a:solidFill>
                      <a:ln w="38100">
                        <a:noFill/>
                        <a:miter/>
                      </a:ln>
                    </p:spPr>
                  </p:pic>
                </p:oleObj>
              </mc:Fallback>
            </mc:AlternateContent>
          </a:graphicData>
        </a:graphic>
      </p:graphicFrame>
      <p:sp>
        <p:nvSpPr>
          <p:cNvPr id="31" name="Rectangle 8">
            <a:extLst>
              <a:ext uri="{FF2B5EF4-FFF2-40B4-BE49-F238E27FC236}">
                <a16:creationId xmlns:a16="http://schemas.microsoft.com/office/drawing/2014/main" id="{339620FE-8453-AF47-AE65-D085AA7FC7CF}"/>
              </a:ext>
            </a:extLst>
          </p:cNvPr>
          <p:cNvSpPr/>
          <p:nvPr/>
        </p:nvSpPr>
        <p:spPr>
          <a:xfrm>
            <a:off x="7992533" y="2939889"/>
            <a:ext cx="675922" cy="338667"/>
          </a:xfrm>
          <a:prstGeom prst="rect">
            <a:avLst/>
          </a:prstGeom>
          <a:solidFill>
            <a:srgbClr val="00FFCC"/>
          </a:solidFill>
          <a:ln w="9525">
            <a:noFill/>
          </a:ln>
        </p:spPr>
        <p:txBody>
          <a:bodyPr wrap="none" anchor="ctr"/>
          <a:lstStyle/>
          <a:p>
            <a:pPr algn="ctr">
              <a:buFont typeface="Wingdings" panose="05000000000000000000" pitchFamily="2" charset="2"/>
              <a:buNone/>
            </a:pPr>
            <a:r>
              <a:rPr lang="en-US" altLang="zh-CN" sz="1778" dirty="0">
                <a:solidFill>
                  <a:srgbClr val="FF0000"/>
                </a:solidFill>
              </a:rPr>
              <a:t>c</a:t>
            </a:r>
            <a:r>
              <a:rPr lang="en-US" altLang="zh-CN" sz="1778" baseline="-30000" dirty="0">
                <a:solidFill>
                  <a:srgbClr val="FF0000"/>
                </a:solidFill>
              </a:rPr>
              <a:t>i</a:t>
            </a:r>
            <a:r>
              <a:rPr lang="en-US" altLang="zh-CN" sz="1778" dirty="0">
                <a:solidFill>
                  <a:srgbClr val="FF0000"/>
                </a:solidFill>
              </a:rPr>
              <a:t>=i</a:t>
            </a:r>
            <a:r>
              <a:rPr lang="en-US" altLang="zh-CN" sz="1778" dirty="0"/>
              <a:t> </a:t>
            </a:r>
          </a:p>
        </p:txBody>
      </p:sp>
      <p:sp>
        <p:nvSpPr>
          <p:cNvPr id="32" name="Rectangle 10">
            <a:extLst>
              <a:ext uri="{FF2B5EF4-FFF2-40B4-BE49-F238E27FC236}">
                <a16:creationId xmlns:a16="http://schemas.microsoft.com/office/drawing/2014/main" id="{514143B3-C8BE-4B4B-B53F-76C1CAFA05E1}"/>
              </a:ext>
            </a:extLst>
          </p:cNvPr>
          <p:cNvSpPr/>
          <p:nvPr/>
        </p:nvSpPr>
        <p:spPr>
          <a:xfrm>
            <a:off x="7992534" y="3239672"/>
            <a:ext cx="675922" cy="338667"/>
          </a:xfrm>
          <a:prstGeom prst="rect">
            <a:avLst/>
          </a:prstGeom>
          <a:solidFill>
            <a:srgbClr val="00FFCC"/>
          </a:solidFill>
          <a:ln w="9525">
            <a:noFill/>
          </a:ln>
        </p:spPr>
        <p:txBody>
          <a:bodyPr wrap="none" anchor="ctr"/>
          <a:lstStyle/>
          <a:p>
            <a:pPr algn="ctr">
              <a:buFont typeface="Wingdings" panose="05000000000000000000" pitchFamily="2" charset="2"/>
              <a:buNone/>
            </a:pPr>
            <a:r>
              <a:rPr lang="en-US" altLang="zh-CN" sz="1778" dirty="0">
                <a:solidFill>
                  <a:srgbClr val="FF0000"/>
                </a:solidFill>
              </a:rPr>
              <a:t>c</a:t>
            </a:r>
            <a:r>
              <a:rPr lang="en-US" altLang="zh-CN" sz="1778" baseline="-30000" dirty="0">
                <a:solidFill>
                  <a:srgbClr val="FF0000"/>
                </a:solidFill>
              </a:rPr>
              <a:t>i</a:t>
            </a:r>
            <a:r>
              <a:rPr lang="en-US" altLang="zh-CN" sz="1778" dirty="0">
                <a:solidFill>
                  <a:srgbClr val="FF0000"/>
                </a:solidFill>
              </a:rPr>
              <a:t>=1</a:t>
            </a:r>
            <a:r>
              <a:rPr lang="en-US" altLang="zh-CN" sz="1778" dirty="0"/>
              <a:t> </a:t>
            </a:r>
          </a:p>
        </p:txBody>
      </p:sp>
      <p:sp>
        <p:nvSpPr>
          <p:cNvPr id="26" name="Rectangle 6">
            <a:extLst>
              <a:ext uri="{FF2B5EF4-FFF2-40B4-BE49-F238E27FC236}">
                <a16:creationId xmlns:a16="http://schemas.microsoft.com/office/drawing/2014/main" id="{EEB6750B-AC4C-CE45-B6DE-0FE561F0CC0A}"/>
              </a:ext>
            </a:extLst>
          </p:cNvPr>
          <p:cNvSpPr/>
          <p:nvPr/>
        </p:nvSpPr>
        <p:spPr>
          <a:xfrm>
            <a:off x="5823655" y="2954867"/>
            <a:ext cx="2204730" cy="338667"/>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t>如果</a:t>
            </a:r>
            <a:r>
              <a:rPr lang="en-US" altLang="zh-CN" sz="1778" dirty="0"/>
              <a:t>i-1=2</a:t>
            </a:r>
            <a:r>
              <a:rPr lang="en-US" altLang="zh-CN" sz="1778" baseline="30000" dirty="0"/>
              <a:t>m</a:t>
            </a:r>
            <a:r>
              <a:rPr lang="zh-CN" altLang="en-US" sz="1422" dirty="0"/>
              <a:t>（</a:t>
            </a:r>
            <a:r>
              <a:rPr lang="en-US" altLang="zh-CN" sz="1422" dirty="0"/>
              <a:t>2</a:t>
            </a:r>
            <a:r>
              <a:rPr lang="zh-CN" altLang="en-US" sz="1422" dirty="0"/>
              <a:t>的整数幂）</a:t>
            </a:r>
            <a:endParaRPr lang="en-US" altLang="zh-CN" sz="1422" baseline="30000" dirty="0"/>
          </a:p>
        </p:txBody>
      </p:sp>
      <p:sp>
        <p:nvSpPr>
          <p:cNvPr id="3" name="Slide Number Placeholder 2">
            <a:extLst>
              <a:ext uri="{FF2B5EF4-FFF2-40B4-BE49-F238E27FC236}">
                <a16:creationId xmlns:a16="http://schemas.microsoft.com/office/drawing/2014/main" id="{D5E9AFA7-1722-5549-929B-A5FB87B0425D}"/>
              </a:ext>
            </a:extLst>
          </p:cNvPr>
          <p:cNvSpPr>
            <a:spLocks noGrp="1"/>
          </p:cNvSpPr>
          <p:nvPr>
            <p:ph type="sldNum" sz="quarter" idx="12"/>
          </p:nvPr>
        </p:nvSpPr>
        <p:spPr>
          <a:xfrm>
            <a:off x="6553200" y="6376243"/>
            <a:ext cx="2133600" cy="365125"/>
          </a:xfrm>
        </p:spPr>
        <p:txBody>
          <a:bodyPr/>
          <a:lstStyle/>
          <a:p>
            <a:fld id="{0063EC4C-CFD8-4F45-A0A2-30028C1F73DB}" type="slidenum">
              <a:rPr lang="en-CN" smtClean="0"/>
              <a:pPr/>
              <a:t>38</a:t>
            </a:fld>
            <a:endParaRPr lang="zh-CN" altLang="en-US" sz="1067" b="1" kern="1200" dirty="0">
              <a:solidFill>
                <a:srgbClr val="F79646">
                  <a:lumMod val="75000"/>
                </a:srgbClr>
              </a:solidFill>
              <a:latin typeface="+mn-lt"/>
              <a:ea typeface="+mn-ea"/>
              <a:cs typeface="+mn-cs"/>
            </a:endParaRPr>
          </a:p>
        </p:txBody>
      </p:sp>
    </p:spTree>
    <p:extLst>
      <p:ext uri="{BB962C8B-B14F-4D97-AF65-F5344CB8AC3E}">
        <p14:creationId xmlns:p14="http://schemas.microsoft.com/office/powerpoint/2010/main" val="157237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dissolv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dissolve">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dissolv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dissolv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P spid="27" grpId="0" animBg="1"/>
      <p:bldP spid="28" grpId="0" animBg="1"/>
      <p:bldP spid="29" grpId="0" animBg="1"/>
      <p:bldP spid="31" grpId="0" animBg="1"/>
      <p:bldP spid="32"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536A061-47F6-A642-9B53-6C48EF3BF036}"/>
              </a:ext>
            </a:extLst>
          </p:cNvPr>
          <p:cNvSpPr>
            <a:spLocks noGrp="1"/>
          </p:cNvSpPr>
          <p:nvPr>
            <p:ph idx="4294967295"/>
          </p:nvPr>
        </p:nvSpPr>
        <p:spPr>
          <a:xfrm>
            <a:off x="381000" y="1544470"/>
            <a:ext cx="8229600" cy="4322930"/>
          </a:xfrm>
        </p:spPr>
        <p:txBody>
          <a:bodyPr/>
          <a:lstStyle/>
          <a:p>
            <a:r>
              <a:rPr lang="en-CN" dirty="0"/>
              <a:t>初始为空的表上n次TABLE</a:t>
            </a:r>
            <a:r>
              <a:rPr lang="en-US" altLang="zh-CN" dirty="0"/>
              <a:t>-INSERT</a:t>
            </a:r>
            <a:r>
              <a:rPr lang="zh-CN" altLang="en-US" dirty="0"/>
              <a:t>操作的代价分析</a:t>
            </a:r>
            <a:endParaRPr lang="en-US" altLang="zh-CN" dirty="0"/>
          </a:p>
          <a:p>
            <a:pPr lvl="1"/>
            <a:r>
              <a:rPr lang="en-US" altLang="zh-CN" dirty="0"/>
              <a:t>-</a:t>
            </a:r>
            <a:r>
              <a:rPr lang="zh-CN" altLang="en-US" dirty="0">
                <a:solidFill>
                  <a:srgbClr val="FF0000"/>
                </a:solidFill>
              </a:rPr>
              <a:t>会计法分析</a:t>
            </a:r>
            <a:endParaRPr lang="en-CN" dirty="0">
              <a:solidFill>
                <a:srgbClr val="FF0000"/>
              </a:solidFill>
            </a:endParaRPr>
          </a:p>
        </p:txBody>
      </p:sp>
      <p:sp>
        <p:nvSpPr>
          <p:cNvPr id="13" name="Rectangle 6">
            <a:extLst>
              <a:ext uri="{FF2B5EF4-FFF2-40B4-BE49-F238E27FC236}">
                <a16:creationId xmlns:a16="http://schemas.microsoft.com/office/drawing/2014/main" id="{257B426E-2F5B-5B4B-856A-3A1301A8310B}"/>
              </a:ext>
            </a:extLst>
          </p:cNvPr>
          <p:cNvSpPr/>
          <p:nvPr/>
        </p:nvSpPr>
        <p:spPr>
          <a:xfrm>
            <a:off x="539552" y="2523067"/>
            <a:ext cx="6908800" cy="3522133"/>
          </a:xfrm>
          <a:prstGeom prst="rect">
            <a:avLst/>
          </a:prstGeom>
          <a:solidFill>
            <a:schemeClr val="accent1"/>
          </a:solidFill>
          <a:ln w="9525" cap="flat" cmpd="sng">
            <a:solidFill>
              <a:schemeClr val="tx1"/>
            </a:solidFill>
            <a:prstDash val="solid"/>
            <a:miter/>
            <a:headEnd type="none" w="med" len="med"/>
            <a:tailEnd type="none" w="med" len="med"/>
          </a:ln>
        </p:spPr>
        <p:txBody>
          <a:bodyPr anchor="t"/>
          <a:lstStyle/>
          <a:p>
            <a:pPr marL="304804" indent="-304804">
              <a:spcBef>
                <a:spcPct val="20000"/>
              </a:spcBef>
            </a:pPr>
            <a:r>
              <a:rPr lang="zh-CN" altLang="en-US" sz="1600" dirty="0">
                <a:solidFill>
                  <a:schemeClr val="bg1"/>
                </a:solidFill>
              </a:rPr>
              <a:t>算法：</a:t>
            </a:r>
            <a:r>
              <a:rPr lang="en-US" altLang="zh-CN" sz="1600" dirty="0">
                <a:solidFill>
                  <a:schemeClr val="bg1"/>
                </a:solidFill>
              </a:rPr>
              <a:t>TABLE—INSERT(T, x)</a:t>
            </a:r>
          </a:p>
          <a:p>
            <a:pPr marL="304804" indent="-304804">
              <a:spcBef>
                <a:spcPct val="20000"/>
              </a:spcBef>
            </a:pPr>
            <a:r>
              <a:rPr lang="en-US" altLang="zh-CN" sz="1600" dirty="0">
                <a:solidFill>
                  <a:schemeClr val="bg1"/>
                </a:solidFill>
              </a:rPr>
              <a:t>1          If  size[T]=0</a:t>
            </a:r>
            <a:r>
              <a:rPr lang="zh-CN" altLang="en-US" sz="1600" dirty="0">
                <a:solidFill>
                  <a:schemeClr val="bg1"/>
                </a:solidFill>
              </a:rPr>
              <a:t> </a:t>
            </a:r>
            <a:r>
              <a:rPr lang="en-US" altLang="zh-CN" sz="1600" dirty="0">
                <a:solidFill>
                  <a:schemeClr val="bg1"/>
                </a:solidFill>
              </a:rPr>
              <a:t>Then</a:t>
            </a:r>
          </a:p>
          <a:p>
            <a:pPr marL="304804" indent="-304804">
              <a:spcBef>
                <a:spcPct val="20000"/>
              </a:spcBef>
            </a:pPr>
            <a:r>
              <a:rPr lang="en-US" altLang="zh-CN" sz="1600" dirty="0">
                <a:solidFill>
                  <a:schemeClr val="bg1"/>
                </a:solidFill>
              </a:rPr>
              <a:t>2          </a:t>
            </a:r>
            <a:r>
              <a:rPr lang="zh-CN" altLang="en-US" sz="1600" dirty="0">
                <a:solidFill>
                  <a:schemeClr val="bg1"/>
                </a:solidFill>
              </a:rPr>
              <a:t>          </a:t>
            </a:r>
            <a:r>
              <a:rPr lang="en-US" altLang="zh-CN" sz="1600" dirty="0">
                <a:solidFill>
                  <a:schemeClr val="bg1"/>
                </a:solidFill>
              </a:rPr>
              <a:t>allocate table[T] with 1 slot;</a:t>
            </a:r>
          </a:p>
          <a:p>
            <a:pPr marL="304804" indent="-304804">
              <a:spcBef>
                <a:spcPct val="20000"/>
              </a:spcBef>
            </a:pPr>
            <a:r>
              <a:rPr lang="en-US" altLang="zh-CN" sz="1600" dirty="0">
                <a:solidFill>
                  <a:schemeClr val="bg1"/>
                </a:solidFill>
              </a:rPr>
              <a:t>3                </a:t>
            </a:r>
            <a:r>
              <a:rPr lang="zh-CN" altLang="en-US" sz="1600" dirty="0">
                <a:solidFill>
                  <a:schemeClr val="bg1"/>
                </a:solidFill>
              </a:rPr>
              <a:t>    </a:t>
            </a:r>
            <a:r>
              <a:rPr lang="en-US" altLang="zh-CN" sz="1600" dirty="0">
                <a:solidFill>
                  <a:schemeClr val="bg1"/>
                </a:solidFill>
              </a:rPr>
              <a:t>size[T]</a:t>
            </a:r>
            <a:r>
              <a:rPr lang="en-US" altLang="zh-CN" sz="1600" dirty="0">
                <a:solidFill>
                  <a:schemeClr val="bg1"/>
                </a:solidFill>
                <a:sym typeface="Symbol" panose="05050102010706020507" pitchFamily="18" charset="2"/>
              </a:rPr>
              <a:t></a:t>
            </a:r>
            <a:r>
              <a:rPr lang="en-US" altLang="zh-CN" sz="1600" dirty="0">
                <a:solidFill>
                  <a:schemeClr val="bg1"/>
                </a:solidFill>
              </a:rPr>
              <a:t>1;</a:t>
            </a:r>
          </a:p>
          <a:p>
            <a:pPr marL="304804" indent="-304804">
              <a:spcBef>
                <a:spcPct val="20000"/>
              </a:spcBef>
            </a:pPr>
            <a:r>
              <a:rPr lang="en-US" altLang="zh-CN" sz="1600" dirty="0">
                <a:solidFill>
                  <a:schemeClr val="bg1"/>
                </a:solidFill>
              </a:rPr>
              <a:t>4          If  num[T]=size[T] Then</a:t>
            </a:r>
          </a:p>
          <a:p>
            <a:pPr marL="304804" indent="-304804">
              <a:spcBef>
                <a:spcPct val="20000"/>
              </a:spcBef>
            </a:pPr>
            <a:r>
              <a:rPr lang="en-US" altLang="zh-CN" sz="1600" dirty="0">
                <a:solidFill>
                  <a:schemeClr val="bg1"/>
                </a:solidFill>
              </a:rPr>
              <a:t>5               </a:t>
            </a:r>
            <a:r>
              <a:rPr lang="zh-CN" altLang="en-US" sz="1600" dirty="0">
                <a:solidFill>
                  <a:schemeClr val="bg1"/>
                </a:solidFill>
              </a:rPr>
              <a:t>     </a:t>
            </a:r>
            <a:r>
              <a:rPr lang="en-US" altLang="zh-CN" sz="1600" dirty="0">
                <a:solidFill>
                  <a:schemeClr val="bg1"/>
                </a:solidFill>
              </a:rPr>
              <a:t>allocate new table with 2</a:t>
            </a:r>
            <a:r>
              <a:rPr lang="en-US" altLang="zh-CN" sz="1600" dirty="0">
                <a:solidFill>
                  <a:schemeClr val="bg1"/>
                </a:solidFill>
                <a:sym typeface="Symbol" panose="05050102010706020507" pitchFamily="18" charset="2"/>
              </a:rPr>
              <a:t></a:t>
            </a:r>
            <a:r>
              <a:rPr lang="en-US" altLang="zh-CN" sz="1600" dirty="0">
                <a:solidFill>
                  <a:schemeClr val="bg1"/>
                </a:solidFill>
              </a:rPr>
              <a:t>size[T] slots;</a:t>
            </a:r>
          </a:p>
          <a:p>
            <a:pPr marL="304804" indent="-304804">
              <a:spcBef>
                <a:spcPct val="20000"/>
              </a:spcBef>
            </a:pPr>
            <a:r>
              <a:rPr lang="en-US" altLang="zh-CN" sz="1600" dirty="0">
                <a:solidFill>
                  <a:schemeClr val="bg1"/>
                </a:solidFill>
              </a:rPr>
              <a:t>6                </a:t>
            </a:r>
            <a:r>
              <a:rPr lang="zh-CN" altLang="en-US" sz="1600" dirty="0">
                <a:solidFill>
                  <a:schemeClr val="bg1"/>
                </a:solidFill>
              </a:rPr>
              <a:t>    </a:t>
            </a:r>
            <a:r>
              <a:rPr lang="en-US" altLang="zh-CN" sz="1600" dirty="0">
                <a:solidFill>
                  <a:schemeClr val="bg1"/>
                </a:solidFill>
              </a:rPr>
              <a:t>insert all items in table[T] into new-table;</a:t>
            </a:r>
          </a:p>
          <a:p>
            <a:pPr marL="304804" indent="-304804">
              <a:spcBef>
                <a:spcPct val="20000"/>
              </a:spcBef>
            </a:pPr>
            <a:r>
              <a:rPr lang="en-US" altLang="zh-CN" sz="1600" dirty="0">
                <a:solidFill>
                  <a:schemeClr val="bg1"/>
                </a:solidFill>
              </a:rPr>
              <a:t>7                </a:t>
            </a:r>
            <a:r>
              <a:rPr lang="zh-CN" altLang="en-US" sz="1600" dirty="0">
                <a:solidFill>
                  <a:schemeClr val="bg1"/>
                </a:solidFill>
              </a:rPr>
              <a:t>    </a:t>
            </a:r>
            <a:r>
              <a:rPr lang="en-US" altLang="zh-CN" sz="1600" dirty="0">
                <a:solidFill>
                  <a:schemeClr val="bg1"/>
                </a:solidFill>
              </a:rPr>
              <a:t>free table[T];</a:t>
            </a:r>
          </a:p>
          <a:p>
            <a:pPr marL="304804" indent="-304804">
              <a:spcBef>
                <a:spcPct val="20000"/>
              </a:spcBef>
            </a:pPr>
            <a:r>
              <a:rPr lang="en-US" altLang="zh-CN" sz="1600" dirty="0">
                <a:solidFill>
                  <a:schemeClr val="bg1"/>
                </a:solidFill>
              </a:rPr>
              <a:t>8                </a:t>
            </a:r>
            <a:r>
              <a:rPr lang="zh-CN" altLang="en-US" sz="1600" dirty="0">
                <a:solidFill>
                  <a:schemeClr val="bg1"/>
                </a:solidFill>
              </a:rPr>
              <a:t>    </a:t>
            </a:r>
            <a:r>
              <a:rPr lang="en-US" altLang="zh-CN" sz="1600" dirty="0">
                <a:solidFill>
                  <a:schemeClr val="bg1"/>
                </a:solidFill>
              </a:rPr>
              <a:t>table[T]</a:t>
            </a:r>
            <a:r>
              <a:rPr lang="en-US" altLang="zh-CN" sz="1600" dirty="0">
                <a:solidFill>
                  <a:schemeClr val="bg1"/>
                </a:solidFill>
                <a:sym typeface="Symbol" panose="05050102010706020507" pitchFamily="18" charset="2"/>
              </a:rPr>
              <a:t></a:t>
            </a:r>
            <a:r>
              <a:rPr lang="en-US" altLang="zh-CN" sz="1600" dirty="0">
                <a:solidFill>
                  <a:schemeClr val="bg1"/>
                </a:solidFill>
              </a:rPr>
              <a:t>new-table;</a:t>
            </a:r>
          </a:p>
          <a:p>
            <a:pPr marL="304804" indent="-304804">
              <a:spcBef>
                <a:spcPct val="20000"/>
              </a:spcBef>
            </a:pPr>
            <a:r>
              <a:rPr lang="en-US" altLang="zh-CN" sz="1600" dirty="0">
                <a:solidFill>
                  <a:schemeClr val="bg1"/>
                </a:solidFill>
              </a:rPr>
              <a:t>9                </a:t>
            </a:r>
            <a:r>
              <a:rPr lang="zh-CN" altLang="en-US" sz="1600" dirty="0">
                <a:solidFill>
                  <a:schemeClr val="bg1"/>
                </a:solidFill>
              </a:rPr>
              <a:t>    </a:t>
            </a:r>
            <a:r>
              <a:rPr lang="en-US" altLang="zh-CN" sz="1600" dirty="0">
                <a:solidFill>
                  <a:schemeClr val="bg1"/>
                </a:solidFill>
              </a:rPr>
              <a:t>size[T]</a:t>
            </a:r>
            <a:r>
              <a:rPr lang="en-US" altLang="zh-CN" sz="1600" dirty="0">
                <a:solidFill>
                  <a:schemeClr val="bg1"/>
                </a:solidFill>
                <a:sym typeface="Symbol" panose="05050102010706020507" pitchFamily="18" charset="2"/>
              </a:rPr>
              <a:t></a:t>
            </a:r>
            <a:r>
              <a:rPr lang="en-US" altLang="zh-CN" sz="1600" dirty="0">
                <a:solidFill>
                  <a:schemeClr val="bg1"/>
                </a:solidFill>
              </a:rPr>
              <a:t>2</a:t>
            </a:r>
            <a:r>
              <a:rPr lang="en-US" altLang="zh-CN" sz="1600" dirty="0">
                <a:solidFill>
                  <a:schemeClr val="bg1"/>
                </a:solidFill>
                <a:sym typeface="Symbol" panose="05050102010706020507" pitchFamily="18" charset="2"/>
              </a:rPr>
              <a:t></a:t>
            </a:r>
            <a:r>
              <a:rPr lang="en-US" altLang="zh-CN" sz="1600" dirty="0">
                <a:solidFill>
                  <a:schemeClr val="bg1"/>
                </a:solidFill>
              </a:rPr>
              <a:t>size[T];</a:t>
            </a:r>
          </a:p>
          <a:p>
            <a:pPr marL="304804" indent="-304804">
              <a:spcBef>
                <a:spcPct val="20000"/>
              </a:spcBef>
            </a:pPr>
            <a:r>
              <a:rPr lang="en-US" altLang="zh-CN" sz="1600" dirty="0">
                <a:solidFill>
                  <a:schemeClr val="bg1"/>
                </a:solidFill>
              </a:rPr>
              <a:t>10     </a:t>
            </a:r>
            <a:r>
              <a:rPr lang="zh-CN" altLang="en-US" sz="1600" dirty="0">
                <a:solidFill>
                  <a:schemeClr val="bg1"/>
                </a:solidFill>
              </a:rPr>
              <a:t>   </a:t>
            </a:r>
            <a:r>
              <a:rPr lang="en-US" altLang="zh-CN" sz="1600" dirty="0">
                <a:solidFill>
                  <a:schemeClr val="bg1"/>
                </a:solidFill>
              </a:rPr>
              <a:t>Insert x into table[T];</a:t>
            </a:r>
          </a:p>
          <a:p>
            <a:pPr marL="304804" indent="-304804">
              <a:spcBef>
                <a:spcPct val="20000"/>
              </a:spcBef>
            </a:pPr>
            <a:r>
              <a:rPr lang="en-US" altLang="zh-CN" sz="1600" dirty="0">
                <a:solidFill>
                  <a:schemeClr val="bg1"/>
                </a:solidFill>
              </a:rPr>
              <a:t>11     </a:t>
            </a:r>
            <a:r>
              <a:rPr lang="zh-CN" altLang="en-US" sz="1600" dirty="0">
                <a:solidFill>
                  <a:schemeClr val="bg1"/>
                </a:solidFill>
              </a:rPr>
              <a:t>   </a:t>
            </a:r>
            <a:r>
              <a:rPr lang="en-US" altLang="zh-CN" sz="1600" dirty="0">
                <a:solidFill>
                  <a:schemeClr val="bg1"/>
                </a:solidFill>
              </a:rPr>
              <a:t>num[T]</a:t>
            </a:r>
            <a:r>
              <a:rPr lang="en-US" altLang="zh-CN" sz="1600" dirty="0">
                <a:solidFill>
                  <a:schemeClr val="bg1"/>
                </a:solidFill>
                <a:sym typeface="Symbol" panose="05050102010706020507" pitchFamily="18" charset="2"/>
              </a:rPr>
              <a:t></a:t>
            </a:r>
            <a:r>
              <a:rPr lang="en-US" altLang="zh-CN" sz="1600" dirty="0">
                <a:solidFill>
                  <a:schemeClr val="bg1"/>
                </a:solidFill>
              </a:rPr>
              <a:t>num[T]+1 </a:t>
            </a:r>
            <a:endParaRPr lang="zh-CN" altLang="en-US" sz="1600" dirty="0">
              <a:solidFill>
                <a:schemeClr val="bg1"/>
              </a:solidFill>
            </a:endParaRPr>
          </a:p>
        </p:txBody>
      </p:sp>
      <p:sp>
        <p:nvSpPr>
          <p:cNvPr id="14" name="Rectangle 5">
            <a:extLst>
              <a:ext uri="{FF2B5EF4-FFF2-40B4-BE49-F238E27FC236}">
                <a16:creationId xmlns:a16="http://schemas.microsoft.com/office/drawing/2014/main" id="{253C19B4-74F7-AC42-A2A5-9CD056E855A8}"/>
              </a:ext>
            </a:extLst>
          </p:cNvPr>
          <p:cNvSpPr/>
          <p:nvPr/>
        </p:nvSpPr>
        <p:spPr>
          <a:xfrm>
            <a:off x="5596114" y="2683933"/>
            <a:ext cx="3456384" cy="4064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latin typeface="宋体" panose="02010600030101010101" pitchFamily="2" charset="-122"/>
              </a:rPr>
              <a:t>每次执行</a:t>
            </a:r>
            <a:r>
              <a:rPr lang="en-US" altLang="zh-CN" sz="1422" dirty="0"/>
              <a:t>TABLE—INSERT</a:t>
            </a:r>
            <a:r>
              <a:rPr lang="zh-CN" altLang="en-US" sz="1422" dirty="0">
                <a:latin typeface="宋体" panose="02010600030101010101" pitchFamily="2" charset="-122"/>
              </a:rPr>
              <a:t>平摊代价为</a:t>
            </a:r>
            <a:r>
              <a:rPr lang="zh-CN" altLang="en-US" sz="1422" dirty="0"/>
              <a:t>3</a:t>
            </a:r>
            <a:endParaRPr lang="en-US" altLang="zh-CN" sz="1422" dirty="0"/>
          </a:p>
          <a:p>
            <a:pPr>
              <a:buFont typeface="Wingdings" panose="05000000000000000000" pitchFamily="2" charset="2"/>
              <a:buNone/>
            </a:pPr>
            <a:r>
              <a:rPr lang="zh-CN" altLang="en-US" sz="1422" dirty="0"/>
              <a:t>（第一步是</a:t>
            </a:r>
            <a:r>
              <a:rPr lang="en-US" altLang="zh-CN" sz="1422" dirty="0"/>
              <a:t>2</a:t>
            </a:r>
            <a:r>
              <a:rPr lang="zh-CN" altLang="en-US" sz="1422" dirty="0"/>
              <a:t>）： </a:t>
            </a:r>
          </a:p>
        </p:txBody>
      </p:sp>
      <p:sp>
        <p:nvSpPr>
          <p:cNvPr id="15" name="Rectangle 6">
            <a:extLst>
              <a:ext uri="{FF2B5EF4-FFF2-40B4-BE49-F238E27FC236}">
                <a16:creationId xmlns:a16="http://schemas.microsoft.com/office/drawing/2014/main" id="{93C1FE23-2544-4648-A2ED-33276D099DB4}"/>
              </a:ext>
            </a:extLst>
          </p:cNvPr>
          <p:cNvSpPr/>
          <p:nvPr/>
        </p:nvSpPr>
        <p:spPr>
          <a:xfrm>
            <a:off x="5596114" y="3090333"/>
            <a:ext cx="3456384" cy="4064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latin typeface="宋体" panose="02010600030101010101" pitchFamily="2" charset="-122"/>
              </a:rPr>
              <a:t>1支付这一步中的基本插入操作的实际代价</a:t>
            </a:r>
            <a:r>
              <a:rPr lang="en-US" altLang="zh-CN" sz="1422" dirty="0"/>
              <a:t> </a:t>
            </a:r>
          </a:p>
        </p:txBody>
      </p:sp>
      <p:sp>
        <p:nvSpPr>
          <p:cNvPr id="16" name="Rectangle 7">
            <a:extLst>
              <a:ext uri="{FF2B5EF4-FFF2-40B4-BE49-F238E27FC236}">
                <a16:creationId xmlns:a16="http://schemas.microsoft.com/office/drawing/2014/main" id="{8D1485D5-A6A6-0A41-AAFD-8E06B9DE0D9A}"/>
              </a:ext>
            </a:extLst>
          </p:cNvPr>
          <p:cNvSpPr/>
          <p:nvPr/>
        </p:nvSpPr>
        <p:spPr>
          <a:xfrm>
            <a:off x="5596114" y="3496733"/>
            <a:ext cx="3456384" cy="4064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latin typeface="宋体" panose="02010600030101010101" pitchFamily="2" charset="-122"/>
              </a:rPr>
              <a:t>1作为自身的存款</a:t>
            </a:r>
            <a:r>
              <a:rPr lang="zh-CN" altLang="en-US" sz="1422" dirty="0"/>
              <a:t> </a:t>
            </a:r>
          </a:p>
        </p:txBody>
      </p:sp>
      <p:sp>
        <p:nvSpPr>
          <p:cNvPr id="17" name="Rectangle 8">
            <a:extLst>
              <a:ext uri="{FF2B5EF4-FFF2-40B4-BE49-F238E27FC236}">
                <a16:creationId xmlns:a16="http://schemas.microsoft.com/office/drawing/2014/main" id="{CC4C08CB-B703-6C49-974E-7176F4E6E70A}"/>
              </a:ext>
            </a:extLst>
          </p:cNvPr>
          <p:cNvSpPr/>
          <p:nvPr/>
        </p:nvSpPr>
        <p:spPr>
          <a:xfrm>
            <a:off x="5596114" y="3903133"/>
            <a:ext cx="3456384" cy="4064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latin typeface="宋体" panose="02010600030101010101" pitchFamily="2" charset="-122"/>
              </a:rPr>
              <a:t>1存入表中第一个没有存款的数据上</a:t>
            </a:r>
            <a:endParaRPr lang="zh-CN" altLang="en-US" sz="1422" dirty="0"/>
          </a:p>
        </p:txBody>
      </p:sp>
      <p:sp>
        <p:nvSpPr>
          <p:cNvPr id="18" name="Rectangle 9">
            <a:extLst>
              <a:ext uri="{FF2B5EF4-FFF2-40B4-BE49-F238E27FC236}">
                <a16:creationId xmlns:a16="http://schemas.microsoft.com/office/drawing/2014/main" id="{6016D8B3-4ACE-364A-B957-5C155FE0E6DD}"/>
              </a:ext>
            </a:extLst>
          </p:cNvPr>
          <p:cNvSpPr/>
          <p:nvPr/>
        </p:nvSpPr>
        <p:spPr>
          <a:xfrm>
            <a:off x="5596114" y="4309533"/>
            <a:ext cx="3456384" cy="8128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latin typeface="宋体" panose="02010600030101010101" pitchFamily="2" charset="-122"/>
              </a:rPr>
              <a:t>当发生表的扩张时，数据的复制的代价由</a:t>
            </a:r>
          </a:p>
          <a:p>
            <a:pPr>
              <a:buFont typeface="Wingdings" panose="05000000000000000000" pitchFamily="2" charset="2"/>
              <a:buNone/>
            </a:pPr>
            <a:r>
              <a:rPr lang="zh-CN" altLang="en-US" sz="1422" dirty="0">
                <a:latin typeface="宋体" panose="02010600030101010101" pitchFamily="2" charset="-122"/>
              </a:rPr>
              <a:t>数据上的存款来支付</a:t>
            </a:r>
            <a:endParaRPr lang="zh-CN" altLang="en-US" sz="1422" dirty="0"/>
          </a:p>
        </p:txBody>
      </p:sp>
      <p:sp>
        <p:nvSpPr>
          <p:cNvPr id="19" name="Rectangle 11">
            <a:extLst>
              <a:ext uri="{FF2B5EF4-FFF2-40B4-BE49-F238E27FC236}">
                <a16:creationId xmlns:a16="http://schemas.microsoft.com/office/drawing/2014/main" id="{0D8B1A64-55F5-E84C-90A9-63658E6E70E0}"/>
              </a:ext>
            </a:extLst>
          </p:cNvPr>
          <p:cNvSpPr/>
          <p:nvPr/>
        </p:nvSpPr>
        <p:spPr>
          <a:xfrm>
            <a:off x="5596114" y="5122333"/>
            <a:ext cx="3456384" cy="8128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t>初始为空的表上</a:t>
            </a:r>
            <a:r>
              <a:rPr lang="en-US" altLang="zh-CN" sz="1422" dirty="0"/>
              <a:t>n</a:t>
            </a:r>
            <a:r>
              <a:rPr lang="zh-CN" altLang="en-US" sz="1422" dirty="0"/>
              <a:t>次</a:t>
            </a:r>
            <a:r>
              <a:rPr lang="en-US" altLang="zh-CN" sz="1422" dirty="0"/>
              <a:t>TABLE-INSERT</a:t>
            </a:r>
            <a:r>
              <a:rPr lang="zh-CN" altLang="en-US" sz="1422" dirty="0"/>
              <a:t>操作的</a:t>
            </a:r>
          </a:p>
          <a:p>
            <a:pPr>
              <a:buFont typeface="Wingdings" panose="05000000000000000000" pitchFamily="2" charset="2"/>
              <a:buNone/>
            </a:pPr>
            <a:r>
              <a:rPr lang="zh-CN" altLang="en-US" sz="1422" dirty="0">
                <a:latin typeface="宋体" panose="02010600030101010101" pitchFamily="2" charset="-122"/>
              </a:rPr>
              <a:t>平摊代价总和为3</a:t>
            </a:r>
            <a:r>
              <a:rPr lang="en-US" altLang="zh-CN" sz="1422" dirty="0">
                <a:latin typeface="宋体" panose="02010600030101010101" pitchFamily="2" charset="-122"/>
              </a:rPr>
              <a:t>n</a:t>
            </a:r>
          </a:p>
        </p:txBody>
      </p:sp>
      <p:sp>
        <p:nvSpPr>
          <p:cNvPr id="20" name="AutoShape 10">
            <a:extLst>
              <a:ext uri="{FF2B5EF4-FFF2-40B4-BE49-F238E27FC236}">
                <a16:creationId xmlns:a16="http://schemas.microsoft.com/office/drawing/2014/main" id="{B084F061-AB4B-E149-8957-E5CB5706A4ED}"/>
              </a:ext>
            </a:extLst>
          </p:cNvPr>
          <p:cNvSpPr/>
          <p:nvPr/>
        </p:nvSpPr>
        <p:spPr>
          <a:xfrm>
            <a:off x="3099837" y="5413220"/>
            <a:ext cx="2245717" cy="733888"/>
          </a:xfrm>
          <a:prstGeom prst="wedgeEllipseCallout">
            <a:avLst>
              <a:gd name="adj1" fmla="val 63822"/>
              <a:gd name="adj2" fmla="val -115388"/>
            </a:avLst>
          </a:prstGeom>
          <a:solidFill>
            <a:srgbClr val="FF9933"/>
          </a:solidFill>
          <a:ln w="9525">
            <a:noFill/>
          </a:ln>
        </p:spPr>
        <p:txBody>
          <a:bodyPr anchor="t"/>
          <a:lstStyle/>
          <a:p>
            <a:pPr algn="ctr">
              <a:buFont typeface="Wingdings" panose="05000000000000000000" pitchFamily="2" charset="2"/>
              <a:buNone/>
            </a:pPr>
            <a:r>
              <a:rPr lang="zh-CN" altLang="en-US" sz="1778" dirty="0"/>
              <a:t>任何时候，存款总和非负</a:t>
            </a:r>
          </a:p>
        </p:txBody>
      </p:sp>
      <p:sp>
        <p:nvSpPr>
          <p:cNvPr id="3" name="Slide Number Placeholder 2">
            <a:extLst>
              <a:ext uri="{FF2B5EF4-FFF2-40B4-BE49-F238E27FC236}">
                <a16:creationId xmlns:a16="http://schemas.microsoft.com/office/drawing/2014/main" id="{6D2C98A0-73B2-934B-8020-382E169D43D5}"/>
              </a:ext>
            </a:extLst>
          </p:cNvPr>
          <p:cNvSpPr>
            <a:spLocks noGrp="1"/>
          </p:cNvSpPr>
          <p:nvPr>
            <p:ph type="sldNum" sz="quarter" idx="12"/>
          </p:nvPr>
        </p:nvSpPr>
        <p:spPr/>
        <p:txBody>
          <a:bodyPr/>
          <a:lstStyle/>
          <a:p>
            <a:fld id="{0063EC4C-CFD8-4F45-A0A2-30028C1F73DB}" type="slidenum">
              <a:rPr lang="en-CN" smtClean="0"/>
              <a:pPr/>
              <a:t>39</a:t>
            </a:fld>
            <a:endParaRPr lang="zh-CN" altLang="en-US" sz="1067" b="1" kern="1200" dirty="0">
              <a:solidFill>
                <a:srgbClr val="F79646">
                  <a:lumMod val="75000"/>
                </a:srgbClr>
              </a:solidFill>
              <a:latin typeface="+mn-lt"/>
              <a:ea typeface="+mn-ea"/>
              <a:cs typeface="+mn-cs"/>
            </a:endParaRPr>
          </a:p>
        </p:txBody>
      </p:sp>
      <p:sp>
        <p:nvSpPr>
          <p:cNvPr id="5" name="Title 4">
            <a:extLst>
              <a:ext uri="{FF2B5EF4-FFF2-40B4-BE49-F238E27FC236}">
                <a16:creationId xmlns:a16="http://schemas.microsoft.com/office/drawing/2014/main" id="{27001110-D88B-6046-8AA1-0BEC02156E3F}"/>
              </a:ext>
            </a:extLst>
          </p:cNvPr>
          <p:cNvSpPr>
            <a:spLocks noGrp="1"/>
          </p:cNvSpPr>
          <p:nvPr>
            <p:ph type="title"/>
          </p:nvPr>
        </p:nvSpPr>
        <p:spPr/>
        <p:txBody>
          <a:bodyPr/>
          <a:lstStyle/>
          <a:p>
            <a:r>
              <a:rPr lang="en-CN" dirty="0"/>
              <a:t>动态表</a:t>
            </a:r>
            <a:r>
              <a:rPr lang="en-US" altLang="zh-CN" dirty="0"/>
              <a:t>-</a:t>
            </a:r>
            <a:r>
              <a:rPr lang="zh-CN" altLang="en-US" sz="2489" dirty="0">
                <a:solidFill>
                  <a:srgbClr val="FF0000"/>
                </a:solidFill>
              </a:rPr>
              <a:t>表的扩张</a:t>
            </a:r>
            <a:endParaRPr lang="en-CN" dirty="0"/>
          </a:p>
        </p:txBody>
      </p:sp>
    </p:spTree>
    <p:extLst>
      <p:ext uri="{BB962C8B-B14F-4D97-AF65-F5344CB8AC3E}">
        <p14:creationId xmlns:p14="http://schemas.microsoft.com/office/powerpoint/2010/main" val="206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dissolv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Slide Number Placeholder 1"/>
          <p:cNvSpPr>
            <a:spLocks noGrp="1"/>
          </p:cNvSpPr>
          <p:nvPr>
            <p:ph type="sldNum" sz="quarter" idx="12"/>
          </p:nvPr>
        </p:nvSpPr>
        <p:spPr>
          <a:xfrm>
            <a:off x="3285067" y="7174090"/>
            <a:ext cx="2573867" cy="324556"/>
          </a:xfrm>
          <a:noFill/>
          <a:ln>
            <a:noFill/>
          </a:ln>
        </p:spPr>
        <p:txBody>
          <a:bodyPr vert="horz" lIns="81280" tIns="40640" rIns="81280" bIns="40640" rtlCol="0" anchor="ctr"/>
          <a:lstStyle>
            <a:lvl1pPr marL="0" lvl="0" indent="0" algn="ctr"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defRPr>
            </a:lvl1pPr>
            <a:lvl2pPr marL="406405" lvl="1"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2pPr>
            <a:lvl3pPr marL="812810" lvl="2"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3pPr>
            <a:lvl4pPr marL="1219215" lvl="3"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4pPr>
            <a:lvl5pPr marL="1625620" lvl="4" indent="0" algn="l" defTabSz="812810" rtl="0" eaLnBrk="1" fontAlgn="base" latinLnBrk="0" hangingPunct="1">
              <a:lnSpc>
                <a:spcPct val="100000"/>
              </a:lnSpc>
              <a:spcBef>
                <a:spcPct val="0"/>
              </a:spcBef>
              <a:spcAft>
                <a:spcPct val="0"/>
              </a:spcAft>
              <a:buNone/>
              <a:defRPr sz="2133" b="0" i="0" u="none" kern="1200" baseline="0">
                <a:solidFill>
                  <a:schemeClr val="tx1"/>
                </a:solidFill>
                <a:latin typeface="Times New Roman" panose="02020603050405020304" pitchFamily="18" charset="0"/>
                <a:ea typeface="宋体" panose="02010600030101010101" pitchFamily="2" charset="-122"/>
                <a:cs typeface="+mn-cs"/>
              </a:defRPr>
            </a:lvl5pPr>
          </a:lstStyle>
          <a:p>
            <a:fld id="{9A0DB2DC-4C9A-4742-B13C-FB6460FD3503}" type="slidenum">
              <a:rPr lang="zh-CN" altLang="en-US" sz="1067" dirty="0">
                <a:solidFill>
                  <a:srgbClr val="898989"/>
                </a:solidFill>
              </a:rPr>
              <a:pPr/>
              <a:t>4</a:t>
            </a:fld>
            <a:endParaRPr lang="zh-CN" altLang="en-US" sz="1067" dirty="0">
              <a:solidFill>
                <a:srgbClr val="898989"/>
              </a:solidFill>
            </a:endParaRPr>
          </a:p>
        </p:txBody>
      </p:sp>
      <p:sp>
        <p:nvSpPr>
          <p:cNvPr id="50183" name="Rectangle 13"/>
          <p:cNvSpPr/>
          <p:nvPr/>
        </p:nvSpPr>
        <p:spPr>
          <a:xfrm>
            <a:off x="1419578" y="1914878"/>
            <a:ext cx="6304844" cy="2944988"/>
          </a:xfrm>
          <a:prstGeom prst="rect">
            <a:avLst/>
          </a:prstGeom>
          <a:noFill/>
          <a:ln w="9525">
            <a:noFill/>
          </a:ln>
        </p:spPr>
        <p:txBody>
          <a:bodyPr lIns="81844" tIns="40923" rIns="81844" bIns="40923" anchor="ctr"/>
          <a:lstStyle/>
          <a:p>
            <a:pPr eaLnBrk="0" hangingPunct="0">
              <a:spcBef>
                <a:spcPct val="20000"/>
              </a:spcBef>
              <a:buFont typeface="Arial" panose="020B0604020202020204" pitchFamily="34" charset="0"/>
              <a:buNone/>
            </a:pPr>
            <a:r>
              <a:rPr lang="en-US" altLang="zh-CN" sz="3200" b="1" dirty="0">
                <a:latin typeface="Calibri" panose="020F0502020204030204" pitchFamily="34" charset="0"/>
              </a:rPr>
              <a:t>7.1 </a:t>
            </a:r>
            <a:r>
              <a:rPr lang="zh-CN" altLang="zh-CN" sz="3200" b="1" dirty="0">
                <a:latin typeface="Calibri" panose="020F0502020204030204" pitchFamily="34" charset="0"/>
              </a:rPr>
              <a:t>平摊分析原理</a:t>
            </a:r>
          </a:p>
          <a:p>
            <a:pPr eaLnBrk="0" hangingPunct="0">
              <a:spcBef>
                <a:spcPct val="20000"/>
              </a:spcBef>
              <a:buFont typeface="Arial" panose="020B0604020202020204" pitchFamily="34" charset="0"/>
              <a:buNone/>
            </a:pPr>
            <a:r>
              <a:rPr lang="en-US" altLang="zh-CN" sz="3200" b="1" dirty="0">
                <a:solidFill>
                  <a:srgbClr val="FF0000"/>
                </a:solidFill>
                <a:latin typeface="Calibri" panose="020F0502020204030204" pitchFamily="34" charset="0"/>
              </a:rPr>
              <a:t>7.2</a:t>
            </a:r>
            <a:r>
              <a:rPr lang="zh-CN" altLang="en-US" sz="3200" b="1" dirty="0">
                <a:solidFill>
                  <a:srgbClr val="FF0000"/>
                </a:solidFill>
                <a:latin typeface="Calibri" panose="020F0502020204030204" pitchFamily="34" charset="0"/>
              </a:rPr>
              <a:t> </a:t>
            </a:r>
            <a:r>
              <a:rPr lang="zh-CN" altLang="zh-CN" sz="3200" b="1" dirty="0">
                <a:solidFill>
                  <a:srgbClr val="FF0000"/>
                </a:solidFill>
                <a:latin typeface="Calibri" panose="020F0502020204030204" pitchFamily="34" charset="0"/>
              </a:rPr>
              <a:t>聚集方法</a:t>
            </a:r>
            <a:r>
              <a:rPr lang="zh-CN" altLang="en-US" sz="3200" b="1" dirty="0">
                <a:solidFill>
                  <a:srgbClr val="FF0000"/>
                </a:solidFill>
                <a:latin typeface="Calibri" panose="020F0502020204030204" pitchFamily="34" charset="0"/>
              </a:rPr>
              <a:t>（聚合分析）</a:t>
            </a:r>
            <a:endParaRPr lang="zh-CN" altLang="zh-CN" sz="3200" b="1" dirty="0">
              <a:solidFill>
                <a:srgbClr val="FF0000"/>
              </a:solidFill>
              <a:latin typeface="Calibri" panose="020F0502020204030204" pitchFamily="34" charset="0"/>
            </a:endParaRP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7.3 </a:t>
            </a:r>
            <a:r>
              <a:rPr lang="zh-CN" altLang="zh-CN" sz="3200" b="1" dirty="0">
                <a:latin typeface="Calibri" panose="020F0502020204030204" pitchFamily="34" charset="0"/>
              </a:rPr>
              <a:t>会计方法</a:t>
            </a: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7.4 </a:t>
            </a:r>
            <a:r>
              <a:rPr lang="zh-CN" altLang="zh-CN" sz="3200" b="1" dirty="0">
                <a:latin typeface="Calibri" panose="020F0502020204030204" pitchFamily="34" charset="0"/>
              </a:rPr>
              <a:t>势能方法</a:t>
            </a:r>
          </a:p>
          <a:p>
            <a:pPr eaLnBrk="0" hangingPunct="0">
              <a:spcBef>
                <a:spcPct val="20000"/>
              </a:spcBef>
              <a:buFont typeface="Arial" panose="020B0604020202020204" pitchFamily="34" charset="0"/>
              <a:buNone/>
            </a:pPr>
            <a:r>
              <a:rPr lang="en-US" altLang="zh-CN" sz="3200" b="1" dirty="0">
                <a:latin typeface="Calibri" panose="020F0502020204030204" pitchFamily="34" charset="0"/>
              </a:rPr>
              <a:t>7.5 </a:t>
            </a:r>
            <a:r>
              <a:rPr lang="zh-CN" altLang="zh-CN" sz="3200" b="1" dirty="0">
                <a:latin typeface="Calibri" panose="020F0502020204030204" pitchFamily="34" charset="0"/>
              </a:rPr>
              <a:t>动态表操作的平摊分析</a:t>
            </a:r>
          </a:p>
        </p:txBody>
      </p:sp>
      <p:sp>
        <p:nvSpPr>
          <p:cNvPr id="3" name="Title 2">
            <a:extLst>
              <a:ext uri="{FF2B5EF4-FFF2-40B4-BE49-F238E27FC236}">
                <a16:creationId xmlns:a16="http://schemas.microsoft.com/office/drawing/2014/main" id="{820E20D5-30CF-C441-BC8E-A37F86626086}"/>
              </a:ext>
            </a:extLst>
          </p:cNvPr>
          <p:cNvSpPr>
            <a:spLocks noGrp="1"/>
          </p:cNvSpPr>
          <p:nvPr>
            <p:ph type="title"/>
          </p:nvPr>
        </p:nvSpPr>
        <p:spPr/>
        <p:txBody>
          <a:bodyPr/>
          <a:lstStyle/>
          <a:p>
            <a:r>
              <a:rPr lang="en-CN" dirty="0"/>
              <a:t>本讲内容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179689" y="740834"/>
          <a:ext cx="1280142" cy="704078"/>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val="20000"/>
                    </a:ext>
                  </a:extLst>
                </a:gridCol>
                <a:gridCol w="640071">
                  <a:extLst>
                    <a:ext uri="{9D8B030D-6E8A-4147-A177-3AD203B41FA5}">
                      <a16:colId xmlns:a16="http://schemas.microsoft.com/office/drawing/2014/main" val="20001"/>
                    </a:ext>
                  </a:extLst>
                </a:gridCol>
              </a:tblGrid>
              <a:tr h="352039">
                <a:tc>
                  <a:txBody>
                    <a:bodyPr/>
                    <a:lstStyle/>
                    <a:p>
                      <a:pPr algn="ct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extLst>
                  <a:ext uri="{0D108BD9-81ED-4DB2-BD59-A6C34878D82A}">
                    <a16:rowId xmlns:a16="http://schemas.microsoft.com/office/drawing/2014/main" val="10000"/>
                  </a:ext>
                </a:extLst>
              </a:tr>
              <a:tr h="352039">
                <a:tc>
                  <a:txBody>
                    <a:bodyPr/>
                    <a:lstStyle/>
                    <a:p>
                      <a:pPr algn="ctr"/>
                      <a:r>
                        <a:rPr lang="zh-CN" altLang="en-US" sz="1400" dirty="0"/>
                        <a:t>存款</a:t>
                      </a:r>
                    </a:p>
                  </a:txBody>
                  <a:tcPr marL="81280" marR="81280" marT="40640" marB="40640"/>
                </a:tc>
                <a:tc>
                  <a:txBody>
                    <a:bodyPr/>
                    <a:lstStyle/>
                    <a:p>
                      <a:pPr algn="ctr"/>
                      <a:r>
                        <a:rPr lang="en-US" altLang="zh-CN" sz="1400" dirty="0"/>
                        <a:t>1</a:t>
                      </a:r>
                      <a:endParaRPr lang="zh-CN" altLang="en-US" sz="1400" dirty="0"/>
                    </a:p>
                  </a:txBody>
                  <a:tcPr marL="81280" marR="81280" marT="40640" marB="40640"/>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nvGraphicFramePr>
        <p:xfrm>
          <a:off x="1174047" y="1765301"/>
          <a:ext cx="1925256" cy="704078"/>
        </p:xfrm>
        <a:graphic>
          <a:graphicData uri="http://schemas.openxmlformats.org/drawingml/2006/table">
            <a:tbl>
              <a:tblPr firstRow="1" bandRow="1">
                <a:tableStyleId>{5C22544A-7EE6-4342-B048-85BDC9FD1C3A}</a:tableStyleId>
              </a:tblPr>
              <a:tblGrid>
                <a:gridCol w="641752">
                  <a:extLst>
                    <a:ext uri="{9D8B030D-6E8A-4147-A177-3AD203B41FA5}">
                      <a16:colId xmlns:a16="http://schemas.microsoft.com/office/drawing/2014/main" val="20000"/>
                    </a:ext>
                  </a:extLst>
                </a:gridCol>
                <a:gridCol w="641752">
                  <a:extLst>
                    <a:ext uri="{9D8B030D-6E8A-4147-A177-3AD203B41FA5}">
                      <a16:colId xmlns:a16="http://schemas.microsoft.com/office/drawing/2014/main" val="20001"/>
                    </a:ext>
                  </a:extLst>
                </a:gridCol>
                <a:gridCol w="641752">
                  <a:extLst>
                    <a:ext uri="{9D8B030D-6E8A-4147-A177-3AD203B41FA5}">
                      <a16:colId xmlns:a16="http://schemas.microsoft.com/office/drawing/2014/main" val="20002"/>
                    </a:ext>
                  </a:extLst>
                </a:gridCol>
              </a:tblGrid>
              <a:tr h="352039">
                <a:tc>
                  <a:txBody>
                    <a:bodyPr/>
                    <a:lstStyle/>
                    <a:p>
                      <a:pPr algn="ct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endParaRPr lang="zh-CN" altLang="en-US" sz="1400"/>
                    </a:p>
                  </a:txBody>
                  <a:tcPr marL="81280" marR="81280" marT="40640" marB="40640"/>
                </a:tc>
                <a:extLst>
                  <a:ext uri="{0D108BD9-81ED-4DB2-BD59-A6C34878D82A}">
                    <a16:rowId xmlns:a16="http://schemas.microsoft.com/office/drawing/2014/main" val="10000"/>
                  </a:ext>
                </a:extLst>
              </a:tr>
              <a:tr h="352039">
                <a:tc>
                  <a:txBody>
                    <a:bodyPr/>
                    <a:lstStyle/>
                    <a:p>
                      <a:pPr algn="ctr"/>
                      <a:r>
                        <a:rPr lang="zh-CN" altLang="en-US" sz="1400" dirty="0"/>
                        <a:t>存款</a:t>
                      </a:r>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endParaRPr lang="zh-CN" altLang="en-US" sz="1400" dirty="0"/>
                    </a:p>
                  </a:txBody>
                  <a:tcPr marL="81280" marR="81280" marT="40640" marB="40640"/>
                </a:tc>
                <a:extLst>
                  <a:ext uri="{0D108BD9-81ED-4DB2-BD59-A6C34878D82A}">
                    <a16:rowId xmlns:a16="http://schemas.microsoft.com/office/drawing/2014/main" val="10001"/>
                  </a:ext>
                </a:extLst>
              </a:tr>
            </a:tbl>
          </a:graphicData>
        </a:graphic>
      </p:graphicFrame>
      <p:graphicFrame>
        <p:nvGraphicFramePr>
          <p:cNvPr id="8" name="表格 7"/>
          <p:cNvGraphicFramePr>
            <a:graphicFrameLocks noGrp="1"/>
          </p:cNvGraphicFramePr>
          <p:nvPr/>
        </p:nvGraphicFramePr>
        <p:xfrm>
          <a:off x="1174047" y="2779889"/>
          <a:ext cx="1925256" cy="704078"/>
        </p:xfrm>
        <a:graphic>
          <a:graphicData uri="http://schemas.openxmlformats.org/drawingml/2006/table">
            <a:tbl>
              <a:tblPr firstRow="1" bandRow="1">
                <a:tableStyleId>{5C22544A-7EE6-4342-B048-85BDC9FD1C3A}</a:tableStyleId>
              </a:tblPr>
              <a:tblGrid>
                <a:gridCol w="641752">
                  <a:extLst>
                    <a:ext uri="{9D8B030D-6E8A-4147-A177-3AD203B41FA5}">
                      <a16:colId xmlns:a16="http://schemas.microsoft.com/office/drawing/2014/main" val="20000"/>
                    </a:ext>
                  </a:extLst>
                </a:gridCol>
                <a:gridCol w="641752">
                  <a:extLst>
                    <a:ext uri="{9D8B030D-6E8A-4147-A177-3AD203B41FA5}">
                      <a16:colId xmlns:a16="http://schemas.microsoft.com/office/drawing/2014/main" val="20001"/>
                    </a:ext>
                  </a:extLst>
                </a:gridCol>
                <a:gridCol w="641752">
                  <a:extLst>
                    <a:ext uri="{9D8B030D-6E8A-4147-A177-3AD203B41FA5}">
                      <a16:colId xmlns:a16="http://schemas.microsoft.com/office/drawing/2014/main" val="20002"/>
                    </a:ext>
                  </a:extLst>
                </a:gridCol>
              </a:tblGrid>
              <a:tr h="352039">
                <a:tc>
                  <a:txBody>
                    <a:bodyPr/>
                    <a:lstStyle/>
                    <a:p>
                      <a:pPr algn="ct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2</a:t>
                      </a:r>
                      <a:endParaRPr lang="zh-CN" altLang="en-US" sz="1400" dirty="0"/>
                    </a:p>
                  </a:txBody>
                  <a:tcPr marL="81280" marR="81280" marT="40640" marB="40640"/>
                </a:tc>
                <a:extLst>
                  <a:ext uri="{0D108BD9-81ED-4DB2-BD59-A6C34878D82A}">
                    <a16:rowId xmlns:a16="http://schemas.microsoft.com/office/drawing/2014/main" val="10000"/>
                  </a:ext>
                </a:extLst>
              </a:tr>
              <a:tr h="352039">
                <a:tc>
                  <a:txBody>
                    <a:bodyPr/>
                    <a:lstStyle/>
                    <a:p>
                      <a:pPr algn="ctr"/>
                      <a:r>
                        <a:rPr lang="zh-CN" altLang="en-US" sz="1400" dirty="0"/>
                        <a:t>存款</a:t>
                      </a:r>
                    </a:p>
                  </a:txBody>
                  <a:tcPr marL="81280" marR="81280" marT="40640" marB="40640"/>
                </a:tc>
                <a:tc>
                  <a:txBody>
                    <a:bodyPr/>
                    <a:lstStyle/>
                    <a:p>
                      <a:pPr algn="ctr"/>
                      <a:r>
                        <a:rPr lang="en-US" sz="1400" dirty="0"/>
                        <a:t>1</a:t>
                      </a:r>
                    </a:p>
                  </a:txBody>
                  <a:tcPr marL="81280" marR="81280" marT="40640" marB="40640"/>
                </a:tc>
                <a:tc>
                  <a:txBody>
                    <a:bodyPr/>
                    <a:lstStyle/>
                    <a:p>
                      <a:pPr algn="ctr"/>
                      <a:r>
                        <a:rPr lang="en-US" sz="1400" dirty="0"/>
                        <a:t>1</a:t>
                      </a:r>
                    </a:p>
                  </a:txBody>
                  <a:tcPr marL="81280" marR="81280" marT="40640" marB="40640"/>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1174047" y="3794478"/>
          <a:ext cx="3141390" cy="704078"/>
        </p:xfrm>
        <a:graphic>
          <a:graphicData uri="http://schemas.openxmlformats.org/drawingml/2006/table">
            <a:tbl>
              <a:tblPr firstRow="1" bandRow="1">
                <a:tableStyleId>{5C22544A-7EE6-4342-B048-85BDC9FD1C3A}</a:tableStyleId>
              </a:tblPr>
              <a:tblGrid>
                <a:gridCol w="628278">
                  <a:extLst>
                    <a:ext uri="{9D8B030D-6E8A-4147-A177-3AD203B41FA5}">
                      <a16:colId xmlns:a16="http://schemas.microsoft.com/office/drawing/2014/main" val="20000"/>
                    </a:ext>
                  </a:extLst>
                </a:gridCol>
                <a:gridCol w="628278">
                  <a:extLst>
                    <a:ext uri="{9D8B030D-6E8A-4147-A177-3AD203B41FA5}">
                      <a16:colId xmlns:a16="http://schemas.microsoft.com/office/drawing/2014/main" val="20001"/>
                    </a:ext>
                  </a:extLst>
                </a:gridCol>
                <a:gridCol w="628278">
                  <a:extLst>
                    <a:ext uri="{9D8B030D-6E8A-4147-A177-3AD203B41FA5}">
                      <a16:colId xmlns:a16="http://schemas.microsoft.com/office/drawing/2014/main" val="20002"/>
                    </a:ext>
                  </a:extLst>
                </a:gridCol>
                <a:gridCol w="628278">
                  <a:extLst>
                    <a:ext uri="{9D8B030D-6E8A-4147-A177-3AD203B41FA5}">
                      <a16:colId xmlns:a16="http://schemas.microsoft.com/office/drawing/2014/main" val="20003"/>
                    </a:ext>
                  </a:extLst>
                </a:gridCol>
                <a:gridCol w="628278">
                  <a:extLst>
                    <a:ext uri="{9D8B030D-6E8A-4147-A177-3AD203B41FA5}">
                      <a16:colId xmlns:a16="http://schemas.microsoft.com/office/drawing/2014/main" val="20004"/>
                    </a:ext>
                  </a:extLst>
                </a:gridCol>
              </a:tblGrid>
              <a:tr h="352039">
                <a:tc>
                  <a:txBody>
                    <a:bodyPr/>
                    <a:lstStyle/>
                    <a:p>
                      <a:pPr algn="ct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2</a:t>
                      </a:r>
                      <a:endParaRPr lang="zh-CN" altLang="en-US" sz="1400" dirty="0"/>
                    </a:p>
                  </a:txBody>
                  <a:tcPr marL="81280" marR="81280" marT="40640" marB="40640"/>
                </a:tc>
                <a:tc>
                  <a:txBody>
                    <a:bodyPr/>
                    <a:lstStyle/>
                    <a:p>
                      <a:pPr algn="ctr"/>
                      <a:endParaRPr lang="zh-CN" altLang="en-US" sz="1400"/>
                    </a:p>
                  </a:txBody>
                  <a:tcPr marL="81280" marR="81280" marT="40640" marB="40640"/>
                </a:tc>
                <a:tc>
                  <a:txBody>
                    <a:bodyPr/>
                    <a:lstStyle/>
                    <a:p>
                      <a:pPr algn="ctr"/>
                      <a:endParaRPr lang="zh-CN" altLang="en-US" sz="1400"/>
                    </a:p>
                  </a:txBody>
                  <a:tcPr marL="81280" marR="81280" marT="40640" marB="40640"/>
                </a:tc>
                <a:extLst>
                  <a:ext uri="{0D108BD9-81ED-4DB2-BD59-A6C34878D82A}">
                    <a16:rowId xmlns:a16="http://schemas.microsoft.com/office/drawing/2014/main" val="10000"/>
                  </a:ext>
                </a:extLst>
              </a:tr>
              <a:tr h="352039">
                <a:tc>
                  <a:txBody>
                    <a:bodyPr/>
                    <a:lstStyle/>
                    <a:p>
                      <a:pPr algn="ctr"/>
                      <a:r>
                        <a:rPr lang="zh-CN" altLang="en-US" sz="1400" dirty="0"/>
                        <a:t>存款</a:t>
                      </a:r>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endParaRPr lang="zh-CN" altLang="en-US" sz="1400" dirty="0"/>
                    </a:p>
                  </a:txBody>
                  <a:tcPr marL="81280" marR="81280" marT="40640" marB="40640"/>
                </a:tc>
                <a:tc>
                  <a:txBody>
                    <a:bodyPr/>
                    <a:lstStyle/>
                    <a:p>
                      <a:pPr algn="ctr"/>
                      <a:endParaRPr lang="zh-CN" altLang="en-US" sz="1400" dirty="0"/>
                    </a:p>
                  </a:txBody>
                  <a:tcPr marL="81280" marR="81280" marT="40640" marB="40640"/>
                </a:tc>
                <a:extLst>
                  <a:ext uri="{0D108BD9-81ED-4DB2-BD59-A6C34878D82A}">
                    <a16:rowId xmlns:a16="http://schemas.microsoft.com/office/drawing/2014/main" val="10001"/>
                  </a:ext>
                </a:extLst>
              </a:tr>
            </a:tbl>
          </a:graphicData>
        </a:graphic>
      </p:graphicFrame>
      <p:graphicFrame>
        <p:nvGraphicFramePr>
          <p:cNvPr id="11" name="表格 10"/>
          <p:cNvGraphicFramePr>
            <a:graphicFrameLocks noGrp="1"/>
          </p:cNvGraphicFramePr>
          <p:nvPr/>
        </p:nvGraphicFramePr>
        <p:xfrm>
          <a:off x="1174047" y="4900789"/>
          <a:ext cx="3141390" cy="704078"/>
        </p:xfrm>
        <a:graphic>
          <a:graphicData uri="http://schemas.openxmlformats.org/drawingml/2006/table">
            <a:tbl>
              <a:tblPr firstRow="1" bandRow="1">
                <a:tableStyleId>{5C22544A-7EE6-4342-B048-85BDC9FD1C3A}</a:tableStyleId>
              </a:tblPr>
              <a:tblGrid>
                <a:gridCol w="628278">
                  <a:extLst>
                    <a:ext uri="{9D8B030D-6E8A-4147-A177-3AD203B41FA5}">
                      <a16:colId xmlns:a16="http://schemas.microsoft.com/office/drawing/2014/main" val="20000"/>
                    </a:ext>
                  </a:extLst>
                </a:gridCol>
                <a:gridCol w="628278">
                  <a:extLst>
                    <a:ext uri="{9D8B030D-6E8A-4147-A177-3AD203B41FA5}">
                      <a16:colId xmlns:a16="http://schemas.microsoft.com/office/drawing/2014/main" val="20001"/>
                    </a:ext>
                  </a:extLst>
                </a:gridCol>
                <a:gridCol w="628278">
                  <a:extLst>
                    <a:ext uri="{9D8B030D-6E8A-4147-A177-3AD203B41FA5}">
                      <a16:colId xmlns:a16="http://schemas.microsoft.com/office/drawing/2014/main" val="20002"/>
                    </a:ext>
                  </a:extLst>
                </a:gridCol>
                <a:gridCol w="628278">
                  <a:extLst>
                    <a:ext uri="{9D8B030D-6E8A-4147-A177-3AD203B41FA5}">
                      <a16:colId xmlns:a16="http://schemas.microsoft.com/office/drawing/2014/main" val="20003"/>
                    </a:ext>
                  </a:extLst>
                </a:gridCol>
                <a:gridCol w="628278">
                  <a:extLst>
                    <a:ext uri="{9D8B030D-6E8A-4147-A177-3AD203B41FA5}">
                      <a16:colId xmlns:a16="http://schemas.microsoft.com/office/drawing/2014/main" val="20004"/>
                    </a:ext>
                  </a:extLst>
                </a:gridCol>
              </a:tblGrid>
              <a:tr h="352039">
                <a:tc>
                  <a:txBody>
                    <a:bodyPr/>
                    <a:lstStyle/>
                    <a:p>
                      <a:pPr algn="ct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2</a:t>
                      </a:r>
                      <a:endParaRPr lang="zh-CN" altLang="en-US" sz="1400" dirty="0"/>
                    </a:p>
                  </a:txBody>
                  <a:tcPr marL="81280" marR="81280" marT="40640" marB="40640"/>
                </a:tc>
                <a:tc>
                  <a:txBody>
                    <a:bodyPr/>
                    <a:lstStyle/>
                    <a:p>
                      <a:pPr algn="ctr"/>
                      <a:r>
                        <a:rPr lang="en-US" altLang="zh-CN" sz="1400" dirty="0"/>
                        <a:t>3</a:t>
                      </a:r>
                      <a:endParaRPr lang="zh-CN" altLang="en-US" sz="1400" dirty="0"/>
                    </a:p>
                  </a:txBody>
                  <a:tcPr marL="81280" marR="81280" marT="40640" marB="40640"/>
                </a:tc>
                <a:tc>
                  <a:txBody>
                    <a:bodyPr/>
                    <a:lstStyle/>
                    <a:p>
                      <a:pPr algn="ctr"/>
                      <a:endParaRPr lang="zh-CN" altLang="en-US" sz="1400"/>
                    </a:p>
                  </a:txBody>
                  <a:tcPr marL="81280" marR="81280" marT="40640" marB="40640"/>
                </a:tc>
                <a:extLst>
                  <a:ext uri="{0D108BD9-81ED-4DB2-BD59-A6C34878D82A}">
                    <a16:rowId xmlns:a16="http://schemas.microsoft.com/office/drawing/2014/main" val="10000"/>
                  </a:ext>
                </a:extLst>
              </a:tr>
              <a:tr h="352039">
                <a:tc>
                  <a:txBody>
                    <a:bodyPr/>
                    <a:lstStyle/>
                    <a:p>
                      <a:pPr algn="ctr"/>
                      <a:r>
                        <a:rPr lang="zh-CN" altLang="en-US" sz="1400" dirty="0"/>
                        <a:t>存款</a:t>
                      </a:r>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endParaRPr lang="zh-CN" altLang="en-US" sz="1400" dirty="0"/>
                    </a:p>
                  </a:txBody>
                  <a:tcPr marL="81280" marR="81280" marT="40640" marB="40640"/>
                </a:tc>
                <a:extLst>
                  <a:ext uri="{0D108BD9-81ED-4DB2-BD59-A6C34878D82A}">
                    <a16:rowId xmlns:a16="http://schemas.microsoft.com/office/drawing/2014/main" val="10001"/>
                  </a:ext>
                </a:extLst>
              </a:tr>
            </a:tbl>
          </a:graphicData>
        </a:graphic>
      </p:graphicFrame>
      <p:sp>
        <p:nvSpPr>
          <p:cNvPr id="14" name="文本框 13"/>
          <p:cNvSpPr txBox="1"/>
          <p:nvPr/>
        </p:nvSpPr>
        <p:spPr>
          <a:xfrm>
            <a:off x="4307919" y="-406400"/>
            <a:ext cx="3985386" cy="365934"/>
          </a:xfrm>
          <a:prstGeom prst="rect">
            <a:avLst/>
          </a:prstGeom>
          <a:noFill/>
          <a:ln w="9525">
            <a:noFill/>
          </a:ln>
        </p:spPr>
        <p:txBody>
          <a:bodyPr wrap="none">
            <a:spAutoFit/>
          </a:bodyPr>
          <a:lstStyle/>
          <a:p>
            <a:pPr algn="ctr" eaLnBrk="1" hangingPunct="1"/>
            <a:r>
              <a:rPr lang="zh-CN" altLang="en-US" sz="1778" dirty="0"/>
              <a:t>插入</a:t>
            </a:r>
            <a:r>
              <a:rPr lang="en-US" altLang="zh-CN" sz="1778" dirty="0"/>
              <a:t>1(</a:t>
            </a:r>
            <a:r>
              <a:rPr lang="zh-CN" altLang="en-US" sz="1778" dirty="0"/>
              <a:t>注</a:t>
            </a:r>
            <a:r>
              <a:rPr lang="en-US" altLang="zh-CN" sz="1778" dirty="0"/>
              <a:t>:</a:t>
            </a:r>
            <a:r>
              <a:rPr lang="zh-CN" altLang="en-US" sz="1778" dirty="0"/>
              <a:t>第一次平摊代价为</a:t>
            </a:r>
            <a:r>
              <a:rPr lang="en-US" altLang="zh-CN" sz="1778" dirty="0"/>
              <a:t>2,</a:t>
            </a:r>
            <a:r>
              <a:rPr lang="zh-CN" altLang="en-US" sz="1778" dirty="0"/>
              <a:t>其余为</a:t>
            </a:r>
            <a:r>
              <a:rPr lang="en-US" altLang="zh-CN" sz="1778" dirty="0"/>
              <a:t>3)</a:t>
            </a:r>
            <a:endParaRPr lang="zh-CN" altLang="en-US" sz="1778" dirty="0"/>
          </a:p>
        </p:txBody>
      </p:sp>
      <p:sp>
        <p:nvSpPr>
          <p:cNvPr id="15" name="文本框 14"/>
          <p:cNvSpPr txBox="1"/>
          <p:nvPr/>
        </p:nvSpPr>
        <p:spPr>
          <a:xfrm>
            <a:off x="5658824" y="1765303"/>
            <a:ext cx="841898" cy="486287"/>
          </a:xfrm>
          <a:prstGeom prst="rect">
            <a:avLst/>
          </a:prstGeom>
          <a:noFill/>
          <a:ln w="9525">
            <a:noFill/>
          </a:ln>
        </p:spPr>
        <p:txBody>
          <a:bodyPr wrap="none">
            <a:spAutoFit/>
          </a:bodyPr>
          <a:lstStyle/>
          <a:p>
            <a:pPr algn="ctr" eaLnBrk="1" hangingPunct="1"/>
            <a:r>
              <a:rPr lang="zh-CN" altLang="en-US" sz="2560" dirty="0"/>
              <a:t>扩张</a:t>
            </a:r>
          </a:p>
        </p:txBody>
      </p:sp>
      <p:sp>
        <p:nvSpPr>
          <p:cNvPr id="16" name="文本框 15"/>
          <p:cNvSpPr txBox="1"/>
          <p:nvPr/>
        </p:nvSpPr>
        <p:spPr>
          <a:xfrm>
            <a:off x="5584742" y="3736625"/>
            <a:ext cx="841898" cy="486287"/>
          </a:xfrm>
          <a:prstGeom prst="rect">
            <a:avLst/>
          </a:prstGeom>
          <a:noFill/>
          <a:ln w="9525">
            <a:noFill/>
          </a:ln>
        </p:spPr>
        <p:txBody>
          <a:bodyPr wrap="none">
            <a:spAutoFit/>
          </a:bodyPr>
          <a:lstStyle/>
          <a:p>
            <a:pPr algn="ctr" eaLnBrk="1" hangingPunct="1"/>
            <a:r>
              <a:rPr lang="zh-CN" altLang="en-US" sz="2560" dirty="0"/>
              <a:t>扩张</a:t>
            </a:r>
          </a:p>
        </p:txBody>
      </p:sp>
      <p:sp>
        <p:nvSpPr>
          <p:cNvPr id="17" name="文本框 16"/>
          <p:cNvSpPr txBox="1"/>
          <p:nvPr/>
        </p:nvSpPr>
        <p:spPr>
          <a:xfrm>
            <a:off x="5577073" y="2782713"/>
            <a:ext cx="1005403" cy="486287"/>
          </a:xfrm>
          <a:prstGeom prst="rect">
            <a:avLst/>
          </a:prstGeom>
          <a:noFill/>
          <a:ln w="9525">
            <a:noFill/>
          </a:ln>
        </p:spPr>
        <p:txBody>
          <a:bodyPr wrap="none">
            <a:spAutoFit/>
          </a:bodyPr>
          <a:lstStyle/>
          <a:p>
            <a:pPr algn="ctr" eaLnBrk="1" hangingPunct="1"/>
            <a:r>
              <a:rPr lang="zh-CN" altLang="en-US" sz="2560" dirty="0"/>
              <a:t>插入</a:t>
            </a:r>
            <a:r>
              <a:rPr lang="en-US" altLang="zh-CN" sz="2560" dirty="0"/>
              <a:t>2</a:t>
            </a:r>
            <a:endParaRPr lang="zh-CN" altLang="en-US" sz="2560" dirty="0"/>
          </a:p>
        </p:txBody>
      </p:sp>
      <p:sp>
        <p:nvSpPr>
          <p:cNvPr id="18" name="文本框 17"/>
          <p:cNvSpPr txBox="1"/>
          <p:nvPr/>
        </p:nvSpPr>
        <p:spPr>
          <a:xfrm>
            <a:off x="5571429" y="4866925"/>
            <a:ext cx="1005403" cy="486287"/>
          </a:xfrm>
          <a:prstGeom prst="rect">
            <a:avLst/>
          </a:prstGeom>
          <a:noFill/>
          <a:ln w="9525">
            <a:noFill/>
          </a:ln>
        </p:spPr>
        <p:txBody>
          <a:bodyPr wrap="none">
            <a:spAutoFit/>
          </a:bodyPr>
          <a:lstStyle/>
          <a:p>
            <a:pPr algn="ctr" eaLnBrk="1" hangingPunct="1"/>
            <a:r>
              <a:rPr lang="zh-CN" altLang="en-US" sz="2560" dirty="0"/>
              <a:t>插入</a:t>
            </a:r>
            <a:r>
              <a:rPr lang="en-US" altLang="zh-CN" sz="2560" dirty="0"/>
              <a:t>3</a:t>
            </a:r>
            <a:endParaRPr lang="zh-CN" altLang="en-US" sz="2560" dirty="0"/>
          </a:p>
        </p:txBody>
      </p:sp>
      <p:sp>
        <p:nvSpPr>
          <p:cNvPr id="12" name="AutoShape 10">
            <a:extLst>
              <a:ext uri="{FF2B5EF4-FFF2-40B4-BE49-F238E27FC236}">
                <a16:creationId xmlns:a16="http://schemas.microsoft.com/office/drawing/2014/main" id="{86D64403-7DF9-F54C-A841-0A94BB11C515}"/>
              </a:ext>
            </a:extLst>
          </p:cNvPr>
          <p:cNvSpPr/>
          <p:nvPr/>
        </p:nvSpPr>
        <p:spPr>
          <a:xfrm>
            <a:off x="6916531" y="3646635"/>
            <a:ext cx="2227469" cy="999764"/>
          </a:xfrm>
          <a:prstGeom prst="wedgeEllipseCallout">
            <a:avLst>
              <a:gd name="adj1" fmla="val -230386"/>
              <a:gd name="adj2" fmla="val 12708"/>
            </a:avLst>
          </a:prstGeom>
          <a:solidFill>
            <a:srgbClr val="FF9933"/>
          </a:solidFill>
          <a:ln w="9525">
            <a:noFill/>
          </a:ln>
        </p:spPr>
        <p:txBody>
          <a:bodyPr anchor="t"/>
          <a:lstStyle/>
          <a:p>
            <a:pPr algn="ctr">
              <a:buFont typeface="Wingdings" panose="05000000000000000000" pitchFamily="2" charset="2"/>
              <a:buNone/>
            </a:pPr>
            <a:r>
              <a:rPr lang="zh-CN" altLang="en-US" sz="1600" dirty="0"/>
              <a:t>消耗</a:t>
            </a:r>
            <a:r>
              <a:rPr lang="en-US" altLang="zh-CN" sz="1600" dirty="0"/>
              <a:t>2</a:t>
            </a:r>
            <a:r>
              <a:rPr lang="zh-CN" altLang="en-US" sz="1600" dirty="0"/>
              <a:t>个存款用于支付扩张时的数据复制</a:t>
            </a:r>
          </a:p>
        </p:txBody>
      </p:sp>
      <p:sp>
        <p:nvSpPr>
          <p:cNvPr id="13" name="AutoShape 10">
            <a:extLst>
              <a:ext uri="{FF2B5EF4-FFF2-40B4-BE49-F238E27FC236}">
                <a16:creationId xmlns:a16="http://schemas.microsoft.com/office/drawing/2014/main" id="{144B1629-8C4B-4B4F-971C-A5398874F22B}"/>
              </a:ext>
            </a:extLst>
          </p:cNvPr>
          <p:cNvSpPr/>
          <p:nvPr/>
        </p:nvSpPr>
        <p:spPr>
          <a:xfrm>
            <a:off x="4923572" y="2241330"/>
            <a:ext cx="3896899" cy="1367957"/>
          </a:xfrm>
          <a:prstGeom prst="wedgeEllipseCallout">
            <a:avLst>
              <a:gd name="adj1" fmla="val -114714"/>
              <a:gd name="adj2" fmla="val 9240"/>
            </a:avLst>
          </a:prstGeom>
          <a:solidFill>
            <a:srgbClr val="FF9933"/>
          </a:solidFill>
          <a:ln w="9525">
            <a:noFill/>
          </a:ln>
        </p:spPr>
        <p:txBody>
          <a:bodyPr anchor="t"/>
          <a:lstStyle/>
          <a:p>
            <a:pPr algn="ctr">
              <a:buFont typeface="Wingdings" panose="05000000000000000000" pitchFamily="2" charset="2"/>
              <a:buNone/>
            </a:pPr>
            <a:r>
              <a:rPr lang="zh-CN" altLang="en-US" sz="1244" dirty="0"/>
              <a:t>一个代价用于实际代价（插入操作）；</a:t>
            </a:r>
            <a:endParaRPr lang="en-US" altLang="zh-CN" sz="1244" dirty="0"/>
          </a:p>
          <a:p>
            <a:pPr algn="ctr">
              <a:buFont typeface="Wingdings" panose="05000000000000000000" pitchFamily="2" charset="2"/>
              <a:buNone/>
            </a:pPr>
            <a:r>
              <a:rPr lang="zh-CN" altLang="en-US" sz="1244" dirty="0"/>
              <a:t>一个代价用于自身存款；</a:t>
            </a:r>
            <a:endParaRPr lang="en-US" altLang="zh-CN" sz="1244" dirty="0"/>
          </a:p>
          <a:p>
            <a:pPr algn="ctr"/>
            <a:r>
              <a:rPr lang="zh-CN" altLang="en-US" sz="1244" dirty="0"/>
              <a:t>一个代价作为存款存入没有存款的数据项（地址</a:t>
            </a:r>
            <a:r>
              <a:rPr lang="en-US" altLang="zh-CN" sz="1244" dirty="0"/>
              <a:t>1</a:t>
            </a:r>
            <a:r>
              <a:rPr lang="zh-CN" altLang="en-US" sz="1244" dirty="0"/>
              <a:t>）</a:t>
            </a:r>
          </a:p>
          <a:p>
            <a:pPr algn="ctr">
              <a:buFont typeface="Wingdings" panose="05000000000000000000" pitchFamily="2" charset="2"/>
              <a:buNone/>
            </a:pPr>
            <a:endParaRPr lang="zh-CN" altLang="en-US" sz="1244" dirty="0"/>
          </a:p>
        </p:txBody>
      </p:sp>
      <p:sp>
        <p:nvSpPr>
          <p:cNvPr id="19" name="AutoShape 10">
            <a:extLst>
              <a:ext uri="{FF2B5EF4-FFF2-40B4-BE49-F238E27FC236}">
                <a16:creationId xmlns:a16="http://schemas.microsoft.com/office/drawing/2014/main" id="{7DCCEF80-7B65-024C-BA3E-A0749B60A7EB}"/>
              </a:ext>
            </a:extLst>
          </p:cNvPr>
          <p:cNvSpPr/>
          <p:nvPr/>
        </p:nvSpPr>
        <p:spPr>
          <a:xfrm>
            <a:off x="6863522" y="1278914"/>
            <a:ext cx="2227469" cy="999764"/>
          </a:xfrm>
          <a:prstGeom prst="wedgeEllipseCallout">
            <a:avLst>
              <a:gd name="adj1" fmla="val -256960"/>
              <a:gd name="adj2" fmla="val 48939"/>
            </a:avLst>
          </a:prstGeom>
          <a:solidFill>
            <a:srgbClr val="FF9933"/>
          </a:solidFill>
          <a:ln w="9525">
            <a:noFill/>
          </a:ln>
        </p:spPr>
        <p:txBody>
          <a:bodyPr anchor="t"/>
          <a:lstStyle/>
          <a:p>
            <a:pPr algn="ctr">
              <a:buFont typeface="Wingdings" panose="05000000000000000000" pitchFamily="2" charset="2"/>
              <a:buNone/>
            </a:pPr>
            <a:r>
              <a:rPr lang="zh-CN" altLang="en-US" sz="1600" dirty="0"/>
              <a:t>消耗</a:t>
            </a:r>
            <a:r>
              <a:rPr lang="en-US" altLang="zh-CN" sz="1600" dirty="0"/>
              <a:t>1</a:t>
            </a:r>
            <a:r>
              <a:rPr lang="zh-CN" altLang="en-US" sz="1600" dirty="0"/>
              <a:t>个存款用于支付扩张时的数据复制</a:t>
            </a:r>
          </a:p>
        </p:txBody>
      </p:sp>
      <p:sp>
        <p:nvSpPr>
          <p:cNvPr id="2" name="Slide Number Placeholder 1">
            <a:extLst>
              <a:ext uri="{FF2B5EF4-FFF2-40B4-BE49-F238E27FC236}">
                <a16:creationId xmlns:a16="http://schemas.microsoft.com/office/drawing/2014/main" id="{C61097CD-D6B9-0C48-8669-9FA795A10639}"/>
              </a:ext>
            </a:extLst>
          </p:cNvPr>
          <p:cNvSpPr>
            <a:spLocks noGrp="1"/>
          </p:cNvSpPr>
          <p:nvPr>
            <p:ph type="sldNum" sz="quarter" idx="12"/>
          </p:nvPr>
        </p:nvSpPr>
        <p:spPr/>
        <p:txBody>
          <a:bodyPr/>
          <a:lstStyle/>
          <a:p>
            <a:fld id="{0063EC4C-CFD8-4F45-A0A2-30028C1F73DB}" type="slidenum">
              <a:rPr lang="en-CN" smtClean="0"/>
              <a:pPr/>
              <a:t>40</a:t>
            </a:fld>
            <a:endParaRPr lang="zh-CN" altLang="en-US" sz="1067" b="1" kern="1200" dirty="0">
              <a:solidFill>
                <a:srgbClr val="F79646">
                  <a:lumMod val="75000"/>
                </a:srgbClr>
              </a:solidFill>
              <a:latin typeface="+mn-lt"/>
              <a:ea typeface="+mn-ea"/>
              <a:cs typeface="+mn-cs"/>
            </a:endParaRPr>
          </a:p>
        </p:txBody>
      </p:sp>
      <p:sp>
        <p:nvSpPr>
          <p:cNvPr id="20" name="Title 4">
            <a:extLst>
              <a:ext uri="{FF2B5EF4-FFF2-40B4-BE49-F238E27FC236}">
                <a16:creationId xmlns:a16="http://schemas.microsoft.com/office/drawing/2014/main" id="{573333D2-435D-2642-B816-115EBD9859DF}"/>
              </a:ext>
            </a:extLst>
          </p:cNvPr>
          <p:cNvSpPr>
            <a:spLocks noGrp="1"/>
          </p:cNvSpPr>
          <p:nvPr>
            <p:ph type="title"/>
          </p:nvPr>
        </p:nvSpPr>
        <p:spPr>
          <a:xfrm>
            <a:off x="457200" y="0"/>
            <a:ext cx="8229600" cy="992518"/>
          </a:xfrm>
        </p:spPr>
        <p:txBody>
          <a:bodyPr/>
          <a:lstStyle/>
          <a:p>
            <a:r>
              <a:rPr lang="en-CN" dirty="0"/>
              <a:t>动态表</a:t>
            </a:r>
            <a:r>
              <a:rPr lang="en-US" altLang="zh-CN" dirty="0"/>
              <a:t>-</a:t>
            </a:r>
            <a:r>
              <a:rPr lang="zh-CN" altLang="en-US" sz="2489" dirty="0">
                <a:solidFill>
                  <a:srgbClr val="FF0000"/>
                </a:solidFill>
              </a:rPr>
              <a:t>表的扩张</a:t>
            </a:r>
            <a:endParaRPr lang="en-CN" dirty="0"/>
          </a:p>
        </p:txBody>
      </p:sp>
      <p:sp>
        <p:nvSpPr>
          <p:cNvPr id="21" name="AutoShape 10">
            <a:extLst>
              <a:ext uri="{FF2B5EF4-FFF2-40B4-BE49-F238E27FC236}">
                <a16:creationId xmlns:a16="http://schemas.microsoft.com/office/drawing/2014/main" id="{21212F38-806B-FE4F-A4C4-4EBFE431AE93}"/>
              </a:ext>
            </a:extLst>
          </p:cNvPr>
          <p:cNvSpPr/>
          <p:nvPr/>
        </p:nvSpPr>
        <p:spPr>
          <a:xfrm>
            <a:off x="5260015" y="5471877"/>
            <a:ext cx="3896899" cy="1367957"/>
          </a:xfrm>
          <a:prstGeom prst="wedgeEllipseCallout">
            <a:avLst>
              <a:gd name="adj1" fmla="val -95330"/>
              <a:gd name="adj2" fmla="val -54698"/>
            </a:avLst>
          </a:prstGeom>
          <a:solidFill>
            <a:srgbClr val="FF9933"/>
          </a:solidFill>
          <a:ln w="9525">
            <a:noFill/>
          </a:ln>
        </p:spPr>
        <p:txBody>
          <a:bodyPr anchor="t"/>
          <a:lstStyle/>
          <a:p>
            <a:pPr algn="ctr">
              <a:buFont typeface="Wingdings" panose="05000000000000000000" pitchFamily="2" charset="2"/>
              <a:buNone/>
            </a:pPr>
            <a:r>
              <a:rPr lang="zh-CN" altLang="en-US" sz="1244" dirty="0"/>
              <a:t>一个代价用于实际代价（插入操作）；</a:t>
            </a:r>
            <a:endParaRPr lang="en-US" altLang="zh-CN" sz="1244" dirty="0"/>
          </a:p>
          <a:p>
            <a:pPr algn="ctr">
              <a:buFont typeface="Wingdings" panose="05000000000000000000" pitchFamily="2" charset="2"/>
              <a:buNone/>
            </a:pPr>
            <a:r>
              <a:rPr lang="zh-CN" altLang="en-US" sz="1244" dirty="0"/>
              <a:t>一个代价用于自身存款；</a:t>
            </a:r>
            <a:endParaRPr lang="en-US" altLang="zh-CN" sz="1244" dirty="0"/>
          </a:p>
          <a:p>
            <a:pPr algn="ctr"/>
            <a:r>
              <a:rPr lang="zh-CN" altLang="en-US" sz="1244" dirty="0"/>
              <a:t>一个代价作为存款存入没有存款的数据项（地址</a:t>
            </a:r>
            <a:r>
              <a:rPr lang="en-US" altLang="zh-CN" sz="1244" dirty="0"/>
              <a:t>1</a:t>
            </a:r>
            <a:r>
              <a:rPr lang="zh-CN" altLang="en-US" sz="1244" dirty="0"/>
              <a:t>）</a:t>
            </a:r>
          </a:p>
          <a:p>
            <a:pPr algn="ctr">
              <a:buFont typeface="Wingdings" panose="05000000000000000000" pitchFamily="2" charset="2"/>
              <a:buNone/>
            </a:pPr>
            <a:endParaRPr lang="zh-CN" altLang="en-US" sz="1244" dirty="0"/>
          </a:p>
        </p:txBody>
      </p:sp>
      <p:sp>
        <p:nvSpPr>
          <p:cNvPr id="22" name="AutoShape 10">
            <a:extLst>
              <a:ext uri="{FF2B5EF4-FFF2-40B4-BE49-F238E27FC236}">
                <a16:creationId xmlns:a16="http://schemas.microsoft.com/office/drawing/2014/main" id="{724156B4-F083-4D4E-BA04-E4602EF60B40}"/>
              </a:ext>
            </a:extLst>
          </p:cNvPr>
          <p:cNvSpPr/>
          <p:nvPr/>
        </p:nvSpPr>
        <p:spPr>
          <a:xfrm>
            <a:off x="6284486" y="208582"/>
            <a:ext cx="2572163" cy="999764"/>
          </a:xfrm>
          <a:prstGeom prst="wedgeEllipseCallout">
            <a:avLst>
              <a:gd name="adj1" fmla="val -200692"/>
              <a:gd name="adj2" fmla="val 47728"/>
            </a:avLst>
          </a:prstGeom>
          <a:solidFill>
            <a:srgbClr val="FF9933"/>
          </a:solidFill>
          <a:ln w="9525">
            <a:noFill/>
          </a:ln>
        </p:spPr>
        <p:txBody>
          <a:bodyPr anchor="t"/>
          <a:lstStyle/>
          <a:p>
            <a:pPr algn="ctr">
              <a:buFont typeface="Wingdings" panose="05000000000000000000" pitchFamily="2" charset="2"/>
              <a:buNone/>
            </a:pPr>
            <a:r>
              <a:rPr lang="zh-CN" altLang="en-CN" sz="1400" dirty="0"/>
              <a:t>第一步</a:t>
            </a:r>
            <a:r>
              <a:rPr lang="zh-CN" altLang="en-US" sz="1400" dirty="0"/>
              <a:t>操作平摊代价是</a:t>
            </a:r>
            <a:r>
              <a:rPr lang="en-US" altLang="zh-CN" sz="1400" dirty="0"/>
              <a:t>2,1</a:t>
            </a:r>
            <a:r>
              <a:rPr lang="zh-CN" altLang="en-US" sz="1400" dirty="0"/>
              <a:t>个用于插入操作，一个用以存款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ssolv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dissolv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2" grpId="0" animBg="1"/>
      <p:bldP spid="13" grpId="0" animBg="1"/>
      <p:bldP spid="19" grpId="0" animBg="1"/>
      <p:bldP spid="21"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10">
            <a:extLst>
              <a:ext uri="{FF2B5EF4-FFF2-40B4-BE49-F238E27FC236}">
                <a16:creationId xmlns:a16="http://schemas.microsoft.com/office/drawing/2014/main" id="{CC4C166B-C856-7E40-B7AE-B0C479E55C47}"/>
              </a:ext>
            </a:extLst>
          </p:cNvPr>
          <p:cNvSpPr/>
          <p:nvPr/>
        </p:nvSpPr>
        <p:spPr>
          <a:xfrm>
            <a:off x="7479815" y="1653215"/>
            <a:ext cx="1664185" cy="771356"/>
          </a:xfrm>
          <a:prstGeom prst="roundRect">
            <a:avLst/>
          </a:prstGeom>
          <a:solidFill>
            <a:srgbClr val="FF9933"/>
          </a:solidFill>
          <a:ln w="9525">
            <a:noFill/>
          </a:ln>
        </p:spPr>
        <p:txBody>
          <a:bodyPr anchor="t"/>
          <a:lstStyle/>
          <a:p>
            <a:pPr algn="ctr">
              <a:buFont typeface="Wingdings" panose="05000000000000000000" pitchFamily="2" charset="2"/>
              <a:buNone/>
            </a:pPr>
            <a:r>
              <a:rPr lang="zh-CN" altLang="en-US" sz="1422" dirty="0"/>
              <a:t>消耗</a:t>
            </a:r>
            <a:r>
              <a:rPr lang="en-US" altLang="zh-CN" sz="1422" dirty="0"/>
              <a:t>4</a:t>
            </a:r>
            <a:r>
              <a:rPr lang="zh-CN" altLang="en-US" sz="1422" dirty="0"/>
              <a:t>个存款用于支付扩张时的数据复制</a:t>
            </a:r>
          </a:p>
        </p:txBody>
      </p:sp>
      <p:graphicFrame>
        <p:nvGraphicFramePr>
          <p:cNvPr id="4" name="表格 3"/>
          <p:cNvGraphicFramePr>
            <a:graphicFrameLocks noGrp="1"/>
          </p:cNvGraphicFramePr>
          <p:nvPr/>
        </p:nvGraphicFramePr>
        <p:xfrm>
          <a:off x="924281" y="740834"/>
          <a:ext cx="3141390" cy="704078"/>
        </p:xfrm>
        <a:graphic>
          <a:graphicData uri="http://schemas.openxmlformats.org/drawingml/2006/table">
            <a:tbl>
              <a:tblPr firstRow="1" bandRow="1">
                <a:tableStyleId>{5C22544A-7EE6-4342-B048-85BDC9FD1C3A}</a:tableStyleId>
              </a:tblPr>
              <a:tblGrid>
                <a:gridCol w="628278">
                  <a:extLst>
                    <a:ext uri="{9D8B030D-6E8A-4147-A177-3AD203B41FA5}">
                      <a16:colId xmlns:a16="http://schemas.microsoft.com/office/drawing/2014/main" val="20000"/>
                    </a:ext>
                  </a:extLst>
                </a:gridCol>
                <a:gridCol w="628278">
                  <a:extLst>
                    <a:ext uri="{9D8B030D-6E8A-4147-A177-3AD203B41FA5}">
                      <a16:colId xmlns:a16="http://schemas.microsoft.com/office/drawing/2014/main" val="20001"/>
                    </a:ext>
                  </a:extLst>
                </a:gridCol>
                <a:gridCol w="628278">
                  <a:extLst>
                    <a:ext uri="{9D8B030D-6E8A-4147-A177-3AD203B41FA5}">
                      <a16:colId xmlns:a16="http://schemas.microsoft.com/office/drawing/2014/main" val="20002"/>
                    </a:ext>
                  </a:extLst>
                </a:gridCol>
                <a:gridCol w="628278">
                  <a:extLst>
                    <a:ext uri="{9D8B030D-6E8A-4147-A177-3AD203B41FA5}">
                      <a16:colId xmlns:a16="http://schemas.microsoft.com/office/drawing/2014/main" val="20003"/>
                    </a:ext>
                  </a:extLst>
                </a:gridCol>
                <a:gridCol w="628278">
                  <a:extLst>
                    <a:ext uri="{9D8B030D-6E8A-4147-A177-3AD203B41FA5}">
                      <a16:colId xmlns:a16="http://schemas.microsoft.com/office/drawing/2014/main" val="20004"/>
                    </a:ext>
                  </a:extLst>
                </a:gridCol>
              </a:tblGrid>
              <a:tr h="352039">
                <a:tc>
                  <a:txBody>
                    <a:bodyPr/>
                    <a:lstStyle/>
                    <a:p>
                      <a:pPr algn="ctr"/>
                      <a:r>
                        <a:rPr lang="en-US" altLang="zh-CN" sz="1400" dirty="0" err="1"/>
                        <a:t>i</a:t>
                      </a: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2</a:t>
                      </a:r>
                      <a:endParaRPr lang="zh-CN" altLang="en-US" sz="1400" dirty="0"/>
                    </a:p>
                  </a:txBody>
                  <a:tcPr marL="81280" marR="81280" marT="40640" marB="40640"/>
                </a:tc>
                <a:tc>
                  <a:txBody>
                    <a:bodyPr/>
                    <a:lstStyle/>
                    <a:p>
                      <a:pPr algn="ctr"/>
                      <a:r>
                        <a:rPr lang="en-US" altLang="zh-CN" sz="1400" dirty="0"/>
                        <a:t>3</a:t>
                      </a:r>
                      <a:endParaRPr lang="zh-CN" altLang="en-US" sz="1400" dirty="0"/>
                    </a:p>
                  </a:txBody>
                  <a:tcPr marL="81280" marR="81280" marT="40640" marB="40640"/>
                </a:tc>
                <a:tc>
                  <a:txBody>
                    <a:bodyPr/>
                    <a:lstStyle/>
                    <a:p>
                      <a:pPr algn="ctr"/>
                      <a:r>
                        <a:rPr lang="en-US" altLang="zh-CN" sz="1400" dirty="0"/>
                        <a:t>4</a:t>
                      </a:r>
                      <a:endParaRPr lang="zh-CN" altLang="en-US" sz="1400" dirty="0"/>
                    </a:p>
                  </a:txBody>
                  <a:tcPr marL="81280" marR="81280" marT="40640" marB="40640"/>
                </a:tc>
                <a:extLst>
                  <a:ext uri="{0D108BD9-81ED-4DB2-BD59-A6C34878D82A}">
                    <a16:rowId xmlns:a16="http://schemas.microsoft.com/office/drawing/2014/main" val="10000"/>
                  </a:ext>
                </a:extLst>
              </a:tr>
              <a:tr h="352039">
                <a:tc>
                  <a:txBody>
                    <a:bodyPr/>
                    <a:lstStyle/>
                    <a:p>
                      <a:pPr algn="ctr"/>
                      <a:r>
                        <a:rPr lang="zh-CN" altLang="en-US" sz="1400" dirty="0"/>
                        <a:t>存款</a:t>
                      </a:r>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nvGraphicFramePr>
        <p:xfrm>
          <a:off x="924280" y="1765301"/>
          <a:ext cx="5418666" cy="659272"/>
        </p:xfrm>
        <a:graphic>
          <a:graphicData uri="http://schemas.openxmlformats.org/drawingml/2006/table">
            <a:tbl>
              <a:tblPr firstRow="1" bandRow="1">
                <a:tableStyleId>{5C22544A-7EE6-4342-B048-85BDC9FD1C3A}</a:tableStyleId>
              </a:tblPr>
              <a:tblGrid>
                <a:gridCol w="602074">
                  <a:extLst>
                    <a:ext uri="{9D8B030D-6E8A-4147-A177-3AD203B41FA5}">
                      <a16:colId xmlns:a16="http://schemas.microsoft.com/office/drawing/2014/main" val="20000"/>
                    </a:ext>
                  </a:extLst>
                </a:gridCol>
                <a:gridCol w="602074">
                  <a:extLst>
                    <a:ext uri="{9D8B030D-6E8A-4147-A177-3AD203B41FA5}">
                      <a16:colId xmlns:a16="http://schemas.microsoft.com/office/drawing/2014/main" val="20001"/>
                    </a:ext>
                  </a:extLst>
                </a:gridCol>
                <a:gridCol w="602074">
                  <a:extLst>
                    <a:ext uri="{9D8B030D-6E8A-4147-A177-3AD203B41FA5}">
                      <a16:colId xmlns:a16="http://schemas.microsoft.com/office/drawing/2014/main" val="20002"/>
                    </a:ext>
                  </a:extLst>
                </a:gridCol>
                <a:gridCol w="602074">
                  <a:extLst>
                    <a:ext uri="{9D8B030D-6E8A-4147-A177-3AD203B41FA5}">
                      <a16:colId xmlns:a16="http://schemas.microsoft.com/office/drawing/2014/main" val="20003"/>
                    </a:ext>
                  </a:extLst>
                </a:gridCol>
                <a:gridCol w="602074">
                  <a:extLst>
                    <a:ext uri="{9D8B030D-6E8A-4147-A177-3AD203B41FA5}">
                      <a16:colId xmlns:a16="http://schemas.microsoft.com/office/drawing/2014/main" val="20004"/>
                    </a:ext>
                  </a:extLst>
                </a:gridCol>
                <a:gridCol w="602074">
                  <a:extLst>
                    <a:ext uri="{9D8B030D-6E8A-4147-A177-3AD203B41FA5}">
                      <a16:colId xmlns:a16="http://schemas.microsoft.com/office/drawing/2014/main" val="20005"/>
                    </a:ext>
                  </a:extLst>
                </a:gridCol>
                <a:gridCol w="602074">
                  <a:extLst>
                    <a:ext uri="{9D8B030D-6E8A-4147-A177-3AD203B41FA5}">
                      <a16:colId xmlns:a16="http://schemas.microsoft.com/office/drawing/2014/main" val="20006"/>
                    </a:ext>
                  </a:extLst>
                </a:gridCol>
                <a:gridCol w="602074">
                  <a:extLst>
                    <a:ext uri="{9D8B030D-6E8A-4147-A177-3AD203B41FA5}">
                      <a16:colId xmlns:a16="http://schemas.microsoft.com/office/drawing/2014/main" val="20007"/>
                    </a:ext>
                  </a:extLst>
                </a:gridCol>
                <a:gridCol w="602074">
                  <a:extLst>
                    <a:ext uri="{9D8B030D-6E8A-4147-A177-3AD203B41FA5}">
                      <a16:colId xmlns:a16="http://schemas.microsoft.com/office/drawing/2014/main" val="20008"/>
                    </a:ext>
                  </a:extLst>
                </a:gridCol>
              </a:tblGrid>
              <a:tr h="329636">
                <a:tc>
                  <a:txBody>
                    <a:bodyPr/>
                    <a:lstStyle/>
                    <a:p>
                      <a:pPr algn="ctr"/>
                      <a:r>
                        <a:rPr lang="en-US" altLang="zh-CN" sz="1400" dirty="0" err="1"/>
                        <a:t>i</a:t>
                      </a: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2</a:t>
                      </a:r>
                      <a:endParaRPr lang="zh-CN" altLang="en-US" sz="1400" dirty="0"/>
                    </a:p>
                  </a:txBody>
                  <a:tcPr marL="81280" marR="81280" marT="40640" marB="40640"/>
                </a:tc>
                <a:tc>
                  <a:txBody>
                    <a:bodyPr/>
                    <a:lstStyle/>
                    <a:p>
                      <a:pPr algn="ctr"/>
                      <a:r>
                        <a:rPr lang="en-US" altLang="zh-CN" sz="1400" dirty="0"/>
                        <a:t>3</a:t>
                      </a:r>
                      <a:endParaRPr lang="zh-CN" altLang="en-US" sz="1400" dirty="0"/>
                    </a:p>
                  </a:txBody>
                  <a:tcPr marL="81280" marR="81280" marT="40640" marB="40640"/>
                </a:tc>
                <a:tc>
                  <a:txBody>
                    <a:bodyPr/>
                    <a:lstStyle/>
                    <a:p>
                      <a:pPr algn="ctr"/>
                      <a:r>
                        <a:rPr lang="en-US" altLang="zh-CN" sz="1400" dirty="0"/>
                        <a:t>4</a:t>
                      </a:r>
                      <a:endParaRPr lang="zh-CN" altLang="en-US" sz="1400" dirty="0"/>
                    </a:p>
                  </a:txBody>
                  <a:tcPr marL="81280" marR="81280" marT="40640" marB="40640"/>
                </a:tc>
                <a:tc>
                  <a:txBody>
                    <a:bodyPr/>
                    <a:lstStyle/>
                    <a:p>
                      <a:pPr algn="ctr"/>
                      <a:endParaRPr lang="zh-CN" altLang="en-US" sz="1400"/>
                    </a:p>
                  </a:txBody>
                  <a:tcPr marL="81280" marR="81280" marT="40640" marB="40640"/>
                </a:tc>
                <a:tc>
                  <a:txBody>
                    <a:bodyPr/>
                    <a:lstStyle/>
                    <a:p>
                      <a:pPr algn="ctr"/>
                      <a:endParaRPr lang="zh-CN" altLang="en-US" sz="1400"/>
                    </a:p>
                  </a:txBody>
                  <a:tcPr marL="81280" marR="81280" marT="40640" marB="40640"/>
                </a:tc>
                <a:tc>
                  <a:txBody>
                    <a:bodyPr/>
                    <a:lstStyle/>
                    <a:p>
                      <a:pPr algn="ctr"/>
                      <a:endParaRPr lang="zh-CN" altLang="en-US" sz="1400"/>
                    </a:p>
                  </a:txBody>
                  <a:tcPr marL="81280" marR="81280" marT="40640" marB="40640"/>
                </a:tc>
                <a:tc>
                  <a:txBody>
                    <a:bodyPr/>
                    <a:lstStyle/>
                    <a:p>
                      <a:pPr algn="ctr"/>
                      <a:endParaRPr lang="zh-CN" altLang="en-US" sz="1400"/>
                    </a:p>
                  </a:txBody>
                  <a:tcPr marL="81280" marR="81280" marT="40640" marB="40640"/>
                </a:tc>
                <a:extLst>
                  <a:ext uri="{0D108BD9-81ED-4DB2-BD59-A6C34878D82A}">
                    <a16:rowId xmlns:a16="http://schemas.microsoft.com/office/drawing/2014/main" val="10000"/>
                  </a:ext>
                </a:extLst>
              </a:tr>
              <a:tr h="329636">
                <a:tc>
                  <a:txBody>
                    <a:bodyPr/>
                    <a:lstStyle/>
                    <a:p>
                      <a:pPr algn="ctr"/>
                      <a:r>
                        <a:rPr lang="zh-CN" altLang="en-US" sz="1400" dirty="0"/>
                        <a:t>存款</a:t>
                      </a:r>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endParaRPr lang="zh-CN" altLang="en-US" sz="1400" dirty="0"/>
                    </a:p>
                  </a:txBody>
                  <a:tcPr marL="81280" marR="81280" marT="40640" marB="40640"/>
                </a:tc>
                <a:tc>
                  <a:txBody>
                    <a:bodyPr/>
                    <a:lstStyle/>
                    <a:p>
                      <a:pPr algn="ctr"/>
                      <a:endParaRPr lang="zh-CN" altLang="en-US" sz="1400" dirty="0"/>
                    </a:p>
                  </a:txBody>
                  <a:tcPr marL="81280" marR="81280" marT="40640" marB="40640"/>
                </a:tc>
                <a:tc>
                  <a:txBody>
                    <a:bodyPr/>
                    <a:lstStyle/>
                    <a:p>
                      <a:pPr algn="ctr"/>
                      <a:endParaRPr lang="zh-CN" altLang="en-US" sz="1400" dirty="0"/>
                    </a:p>
                  </a:txBody>
                  <a:tcPr marL="81280" marR="81280" marT="40640" marB="40640"/>
                </a:tc>
                <a:tc>
                  <a:txBody>
                    <a:bodyPr/>
                    <a:lstStyle/>
                    <a:p>
                      <a:pPr algn="ctr"/>
                      <a:endParaRPr lang="zh-CN" altLang="en-US" sz="1400" dirty="0"/>
                    </a:p>
                  </a:txBody>
                  <a:tcPr marL="81280" marR="81280" marT="40640" marB="40640"/>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nvGraphicFramePr>
        <p:xfrm>
          <a:off x="934158" y="2853267"/>
          <a:ext cx="5418666" cy="659272"/>
        </p:xfrm>
        <a:graphic>
          <a:graphicData uri="http://schemas.openxmlformats.org/drawingml/2006/table">
            <a:tbl>
              <a:tblPr firstRow="1" bandRow="1">
                <a:tableStyleId>{5C22544A-7EE6-4342-B048-85BDC9FD1C3A}</a:tableStyleId>
              </a:tblPr>
              <a:tblGrid>
                <a:gridCol w="602074">
                  <a:extLst>
                    <a:ext uri="{9D8B030D-6E8A-4147-A177-3AD203B41FA5}">
                      <a16:colId xmlns:a16="http://schemas.microsoft.com/office/drawing/2014/main" val="20000"/>
                    </a:ext>
                  </a:extLst>
                </a:gridCol>
                <a:gridCol w="602074">
                  <a:extLst>
                    <a:ext uri="{9D8B030D-6E8A-4147-A177-3AD203B41FA5}">
                      <a16:colId xmlns:a16="http://schemas.microsoft.com/office/drawing/2014/main" val="20001"/>
                    </a:ext>
                  </a:extLst>
                </a:gridCol>
                <a:gridCol w="602074">
                  <a:extLst>
                    <a:ext uri="{9D8B030D-6E8A-4147-A177-3AD203B41FA5}">
                      <a16:colId xmlns:a16="http://schemas.microsoft.com/office/drawing/2014/main" val="20002"/>
                    </a:ext>
                  </a:extLst>
                </a:gridCol>
                <a:gridCol w="602074">
                  <a:extLst>
                    <a:ext uri="{9D8B030D-6E8A-4147-A177-3AD203B41FA5}">
                      <a16:colId xmlns:a16="http://schemas.microsoft.com/office/drawing/2014/main" val="20003"/>
                    </a:ext>
                  </a:extLst>
                </a:gridCol>
                <a:gridCol w="602074">
                  <a:extLst>
                    <a:ext uri="{9D8B030D-6E8A-4147-A177-3AD203B41FA5}">
                      <a16:colId xmlns:a16="http://schemas.microsoft.com/office/drawing/2014/main" val="20004"/>
                    </a:ext>
                  </a:extLst>
                </a:gridCol>
                <a:gridCol w="602074">
                  <a:extLst>
                    <a:ext uri="{9D8B030D-6E8A-4147-A177-3AD203B41FA5}">
                      <a16:colId xmlns:a16="http://schemas.microsoft.com/office/drawing/2014/main" val="20005"/>
                    </a:ext>
                  </a:extLst>
                </a:gridCol>
                <a:gridCol w="602074">
                  <a:extLst>
                    <a:ext uri="{9D8B030D-6E8A-4147-A177-3AD203B41FA5}">
                      <a16:colId xmlns:a16="http://schemas.microsoft.com/office/drawing/2014/main" val="20006"/>
                    </a:ext>
                  </a:extLst>
                </a:gridCol>
                <a:gridCol w="602074">
                  <a:extLst>
                    <a:ext uri="{9D8B030D-6E8A-4147-A177-3AD203B41FA5}">
                      <a16:colId xmlns:a16="http://schemas.microsoft.com/office/drawing/2014/main" val="20007"/>
                    </a:ext>
                  </a:extLst>
                </a:gridCol>
                <a:gridCol w="602074">
                  <a:extLst>
                    <a:ext uri="{9D8B030D-6E8A-4147-A177-3AD203B41FA5}">
                      <a16:colId xmlns:a16="http://schemas.microsoft.com/office/drawing/2014/main" val="20008"/>
                    </a:ext>
                  </a:extLst>
                </a:gridCol>
              </a:tblGrid>
              <a:tr h="329636">
                <a:tc>
                  <a:txBody>
                    <a:bodyPr/>
                    <a:lstStyle/>
                    <a:p>
                      <a:pPr algn="ctr"/>
                      <a:r>
                        <a:rPr lang="en-US" altLang="zh-CN" sz="1400" dirty="0" err="1"/>
                        <a:t>i</a:t>
                      </a: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2</a:t>
                      </a:r>
                      <a:endParaRPr lang="zh-CN" altLang="en-US" sz="1400" dirty="0"/>
                    </a:p>
                  </a:txBody>
                  <a:tcPr marL="81280" marR="81280" marT="40640" marB="40640"/>
                </a:tc>
                <a:tc>
                  <a:txBody>
                    <a:bodyPr/>
                    <a:lstStyle/>
                    <a:p>
                      <a:pPr algn="ctr"/>
                      <a:r>
                        <a:rPr lang="en-US" altLang="zh-CN" sz="1400" dirty="0"/>
                        <a:t>3</a:t>
                      </a:r>
                      <a:endParaRPr lang="zh-CN" altLang="en-US" sz="1400" dirty="0"/>
                    </a:p>
                  </a:txBody>
                  <a:tcPr marL="81280" marR="81280" marT="40640" marB="40640"/>
                </a:tc>
                <a:tc>
                  <a:txBody>
                    <a:bodyPr/>
                    <a:lstStyle/>
                    <a:p>
                      <a:pPr algn="ctr"/>
                      <a:r>
                        <a:rPr lang="en-US" altLang="zh-CN" sz="1400" dirty="0"/>
                        <a:t>4</a:t>
                      </a:r>
                      <a:endParaRPr lang="zh-CN" altLang="en-US" sz="1400" dirty="0"/>
                    </a:p>
                  </a:txBody>
                  <a:tcPr marL="81280" marR="81280" marT="40640" marB="40640"/>
                </a:tc>
                <a:tc>
                  <a:txBody>
                    <a:bodyPr/>
                    <a:lstStyle/>
                    <a:p>
                      <a:pPr algn="ctr"/>
                      <a:r>
                        <a:rPr lang="en-US" altLang="zh-CN" sz="1400" dirty="0"/>
                        <a:t>5</a:t>
                      </a:r>
                      <a:endParaRPr lang="zh-CN" altLang="en-US" sz="1400" dirty="0"/>
                    </a:p>
                  </a:txBody>
                  <a:tcPr marL="81280" marR="81280" marT="40640" marB="40640"/>
                </a:tc>
                <a:tc>
                  <a:txBody>
                    <a:bodyPr/>
                    <a:lstStyle/>
                    <a:p>
                      <a:pPr algn="ctr"/>
                      <a:endParaRPr lang="zh-CN" altLang="en-US" sz="1400"/>
                    </a:p>
                  </a:txBody>
                  <a:tcPr marL="81280" marR="81280" marT="40640" marB="40640"/>
                </a:tc>
                <a:tc>
                  <a:txBody>
                    <a:bodyPr/>
                    <a:lstStyle/>
                    <a:p>
                      <a:pPr algn="ctr"/>
                      <a:endParaRPr lang="zh-CN" altLang="en-US" sz="1400"/>
                    </a:p>
                  </a:txBody>
                  <a:tcPr marL="81280" marR="81280" marT="40640" marB="40640"/>
                </a:tc>
                <a:tc>
                  <a:txBody>
                    <a:bodyPr/>
                    <a:lstStyle/>
                    <a:p>
                      <a:pPr algn="ctr"/>
                      <a:endParaRPr lang="zh-CN" altLang="en-US" sz="1400"/>
                    </a:p>
                  </a:txBody>
                  <a:tcPr marL="81280" marR="81280" marT="40640" marB="40640"/>
                </a:tc>
                <a:extLst>
                  <a:ext uri="{0D108BD9-81ED-4DB2-BD59-A6C34878D82A}">
                    <a16:rowId xmlns:a16="http://schemas.microsoft.com/office/drawing/2014/main" val="10000"/>
                  </a:ext>
                </a:extLst>
              </a:tr>
              <a:tr h="329636">
                <a:tc>
                  <a:txBody>
                    <a:bodyPr/>
                    <a:lstStyle/>
                    <a:p>
                      <a:pPr algn="ctr"/>
                      <a:r>
                        <a:rPr lang="zh-CN" altLang="en-US" sz="1400" dirty="0"/>
                        <a:t>存款</a:t>
                      </a:r>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endParaRPr lang="zh-CN" altLang="en-US" sz="1400" dirty="0"/>
                    </a:p>
                  </a:txBody>
                  <a:tcPr marL="81280" marR="81280" marT="40640" marB="40640"/>
                </a:tc>
                <a:tc>
                  <a:txBody>
                    <a:bodyPr/>
                    <a:lstStyle/>
                    <a:p>
                      <a:pPr algn="ctr"/>
                      <a:endParaRPr lang="zh-CN" altLang="en-US" sz="1400" dirty="0"/>
                    </a:p>
                  </a:txBody>
                  <a:tcPr marL="81280" marR="81280" marT="40640" marB="40640"/>
                </a:tc>
                <a:tc>
                  <a:txBody>
                    <a:bodyPr/>
                    <a:lstStyle/>
                    <a:p>
                      <a:pPr algn="ctr"/>
                      <a:endParaRPr lang="zh-CN" altLang="en-US" sz="1400" dirty="0"/>
                    </a:p>
                  </a:txBody>
                  <a:tcPr marL="81280" marR="81280" marT="40640" marB="40640"/>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nvGraphicFramePr>
        <p:xfrm>
          <a:off x="934158" y="3938412"/>
          <a:ext cx="5418666" cy="659272"/>
        </p:xfrm>
        <a:graphic>
          <a:graphicData uri="http://schemas.openxmlformats.org/drawingml/2006/table">
            <a:tbl>
              <a:tblPr firstRow="1" bandRow="1">
                <a:tableStyleId>{5C22544A-7EE6-4342-B048-85BDC9FD1C3A}</a:tableStyleId>
              </a:tblPr>
              <a:tblGrid>
                <a:gridCol w="602074">
                  <a:extLst>
                    <a:ext uri="{9D8B030D-6E8A-4147-A177-3AD203B41FA5}">
                      <a16:colId xmlns:a16="http://schemas.microsoft.com/office/drawing/2014/main" val="20000"/>
                    </a:ext>
                  </a:extLst>
                </a:gridCol>
                <a:gridCol w="602074">
                  <a:extLst>
                    <a:ext uri="{9D8B030D-6E8A-4147-A177-3AD203B41FA5}">
                      <a16:colId xmlns:a16="http://schemas.microsoft.com/office/drawing/2014/main" val="20001"/>
                    </a:ext>
                  </a:extLst>
                </a:gridCol>
                <a:gridCol w="602074">
                  <a:extLst>
                    <a:ext uri="{9D8B030D-6E8A-4147-A177-3AD203B41FA5}">
                      <a16:colId xmlns:a16="http://schemas.microsoft.com/office/drawing/2014/main" val="20002"/>
                    </a:ext>
                  </a:extLst>
                </a:gridCol>
                <a:gridCol w="602074">
                  <a:extLst>
                    <a:ext uri="{9D8B030D-6E8A-4147-A177-3AD203B41FA5}">
                      <a16:colId xmlns:a16="http://schemas.microsoft.com/office/drawing/2014/main" val="20003"/>
                    </a:ext>
                  </a:extLst>
                </a:gridCol>
                <a:gridCol w="602074">
                  <a:extLst>
                    <a:ext uri="{9D8B030D-6E8A-4147-A177-3AD203B41FA5}">
                      <a16:colId xmlns:a16="http://schemas.microsoft.com/office/drawing/2014/main" val="20004"/>
                    </a:ext>
                  </a:extLst>
                </a:gridCol>
                <a:gridCol w="602074">
                  <a:extLst>
                    <a:ext uri="{9D8B030D-6E8A-4147-A177-3AD203B41FA5}">
                      <a16:colId xmlns:a16="http://schemas.microsoft.com/office/drawing/2014/main" val="20005"/>
                    </a:ext>
                  </a:extLst>
                </a:gridCol>
                <a:gridCol w="602074">
                  <a:extLst>
                    <a:ext uri="{9D8B030D-6E8A-4147-A177-3AD203B41FA5}">
                      <a16:colId xmlns:a16="http://schemas.microsoft.com/office/drawing/2014/main" val="20006"/>
                    </a:ext>
                  </a:extLst>
                </a:gridCol>
                <a:gridCol w="602074">
                  <a:extLst>
                    <a:ext uri="{9D8B030D-6E8A-4147-A177-3AD203B41FA5}">
                      <a16:colId xmlns:a16="http://schemas.microsoft.com/office/drawing/2014/main" val="20007"/>
                    </a:ext>
                  </a:extLst>
                </a:gridCol>
                <a:gridCol w="602074">
                  <a:extLst>
                    <a:ext uri="{9D8B030D-6E8A-4147-A177-3AD203B41FA5}">
                      <a16:colId xmlns:a16="http://schemas.microsoft.com/office/drawing/2014/main" val="20008"/>
                    </a:ext>
                  </a:extLst>
                </a:gridCol>
              </a:tblGrid>
              <a:tr h="329636">
                <a:tc>
                  <a:txBody>
                    <a:bodyPr/>
                    <a:lstStyle/>
                    <a:p>
                      <a:pPr algn="ctr"/>
                      <a:r>
                        <a:rPr lang="en-US" altLang="zh-CN" sz="1400" dirty="0" err="1"/>
                        <a:t>i</a:t>
                      </a: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2</a:t>
                      </a:r>
                      <a:endParaRPr lang="zh-CN" altLang="en-US" sz="1400" dirty="0"/>
                    </a:p>
                  </a:txBody>
                  <a:tcPr marL="81280" marR="81280" marT="40640" marB="40640"/>
                </a:tc>
                <a:tc>
                  <a:txBody>
                    <a:bodyPr/>
                    <a:lstStyle/>
                    <a:p>
                      <a:pPr algn="ctr"/>
                      <a:r>
                        <a:rPr lang="en-US" altLang="zh-CN" sz="1400" dirty="0"/>
                        <a:t>3</a:t>
                      </a:r>
                      <a:endParaRPr lang="zh-CN" altLang="en-US" sz="1400" dirty="0"/>
                    </a:p>
                  </a:txBody>
                  <a:tcPr marL="81280" marR="81280" marT="40640" marB="40640"/>
                </a:tc>
                <a:tc>
                  <a:txBody>
                    <a:bodyPr/>
                    <a:lstStyle/>
                    <a:p>
                      <a:pPr algn="ctr"/>
                      <a:r>
                        <a:rPr lang="en-US" altLang="zh-CN" sz="1400" dirty="0"/>
                        <a:t>4</a:t>
                      </a:r>
                      <a:endParaRPr lang="zh-CN" altLang="en-US" sz="1400" dirty="0"/>
                    </a:p>
                  </a:txBody>
                  <a:tcPr marL="81280" marR="81280" marT="40640" marB="40640"/>
                </a:tc>
                <a:tc>
                  <a:txBody>
                    <a:bodyPr/>
                    <a:lstStyle/>
                    <a:p>
                      <a:pPr algn="ctr"/>
                      <a:r>
                        <a:rPr lang="en-US" altLang="zh-CN" sz="1400" dirty="0"/>
                        <a:t>5</a:t>
                      </a:r>
                      <a:endParaRPr lang="zh-CN" altLang="en-US" sz="1400" dirty="0"/>
                    </a:p>
                  </a:txBody>
                  <a:tcPr marL="81280" marR="81280" marT="40640" marB="40640"/>
                </a:tc>
                <a:tc>
                  <a:txBody>
                    <a:bodyPr/>
                    <a:lstStyle/>
                    <a:p>
                      <a:pPr algn="ctr"/>
                      <a:r>
                        <a:rPr lang="en-US" altLang="zh-CN" sz="1400" dirty="0"/>
                        <a:t>6</a:t>
                      </a:r>
                      <a:endParaRPr lang="zh-CN" altLang="en-US" sz="1400" dirty="0"/>
                    </a:p>
                  </a:txBody>
                  <a:tcPr marL="81280" marR="81280" marT="40640" marB="40640"/>
                </a:tc>
                <a:tc>
                  <a:txBody>
                    <a:bodyPr/>
                    <a:lstStyle/>
                    <a:p>
                      <a:pPr algn="ctr"/>
                      <a:endParaRPr lang="zh-CN" altLang="en-US" sz="1400"/>
                    </a:p>
                  </a:txBody>
                  <a:tcPr marL="81280" marR="81280" marT="40640" marB="40640"/>
                </a:tc>
                <a:tc>
                  <a:txBody>
                    <a:bodyPr/>
                    <a:lstStyle/>
                    <a:p>
                      <a:pPr algn="ctr"/>
                      <a:endParaRPr lang="zh-CN" altLang="en-US" sz="1400"/>
                    </a:p>
                  </a:txBody>
                  <a:tcPr marL="81280" marR="81280" marT="40640" marB="40640"/>
                </a:tc>
                <a:extLst>
                  <a:ext uri="{0D108BD9-81ED-4DB2-BD59-A6C34878D82A}">
                    <a16:rowId xmlns:a16="http://schemas.microsoft.com/office/drawing/2014/main" val="10000"/>
                  </a:ext>
                </a:extLst>
              </a:tr>
              <a:tr h="329636">
                <a:tc>
                  <a:txBody>
                    <a:bodyPr/>
                    <a:lstStyle/>
                    <a:p>
                      <a:pPr algn="ctr"/>
                      <a:r>
                        <a:rPr lang="zh-CN" altLang="en-US" sz="1400" dirty="0"/>
                        <a:t>存款</a:t>
                      </a:r>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r>
                        <a:rPr lang="en-US" altLang="zh-CN" sz="1400" dirty="0"/>
                        <a:t>0</a:t>
                      </a: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r>
                        <a:rPr lang="en-US" altLang="zh-CN" sz="1400" dirty="0"/>
                        <a:t>1</a:t>
                      </a:r>
                      <a:endParaRPr lang="zh-CN" altLang="en-US" sz="1400" dirty="0"/>
                    </a:p>
                  </a:txBody>
                  <a:tcPr marL="81280" marR="81280" marT="40640" marB="40640"/>
                </a:tc>
                <a:tc>
                  <a:txBody>
                    <a:bodyPr/>
                    <a:lstStyle/>
                    <a:p>
                      <a:pPr algn="ctr"/>
                      <a:endParaRPr lang="zh-CN" altLang="en-US" sz="1400" dirty="0"/>
                    </a:p>
                  </a:txBody>
                  <a:tcPr marL="81280" marR="81280" marT="40640" marB="40640"/>
                </a:tc>
                <a:tc>
                  <a:txBody>
                    <a:bodyPr/>
                    <a:lstStyle/>
                    <a:p>
                      <a:pPr algn="ctr"/>
                      <a:endParaRPr lang="zh-CN" altLang="en-US" sz="1400" dirty="0"/>
                    </a:p>
                  </a:txBody>
                  <a:tcPr marL="81280" marR="81280" marT="40640" marB="40640"/>
                </a:tc>
                <a:extLst>
                  <a:ext uri="{0D108BD9-81ED-4DB2-BD59-A6C34878D82A}">
                    <a16:rowId xmlns:a16="http://schemas.microsoft.com/office/drawing/2014/main" val="10001"/>
                  </a:ext>
                </a:extLst>
              </a:tr>
            </a:tbl>
          </a:graphicData>
        </a:graphic>
      </p:graphicFrame>
      <p:sp>
        <p:nvSpPr>
          <p:cNvPr id="8" name="文本框 7"/>
          <p:cNvSpPr txBox="1"/>
          <p:nvPr/>
        </p:nvSpPr>
        <p:spPr>
          <a:xfrm>
            <a:off x="1623481" y="5092702"/>
            <a:ext cx="2484976" cy="486287"/>
          </a:xfrm>
          <a:prstGeom prst="rect">
            <a:avLst/>
          </a:prstGeom>
          <a:noFill/>
          <a:ln w="9525">
            <a:noFill/>
          </a:ln>
        </p:spPr>
        <p:txBody>
          <a:bodyPr wrap="none">
            <a:spAutoFit/>
          </a:bodyPr>
          <a:lstStyle/>
          <a:p>
            <a:pPr algn="ctr" eaLnBrk="1" hangingPunct="1"/>
            <a:r>
              <a:rPr lang="zh-CN" altLang="en-US" sz="2560" dirty="0"/>
              <a:t>。。。以此类推</a:t>
            </a:r>
          </a:p>
        </p:txBody>
      </p:sp>
      <p:sp>
        <p:nvSpPr>
          <p:cNvPr id="9" name="文本框 8"/>
          <p:cNvSpPr txBox="1"/>
          <p:nvPr/>
        </p:nvSpPr>
        <p:spPr>
          <a:xfrm>
            <a:off x="4225988" y="982454"/>
            <a:ext cx="1005403" cy="486287"/>
          </a:xfrm>
          <a:prstGeom prst="rect">
            <a:avLst/>
          </a:prstGeom>
          <a:solidFill>
            <a:schemeClr val="bg1"/>
          </a:solidFill>
          <a:ln w="9525">
            <a:noFill/>
          </a:ln>
        </p:spPr>
        <p:txBody>
          <a:bodyPr wrap="none">
            <a:spAutoFit/>
          </a:bodyPr>
          <a:lstStyle/>
          <a:p>
            <a:pPr algn="ctr" eaLnBrk="1" hangingPunct="1"/>
            <a:r>
              <a:rPr lang="zh-CN" altLang="en-US" sz="2560" dirty="0"/>
              <a:t>插入</a:t>
            </a:r>
            <a:r>
              <a:rPr lang="en-US" altLang="zh-CN" sz="2560" dirty="0"/>
              <a:t>4</a:t>
            </a:r>
            <a:endParaRPr lang="zh-CN" altLang="en-US" sz="2560" dirty="0"/>
          </a:p>
        </p:txBody>
      </p:sp>
      <p:sp>
        <p:nvSpPr>
          <p:cNvPr id="10" name="文本框 9"/>
          <p:cNvSpPr txBox="1"/>
          <p:nvPr/>
        </p:nvSpPr>
        <p:spPr>
          <a:xfrm>
            <a:off x="6673085" y="1856922"/>
            <a:ext cx="841898" cy="486287"/>
          </a:xfrm>
          <a:prstGeom prst="rect">
            <a:avLst/>
          </a:prstGeom>
          <a:noFill/>
          <a:ln w="9525">
            <a:noFill/>
          </a:ln>
        </p:spPr>
        <p:txBody>
          <a:bodyPr wrap="none">
            <a:spAutoFit/>
          </a:bodyPr>
          <a:lstStyle/>
          <a:p>
            <a:pPr algn="ctr" eaLnBrk="1" hangingPunct="1"/>
            <a:r>
              <a:rPr lang="zh-CN" altLang="en-US" sz="2560" dirty="0"/>
              <a:t>扩张</a:t>
            </a:r>
          </a:p>
        </p:txBody>
      </p:sp>
      <p:sp>
        <p:nvSpPr>
          <p:cNvPr id="11" name="文本框 10"/>
          <p:cNvSpPr txBox="1"/>
          <p:nvPr/>
        </p:nvSpPr>
        <p:spPr>
          <a:xfrm>
            <a:off x="6591332" y="2952973"/>
            <a:ext cx="1005403" cy="486287"/>
          </a:xfrm>
          <a:prstGeom prst="rect">
            <a:avLst/>
          </a:prstGeom>
          <a:noFill/>
          <a:ln w="9525">
            <a:noFill/>
          </a:ln>
        </p:spPr>
        <p:txBody>
          <a:bodyPr wrap="none">
            <a:spAutoFit/>
          </a:bodyPr>
          <a:lstStyle/>
          <a:p>
            <a:pPr algn="ctr" eaLnBrk="1" hangingPunct="1"/>
            <a:r>
              <a:rPr lang="zh-CN" altLang="en-US" sz="2560" dirty="0"/>
              <a:t>插入</a:t>
            </a:r>
            <a:r>
              <a:rPr lang="en-US" altLang="zh-CN" sz="2560" dirty="0"/>
              <a:t>5</a:t>
            </a:r>
            <a:endParaRPr lang="zh-CN" altLang="en-US" sz="2560" dirty="0"/>
          </a:p>
        </p:txBody>
      </p:sp>
      <p:sp>
        <p:nvSpPr>
          <p:cNvPr id="12" name="文本框 11"/>
          <p:cNvSpPr txBox="1"/>
          <p:nvPr/>
        </p:nvSpPr>
        <p:spPr>
          <a:xfrm>
            <a:off x="6591332" y="4049024"/>
            <a:ext cx="1005403" cy="486287"/>
          </a:xfrm>
          <a:prstGeom prst="rect">
            <a:avLst/>
          </a:prstGeom>
          <a:noFill/>
          <a:ln w="9525">
            <a:noFill/>
          </a:ln>
        </p:spPr>
        <p:txBody>
          <a:bodyPr wrap="none">
            <a:spAutoFit/>
          </a:bodyPr>
          <a:lstStyle/>
          <a:p>
            <a:pPr algn="ctr" eaLnBrk="1" hangingPunct="1"/>
            <a:r>
              <a:rPr lang="zh-CN" altLang="en-US" sz="2560" dirty="0"/>
              <a:t>插入</a:t>
            </a:r>
            <a:r>
              <a:rPr lang="en-US" altLang="zh-CN" sz="2560" dirty="0"/>
              <a:t>6</a:t>
            </a:r>
            <a:endParaRPr lang="zh-CN" altLang="en-US" sz="2560" dirty="0"/>
          </a:p>
        </p:txBody>
      </p:sp>
      <p:sp>
        <p:nvSpPr>
          <p:cNvPr id="14" name="TextBox 13">
            <a:extLst>
              <a:ext uri="{FF2B5EF4-FFF2-40B4-BE49-F238E27FC236}">
                <a16:creationId xmlns:a16="http://schemas.microsoft.com/office/drawing/2014/main" id="{74F8E86F-54CD-6849-8F31-7571814FCF01}"/>
              </a:ext>
            </a:extLst>
          </p:cNvPr>
          <p:cNvSpPr txBox="1"/>
          <p:nvPr/>
        </p:nvSpPr>
        <p:spPr>
          <a:xfrm>
            <a:off x="5148064" y="5001079"/>
            <a:ext cx="3522768" cy="1323439"/>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为什么存款总是足够（且刚好）支付复制的开销？</a:t>
            </a:r>
            <a:endParaRPr lang="en-US" altLang="zh-CN" sz="1600" b="1" dirty="0">
              <a:solidFill>
                <a:srgbClr val="FF0000"/>
              </a:solidFill>
            </a:endParaRPr>
          </a:p>
          <a:p>
            <a:pPr algn="just"/>
            <a:r>
              <a:rPr lang="zh-CN" altLang="en-US" sz="1600" b="1" dirty="0">
                <a:solidFill>
                  <a:srgbClr val="FF0000"/>
                </a:solidFill>
              </a:rPr>
              <a:t>每次扩张，表变为原来的两倍，插入新的数据带来的额外存款，正好可以给旧的数据存款。</a:t>
            </a:r>
          </a:p>
        </p:txBody>
      </p:sp>
      <p:sp>
        <p:nvSpPr>
          <p:cNvPr id="2" name="Slide Number Placeholder 1">
            <a:extLst>
              <a:ext uri="{FF2B5EF4-FFF2-40B4-BE49-F238E27FC236}">
                <a16:creationId xmlns:a16="http://schemas.microsoft.com/office/drawing/2014/main" id="{93BCE55C-8225-8643-82AE-25DC68369096}"/>
              </a:ext>
            </a:extLst>
          </p:cNvPr>
          <p:cNvSpPr>
            <a:spLocks noGrp="1"/>
          </p:cNvSpPr>
          <p:nvPr>
            <p:ph type="sldNum" sz="quarter" idx="12"/>
          </p:nvPr>
        </p:nvSpPr>
        <p:spPr/>
        <p:txBody>
          <a:bodyPr/>
          <a:lstStyle/>
          <a:p>
            <a:fld id="{0063EC4C-CFD8-4F45-A0A2-30028C1F73DB}" type="slidenum">
              <a:rPr lang="en-CN" smtClean="0"/>
              <a:pPr/>
              <a:t>41</a:t>
            </a:fld>
            <a:endParaRPr lang="zh-CN" altLang="en-US" sz="1067" b="1" kern="1200" dirty="0">
              <a:solidFill>
                <a:srgbClr val="F79646">
                  <a:lumMod val="75000"/>
                </a:srgbClr>
              </a:solidFill>
              <a:latin typeface="+mn-lt"/>
              <a:ea typeface="+mn-ea"/>
              <a:cs typeface="+mn-cs"/>
            </a:endParaRPr>
          </a:p>
        </p:txBody>
      </p:sp>
      <p:sp>
        <p:nvSpPr>
          <p:cNvPr id="16" name="Title 4">
            <a:extLst>
              <a:ext uri="{FF2B5EF4-FFF2-40B4-BE49-F238E27FC236}">
                <a16:creationId xmlns:a16="http://schemas.microsoft.com/office/drawing/2014/main" id="{8E8BFD40-EC5E-C54C-A7A1-10435115267C}"/>
              </a:ext>
            </a:extLst>
          </p:cNvPr>
          <p:cNvSpPr>
            <a:spLocks noGrp="1"/>
          </p:cNvSpPr>
          <p:nvPr>
            <p:ph type="title"/>
          </p:nvPr>
        </p:nvSpPr>
        <p:spPr>
          <a:xfrm>
            <a:off x="457200" y="0"/>
            <a:ext cx="8229600" cy="992518"/>
          </a:xfrm>
        </p:spPr>
        <p:txBody>
          <a:bodyPr/>
          <a:lstStyle/>
          <a:p>
            <a:r>
              <a:rPr lang="en-CN" dirty="0"/>
              <a:t>动态表</a:t>
            </a:r>
            <a:r>
              <a:rPr lang="en-US" altLang="zh-CN" dirty="0"/>
              <a:t>-</a:t>
            </a:r>
            <a:r>
              <a:rPr lang="zh-CN" altLang="en-US" sz="2489" dirty="0">
                <a:solidFill>
                  <a:srgbClr val="FF0000"/>
                </a:solidFill>
              </a:rPr>
              <a:t>表的扩张</a:t>
            </a:r>
            <a:endParaRPr lang="en-CN" dirty="0"/>
          </a:p>
        </p:txBody>
      </p:sp>
      <p:sp>
        <p:nvSpPr>
          <p:cNvPr id="15" name="AutoShape 10">
            <a:extLst>
              <a:ext uri="{FF2B5EF4-FFF2-40B4-BE49-F238E27FC236}">
                <a16:creationId xmlns:a16="http://schemas.microsoft.com/office/drawing/2014/main" id="{010CE7C4-117B-2F4D-B3DC-0CB8EEAB9209}"/>
              </a:ext>
            </a:extLst>
          </p:cNvPr>
          <p:cNvSpPr/>
          <p:nvPr/>
        </p:nvSpPr>
        <p:spPr>
          <a:xfrm>
            <a:off x="5231391" y="237149"/>
            <a:ext cx="3896899" cy="1010009"/>
          </a:xfrm>
          <a:prstGeom prst="wedgeEllipseCallout">
            <a:avLst>
              <a:gd name="adj1" fmla="val -78547"/>
              <a:gd name="adj2" fmla="val 25869"/>
            </a:avLst>
          </a:prstGeom>
          <a:solidFill>
            <a:srgbClr val="FF9933"/>
          </a:solidFill>
          <a:ln w="9525">
            <a:noFill/>
          </a:ln>
        </p:spPr>
        <p:txBody>
          <a:bodyPr anchor="t"/>
          <a:lstStyle/>
          <a:p>
            <a:pPr algn="ctr">
              <a:buFont typeface="Wingdings" panose="05000000000000000000" pitchFamily="2" charset="2"/>
              <a:buNone/>
            </a:pPr>
            <a:r>
              <a:rPr lang="zh-CN" altLang="en-US" sz="1244" dirty="0"/>
              <a:t>一个代价用于实际代价（插入操作）；</a:t>
            </a:r>
            <a:endParaRPr lang="en-US" altLang="zh-CN" sz="1244" dirty="0"/>
          </a:p>
          <a:p>
            <a:pPr algn="ctr">
              <a:buFont typeface="Wingdings" panose="05000000000000000000" pitchFamily="2" charset="2"/>
              <a:buNone/>
            </a:pPr>
            <a:r>
              <a:rPr lang="zh-CN" altLang="en-US" sz="1244" dirty="0"/>
              <a:t>一个代价用于自身存款；</a:t>
            </a:r>
            <a:endParaRPr lang="en-US" altLang="zh-CN" sz="1244" dirty="0"/>
          </a:p>
          <a:p>
            <a:pPr algn="ctr"/>
            <a:r>
              <a:rPr lang="zh-CN" altLang="en-US" sz="1244" dirty="0"/>
              <a:t>一个代价作为存款存入没有存款的数据项（地址</a:t>
            </a:r>
            <a:r>
              <a:rPr lang="en-US" altLang="zh-CN" sz="1244" dirty="0"/>
              <a:t>2</a:t>
            </a:r>
            <a:r>
              <a:rPr lang="zh-CN" altLang="en-US" sz="1244" dirty="0"/>
              <a:t>）</a:t>
            </a:r>
          </a:p>
          <a:p>
            <a:pPr algn="ctr">
              <a:buFont typeface="Wingdings" panose="05000000000000000000" pitchFamily="2" charset="2"/>
              <a:buNone/>
            </a:pPr>
            <a:endParaRPr lang="zh-CN" altLang="en-US" sz="1244"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0" end="0"/>
                                            </p:txEl>
                                          </p:spTgt>
                                        </p:tgtEl>
                                        <p:attrNameLst>
                                          <p:attrName>style.visibility</p:attrName>
                                        </p:attrNameLst>
                                      </p:cBhvr>
                                      <p:to>
                                        <p:strVal val="visible"/>
                                      </p:to>
                                    </p:set>
                                  </p:childTnLst>
                                </p:cTn>
                              </p:par>
                              <p:par>
                                <p:cTn id="45" presetID="3" presetClass="entr" presetSubtype="10" fill="hold" grpId="0" nodeType="withEffect">
                                  <p:stCondLst>
                                    <p:cond delay="0"/>
                                  </p:stCondLst>
                                  <p:childTnLst>
                                    <p:set>
                                      <p:cBhvr>
                                        <p:cTn id="46" dur="1" fill="hold">
                                          <p:stCondLst>
                                            <p:cond delay="0"/>
                                          </p:stCondLst>
                                        </p:cTn>
                                        <p:tgtEl>
                                          <p:spTgt spid="14">
                                            <p:bg/>
                                          </p:spTgt>
                                        </p:tgtEl>
                                        <p:attrNameLst>
                                          <p:attrName>style.visibility</p:attrName>
                                        </p:attrNameLst>
                                      </p:cBhvr>
                                      <p:to>
                                        <p:strVal val="visible"/>
                                      </p:to>
                                    </p:set>
                                    <p:animEffect transition="in" filter="blinds(horizontal)">
                                      <p:cBhvr>
                                        <p:cTn id="47" dur="500"/>
                                        <p:tgtEl>
                                          <p:spTgt spid="14">
                                            <p:bg/>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4">
                                            <p:txEl>
                                              <p:pRg st="0" end="0"/>
                                            </p:txEl>
                                          </p:spTgt>
                                        </p:tgtEl>
                                        <p:attrNameLst>
                                          <p:attrName>style.visibility</p:attrName>
                                        </p:attrNameLst>
                                      </p:cBhvr>
                                      <p:to>
                                        <p:strVal val="visible"/>
                                      </p:to>
                                    </p:set>
                                    <p:animEffect transition="in" filter="blinds(horizontal)">
                                      <p:cBhvr>
                                        <p:cTn id="50" dur="500"/>
                                        <p:tgtEl>
                                          <p:spTgt spid="14">
                                            <p:txEl>
                                              <p:pRg st="0" end="0"/>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4">
                                            <p:txEl>
                                              <p:pRg st="1" end="1"/>
                                            </p:txEl>
                                          </p:spTgt>
                                        </p:tgtEl>
                                        <p:attrNameLst>
                                          <p:attrName>style.visibility</p:attrName>
                                        </p:attrNameLst>
                                      </p:cBhvr>
                                      <p:to>
                                        <p:strVal val="visible"/>
                                      </p:to>
                                    </p:set>
                                    <p:animEffect transition="in" filter="blinds(horizontal)">
                                      <p:cBhvr>
                                        <p:cTn id="53" dur="500"/>
                                        <p:tgtEl>
                                          <p:spTgt spid="14">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p:bldP spid="9" grpId="0" animBg="1"/>
      <p:bldP spid="10" grpId="0"/>
      <p:bldP spid="11" grpId="0"/>
      <p:bldP spid="12" grpId="0"/>
      <p:bldP spid="14" grpId="0" build="allAtOnce"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536A061-47F6-A642-9B53-6C48EF3BF036}"/>
              </a:ext>
            </a:extLst>
          </p:cNvPr>
          <p:cNvSpPr>
            <a:spLocks noGrp="1"/>
          </p:cNvSpPr>
          <p:nvPr>
            <p:ph idx="4294967295"/>
          </p:nvPr>
        </p:nvSpPr>
        <p:spPr>
          <a:xfrm>
            <a:off x="374848" y="1267535"/>
            <a:ext cx="8229600" cy="4322930"/>
          </a:xfrm>
        </p:spPr>
        <p:txBody>
          <a:bodyPr/>
          <a:lstStyle/>
          <a:p>
            <a:r>
              <a:rPr lang="en-CN" dirty="0"/>
              <a:t>初始为空的表上n次TABLE</a:t>
            </a:r>
            <a:r>
              <a:rPr lang="en-US" altLang="zh-CN" dirty="0"/>
              <a:t>-INSERT</a:t>
            </a:r>
            <a:r>
              <a:rPr lang="zh-CN" altLang="en-US" dirty="0"/>
              <a:t>操作的代价分析</a:t>
            </a:r>
            <a:endParaRPr lang="en-US" altLang="zh-CN" dirty="0"/>
          </a:p>
          <a:p>
            <a:pPr lvl="1"/>
            <a:r>
              <a:rPr lang="en-US" altLang="zh-CN" dirty="0"/>
              <a:t>-</a:t>
            </a:r>
            <a:r>
              <a:rPr lang="zh-CN" altLang="en-US" dirty="0">
                <a:solidFill>
                  <a:srgbClr val="FF0000"/>
                </a:solidFill>
              </a:rPr>
              <a:t>势能法分析</a:t>
            </a:r>
            <a:endParaRPr lang="en-CN" dirty="0">
              <a:solidFill>
                <a:srgbClr val="FF0000"/>
              </a:solidFill>
            </a:endParaRPr>
          </a:p>
        </p:txBody>
      </p:sp>
      <p:sp>
        <p:nvSpPr>
          <p:cNvPr id="13" name="Rectangle 6">
            <a:extLst>
              <a:ext uri="{FF2B5EF4-FFF2-40B4-BE49-F238E27FC236}">
                <a16:creationId xmlns:a16="http://schemas.microsoft.com/office/drawing/2014/main" id="{257B426E-2F5B-5B4B-856A-3A1301A8310B}"/>
              </a:ext>
            </a:extLst>
          </p:cNvPr>
          <p:cNvSpPr/>
          <p:nvPr/>
        </p:nvSpPr>
        <p:spPr>
          <a:xfrm>
            <a:off x="539552" y="2523067"/>
            <a:ext cx="6908800" cy="3522133"/>
          </a:xfrm>
          <a:prstGeom prst="rect">
            <a:avLst/>
          </a:prstGeom>
          <a:solidFill>
            <a:schemeClr val="accent1"/>
          </a:solidFill>
          <a:ln w="9525" cap="flat" cmpd="sng">
            <a:solidFill>
              <a:schemeClr val="tx1"/>
            </a:solidFill>
            <a:prstDash val="solid"/>
            <a:miter/>
            <a:headEnd type="none" w="med" len="med"/>
            <a:tailEnd type="none" w="med" len="med"/>
          </a:ln>
        </p:spPr>
        <p:txBody>
          <a:bodyPr anchor="t"/>
          <a:lstStyle/>
          <a:p>
            <a:pPr marL="304804" indent="-304804">
              <a:spcBef>
                <a:spcPct val="20000"/>
              </a:spcBef>
            </a:pPr>
            <a:r>
              <a:rPr lang="zh-CN" altLang="en-US" sz="1600" dirty="0">
                <a:solidFill>
                  <a:schemeClr val="bg1"/>
                </a:solidFill>
              </a:rPr>
              <a:t>算法：</a:t>
            </a:r>
            <a:r>
              <a:rPr lang="en-US" altLang="zh-CN" sz="1600" dirty="0">
                <a:solidFill>
                  <a:schemeClr val="bg1"/>
                </a:solidFill>
              </a:rPr>
              <a:t>TABLE—INSERT(T, x)</a:t>
            </a:r>
          </a:p>
          <a:p>
            <a:pPr marL="304804" indent="-304804">
              <a:spcBef>
                <a:spcPct val="20000"/>
              </a:spcBef>
            </a:pPr>
            <a:r>
              <a:rPr lang="en-US" altLang="zh-CN" sz="1600" dirty="0">
                <a:solidFill>
                  <a:schemeClr val="bg1"/>
                </a:solidFill>
              </a:rPr>
              <a:t>1          If  size[T]=0</a:t>
            </a:r>
            <a:r>
              <a:rPr lang="zh-CN" altLang="en-US" sz="1600" dirty="0">
                <a:solidFill>
                  <a:schemeClr val="bg1"/>
                </a:solidFill>
              </a:rPr>
              <a:t> </a:t>
            </a:r>
            <a:r>
              <a:rPr lang="en-US" altLang="zh-CN" sz="1600" dirty="0">
                <a:solidFill>
                  <a:schemeClr val="bg1"/>
                </a:solidFill>
              </a:rPr>
              <a:t>Then</a:t>
            </a:r>
          </a:p>
          <a:p>
            <a:pPr marL="304804" indent="-304804">
              <a:spcBef>
                <a:spcPct val="20000"/>
              </a:spcBef>
            </a:pPr>
            <a:r>
              <a:rPr lang="en-US" altLang="zh-CN" sz="1600" dirty="0">
                <a:solidFill>
                  <a:schemeClr val="bg1"/>
                </a:solidFill>
              </a:rPr>
              <a:t>2          </a:t>
            </a:r>
            <a:r>
              <a:rPr lang="zh-CN" altLang="en-US" sz="1600" dirty="0">
                <a:solidFill>
                  <a:schemeClr val="bg1"/>
                </a:solidFill>
              </a:rPr>
              <a:t>          </a:t>
            </a:r>
            <a:r>
              <a:rPr lang="en-US" altLang="zh-CN" sz="1600" dirty="0">
                <a:solidFill>
                  <a:schemeClr val="bg1"/>
                </a:solidFill>
              </a:rPr>
              <a:t>allocate table[T] with 1 slot;</a:t>
            </a:r>
          </a:p>
          <a:p>
            <a:pPr marL="304804" indent="-304804">
              <a:spcBef>
                <a:spcPct val="20000"/>
              </a:spcBef>
            </a:pPr>
            <a:r>
              <a:rPr lang="en-US" altLang="zh-CN" sz="1600" dirty="0">
                <a:solidFill>
                  <a:schemeClr val="bg1"/>
                </a:solidFill>
              </a:rPr>
              <a:t>3                </a:t>
            </a:r>
            <a:r>
              <a:rPr lang="zh-CN" altLang="en-US" sz="1600" dirty="0">
                <a:solidFill>
                  <a:schemeClr val="bg1"/>
                </a:solidFill>
              </a:rPr>
              <a:t>    </a:t>
            </a:r>
            <a:r>
              <a:rPr lang="en-US" altLang="zh-CN" sz="1600" dirty="0">
                <a:solidFill>
                  <a:schemeClr val="bg1"/>
                </a:solidFill>
              </a:rPr>
              <a:t>size[T]</a:t>
            </a:r>
            <a:r>
              <a:rPr lang="en-US" altLang="zh-CN" sz="1600" dirty="0">
                <a:solidFill>
                  <a:schemeClr val="bg1"/>
                </a:solidFill>
                <a:sym typeface="Symbol" panose="05050102010706020507" pitchFamily="18" charset="2"/>
              </a:rPr>
              <a:t></a:t>
            </a:r>
            <a:r>
              <a:rPr lang="en-US" altLang="zh-CN" sz="1600" dirty="0">
                <a:solidFill>
                  <a:schemeClr val="bg1"/>
                </a:solidFill>
              </a:rPr>
              <a:t>1;</a:t>
            </a:r>
          </a:p>
          <a:p>
            <a:pPr marL="304804" indent="-304804">
              <a:spcBef>
                <a:spcPct val="20000"/>
              </a:spcBef>
            </a:pPr>
            <a:r>
              <a:rPr lang="en-US" altLang="zh-CN" sz="1600" dirty="0">
                <a:solidFill>
                  <a:schemeClr val="bg1"/>
                </a:solidFill>
              </a:rPr>
              <a:t>4          If  num[T]=size[T] Then</a:t>
            </a:r>
          </a:p>
          <a:p>
            <a:pPr marL="304804" indent="-304804">
              <a:spcBef>
                <a:spcPct val="20000"/>
              </a:spcBef>
            </a:pPr>
            <a:r>
              <a:rPr lang="en-US" altLang="zh-CN" sz="1600" dirty="0">
                <a:solidFill>
                  <a:schemeClr val="bg1"/>
                </a:solidFill>
              </a:rPr>
              <a:t>5               </a:t>
            </a:r>
            <a:r>
              <a:rPr lang="zh-CN" altLang="en-US" sz="1600" dirty="0">
                <a:solidFill>
                  <a:schemeClr val="bg1"/>
                </a:solidFill>
              </a:rPr>
              <a:t>     </a:t>
            </a:r>
            <a:r>
              <a:rPr lang="en-US" altLang="zh-CN" sz="1600" dirty="0">
                <a:solidFill>
                  <a:schemeClr val="bg1"/>
                </a:solidFill>
              </a:rPr>
              <a:t>allocate new table with 2</a:t>
            </a:r>
            <a:r>
              <a:rPr lang="en-US" altLang="zh-CN" sz="1600" dirty="0">
                <a:solidFill>
                  <a:schemeClr val="bg1"/>
                </a:solidFill>
                <a:sym typeface="Symbol" panose="05050102010706020507" pitchFamily="18" charset="2"/>
              </a:rPr>
              <a:t></a:t>
            </a:r>
            <a:r>
              <a:rPr lang="en-US" altLang="zh-CN" sz="1600" dirty="0">
                <a:solidFill>
                  <a:schemeClr val="bg1"/>
                </a:solidFill>
              </a:rPr>
              <a:t>size[T] slots;</a:t>
            </a:r>
          </a:p>
          <a:p>
            <a:pPr marL="304804" indent="-304804">
              <a:spcBef>
                <a:spcPct val="20000"/>
              </a:spcBef>
            </a:pPr>
            <a:r>
              <a:rPr lang="en-US" altLang="zh-CN" sz="1600" dirty="0">
                <a:solidFill>
                  <a:schemeClr val="bg1"/>
                </a:solidFill>
              </a:rPr>
              <a:t>6                </a:t>
            </a:r>
            <a:r>
              <a:rPr lang="zh-CN" altLang="en-US" sz="1600" dirty="0">
                <a:solidFill>
                  <a:schemeClr val="bg1"/>
                </a:solidFill>
              </a:rPr>
              <a:t>    </a:t>
            </a:r>
            <a:r>
              <a:rPr lang="en-US" altLang="zh-CN" sz="1600" dirty="0">
                <a:solidFill>
                  <a:schemeClr val="bg1"/>
                </a:solidFill>
              </a:rPr>
              <a:t>insert all items in table[T] into new-table;</a:t>
            </a:r>
          </a:p>
          <a:p>
            <a:pPr marL="304804" indent="-304804">
              <a:spcBef>
                <a:spcPct val="20000"/>
              </a:spcBef>
            </a:pPr>
            <a:r>
              <a:rPr lang="en-US" altLang="zh-CN" sz="1600" dirty="0">
                <a:solidFill>
                  <a:schemeClr val="bg1"/>
                </a:solidFill>
              </a:rPr>
              <a:t>7                </a:t>
            </a:r>
            <a:r>
              <a:rPr lang="zh-CN" altLang="en-US" sz="1600" dirty="0">
                <a:solidFill>
                  <a:schemeClr val="bg1"/>
                </a:solidFill>
              </a:rPr>
              <a:t>    </a:t>
            </a:r>
            <a:r>
              <a:rPr lang="en-US" altLang="zh-CN" sz="1600" dirty="0">
                <a:solidFill>
                  <a:schemeClr val="bg1"/>
                </a:solidFill>
              </a:rPr>
              <a:t>free table[T];</a:t>
            </a:r>
          </a:p>
          <a:p>
            <a:pPr marL="304804" indent="-304804">
              <a:spcBef>
                <a:spcPct val="20000"/>
              </a:spcBef>
            </a:pPr>
            <a:r>
              <a:rPr lang="en-US" altLang="zh-CN" sz="1600" dirty="0">
                <a:solidFill>
                  <a:schemeClr val="bg1"/>
                </a:solidFill>
              </a:rPr>
              <a:t>8                </a:t>
            </a:r>
            <a:r>
              <a:rPr lang="zh-CN" altLang="en-US" sz="1600" dirty="0">
                <a:solidFill>
                  <a:schemeClr val="bg1"/>
                </a:solidFill>
              </a:rPr>
              <a:t>    </a:t>
            </a:r>
            <a:r>
              <a:rPr lang="en-US" altLang="zh-CN" sz="1600" dirty="0">
                <a:solidFill>
                  <a:schemeClr val="bg1"/>
                </a:solidFill>
              </a:rPr>
              <a:t>table[T]</a:t>
            </a:r>
            <a:r>
              <a:rPr lang="en-US" altLang="zh-CN" sz="1600" dirty="0">
                <a:solidFill>
                  <a:schemeClr val="bg1"/>
                </a:solidFill>
                <a:sym typeface="Symbol" panose="05050102010706020507" pitchFamily="18" charset="2"/>
              </a:rPr>
              <a:t></a:t>
            </a:r>
            <a:r>
              <a:rPr lang="en-US" altLang="zh-CN" sz="1600" dirty="0">
                <a:solidFill>
                  <a:schemeClr val="bg1"/>
                </a:solidFill>
              </a:rPr>
              <a:t>new-table;</a:t>
            </a:r>
          </a:p>
          <a:p>
            <a:pPr marL="304804" indent="-304804">
              <a:spcBef>
                <a:spcPct val="20000"/>
              </a:spcBef>
            </a:pPr>
            <a:r>
              <a:rPr lang="en-US" altLang="zh-CN" sz="1600" dirty="0">
                <a:solidFill>
                  <a:schemeClr val="bg1"/>
                </a:solidFill>
              </a:rPr>
              <a:t>9                </a:t>
            </a:r>
            <a:r>
              <a:rPr lang="zh-CN" altLang="en-US" sz="1600" dirty="0">
                <a:solidFill>
                  <a:schemeClr val="bg1"/>
                </a:solidFill>
              </a:rPr>
              <a:t>    </a:t>
            </a:r>
            <a:r>
              <a:rPr lang="en-US" altLang="zh-CN" sz="1600" dirty="0">
                <a:solidFill>
                  <a:schemeClr val="bg1"/>
                </a:solidFill>
              </a:rPr>
              <a:t>size[T]</a:t>
            </a:r>
            <a:r>
              <a:rPr lang="en-US" altLang="zh-CN" sz="1600" dirty="0">
                <a:solidFill>
                  <a:schemeClr val="bg1"/>
                </a:solidFill>
                <a:sym typeface="Symbol" panose="05050102010706020507" pitchFamily="18" charset="2"/>
              </a:rPr>
              <a:t></a:t>
            </a:r>
            <a:r>
              <a:rPr lang="en-US" altLang="zh-CN" sz="1600" dirty="0">
                <a:solidFill>
                  <a:schemeClr val="bg1"/>
                </a:solidFill>
              </a:rPr>
              <a:t>2</a:t>
            </a:r>
            <a:r>
              <a:rPr lang="en-US" altLang="zh-CN" sz="1600" dirty="0">
                <a:solidFill>
                  <a:schemeClr val="bg1"/>
                </a:solidFill>
                <a:sym typeface="Symbol" panose="05050102010706020507" pitchFamily="18" charset="2"/>
              </a:rPr>
              <a:t></a:t>
            </a:r>
            <a:r>
              <a:rPr lang="en-US" altLang="zh-CN" sz="1600" dirty="0">
                <a:solidFill>
                  <a:schemeClr val="bg1"/>
                </a:solidFill>
              </a:rPr>
              <a:t>size[T];</a:t>
            </a:r>
          </a:p>
          <a:p>
            <a:pPr marL="304804" indent="-304804">
              <a:spcBef>
                <a:spcPct val="20000"/>
              </a:spcBef>
            </a:pPr>
            <a:r>
              <a:rPr lang="en-US" altLang="zh-CN" sz="1600" dirty="0">
                <a:solidFill>
                  <a:schemeClr val="bg1"/>
                </a:solidFill>
              </a:rPr>
              <a:t>10     </a:t>
            </a:r>
            <a:r>
              <a:rPr lang="zh-CN" altLang="en-US" sz="1600" dirty="0">
                <a:solidFill>
                  <a:schemeClr val="bg1"/>
                </a:solidFill>
              </a:rPr>
              <a:t>   </a:t>
            </a:r>
            <a:r>
              <a:rPr lang="en-US" altLang="zh-CN" sz="1600" dirty="0">
                <a:solidFill>
                  <a:schemeClr val="bg1"/>
                </a:solidFill>
              </a:rPr>
              <a:t>Insert x into table[T];</a:t>
            </a:r>
          </a:p>
          <a:p>
            <a:pPr marL="304804" indent="-304804">
              <a:spcBef>
                <a:spcPct val="20000"/>
              </a:spcBef>
            </a:pPr>
            <a:r>
              <a:rPr lang="en-US" altLang="zh-CN" sz="1600" dirty="0">
                <a:solidFill>
                  <a:schemeClr val="bg1"/>
                </a:solidFill>
              </a:rPr>
              <a:t>11     </a:t>
            </a:r>
            <a:r>
              <a:rPr lang="zh-CN" altLang="en-US" sz="1600" dirty="0">
                <a:solidFill>
                  <a:schemeClr val="bg1"/>
                </a:solidFill>
              </a:rPr>
              <a:t>   </a:t>
            </a:r>
            <a:r>
              <a:rPr lang="en-US" altLang="zh-CN" sz="1600" dirty="0">
                <a:solidFill>
                  <a:schemeClr val="bg1"/>
                </a:solidFill>
              </a:rPr>
              <a:t>num[T]</a:t>
            </a:r>
            <a:r>
              <a:rPr lang="en-US" altLang="zh-CN" sz="1600" dirty="0">
                <a:solidFill>
                  <a:schemeClr val="bg1"/>
                </a:solidFill>
                <a:sym typeface="Symbol" panose="05050102010706020507" pitchFamily="18" charset="2"/>
              </a:rPr>
              <a:t></a:t>
            </a:r>
            <a:r>
              <a:rPr lang="en-US" altLang="zh-CN" sz="1600" dirty="0">
                <a:solidFill>
                  <a:schemeClr val="bg1"/>
                </a:solidFill>
              </a:rPr>
              <a:t>num[T]+1 </a:t>
            </a:r>
            <a:endParaRPr lang="zh-CN" altLang="en-US" sz="1600" dirty="0">
              <a:solidFill>
                <a:schemeClr val="bg1"/>
              </a:solidFill>
            </a:endParaRPr>
          </a:p>
        </p:txBody>
      </p:sp>
      <p:sp>
        <p:nvSpPr>
          <p:cNvPr id="25" name="Oval 5">
            <a:extLst>
              <a:ext uri="{FF2B5EF4-FFF2-40B4-BE49-F238E27FC236}">
                <a16:creationId xmlns:a16="http://schemas.microsoft.com/office/drawing/2014/main" id="{870C17B6-A141-6B49-8D67-67CA0BEC1123}"/>
              </a:ext>
            </a:extLst>
          </p:cNvPr>
          <p:cNvSpPr/>
          <p:nvPr/>
        </p:nvSpPr>
        <p:spPr>
          <a:xfrm>
            <a:off x="5212071" y="2020844"/>
            <a:ext cx="2881367" cy="832092"/>
          </a:xfrm>
          <a:prstGeom prst="roundRect">
            <a:avLst/>
          </a:prstGeom>
          <a:solidFill>
            <a:srgbClr val="FF9933"/>
          </a:solidFill>
          <a:ln w="9525">
            <a:noFill/>
          </a:ln>
        </p:spPr>
        <p:txBody>
          <a:bodyPr wrap="none" anchor="ctr"/>
          <a:lstStyle/>
          <a:p>
            <a:pPr algn="just">
              <a:buFont typeface="Wingdings" panose="05000000000000000000" pitchFamily="2" charset="2"/>
              <a:buNone/>
            </a:pPr>
            <a:r>
              <a:rPr lang="zh-CN" altLang="en-US" sz="1778" dirty="0"/>
              <a:t>势怎么定义</a:t>
            </a:r>
            <a:r>
              <a:rPr lang="zh-CN" altLang="en-US" sz="1778" dirty="0">
                <a:solidFill>
                  <a:srgbClr val="FF0000"/>
                </a:solidFill>
              </a:rPr>
              <a:t>？</a:t>
            </a:r>
          </a:p>
          <a:p>
            <a:pPr algn="just">
              <a:buFont typeface="Wingdings" panose="05000000000000000000" pitchFamily="2" charset="2"/>
              <a:buNone/>
            </a:pPr>
            <a:r>
              <a:rPr lang="zh-CN" altLang="en-US" sz="1778" dirty="0"/>
              <a:t>才能使得表满发生扩张时，</a:t>
            </a:r>
          </a:p>
          <a:p>
            <a:pPr algn="just">
              <a:buFont typeface="Wingdings" panose="05000000000000000000" pitchFamily="2" charset="2"/>
              <a:buNone/>
            </a:pPr>
            <a:r>
              <a:rPr lang="zh-CN" altLang="en-US" sz="1778" dirty="0"/>
              <a:t>势能 能支付扩张的代价</a:t>
            </a:r>
          </a:p>
        </p:txBody>
      </p:sp>
      <p:sp>
        <p:nvSpPr>
          <p:cNvPr id="14" name="Oval 6">
            <a:extLst>
              <a:ext uri="{FF2B5EF4-FFF2-40B4-BE49-F238E27FC236}">
                <a16:creationId xmlns:a16="http://schemas.microsoft.com/office/drawing/2014/main" id="{36C8DBF1-CC00-C249-BC67-5E92933290FE}"/>
              </a:ext>
            </a:extLst>
          </p:cNvPr>
          <p:cNvSpPr/>
          <p:nvPr/>
        </p:nvSpPr>
        <p:spPr>
          <a:xfrm>
            <a:off x="5212071" y="2931330"/>
            <a:ext cx="2881367" cy="847659"/>
          </a:xfrm>
          <a:prstGeom prst="roundRect">
            <a:avLst/>
          </a:prstGeom>
          <a:solidFill>
            <a:srgbClr val="FF9933"/>
          </a:solidFill>
          <a:ln w="9525">
            <a:noFill/>
          </a:ln>
        </p:spPr>
        <p:txBody>
          <a:bodyPr wrap="none" anchor="ctr"/>
          <a:lstStyle/>
          <a:p>
            <a:pPr algn="just">
              <a:buFont typeface="Wingdings" panose="05000000000000000000" pitchFamily="2" charset="2"/>
              <a:buNone/>
            </a:pPr>
            <a:r>
              <a:rPr lang="zh-CN" altLang="en-US" sz="1778" dirty="0"/>
              <a:t>如果势能函数满足：</a:t>
            </a:r>
          </a:p>
          <a:p>
            <a:pPr algn="just">
              <a:buFont typeface="Wingdings" panose="05000000000000000000" pitchFamily="2" charset="2"/>
              <a:buNone/>
            </a:pPr>
            <a:r>
              <a:rPr lang="zh-CN" altLang="en-US" sz="1778" dirty="0"/>
              <a:t>1） 刚扩充完，</a:t>
            </a:r>
            <a:r>
              <a:rPr lang="zh-CN" altLang="en-US" sz="1778" dirty="0">
                <a:sym typeface="Symbol" panose="05050102010706020507" pitchFamily="18" charset="2"/>
              </a:rPr>
              <a:t></a:t>
            </a:r>
            <a:r>
              <a:rPr lang="zh-CN" altLang="en-US" sz="1778" dirty="0"/>
              <a:t>(</a:t>
            </a:r>
            <a:r>
              <a:rPr lang="en-US" altLang="zh-CN" sz="1778" dirty="0"/>
              <a:t>T)=0 </a:t>
            </a:r>
          </a:p>
          <a:p>
            <a:pPr algn="just">
              <a:buFont typeface="Wingdings" panose="05000000000000000000" pitchFamily="2" charset="2"/>
              <a:buNone/>
            </a:pPr>
            <a:r>
              <a:rPr lang="zh-CN" altLang="en-US" sz="1778" dirty="0"/>
              <a:t>2） 表满时 </a:t>
            </a:r>
            <a:r>
              <a:rPr lang="zh-CN" altLang="en-US" sz="1778" dirty="0">
                <a:sym typeface="Symbol" panose="05050102010706020507" pitchFamily="18" charset="2"/>
              </a:rPr>
              <a:t></a:t>
            </a:r>
            <a:r>
              <a:rPr lang="zh-CN" altLang="en-US" sz="1778" dirty="0"/>
              <a:t>(</a:t>
            </a:r>
            <a:r>
              <a:rPr lang="en-US" altLang="zh-CN" sz="1778" dirty="0"/>
              <a:t>T)=size(T)</a:t>
            </a:r>
            <a:endParaRPr lang="zh-CN" altLang="en-US" sz="1778" dirty="0"/>
          </a:p>
        </p:txBody>
      </p:sp>
      <p:sp>
        <p:nvSpPr>
          <p:cNvPr id="15" name="Rectangle 8">
            <a:extLst>
              <a:ext uri="{FF2B5EF4-FFF2-40B4-BE49-F238E27FC236}">
                <a16:creationId xmlns:a16="http://schemas.microsoft.com/office/drawing/2014/main" id="{49002DC6-0404-4F4C-80AF-7A61E5B30229}"/>
              </a:ext>
            </a:extLst>
          </p:cNvPr>
          <p:cNvSpPr/>
          <p:nvPr/>
        </p:nvSpPr>
        <p:spPr>
          <a:xfrm>
            <a:off x="5212071" y="4005064"/>
            <a:ext cx="3557081" cy="44805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sym typeface="Symbol" panose="05050102010706020507" pitchFamily="18" charset="2"/>
              </a:rPr>
              <a:t>定义如下势能函数：</a:t>
            </a:r>
            <a:r>
              <a:rPr lang="zh-CN" altLang="en-US" sz="1422" dirty="0"/>
              <a:t>(</a:t>
            </a:r>
            <a:r>
              <a:rPr lang="en-US" altLang="zh-CN" sz="1422" dirty="0"/>
              <a:t>T)=2</a:t>
            </a:r>
            <a:r>
              <a:rPr lang="en-US" altLang="zh-CN" sz="1422" dirty="0">
                <a:sym typeface="Symbol" panose="05050102010706020507" pitchFamily="18" charset="2"/>
              </a:rPr>
              <a:t>*</a:t>
            </a:r>
            <a:r>
              <a:rPr lang="en-US" altLang="zh-CN" sz="1422" dirty="0"/>
              <a:t>num[T]-size[T] </a:t>
            </a:r>
            <a:endParaRPr lang="zh-CN" altLang="en-US" sz="1422" dirty="0"/>
          </a:p>
        </p:txBody>
      </p:sp>
      <p:sp>
        <p:nvSpPr>
          <p:cNvPr id="16" name="Oval 9">
            <a:extLst>
              <a:ext uri="{FF2B5EF4-FFF2-40B4-BE49-F238E27FC236}">
                <a16:creationId xmlns:a16="http://schemas.microsoft.com/office/drawing/2014/main" id="{83306519-1FB1-3F4C-862F-47605F911694}"/>
              </a:ext>
            </a:extLst>
          </p:cNvPr>
          <p:cNvSpPr/>
          <p:nvPr/>
        </p:nvSpPr>
        <p:spPr>
          <a:xfrm>
            <a:off x="4764022" y="4679190"/>
            <a:ext cx="4254021" cy="1109276"/>
          </a:xfrm>
          <a:prstGeom prst="roundRect">
            <a:avLst/>
          </a:prstGeom>
          <a:solidFill>
            <a:srgbClr val="FF9933"/>
          </a:solidFill>
          <a:ln w="9525">
            <a:noFill/>
          </a:ln>
        </p:spPr>
        <p:txBody>
          <a:bodyPr wrap="none" anchor="ctr"/>
          <a:lstStyle/>
          <a:p>
            <a:pPr algn="just">
              <a:buFont typeface="Wingdings" panose="05000000000000000000" pitchFamily="2" charset="2"/>
              <a:buNone/>
            </a:pPr>
            <a:r>
              <a:rPr lang="zh-CN" altLang="en-US" sz="1778" dirty="0"/>
              <a:t>势能函数满足要求并且：</a:t>
            </a:r>
          </a:p>
          <a:p>
            <a:pPr algn="just">
              <a:buFont typeface="Wingdings" panose="05000000000000000000" pitchFamily="2" charset="2"/>
              <a:buNone/>
            </a:pPr>
            <a:r>
              <a:rPr lang="zh-CN" altLang="en-US" sz="1778" dirty="0">
                <a:latin typeface="宋体" panose="02010600030101010101" pitchFamily="2" charset="-122"/>
              </a:rPr>
              <a:t>由于</a:t>
            </a:r>
            <a:r>
              <a:rPr lang="en-US" altLang="zh-CN" sz="1778" dirty="0"/>
              <a:t>num[T]</a:t>
            </a:r>
            <a:r>
              <a:rPr lang="en-US" altLang="zh-CN" sz="1778" dirty="0">
                <a:sym typeface="Symbol" panose="05050102010706020507" pitchFamily="18" charset="2"/>
              </a:rPr>
              <a:t></a:t>
            </a:r>
            <a:r>
              <a:rPr lang="en-US" altLang="zh-CN" sz="1778" dirty="0"/>
              <a:t>size[T]/2</a:t>
            </a:r>
            <a:r>
              <a:rPr lang="en-US" altLang="zh-CN" sz="1778" dirty="0">
                <a:latin typeface="宋体" panose="02010600030101010101" pitchFamily="2" charset="-122"/>
              </a:rPr>
              <a:t>，</a:t>
            </a:r>
            <a:r>
              <a:rPr lang="en-US" altLang="zh-CN" sz="1778" dirty="0">
                <a:sym typeface="Symbol" panose="05050102010706020507" pitchFamily="18" charset="2"/>
              </a:rPr>
              <a:t></a:t>
            </a:r>
            <a:r>
              <a:rPr lang="en-US" altLang="zh-CN" sz="1778" dirty="0"/>
              <a:t>(T)</a:t>
            </a:r>
            <a:r>
              <a:rPr lang="en-US" altLang="zh-CN" sz="1778" dirty="0">
                <a:sym typeface="Symbol" panose="05050102010706020507" pitchFamily="18" charset="2"/>
              </a:rPr>
              <a:t></a:t>
            </a:r>
            <a:r>
              <a:rPr lang="en-US" altLang="zh-CN" sz="1778" dirty="0"/>
              <a:t>0 </a:t>
            </a:r>
          </a:p>
          <a:p>
            <a:pPr algn="just">
              <a:buFont typeface="Wingdings" panose="05000000000000000000" pitchFamily="2" charset="2"/>
              <a:buNone/>
            </a:pPr>
            <a:r>
              <a:rPr lang="en-US" altLang="zh-CN" sz="1778" dirty="0"/>
              <a:t>n</a:t>
            </a:r>
            <a:r>
              <a:rPr lang="zh-CN" altLang="en-US" sz="1778" dirty="0"/>
              <a:t>次</a:t>
            </a:r>
            <a:r>
              <a:rPr lang="en-US" altLang="zh-CN" sz="1778" dirty="0"/>
              <a:t>TABLE—INSERT</a:t>
            </a:r>
            <a:r>
              <a:rPr lang="zh-CN" altLang="en-US" sz="1778" dirty="0"/>
              <a:t>操作的总的平摊代价</a:t>
            </a:r>
          </a:p>
          <a:p>
            <a:pPr algn="just">
              <a:buFont typeface="Wingdings" panose="05000000000000000000" pitchFamily="2" charset="2"/>
              <a:buNone/>
            </a:pPr>
            <a:r>
              <a:rPr lang="zh-CN" altLang="en-US" sz="1778" dirty="0"/>
              <a:t>就是总的实际代价</a:t>
            </a:r>
            <a:r>
              <a:rPr lang="zh-CN" altLang="en-US" sz="1778" dirty="0">
                <a:latin typeface="宋体" panose="02010600030101010101" pitchFamily="2" charset="-122"/>
              </a:rPr>
              <a:t>的一个上界</a:t>
            </a:r>
            <a:r>
              <a:rPr lang="zh-CN" altLang="en-US" sz="1778" dirty="0"/>
              <a:t> </a:t>
            </a:r>
          </a:p>
        </p:txBody>
      </p:sp>
      <p:sp>
        <p:nvSpPr>
          <p:cNvPr id="3" name="Slide Number Placeholder 2">
            <a:extLst>
              <a:ext uri="{FF2B5EF4-FFF2-40B4-BE49-F238E27FC236}">
                <a16:creationId xmlns:a16="http://schemas.microsoft.com/office/drawing/2014/main" id="{FDDD5BA5-03F6-4E49-9CF5-C8DA02CB8BF6}"/>
              </a:ext>
            </a:extLst>
          </p:cNvPr>
          <p:cNvSpPr>
            <a:spLocks noGrp="1"/>
          </p:cNvSpPr>
          <p:nvPr>
            <p:ph type="sldNum" sz="quarter" idx="12"/>
          </p:nvPr>
        </p:nvSpPr>
        <p:spPr/>
        <p:txBody>
          <a:bodyPr/>
          <a:lstStyle/>
          <a:p>
            <a:fld id="{0063EC4C-CFD8-4F45-A0A2-30028C1F73DB}" type="slidenum">
              <a:rPr lang="en-CN" smtClean="0"/>
              <a:pPr/>
              <a:t>42</a:t>
            </a:fld>
            <a:endParaRPr lang="zh-CN" altLang="en-US" sz="1067" b="1" kern="1200" dirty="0">
              <a:solidFill>
                <a:srgbClr val="F79646">
                  <a:lumMod val="75000"/>
                </a:srgbClr>
              </a:solidFill>
              <a:latin typeface="+mn-lt"/>
              <a:ea typeface="+mn-ea"/>
              <a:cs typeface="+mn-cs"/>
            </a:endParaRPr>
          </a:p>
        </p:txBody>
      </p:sp>
      <p:sp>
        <p:nvSpPr>
          <p:cNvPr id="5" name="Title 4">
            <a:extLst>
              <a:ext uri="{FF2B5EF4-FFF2-40B4-BE49-F238E27FC236}">
                <a16:creationId xmlns:a16="http://schemas.microsoft.com/office/drawing/2014/main" id="{E4571FE6-C6B6-BB4D-83B7-A80E2809999F}"/>
              </a:ext>
            </a:extLst>
          </p:cNvPr>
          <p:cNvSpPr>
            <a:spLocks noGrp="1"/>
          </p:cNvSpPr>
          <p:nvPr>
            <p:ph type="title"/>
          </p:nvPr>
        </p:nvSpPr>
        <p:spPr/>
        <p:txBody>
          <a:bodyPr/>
          <a:lstStyle/>
          <a:p>
            <a:r>
              <a:rPr lang="en-CN" dirty="0"/>
              <a:t>动态表</a:t>
            </a:r>
            <a:r>
              <a:rPr lang="en-US" altLang="zh-CN" dirty="0"/>
              <a:t>-</a:t>
            </a:r>
            <a:r>
              <a:rPr lang="zh-CN" altLang="en-US" sz="2489" dirty="0">
                <a:solidFill>
                  <a:srgbClr val="FF0000"/>
                </a:solidFill>
              </a:rPr>
              <a:t>表的扩张</a:t>
            </a:r>
            <a:endParaRPr lang="en-CN" dirty="0"/>
          </a:p>
        </p:txBody>
      </p:sp>
    </p:spTree>
    <p:extLst>
      <p:ext uri="{BB962C8B-B14F-4D97-AF65-F5344CB8AC3E}">
        <p14:creationId xmlns:p14="http://schemas.microsoft.com/office/powerpoint/2010/main" val="89490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500"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4" grpId="0" bldLvl="0" animBg="1"/>
      <p:bldP spid="15" grpId="0" bldLvl="0" animBg="1"/>
      <p:bldP spid="16"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699712D5-B5B7-C943-86EC-CCF26CA49B38}"/>
              </a:ext>
            </a:extLst>
          </p:cNvPr>
          <p:cNvSpPr/>
          <p:nvPr/>
        </p:nvSpPr>
        <p:spPr>
          <a:xfrm>
            <a:off x="539552" y="2523067"/>
            <a:ext cx="6908800" cy="3522133"/>
          </a:xfrm>
          <a:prstGeom prst="rect">
            <a:avLst/>
          </a:prstGeom>
          <a:solidFill>
            <a:schemeClr val="accent1"/>
          </a:solidFill>
          <a:ln w="9525" cap="flat" cmpd="sng">
            <a:solidFill>
              <a:schemeClr val="tx1"/>
            </a:solidFill>
            <a:prstDash val="solid"/>
            <a:miter/>
            <a:headEnd type="none" w="med" len="med"/>
            <a:tailEnd type="none" w="med" len="med"/>
          </a:ln>
        </p:spPr>
        <p:txBody>
          <a:bodyPr anchor="t"/>
          <a:lstStyle/>
          <a:p>
            <a:pPr marL="304804" indent="-304804">
              <a:spcBef>
                <a:spcPct val="20000"/>
              </a:spcBef>
            </a:pPr>
            <a:r>
              <a:rPr lang="zh-CN" altLang="en-US" sz="1600" dirty="0">
                <a:solidFill>
                  <a:schemeClr val="bg1"/>
                </a:solidFill>
              </a:rPr>
              <a:t>算法：</a:t>
            </a:r>
            <a:r>
              <a:rPr lang="en-US" altLang="zh-CN" sz="1600" dirty="0">
                <a:solidFill>
                  <a:schemeClr val="bg1"/>
                </a:solidFill>
              </a:rPr>
              <a:t>TABLE—INSERT(T, x)</a:t>
            </a:r>
          </a:p>
          <a:p>
            <a:pPr marL="304804" indent="-304804">
              <a:spcBef>
                <a:spcPct val="20000"/>
              </a:spcBef>
            </a:pPr>
            <a:r>
              <a:rPr lang="en-US" altLang="zh-CN" sz="1600" dirty="0">
                <a:solidFill>
                  <a:schemeClr val="bg1"/>
                </a:solidFill>
              </a:rPr>
              <a:t>1          If  size[T]=0</a:t>
            </a:r>
            <a:r>
              <a:rPr lang="zh-CN" altLang="en-US" sz="1600" dirty="0">
                <a:solidFill>
                  <a:schemeClr val="bg1"/>
                </a:solidFill>
              </a:rPr>
              <a:t> </a:t>
            </a:r>
            <a:r>
              <a:rPr lang="en-US" altLang="zh-CN" sz="1600" dirty="0">
                <a:solidFill>
                  <a:schemeClr val="bg1"/>
                </a:solidFill>
              </a:rPr>
              <a:t>Then </a:t>
            </a:r>
          </a:p>
          <a:p>
            <a:pPr marL="304804" indent="-304804">
              <a:spcBef>
                <a:spcPct val="20000"/>
              </a:spcBef>
            </a:pPr>
            <a:r>
              <a:rPr lang="en-US" altLang="zh-CN" sz="1600" dirty="0">
                <a:solidFill>
                  <a:schemeClr val="bg1"/>
                </a:solidFill>
              </a:rPr>
              <a:t>2          </a:t>
            </a:r>
            <a:r>
              <a:rPr lang="zh-CN" altLang="en-US" sz="1600" dirty="0">
                <a:solidFill>
                  <a:schemeClr val="bg1"/>
                </a:solidFill>
              </a:rPr>
              <a:t>          </a:t>
            </a:r>
            <a:r>
              <a:rPr lang="en-US" altLang="zh-CN" sz="1600" dirty="0">
                <a:solidFill>
                  <a:schemeClr val="bg1"/>
                </a:solidFill>
              </a:rPr>
              <a:t>allocate table[T] with 1 slot;</a:t>
            </a:r>
          </a:p>
          <a:p>
            <a:pPr marL="304804" indent="-304804">
              <a:spcBef>
                <a:spcPct val="20000"/>
              </a:spcBef>
            </a:pPr>
            <a:r>
              <a:rPr lang="en-US" altLang="zh-CN" sz="1600" dirty="0">
                <a:solidFill>
                  <a:schemeClr val="bg1"/>
                </a:solidFill>
              </a:rPr>
              <a:t>3                </a:t>
            </a:r>
            <a:r>
              <a:rPr lang="zh-CN" altLang="en-US" sz="1600" dirty="0">
                <a:solidFill>
                  <a:schemeClr val="bg1"/>
                </a:solidFill>
              </a:rPr>
              <a:t>    </a:t>
            </a:r>
            <a:r>
              <a:rPr lang="en-US" altLang="zh-CN" sz="1600" dirty="0">
                <a:solidFill>
                  <a:schemeClr val="bg1"/>
                </a:solidFill>
              </a:rPr>
              <a:t>size[T]</a:t>
            </a:r>
            <a:r>
              <a:rPr lang="en-US" altLang="zh-CN" sz="1600" dirty="0">
                <a:solidFill>
                  <a:schemeClr val="bg1"/>
                </a:solidFill>
                <a:sym typeface="Symbol" panose="05050102010706020507" pitchFamily="18" charset="2"/>
              </a:rPr>
              <a:t></a:t>
            </a:r>
            <a:r>
              <a:rPr lang="en-US" altLang="zh-CN" sz="1600" dirty="0">
                <a:solidFill>
                  <a:schemeClr val="bg1"/>
                </a:solidFill>
              </a:rPr>
              <a:t>1;</a:t>
            </a:r>
          </a:p>
          <a:p>
            <a:pPr marL="304804" indent="-304804">
              <a:spcBef>
                <a:spcPct val="20000"/>
              </a:spcBef>
            </a:pPr>
            <a:r>
              <a:rPr lang="en-US" altLang="zh-CN" sz="1600" dirty="0">
                <a:solidFill>
                  <a:schemeClr val="bg1"/>
                </a:solidFill>
              </a:rPr>
              <a:t>4          If  num[T]=size[T] Then</a:t>
            </a:r>
          </a:p>
          <a:p>
            <a:pPr marL="304804" indent="-304804">
              <a:spcBef>
                <a:spcPct val="20000"/>
              </a:spcBef>
            </a:pPr>
            <a:r>
              <a:rPr lang="en-US" altLang="zh-CN" sz="1600" dirty="0">
                <a:solidFill>
                  <a:schemeClr val="bg1"/>
                </a:solidFill>
              </a:rPr>
              <a:t>5               </a:t>
            </a:r>
            <a:r>
              <a:rPr lang="zh-CN" altLang="en-US" sz="1600" dirty="0">
                <a:solidFill>
                  <a:schemeClr val="bg1"/>
                </a:solidFill>
              </a:rPr>
              <a:t>     </a:t>
            </a:r>
            <a:r>
              <a:rPr lang="en-US" altLang="zh-CN" sz="1600" dirty="0">
                <a:solidFill>
                  <a:schemeClr val="bg1"/>
                </a:solidFill>
              </a:rPr>
              <a:t>allocate new table with 2</a:t>
            </a:r>
            <a:r>
              <a:rPr lang="en-US" altLang="zh-CN" sz="1600" dirty="0">
                <a:solidFill>
                  <a:schemeClr val="bg1"/>
                </a:solidFill>
                <a:sym typeface="Symbol" panose="05050102010706020507" pitchFamily="18" charset="2"/>
              </a:rPr>
              <a:t></a:t>
            </a:r>
            <a:r>
              <a:rPr lang="en-US" altLang="zh-CN" sz="1600" dirty="0">
                <a:solidFill>
                  <a:schemeClr val="bg1"/>
                </a:solidFill>
              </a:rPr>
              <a:t>size[T] slots;</a:t>
            </a:r>
          </a:p>
          <a:p>
            <a:pPr marL="304804" indent="-304804">
              <a:spcBef>
                <a:spcPct val="20000"/>
              </a:spcBef>
            </a:pPr>
            <a:r>
              <a:rPr lang="en-US" altLang="zh-CN" sz="1600" dirty="0">
                <a:solidFill>
                  <a:schemeClr val="bg1"/>
                </a:solidFill>
              </a:rPr>
              <a:t>6                </a:t>
            </a:r>
            <a:r>
              <a:rPr lang="zh-CN" altLang="en-US" sz="1600" dirty="0">
                <a:solidFill>
                  <a:schemeClr val="bg1"/>
                </a:solidFill>
              </a:rPr>
              <a:t>    </a:t>
            </a:r>
            <a:r>
              <a:rPr lang="en-US" altLang="zh-CN" sz="1600" dirty="0">
                <a:solidFill>
                  <a:schemeClr val="bg1"/>
                </a:solidFill>
              </a:rPr>
              <a:t>insert all items in table[T] into new-table;</a:t>
            </a:r>
          </a:p>
          <a:p>
            <a:pPr marL="304804" indent="-304804">
              <a:spcBef>
                <a:spcPct val="20000"/>
              </a:spcBef>
            </a:pPr>
            <a:r>
              <a:rPr lang="en-US" altLang="zh-CN" sz="1600" dirty="0">
                <a:solidFill>
                  <a:schemeClr val="bg1"/>
                </a:solidFill>
              </a:rPr>
              <a:t>7                </a:t>
            </a:r>
            <a:r>
              <a:rPr lang="zh-CN" altLang="en-US" sz="1600" dirty="0">
                <a:solidFill>
                  <a:schemeClr val="bg1"/>
                </a:solidFill>
              </a:rPr>
              <a:t>    </a:t>
            </a:r>
            <a:r>
              <a:rPr lang="en-US" altLang="zh-CN" sz="1600" dirty="0">
                <a:solidFill>
                  <a:schemeClr val="bg1"/>
                </a:solidFill>
              </a:rPr>
              <a:t>free table[T];</a:t>
            </a:r>
          </a:p>
          <a:p>
            <a:pPr marL="304804" indent="-304804">
              <a:spcBef>
                <a:spcPct val="20000"/>
              </a:spcBef>
            </a:pPr>
            <a:r>
              <a:rPr lang="en-US" altLang="zh-CN" sz="1600" dirty="0">
                <a:solidFill>
                  <a:schemeClr val="bg1"/>
                </a:solidFill>
              </a:rPr>
              <a:t>8                </a:t>
            </a:r>
            <a:r>
              <a:rPr lang="zh-CN" altLang="en-US" sz="1600" dirty="0">
                <a:solidFill>
                  <a:schemeClr val="bg1"/>
                </a:solidFill>
              </a:rPr>
              <a:t>    </a:t>
            </a:r>
            <a:r>
              <a:rPr lang="en-US" altLang="zh-CN" sz="1600" dirty="0">
                <a:solidFill>
                  <a:schemeClr val="bg1"/>
                </a:solidFill>
              </a:rPr>
              <a:t>table[T]</a:t>
            </a:r>
            <a:r>
              <a:rPr lang="en-US" altLang="zh-CN" sz="1600" dirty="0">
                <a:solidFill>
                  <a:schemeClr val="bg1"/>
                </a:solidFill>
                <a:sym typeface="Symbol" panose="05050102010706020507" pitchFamily="18" charset="2"/>
              </a:rPr>
              <a:t></a:t>
            </a:r>
            <a:r>
              <a:rPr lang="en-US" altLang="zh-CN" sz="1600" dirty="0">
                <a:solidFill>
                  <a:schemeClr val="bg1"/>
                </a:solidFill>
              </a:rPr>
              <a:t>new-table;</a:t>
            </a:r>
          </a:p>
          <a:p>
            <a:pPr marL="304804" indent="-304804">
              <a:spcBef>
                <a:spcPct val="20000"/>
              </a:spcBef>
            </a:pPr>
            <a:r>
              <a:rPr lang="en-US" altLang="zh-CN" sz="1600" dirty="0">
                <a:solidFill>
                  <a:schemeClr val="bg1"/>
                </a:solidFill>
              </a:rPr>
              <a:t>9                </a:t>
            </a:r>
            <a:r>
              <a:rPr lang="zh-CN" altLang="en-US" sz="1600" dirty="0">
                <a:solidFill>
                  <a:schemeClr val="bg1"/>
                </a:solidFill>
              </a:rPr>
              <a:t>    </a:t>
            </a:r>
            <a:r>
              <a:rPr lang="en-US" altLang="zh-CN" sz="1600" dirty="0">
                <a:solidFill>
                  <a:schemeClr val="bg1"/>
                </a:solidFill>
              </a:rPr>
              <a:t>size[T]</a:t>
            </a:r>
            <a:r>
              <a:rPr lang="en-US" altLang="zh-CN" sz="1600" dirty="0">
                <a:solidFill>
                  <a:schemeClr val="bg1"/>
                </a:solidFill>
                <a:sym typeface="Symbol" panose="05050102010706020507" pitchFamily="18" charset="2"/>
              </a:rPr>
              <a:t></a:t>
            </a:r>
            <a:r>
              <a:rPr lang="en-US" altLang="zh-CN" sz="1600" dirty="0">
                <a:solidFill>
                  <a:schemeClr val="bg1"/>
                </a:solidFill>
              </a:rPr>
              <a:t>2</a:t>
            </a:r>
            <a:r>
              <a:rPr lang="en-US" altLang="zh-CN" sz="1600" dirty="0">
                <a:solidFill>
                  <a:schemeClr val="bg1"/>
                </a:solidFill>
                <a:sym typeface="Symbol" panose="05050102010706020507" pitchFamily="18" charset="2"/>
              </a:rPr>
              <a:t></a:t>
            </a:r>
            <a:r>
              <a:rPr lang="en-US" altLang="zh-CN" sz="1600" dirty="0">
                <a:solidFill>
                  <a:schemeClr val="bg1"/>
                </a:solidFill>
              </a:rPr>
              <a:t>size[T];</a:t>
            </a:r>
          </a:p>
          <a:p>
            <a:pPr marL="304804" indent="-304804">
              <a:spcBef>
                <a:spcPct val="20000"/>
              </a:spcBef>
            </a:pPr>
            <a:r>
              <a:rPr lang="en-US" altLang="zh-CN" sz="1600" dirty="0">
                <a:solidFill>
                  <a:schemeClr val="bg1"/>
                </a:solidFill>
              </a:rPr>
              <a:t>10     </a:t>
            </a:r>
            <a:r>
              <a:rPr lang="zh-CN" altLang="en-US" sz="1600" dirty="0">
                <a:solidFill>
                  <a:schemeClr val="bg1"/>
                </a:solidFill>
              </a:rPr>
              <a:t>   </a:t>
            </a:r>
            <a:r>
              <a:rPr lang="en-US" altLang="zh-CN" sz="1600" dirty="0">
                <a:solidFill>
                  <a:schemeClr val="bg1"/>
                </a:solidFill>
              </a:rPr>
              <a:t>Insert x into table[T];</a:t>
            </a:r>
          </a:p>
          <a:p>
            <a:pPr marL="304804" indent="-304804">
              <a:spcBef>
                <a:spcPct val="20000"/>
              </a:spcBef>
            </a:pPr>
            <a:r>
              <a:rPr lang="en-US" altLang="zh-CN" sz="1600" dirty="0">
                <a:solidFill>
                  <a:schemeClr val="bg1"/>
                </a:solidFill>
              </a:rPr>
              <a:t>11     </a:t>
            </a:r>
            <a:r>
              <a:rPr lang="zh-CN" altLang="en-US" sz="1600" dirty="0">
                <a:solidFill>
                  <a:schemeClr val="bg1"/>
                </a:solidFill>
              </a:rPr>
              <a:t>   </a:t>
            </a:r>
            <a:r>
              <a:rPr lang="en-US" altLang="zh-CN" sz="1600" dirty="0">
                <a:solidFill>
                  <a:schemeClr val="bg1"/>
                </a:solidFill>
              </a:rPr>
              <a:t>num[T]</a:t>
            </a:r>
            <a:r>
              <a:rPr lang="en-US" altLang="zh-CN" sz="1600" dirty="0">
                <a:solidFill>
                  <a:schemeClr val="bg1"/>
                </a:solidFill>
                <a:sym typeface="Symbol" panose="05050102010706020507" pitchFamily="18" charset="2"/>
              </a:rPr>
              <a:t></a:t>
            </a:r>
            <a:r>
              <a:rPr lang="en-US" altLang="zh-CN" sz="1600" dirty="0">
                <a:solidFill>
                  <a:schemeClr val="bg1"/>
                </a:solidFill>
              </a:rPr>
              <a:t>num[T]+1 </a:t>
            </a:r>
            <a:endParaRPr lang="zh-CN" altLang="en-US" sz="1600" dirty="0">
              <a:solidFill>
                <a:schemeClr val="bg1"/>
              </a:solidFill>
            </a:endParaRPr>
          </a:p>
        </p:txBody>
      </p:sp>
      <p:sp>
        <p:nvSpPr>
          <p:cNvPr id="6" name="Content Placeholder 5">
            <a:extLst>
              <a:ext uri="{FF2B5EF4-FFF2-40B4-BE49-F238E27FC236}">
                <a16:creationId xmlns:a16="http://schemas.microsoft.com/office/drawing/2014/main" id="{D536A061-47F6-A642-9B53-6C48EF3BF036}"/>
              </a:ext>
            </a:extLst>
          </p:cNvPr>
          <p:cNvSpPr>
            <a:spLocks noGrp="1"/>
          </p:cNvSpPr>
          <p:nvPr>
            <p:ph idx="4294967295"/>
          </p:nvPr>
        </p:nvSpPr>
        <p:spPr>
          <a:xfrm>
            <a:off x="381000" y="1267535"/>
            <a:ext cx="8229600" cy="4322930"/>
          </a:xfrm>
        </p:spPr>
        <p:txBody>
          <a:bodyPr/>
          <a:lstStyle/>
          <a:p>
            <a:r>
              <a:rPr lang="en-CN" dirty="0"/>
              <a:t>初始为空的表上n次TABLE</a:t>
            </a:r>
            <a:r>
              <a:rPr lang="en-US" altLang="zh-CN" dirty="0"/>
              <a:t>-INSERT</a:t>
            </a:r>
            <a:r>
              <a:rPr lang="zh-CN" altLang="en-US" dirty="0"/>
              <a:t>操作的代价分析</a:t>
            </a:r>
            <a:endParaRPr lang="en-US" altLang="zh-CN" dirty="0"/>
          </a:p>
          <a:p>
            <a:pPr lvl="1"/>
            <a:r>
              <a:rPr lang="en-US" altLang="zh-CN" dirty="0"/>
              <a:t>-</a:t>
            </a:r>
            <a:r>
              <a:rPr lang="zh-CN" altLang="en-US" dirty="0">
                <a:solidFill>
                  <a:srgbClr val="FF0000"/>
                </a:solidFill>
              </a:rPr>
              <a:t>势能法分析</a:t>
            </a:r>
            <a:endParaRPr lang="en-CN" dirty="0">
              <a:solidFill>
                <a:srgbClr val="FF0000"/>
              </a:solidFill>
            </a:endParaRPr>
          </a:p>
        </p:txBody>
      </p:sp>
      <p:sp>
        <p:nvSpPr>
          <p:cNvPr id="12" name="Rectangle 8">
            <a:extLst>
              <a:ext uri="{FF2B5EF4-FFF2-40B4-BE49-F238E27FC236}">
                <a16:creationId xmlns:a16="http://schemas.microsoft.com/office/drawing/2014/main" id="{A9C294B0-220F-AA4C-86D8-6B7541AB025D}"/>
              </a:ext>
            </a:extLst>
          </p:cNvPr>
          <p:cNvSpPr/>
          <p:nvPr/>
        </p:nvSpPr>
        <p:spPr>
          <a:xfrm>
            <a:off x="5044052" y="2667679"/>
            <a:ext cx="4099948" cy="4064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sym typeface="Symbol" panose="05050102010706020507" pitchFamily="18" charset="2"/>
              </a:rPr>
              <a:t></a:t>
            </a:r>
            <a:r>
              <a:rPr lang="zh-CN" altLang="en-US" sz="1422" dirty="0"/>
              <a:t>(</a:t>
            </a:r>
            <a:r>
              <a:rPr lang="en-US" altLang="zh-CN" sz="1422" dirty="0"/>
              <a:t>T)=2</a:t>
            </a:r>
            <a:r>
              <a:rPr lang="en-US" altLang="zh-CN" sz="1422" dirty="0">
                <a:sym typeface="Symbol" panose="05050102010706020507" pitchFamily="18" charset="2"/>
              </a:rPr>
              <a:t>*</a:t>
            </a:r>
            <a:r>
              <a:rPr lang="en-US" altLang="zh-CN" sz="1422" dirty="0"/>
              <a:t>num[T]-size[T] </a:t>
            </a:r>
            <a:endParaRPr lang="zh-CN" altLang="en-US" sz="1422" dirty="0"/>
          </a:p>
        </p:txBody>
      </p:sp>
      <p:sp>
        <p:nvSpPr>
          <p:cNvPr id="14" name="Rectangle 8">
            <a:extLst>
              <a:ext uri="{FF2B5EF4-FFF2-40B4-BE49-F238E27FC236}">
                <a16:creationId xmlns:a16="http://schemas.microsoft.com/office/drawing/2014/main" id="{79EED088-9913-AA48-A5E5-E03C60D41B71}"/>
              </a:ext>
            </a:extLst>
          </p:cNvPr>
          <p:cNvSpPr/>
          <p:nvPr/>
        </p:nvSpPr>
        <p:spPr>
          <a:xfrm>
            <a:off x="5044052" y="3070482"/>
            <a:ext cx="4139952" cy="3374963"/>
          </a:xfrm>
          <a:prstGeom prst="rect">
            <a:avLst/>
          </a:prstGeom>
          <a:solidFill>
            <a:srgbClr val="00FFCC"/>
          </a:solidFill>
          <a:ln w="9525">
            <a:noFill/>
          </a:ln>
        </p:spPr>
        <p:txBody>
          <a:bodyPr wrap="square" anchor="ctr">
            <a:spAutoFit/>
          </a:bodyPr>
          <a:lstStyle/>
          <a:p>
            <a:pPr>
              <a:buFont typeface="Wingdings" panose="05000000000000000000" pitchFamily="2" charset="2"/>
              <a:buNone/>
            </a:pPr>
            <a:r>
              <a:rPr lang="zh-CN" altLang="en-US" sz="1422" dirty="0">
                <a:sym typeface="Symbol" panose="05050102010706020507" pitchFamily="18" charset="2"/>
              </a:rPr>
              <a:t>任意一步操作，都是从状态</a:t>
            </a:r>
            <a:r>
              <a:rPr lang="en-US" altLang="zh-CN" sz="1422" dirty="0">
                <a:sym typeface="Symbol" panose="05050102010706020507" pitchFamily="18" charset="2"/>
              </a:rPr>
              <a:t>D</a:t>
            </a:r>
            <a:r>
              <a:rPr lang="en-US" altLang="zh-CN" sz="1422" baseline="-25000" dirty="0">
                <a:sym typeface="Symbol" panose="05050102010706020507" pitchFamily="18" charset="2"/>
              </a:rPr>
              <a:t>i-1</a:t>
            </a:r>
            <a:r>
              <a:rPr lang="zh-CN" altLang="en-US" sz="1422" dirty="0">
                <a:sym typeface="Symbol" panose="05050102010706020507" pitchFamily="18" charset="2"/>
              </a:rPr>
              <a:t>变为</a:t>
            </a:r>
            <a:r>
              <a:rPr lang="en-US" altLang="zh-CN" sz="1422" dirty="0">
                <a:sym typeface="Symbol" panose="05050102010706020507" pitchFamily="18" charset="2"/>
              </a:rPr>
              <a:t>D</a:t>
            </a:r>
            <a:r>
              <a:rPr lang="en-US" altLang="zh-CN" sz="1422" baseline="-25000" dirty="0">
                <a:sym typeface="Symbol" panose="05050102010706020507" pitchFamily="18" charset="2"/>
              </a:rPr>
              <a:t>i</a:t>
            </a:r>
            <a:r>
              <a:rPr lang="en-US" altLang="zh-CN" sz="1422" dirty="0">
                <a:sym typeface="Symbol" panose="05050102010706020507" pitchFamily="18" charset="2"/>
              </a:rPr>
              <a:t>,</a:t>
            </a:r>
            <a:r>
              <a:rPr lang="zh-CN" altLang="en-US" sz="1422" dirty="0">
                <a:sym typeface="Symbol" panose="05050102010706020507" pitchFamily="18" charset="2"/>
              </a:rPr>
              <a:t>有两种情况：</a:t>
            </a:r>
            <a:endParaRPr lang="en-US" altLang="zh-CN" sz="1422" dirty="0">
              <a:sym typeface="Symbol" panose="05050102010706020507" pitchFamily="18" charset="2"/>
            </a:endParaRPr>
          </a:p>
          <a:p>
            <a:r>
              <a:rPr lang="en-US" altLang="zh-CN" sz="1422" dirty="0">
                <a:sym typeface="Symbol" panose="05050102010706020507" pitchFamily="18" charset="2"/>
              </a:rPr>
              <a:t>1</a:t>
            </a:r>
            <a:r>
              <a:rPr lang="zh-CN" altLang="en-US" sz="1422" dirty="0">
                <a:sym typeface="Symbol" panose="05050102010706020507" pitchFamily="18" charset="2"/>
              </a:rPr>
              <a:t>）如果发生扩张（扩张前表是满的）</a:t>
            </a:r>
            <a:r>
              <a:rPr lang="en-US" altLang="zh-CN" sz="1422" dirty="0">
                <a:sym typeface="Symbol" panose="05050102010706020507" pitchFamily="18" charset="2"/>
              </a:rPr>
              <a:t>,</a:t>
            </a:r>
            <a:r>
              <a:rPr lang="zh-CN" altLang="en-US" sz="1422" dirty="0">
                <a:sym typeface="Symbol" panose="05050102010706020507" pitchFamily="18" charset="2"/>
              </a:rPr>
              <a:t> </a:t>
            </a:r>
            <a:endParaRPr lang="en-US" altLang="zh-CN" sz="1422" dirty="0">
              <a:sym typeface="Symbol" panose="05050102010706020507" pitchFamily="18" charset="2"/>
            </a:endParaRPr>
          </a:p>
          <a:p>
            <a:r>
              <a:rPr lang="zh-CN" altLang="en-US" sz="1422" dirty="0">
                <a:sym typeface="Symbol" panose="05050102010706020507" pitchFamily="18" charset="2"/>
              </a:rPr>
              <a:t></a:t>
            </a:r>
            <a:r>
              <a:rPr lang="zh-CN" altLang="en-US" sz="1422" dirty="0"/>
              <a:t>(</a:t>
            </a:r>
            <a:r>
              <a:rPr lang="en-US" altLang="zh-CN" sz="1422" dirty="0"/>
              <a:t>D</a:t>
            </a:r>
            <a:r>
              <a:rPr lang="en-US" altLang="zh-CN" sz="1422" baseline="-25000" dirty="0"/>
              <a:t>i-1</a:t>
            </a:r>
            <a:r>
              <a:rPr lang="en-US" altLang="zh-CN" sz="1422" dirty="0"/>
              <a:t>)=size[T],</a:t>
            </a:r>
          </a:p>
          <a:p>
            <a:r>
              <a:rPr lang="zh-CN" altLang="en-US" sz="1422" dirty="0">
                <a:sym typeface="Symbol" panose="05050102010706020507" pitchFamily="18" charset="2"/>
              </a:rPr>
              <a:t></a:t>
            </a:r>
            <a:r>
              <a:rPr lang="zh-CN" altLang="en-US" sz="1422" dirty="0"/>
              <a:t>(</a:t>
            </a:r>
            <a:r>
              <a:rPr lang="en-US" altLang="zh-CN" sz="1422" dirty="0"/>
              <a:t>D</a:t>
            </a:r>
            <a:r>
              <a:rPr lang="en-US" altLang="zh-CN" sz="1422" baseline="-25000" dirty="0"/>
              <a:t>i</a:t>
            </a:r>
            <a:r>
              <a:rPr lang="en-US" altLang="zh-CN" sz="1422" dirty="0"/>
              <a:t>)=2</a:t>
            </a:r>
            <a:r>
              <a:rPr lang="zh-CN" altLang="en-US" sz="1422" dirty="0"/>
              <a:t>*</a:t>
            </a:r>
            <a:r>
              <a:rPr lang="en-US" altLang="zh-CN" sz="1422" dirty="0"/>
              <a:t>(size[T]+1)-2size[T]=2</a:t>
            </a:r>
          </a:p>
          <a:p>
            <a:r>
              <a:rPr lang="en-US" altLang="zh-CN" sz="1422" dirty="0">
                <a:sym typeface="Symbol" panose="05050102010706020507" pitchFamily="18" charset="2"/>
              </a:rPr>
              <a:t>c</a:t>
            </a:r>
            <a:r>
              <a:rPr lang="en-US" altLang="zh-CN" sz="1422" baseline="-25000" dirty="0">
                <a:sym typeface="Symbol" panose="05050102010706020507" pitchFamily="18" charset="2"/>
              </a:rPr>
              <a:t>i</a:t>
            </a:r>
            <a:r>
              <a:rPr lang="en-US" altLang="zh-CN" sz="1422" dirty="0">
                <a:sym typeface="Symbol" panose="05050102010706020507" pitchFamily="18" charset="2"/>
              </a:rPr>
              <a:t>=size(T)+1</a:t>
            </a:r>
          </a:p>
          <a:p>
            <a:r>
              <a:rPr lang="zh-CN" altLang="en-US" sz="1422" dirty="0">
                <a:sym typeface="Symbol" panose="05050102010706020507" pitchFamily="18" charset="2"/>
              </a:rPr>
              <a:t>故 </a:t>
            </a:r>
            <a:r>
              <a:rPr lang="en-US" altLang="zh-CN" sz="1422" dirty="0" err="1">
                <a:sym typeface="Symbol" panose="05050102010706020507" pitchFamily="18" charset="2"/>
              </a:rPr>
              <a:t>c’</a:t>
            </a:r>
            <a:r>
              <a:rPr lang="en-US" altLang="zh-CN" sz="1422" baseline="-25000" dirty="0" err="1">
                <a:sym typeface="Symbol" panose="05050102010706020507" pitchFamily="18" charset="2"/>
              </a:rPr>
              <a:t>i</a:t>
            </a:r>
            <a:r>
              <a:rPr lang="en-US" altLang="zh-CN" sz="1422" dirty="0">
                <a:sym typeface="Symbol" panose="05050102010706020507" pitchFamily="18" charset="2"/>
              </a:rPr>
              <a:t>=c</a:t>
            </a:r>
            <a:r>
              <a:rPr lang="en-US" altLang="zh-CN" sz="1422" baseline="-25000" dirty="0">
                <a:sym typeface="Symbol" panose="05050102010706020507" pitchFamily="18" charset="2"/>
              </a:rPr>
              <a:t>i</a:t>
            </a:r>
            <a:r>
              <a:rPr lang="en-US" altLang="zh-CN" sz="1422" dirty="0">
                <a:sym typeface="Symbol" panose="05050102010706020507" pitchFamily="18" charset="2"/>
              </a:rPr>
              <a:t>+</a:t>
            </a:r>
            <a:r>
              <a:rPr lang="zh-CN" altLang="en-US" sz="1422" dirty="0">
                <a:sym typeface="Symbol" panose="05050102010706020507" pitchFamily="18" charset="2"/>
              </a:rPr>
              <a:t></a:t>
            </a:r>
            <a:r>
              <a:rPr lang="zh-CN" altLang="en-US" sz="1422" dirty="0"/>
              <a:t>(</a:t>
            </a:r>
            <a:r>
              <a:rPr lang="en-US" altLang="zh-CN" sz="1422" dirty="0"/>
              <a:t>D</a:t>
            </a:r>
            <a:r>
              <a:rPr lang="en-US" altLang="zh-CN" sz="1422" baseline="-25000" dirty="0"/>
              <a:t>i</a:t>
            </a:r>
            <a:r>
              <a:rPr lang="en-US" altLang="zh-CN" sz="1422" dirty="0"/>
              <a:t>)-</a:t>
            </a:r>
            <a:r>
              <a:rPr lang="zh-CN" altLang="en-US" sz="1422" dirty="0">
                <a:sym typeface="Symbol" panose="05050102010706020507" pitchFamily="18" charset="2"/>
              </a:rPr>
              <a:t></a:t>
            </a:r>
            <a:r>
              <a:rPr lang="zh-CN" altLang="en-US" sz="1422" dirty="0"/>
              <a:t>(</a:t>
            </a:r>
            <a:r>
              <a:rPr lang="en-US" altLang="zh-CN" sz="1422" dirty="0"/>
              <a:t>D</a:t>
            </a:r>
            <a:r>
              <a:rPr lang="en-US" altLang="zh-CN" sz="1422" baseline="-25000" dirty="0"/>
              <a:t>i-1</a:t>
            </a:r>
            <a:r>
              <a:rPr lang="en-US" altLang="zh-CN" sz="1422" dirty="0"/>
              <a:t>)</a:t>
            </a:r>
            <a:r>
              <a:rPr lang="zh-CN" altLang="en-US" sz="1422" dirty="0"/>
              <a:t> </a:t>
            </a:r>
            <a:r>
              <a:rPr lang="en-US" altLang="zh-CN" sz="1422" dirty="0"/>
              <a:t>=</a:t>
            </a:r>
            <a:r>
              <a:rPr lang="zh-CN" altLang="en-US" sz="1422" dirty="0"/>
              <a:t> </a:t>
            </a:r>
            <a:r>
              <a:rPr lang="en-US" altLang="zh-CN" sz="1422" dirty="0"/>
              <a:t>3</a:t>
            </a:r>
          </a:p>
          <a:p>
            <a:endParaRPr lang="en-US" altLang="zh-CN" sz="1422" dirty="0"/>
          </a:p>
          <a:p>
            <a:r>
              <a:rPr lang="en-US" altLang="zh-CN" sz="1422" dirty="0">
                <a:sym typeface="Symbol" panose="05050102010706020507" pitchFamily="18" charset="2"/>
              </a:rPr>
              <a:t>2)</a:t>
            </a:r>
            <a:r>
              <a:rPr lang="zh-CN" altLang="en-US" sz="1422" dirty="0">
                <a:sym typeface="Symbol" panose="05050102010706020507" pitchFamily="18" charset="2"/>
              </a:rPr>
              <a:t> 如果未发生扩张（扩张前表未满），</a:t>
            </a:r>
            <a:endParaRPr lang="en-US" altLang="zh-CN" sz="1422" dirty="0">
              <a:sym typeface="Symbol" panose="05050102010706020507" pitchFamily="18" charset="2"/>
            </a:endParaRPr>
          </a:p>
          <a:p>
            <a:r>
              <a:rPr lang="zh-CN" altLang="en-US" sz="1422" dirty="0">
                <a:sym typeface="Symbol" panose="05050102010706020507" pitchFamily="18" charset="2"/>
              </a:rPr>
              <a:t></a:t>
            </a:r>
            <a:r>
              <a:rPr lang="zh-CN" altLang="en-US" sz="1422" dirty="0"/>
              <a:t>(</a:t>
            </a:r>
            <a:r>
              <a:rPr lang="en-US" altLang="zh-CN" sz="1422" dirty="0"/>
              <a:t>D</a:t>
            </a:r>
            <a:r>
              <a:rPr lang="en-US" altLang="zh-CN" sz="1422" baseline="-25000" dirty="0"/>
              <a:t>i-1</a:t>
            </a:r>
            <a:r>
              <a:rPr lang="en-US" altLang="zh-CN" sz="1422" dirty="0"/>
              <a:t>)=2</a:t>
            </a:r>
            <a:r>
              <a:rPr lang="zh-CN" altLang="en-US" sz="1422" dirty="0"/>
              <a:t>*</a:t>
            </a:r>
            <a:r>
              <a:rPr lang="en-US" altLang="zh-CN" sz="1422" dirty="0"/>
              <a:t>num[T]-size[T]</a:t>
            </a:r>
          </a:p>
          <a:p>
            <a:r>
              <a:rPr lang="zh-CN" altLang="en-US" sz="1422" dirty="0">
                <a:sym typeface="Symbol" panose="05050102010706020507" pitchFamily="18" charset="2"/>
              </a:rPr>
              <a:t></a:t>
            </a:r>
            <a:r>
              <a:rPr lang="zh-CN" altLang="en-US" sz="1422" dirty="0"/>
              <a:t>(</a:t>
            </a:r>
            <a:r>
              <a:rPr lang="en-US" altLang="zh-CN" sz="1422" dirty="0"/>
              <a:t>D</a:t>
            </a:r>
            <a:r>
              <a:rPr lang="en-US" altLang="zh-CN" sz="1422" baseline="-25000" dirty="0"/>
              <a:t>i</a:t>
            </a:r>
            <a:r>
              <a:rPr lang="en-US" altLang="zh-CN" sz="1422" dirty="0"/>
              <a:t>)=2</a:t>
            </a:r>
            <a:r>
              <a:rPr lang="zh-CN" altLang="en-US" sz="1422" dirty="0"/>
              <a:t>*</a:t>
            </a:r>
            <a:r>
              <a:rPr lang="en-US" altLang="zh-CN" sz="1422" dirty="0"/>
              <a:t>(num[T]+1)-size[T]</a:t>
            </a:r>
          </a:p>
          <a:p>
            <a:r>
              <a:rPr lang="en-US" altLang="zh-CN" sz="1422" dirty="0"/>
              <a:t>c</a:t>
            </a:r>
            <a:r>
              <a:rPr lang="en-US" altLang="zh-CN" sz="1422" baseline="-25000" dirty="0"/>
              <a:t>i</a:t>
            </a:r>
            <a:r>
              <a:rPr lang="en-US" altLang="zh-CN" sz="1422" dirty="0"/>
              <a:t>=</a:t>
            </a:r>
            <a:r>
              <a:rPr lang="zh-CN" altLang="en-US" sz="1422" dirty="0"/>
              <a:t> </a:t>
            </a:r>
            <a:r>
              <a:rPr lang="en-US" altLang="zh-CN" sz="1422" dirty="0"/>
              <a:t>1</a:t>
            </a:r>
            <a:r>
              <a:rPr lang="zh-CN" altLang="en-US" sz="1422" dirty="0"/>
              <a:t>（实际代价</a:t>
            </a:r>
            <a:r>
              <a:rPr lang="en-US" altLang="zh-CN" sz="1422" dirty="0"/>
              <a:t>c</a:t>
            </a:r>
            <a:r>
              <a:rPr lang="en-US" altLang="zh-CN" sz="1422" baseline="-25000" dirty="0"/>
              <a:t>i</a:t>
            </a:r>
            <a:r>
              <a:rPr lang="zh-CN" altLang="en-US" sz="1422" dirty="0"/>
              <a:t>只是在表中插入一个元素）</a:t>
            </a:r>
            <a:endParaRPr lang="en-US" altLang="zh-CN" sz="1422" dirty="0"/>
          </a:p>
          <a:p>
            <a:r>
              <a:rPr lang="zh-CN" altLang="en-US" sz="1422" dirty="0"/>
              <a:t>故 </a:t>
            </a:r>
            <a:r>
              <a:rPr lang="en-US" altLang="zh-CN" sz="1422" dirty="0" err="1"/>
              <a:t>c’</a:t>
            </a:r>
            <a:r>
              <a:rPr lang="en-US" altLang="zh-CN" sz="1422" baseline="-25000" dirty="0" err="1"/>
              <a:t>i</a:t>
            </a:r>
            <a:r>
              <a:rPr lang="en-US" altLang="zh-CN" sz="1422" dirty="0"/>
              <a:t>=</a:t>
            </a:r>
            <a:r>
              <a:rPr lang="en-US" altLang="zh-CN" sz="1422" dirty="0">
                <a:sym typeface="Symbol" panose="05050102010706020507" pitchFamily="18" charset="2"/>
              </a:rPr>
              <a:t> c</a:t>
            </a:r>
            <a:r>
              <a:rPr lang="en-US" altLang="zh-CN" sz="1422" baseline="-25000" dirty="0">
                <a:sym typeface="Symbol" panose="05050102010706020507" pitchFamily="18" charset="2"/>
              </a:rPr>
              <a:t>i</a:t>
            </a:r>
            <a:r>
              <a:rPr lang="en-US" altLang="zh-CN" sz="1422" dirty="0">
                <a:sym typeface="Symbol" panose="05050102010706020507" pitchFamily="18" charset="2"/>
              </a:rPr>
              <a:t>+</a:t>
            </a:r>
            <a:r>
              <a:rPr lang="zh-CN" altLang="en-US" sz="1422" dirty="0">
                <a:sym typeface="Symbol" panose="05050102010706020507" pitchFamily="18" charset="2"/>
              </a:rPr>
              <a:t></a:t>
            </a:r>
            <a:r>
              <a:rPr lang="zh-CN" altLang="en-US" sz="1422" dirty="0"/>
              <a:t>(</a:t>
            </a:r>
            <a:r>
              <a:rPr lang="en-US" altLang="zh-CN" sz="1422" dirty="0"/>
              <a:t>D</a:t>
            </a:r>
            <a:r>
              <a:rPr lang="en-US" altLang="zh-CN" sz="1422" baseline="-25000" dirty="0"/>
              <a:t>i</a:t>
            </a:r>
            <a:r>
              <a:rPr lang="en-US" altLang="zh-CN" sz="1422" dirty="0"/>
              <a:t>)-</a:t>
            </a:r>
            <a:r>
              <a:rPr lang="zh-CN" altLang="en-US" sz="1422" dirty="0">
                <a:sym typeface="Symbol" panose="05050102010706020507" pitchFamily="18" charset="2"/>
              </a:rPr>
              <a:t></a:t>
            </a:r>
            <a:r>
              <a:rPr lang="zh-CN" altLang="en-US" sz="1422" dirty="0"/>
              <a:t>(</a:t>
            </a:r>
            <a:r>
              <a:rPr lang="en-US" altLang="zh-CN" sz="1422" dirty="0"/>
              <a:t>D</a:t>
            </a:r>
            <a:r>
              <a:rPr lang="en-US" altLang="zh-CN" sz="1422" baseline="-25000" dirty="0"/>
              <a:t>i-1</a:t>
            </a:r>
            <a:r>
              <a:rPr lang="en-US" altLang="zh-CN" sz="1422" dirty="0"/>
              <a:t>)</a:t>
            </a:r>
            <a:r>
              <a:rPr lang="zh-CN" altLang="en-US" sz="1422" dirty="0"/>
              <a:t> </a:t>
            </a:r>
            <a:r>
              <a:rPr lang="en-US" altLang="zh-CN" sz="1422" dirty="0"/>
              <a:t>=</a:t>
            </a:r>
            <a:r>
              <a:rPr lang="zh-CN" altLang="en-US" sz="1422" dirty="0"/>
              <a:t> </a:t>
            </a:r>
            <a:r>
              <a:rPr lang="en-US" altLang="zh-CN" sz="1422" dirty="0"/>
              <a:t>3</a:t>
            </a:r>
          </a:p>
          <a:p>
            <a:endParaRPr lang="en-US" altLang="zh-CN" sz="1422" dirty="0">
              <a:sym typeface="Symbol" panose="05050102010706020507" pitchFamily="18" charset="2"/>
            </a:endParaRPr>
          </a:p>
          <a:p>
            <a:r>
              <a:rPr lang="zh-CN" altLang="en-US" sz="1422" dirty="0">
                <a:sym typeface="Symbol" panose="05050102010706020507" pitchFamily="18" charset="2"/>
              </a:rPr>
              <a:t>综上，每次操作后平摊代价都是</a:t>
            </a:r>
            <a:r>
              <a:rPr lang="en-US" altLang="zh-CN" sz="1422" dirty="0">
                <a:sym typeface="Symbol" panose="05050102010706020507" pitchFamily="18" charset="2"/>
              </a:rPr>
              <a:t>3</a:t>
            </a:r>
            <a:r>
              <a:rPr lang="zh-CN" altLang="en-US" sz="1422" dirty="0">
                <a:sym typeface="Symbol" panose="05050102010706020507" pitchFamily="18" charset="2"/>
              </a:rPr>
              <a:t>，故</a:t>
            </a:r>
            <a:r>
              <a:rPr lang="en-US" altLang="zh-CN" sz="1422" dirty="0">
                <a:sym typeface="Symbol" panose="05050102010706020507" pitchFamily="18" charset="2"/>
              </a:rPr>
              <a:t>n</a:t>
            </a:r>
            <a:r>
              <a:rPr lang="zh-CN" altLang="en-US" sz="1422" dirty="0">
                <a:sym typeface="Symbol" panose="05050102010706020507" pitchFamily="18" charset="2"/>
              </a:rPr>
              <a:t>次操作的平摊总代价为</a:t>
            </a:r>
            <a:r>
              <a:rPr lang="en-US" altLang="zh-CN" sz="1422" dirty="0">
                <a:sym typeface="Symbol" panose="05050102010706020507" pitchFamily="18" charset="2"/>
              </a:rPr>
              <a:t>3n</a:t>
            </a:r>
            <a:r>
              <a:rPr lang="zh-CN" altLang="en-US" sz="1422" dirty="0">
                <a:sym typeface="Symbol" panose="05050102010706020507" pitchFamily="18" charset="2"/>
              </a:rPr>
              <a:t>。</a:t>
            </a:r>
            <a:endParaRPr lang="en-US" altLang="zh-CN" sz="1422" dirty="0">
              <a:sym typeface="Symbol" panose="05050102010706020507" pitchFamily="18" charset="2"/>
            </a:endParaRPr>
          </a:p>
        </p:txBody>
      </p:sp>
      <p:sp>
        <p:nvSpPr>
          <p:cNvPr id="9" name="Rectangle 8">
            <a:extLst>
              <a:ext uri="{FF2B5EF4-FFF2-40B4-BE49-F238E27FC236}">
                <a16:creationId xmlns:a16="http://schemas.microsoft.com/office/drawing/2014/main" id="{54ACA5E9-199F-4C47-A11B-E04A083C53F9}"/>
              </a:ext>
            </a:extLst>
          </p:cNvPr>
          <p:cNvSpPr/>
          <p:nvPr/>
        </p:nvSpPr>
        <p:spPr>
          <a:xfrm>
            <a:off x="5044052" y="2259481"/>
            <a:ext cx="4099948" cy="406400"/>
          </a:xfrm>
          <a:prstGeom prst="rect">
            <a:avLst/>
          </a:prstGeom>
          <a:solidFill>
            <a:srgbClr val="00FFCC"/>
          </a:solidFill>
          <a:ln w="9525">
            <a:noFill/>
          </a:ln>
        </p:spPr>
        <p:txBody>
          <a:bodyPr wrap="none" anchor="ctr"/>
          <a:lstStyle/>
          <a:p>
            <a:pPr>
              <a:buFont typeface="Wingdings" panose="05000000000000000000" pitchFamily="2" charset="2"/>
              <a:buNone/>
            </a:pPr>
            <a:r>
              <a:rPr lang="en-US" altLang="zh-CN" sz="1422" dirty="0">
                <a:sym typeface="Symbol" panose="05050102010706020507" pitchFamily="18" charset="2"/>
              </a:rPr>
              <a:t>Next</a:t>
            </a:r>
            <a:r>
              <a:rPr lang="zh-CN" altLang="en-US" sz="1422" dirty="0">
                <a:sym typeface="Symbol" panose="05050102010706020507" pitchFamily="18" charset="2"/>
              </a:rPr>
              <a:t>：分析每一步的平摊代价：</a:t>
            </a:r>
            <a:endParaRPr lang="zh-CN" altLang="en-US" sz="1422" dirty="0"/>
          </a:p>
        </p:txBody>
      </p:sp>
      <p:sp>
        <p:nvSpPr>
          <p:cNvPr id="3" name="Slide Number Placeholder 2">
            <a:extLst>
              <a:ext uri="{FF2B5EF4-FFF2-40B4-BE49-F238E27FC236}">
                <a16:creationId xmlns:a16="http://schemas.microsoft.com/office/drawing/2014/main" id="{4A717FD5-7405-674D-B0B6-730193C18CC6}"/>
              </a:ext>
            </a:extLst>
          </p:cNvPr>
          <p:cNvSpPr>
            <a:spLocks noGrp="1"/>
          </p:cNvSpPr>
          <p:nvPr>
            <p:ph type="sldNum" sz="quarter" idx="12"/>
          </p:nvPr>
        </p:nvSpPr>
        <p:spPr/>
        <p:txBody>
          <a:bodyPr/>
          <a:lstStyle/>
          <a:p>
            <a:fld id="{0063EC4C-CFD8-4F45-A0A2-30028C1F73DB}" type="slidenum">
              <a:rPr lang="en-CN" smtClean="0"/>
              <a:pPr/>
              <a:t>43</a:t>
            </a:fld>
            <a:endParaRPr lang="zh-CN" altLang="en-US" sz="1067" b="1" kern="1200" dirty="0">
              <a:solidFill>
                <a:srgbClr val="F79646">
                  <a:lumMod val="75000"/>
                </a:srgbClr>
              </a:solidFill>
              <a:latin typeface="+mn-lt"/>
              <a:ea typeface="+mn-ea"/>
              <a:cs typeface="+mn-cs"/>
            </a:endParaRPr>
          </a:p>
        </p:txBody>
      </p:sp>
      <p:sp>
        <p:nvSpPr>
          <p:cNvPr id="5" name="Title 4">
            <a:extLst>
              <a:ext uri="{FF2B5EF4-FFF2-40B4-BE49-F238E27FC236}">
                <a16:creationId xmlns:a16="http://schemas.microsoft.com/office/drawing/2014/main" id="{1C0E66F2-EA4A-FD48-9C8B-B1991150F9D1}"/>
              </a:ext>
            </a:extLst>
          </p:cNvPr>
          <p:cNvSpPr>
            <a:spLocks noGrp="1"/>
          </p:cNvSpPr>
          <p:nvPr>
            <p:ph type="title"/>
          </p:nvPr>
        </p:nvSpPr>
        <p:spPr/>
        <p:txBody>
          <a:bodyPr/>
          <a:lstStyle/>
          <a:p>
            <a:r>
              <a:rPr lang="en-CN" dirty="0"/>
              <a:t>动态表</a:t>
            </a:r>
            <a:r>
              <a:rPr lang="en-US" altLang="zh-CN" dirty="0"/>
              <a:t>-</a:t>
            </a:r>
            <a:r>
              <a:rPr lang="zh-CN" altLang="en-US" sz="2489" dirty="0">
                <a:solidFill>
                  <a:srgbClr val="FF0000"/>
                </a:solidFill>
              </a:rPr>
              <a:t>表的扩张</a:t>
            </a:r>
            <a:endParaRPr lang="en-CN" dirty="0"/>
          </a:p>
        </p:txBody>
      </p:sp>
    </p:spTree>
    <p:extLst>
      <p:ext uri="{BB962C8B-B14F-4D97-AF65-F5344CB8AC3E}">
        <p14:creationId xmlns:p14="http://schemas.microsoft.com/office/powerpoint/2010/main" val="47242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500"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500"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500"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bldLvl="0" animBg="1"/>
      <p:bldP spid="9"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536A061-47F6-A642-9B53-6C48EF3BF036}"/>
              </a:ext>
            </a:extLst>
          </p:cNvPr>
          <p:cNvSpPr>
            <a:spLocks noGrp="1"/>
          </p:cNvSpPr>
          <p:nvPr>
            <p:ph idx="4294967295"/>
          </p:nvPr>
        </p:nvSpPr>
        <p:spPr>
          <a:xfrm>
            <a:off x="380730" y="1222820"/>
            <a:ext cx="8229600" cy="4322930"/>
          </a:xfrm>
        </p:spPr>
        <p:txBody>
          <a:bodyPr/>
          <a:lstStyle/>
          <a:p>
            <a:r>
              <a:rPr lang="en-CN" dirty="0"/>
              <a:t>初始为空的表上n次TABLE</a:t>
            </a:r>
            <a:r>
              <a:rPr lang="en-US" altLang="zh-CN" dirty="0"/>
              <a:t>-INSERT</a:t>
            </a:r>
            <a:r>
              <a:rPr lang="zh-CN" altLang="en-US" dirty="0"/>
              <a:t>操作的代价分析</a:t>
            </a:r>
            <a:endParaRPr lang="en-US" altLang="zh-CN" dirty="0"/>
          </a:p>
          <a:p>
            <a:pPr lvl="1"/>
            <a:r>
              <a:rPr lang="en-US" altLang="zh-CN" dirty="0"/>
              <a:t>-</a:t>
            </a:r>
            <a:r>
              <a:rPr lang="zh-CN" altLang="en-US" dirty="0">
                <a:solidFill>
                  <a:srgbClr val="FF0000"/>
                </a:solidFill>
              </a:rPr>
              <a:t>势能法分析</a:t>
            </a:r>
            <a:endParaRPr lang="en-CN" dirty="0">
              <a:solidFill>
                <a:srgbClr val="FF0000"/>
              </a:solidFill>
            </a:endParaRPr>
          </a:p>
        </p:txBody>
      </p:sp>
      <p:sp>
        <p:nvSpPr>
          <p:cNvPr id="13" name="Rectangle 6">
            <a:extLst>
              <a:ext uri="{FF2B5EF4-FFF2-40B4-BE49-F238E27FC236}">
                <a16:creationId xmlns:a16="http://schemas.microsoft.com/office/drawing/2014/main" id="{257B426E-2F5B-5B4B-856A-3A1301A8310B}"/>
              </a:ext>
            </a:extLst>
          </p:cNvPr>
          <p:cNvSpPr/>
          <p:nvPr/>
        </p:nvSpPr>
        <p:spPr>
          <a:xfrm>
            <a:off x="539552" y="2523067"/>
            <a:ext cx="6908800" cy="3522133"/>
          </a:xfrm>
          <a:prstGeom prst="rect">
            <a:avLst/>
          </a:prstGeom>
          <a:solidFill>
            <a:schemeClr val="accent1"/>
          </a:solidFill>
          <a:ln w="9525" cap="flat" cmpd="sng">
            <a:solidFill>
              <a:schemeClr val="tx1"/>
            </a:solidFill>
            <a:prstDash val="solid"/>
            <a:miter/>
            <a:headEnd type="none" w="med" len="med"/>
            <a:tailEnd type="none" w="med" len="med"/>
          </a:ln>
        </p:spPr>
        <p:txBody>
          <a:bodyPr anchor="t"/>
          <a:lstStyle/>
          <a:p>
            <a:pPr marL="304804" indent="-304804">
              <a:spcBef>
                <a:spcPct val="20000"/>
              </a:spcBef>
            </a:pPr>
            <a:r>
              <a:rPr lang="zh-CN" altLang="en-US" sz="1600" dirty="0">
                <a:solidFill>
                  <a:schemeClr val="bg1"/>
                </a:solidFill>
              </a:rPr>
              <a:t>算法：</a:t>
            </a:r>
            <a:r>
              <a:rPr lang="en-US" altLang="zh-CN" sz="1600" dirty="0">
                <a:solidFill>
                  <a:schemeClr val="bg1"/>
                </a:solidFill>
              </a:rPr>
              <a:t>TABLE—INSERT(T, x)</a:t>
            </a:r>
          </a:p>
          <a:p>
            <a:pPr marL="304804" indent="-304804">
              <a:spcBef>
                <a:spcPct val="20000"/>
              </a:spcBef>
            </a:pPr>
            <a:r>
              <a:rPr lang="en-US" altLang="zh-CN" sz="1600" dirty="0">
                <a:solidFill>
                  <a:schemeClr val="bg1"/>
                </a:solidFill>
              </a:rPr>
              <a:t>1          If  size[T]=0</a:t>
            </a:r>
            <a:r>
              <a:rPr lang="zh-CN" altLang="en-US" sz="1600" dirty="0">
                <a:solidFill>
                  <a:schemeClr val="bg1"/>
                </a:solidFill>
              </a:rPr>
              <a:t> </a:t>
            </a:r>
            <a:r>
              <a:rPr lang="en-US" altLang="zh-CN" sz="1600" dirty="0">
                <a:solidFill>
                  <a:schemeClr val="bg1"/>
                </a:solidFill>
              </a:rPr>
              <a:t>Then</a:t>
            </a:r>
          </a:p>
          <a:p>
            <a:pPr marL="304804" indent="-304804">
              <a:spcBef>
                <a:spcPct val="20000"/>
              </a:spcBef>
            </a:pPr>
            <a:r>
              <a:rPr lang="en-US" altLang="zh-CN" sz="1600" dirty="0">
                <a:solidFill>
                  <a:schemeClr val="bg1"/>
                </a:solidFill>
              </a:rPr>
              <a:t>2          </a:t>
            </a:r>
            <a:r>
              <a:rPr lang="zh-CN" altLang="en-US" sz="1600" dirty="0">
                <a:solidFill>
                  <a:schemeClr val="bg1"/>
                </a:solidFill>
              </a:rPr>
              <a:t>          </a:t>
            </a:r>
            <a:r>
              <a:rPr lang="en-US" altLang="zh-CN" sz="1600" dirty="0">
                <a:solidFill>
                  <a:schemeClr val="bg1"/>
                </a:solidFill>
              </a:rPr>
              <a:t>allocate table[T] with 1 slot;</a:t>
            </a:r>
          </a:p>
          <a:p>
            <a:pPr marL="304804" indent="-304804">
              <a:spcBef>
                <a:spcPct val="20000"/>
              </a:spcBef>
            </a:pPr>
            <a:r>
              <a:rPr lang="en-US" altLang="zh-CN" sz="1600" dirty="0">
                <a:solidFill>
                  <a:schemeClr val="bg1"/>
                </a:solidFill>
              </a:rPr>
              <a:t>3                </a:t>
            </a:r>
            <a:r>
              <a:rPr lang="zh-CN" altLang="en-US" sz="1600" dirty="0">
                <a:solidFill>
                  <a:schemeClr val="bg1"/>
                </a:solidFill>
              </a:rPr>
              <a:t>    </a:t>
            </a:r>
            <a:r>
              <a:rPr lang="en-US" altLang="zh-CN" sz="1600" dirty="0">
                <a:solidFill>
                  <a:schemeClr val="bg1"/>
                </a:solidFill>
              </a:rPr>
              <a:t>size[T]</a:t>
            </a:r>
            <a:r>
              <a:rPr lang="en-US" altLang="zh-CN" sz="1600" dirty="0">
                <a:solidFill>
                  <a:schemeClr val="bg1"/>
                </a:solidFill>
                <a:sym typeface="Symbol" panose="05050102010706020507" pitchFamily="18" charset="2"/>
              </a:rPr>
              <a:t></a:t>
            </a:r>
            <a:r>
              <a:rPr lang="en-US" altLang="zh-CN" sz="1600" dirty="0">
                <a:solidFill>
                  <a:schemeClr val="bg1"/>
                </a:solidFill>
              </a:rPr>
              <a:t>1;</a:t>
            </a:r>
          </a:p>
          <a:p>
            <a:pPr marL="304804" indent="-304804">
              <a:spcBef>
                <a:spcPct val="20000"/>
              </a:spcBef>
            </a:pPr>
            <a:r>
              <a:rPr lang="en-US" altLang="zh-CN" sz="1600" dirty="0">
                <a:solidFill>
                  <a:schemeClr val="bg1"/>
                </a:solidFill>
              </a:rPr>
              <a:t>4          If  num[T]=size[T] Then</a:t>
            </a:r>
          </a:p>
          <a:p>
            <a:pPr marL="304804" indent="-304804">
              <a:spcBef>
                <a:spcPct val="20000"/>
              </a:spcBef>
            </a:pPr>
            <a:r>
              <a:rPr lang="en-US" altLang="zh-CN" sz="1600" dirty="0">
                <a:solidFill>
                  <a:schemeClr val="bg1"/>
                </a:solidFill>
              </a:rPr>
              <a:t>5               </a:t>
            </a:r>
            <a:r>
              <a:rPr lang="zh-CN" altLang="en-US" sz="1600" dirty="0">
                <a:solidFill>
                  <a:schemeClr val="bg1"/>
                </a:solidFill>
              </a:rPr>
              <a:t>     </a:t>
            </a:r>
            <a:r>
              <a:rPr lang="en-US" altLang="zh-CN" sz="1600" dirty="0">
                <a:solidFill>
                  <a:schemeClr val="bg1"/>
                </a:solidFill>
              </a:rPr>
              <a:t>allocate new table with 2</a:t>
            </a:r>
            <a:r>
              <a:rPr lang="en-US" altLang="zh-CN" sz="1600" dirty="0">
                <a:solidFill>
                  <a:schemeClr val="bg1"/>
                </a:solidFill>
                <a:sym typeface="Symbol" panose="05050102010706020507" pitchFamily="18" charset="2"/>
              </a:rPr>
              <a:t></a:t>
            </a:r>
            <a:r>
              <a:rPr lang="en-US" altLang="zh-CN" sz="1600" dirty="0">
                <a:solidFill>
                  <a:schemeClr val="bg1"/>
                </a:solidFill>
              </a:rPr>
              <a:t>size[T] slots;</a:t>
            </a:r>
          </a:p>
          <a:p>
            <a:pPr marL="304804" indent="-304804">
              <a:spcBef>
                <a:spcPct val="20000"/>
              </a:spcBef>
            </a:pPr>
            <a:r>
              <a:rPr lang="en-US" altLang="zh-CN" sz="1600" dirty="0">
                <a:solidFill>
                  <a:schemeClr val="bg1"/>
                </a:solidFill>
              </a:rPr>
              <a:t>6                </a:t>
            </a:r>
            <a:r>
              <a:rPr lang="zh-CN" altLang="en-US" sz="1600" dirty="0">
                <a:solidFill>
                  <a:schemeClr val="bg1"/>
                </a:solidFill>
              </a:rPr>
              <a:t>    </a:t>
            </a:r>
            <a:r>
              <a:rPr lang="en-US" altLang="zh-CN" sz="1600" dirty="0">
                <a:solidFill>
                  <a:schemeClr val="bg1"/>
                </a:solidFill>
              </a:rPr>
              <a:t>insert all items in table[T] into new-table;</a:t>
            </a:r>
          </a:p>
          <a:p>
            <a:pPr marL="304804" indent="-304804">
              <a:spcBef>
                <a:spcPct val="20000"/>
              </a:spcBef>
            </a:pPr>
            <a:r>
              <a:rPr lang="en-US" altLang="zh-CN" sz="1600" dirty="0">
                <a:solidFill>
                  <a:schemeClr val="bg1"/>
                </a:solidFill>
              </a:rPr>
              <a:t>7                </a:t>
            </a:r>
            <a:r>
              <a:rPr lang="zh-CN" altLang="en-US" sz="1600" dirty="0">
                <a:solidFill>
                  <a:schemeClr val="bg1"/>
                </a:solidFill>
              </a:rPr>
              <a:t>    </a:t>
            </a:r>
            <a:r>
              <a:rPr lang="en-US" altLang="zh-CN" sz="1600" dirty="0">
                <a:solidFill>
                  <a:schemeClr val="bg1"/>
                </a:solidFill>
              </a:rPr>
              <a:t>free table[T];</a:t>
            </a:r>
          </a:p>
          <a:p>
            <a:pPr marL="304804" indent="-304804">
              <a:spcBef>
                <a:spcPct val="20000"/>
              </a:spcBef>
            </a:pPr>
            <a:r>
              <a:rPr lang="en-US" altLang="zh-CN" sz="1600" dirty="0">
                <a:solidFill>
                  <a:schemeClr val="bg1"/>
                </a:solidFill>
              </a:rPr>
              <a:t>8                </a:t>
            </a:r>
            <a:r>
              <a:rPr lang="zh-CN" altLang="en-US" sz="1600" dirty="0">
                <a:solidFill>
                  <a:schemeClr val="bg1"/>
                </a:solidFill>
              </a:rPr>
              <a:t>    </a:t>
            </a:r>
            <a:r>
              <a:rPr lang="en-US" altLang="zh-CN" sz="1600" dirty="0">
                <a:solidFill>
                  <a:schemeClr val="bg1"/>
                </a:solidFill>
              </a:rPr>
              <a:t>table[T]</a:t>
            </a:r>
            <a:r>
              <a:rPr lang="en-US" altLang="zh-CN" sz="1600" dirty="0">
                <a:solidFill>
                  <a:schemeClr val="bg1"/>
                </a:solidFill>
                <a:sym typeface="Symbol" panose="05050102010706020507" pitchFamily="18" charset="2"/>
              </a:rPr>
              <a:t></a:t>
            </a:r>
            <a:r>
              <a:rPr lang="en-US" altLang="zh-CN" sz="1600" dirty="0">
                <a:solidFill>
                  <a:schemeClr val="bg1"/>
                </a:solidFill>
              </a:rPr>
              <a:t>new-table;</a:t>
            </a:r>
          </a:p>
          <a:p>
            <a:pPr marL="304804" indent="-304804">
              <a:spcBef>
                <a:spcPct val="20000"/>
              </a:spcBef>
            </a:pPr>
            <a:r>
              <a:rPr lang="en-US" altLang="zh-CN" sz="1600" dirty="0">
                <a:solidFill>
                  <a:schemeClr val="bg1"/>
                </a:solidFill>
              </a:rPr>
              <a:t>9                </a:t>
            </a:r>
            <a:r>
              <a:rPr lang="zh-CN" altLang="en-US" sz="1600" dirty="0">
                <a:solidFill>
                  <a:schemeClr val="bg1"/>
                </a:solidFill>
              </a:rPr>
              <a:t>    </a:t>
            </a:r>
            <a:r>
              <a:rPr lang="en-US" altLang="zh-CN" sz="1600" dirty="0">
                <a:solidFill>
                  <a:schemeClr val="bg1"/>
                </a:solidFill>
              </a:rPr>
              <a:t>size[T]</a:t>
            </a:r>
            <a:r>
              <a:rPr lang="en-US" altLang="zh-CN" sz="1600" dirty="0">
                <a:solidFill>
                  <a:schemeClr val="bg1"/>
                </a:solidFill>
                <a:sym typeface="Symbol" panose="05050102010706020507" pitchFamily="18" charset="2"/>
              </a:rPr>
              <a:t></a:t>
            </a:r>
            <a:r>
              <a:rPr lang="en-US" altLang="zh-CN" sz="1600" dirty="0">
                <a:solidFill>
                  <a:schemeClr val="bg1"/>
                </a:solidFill>
              </a:rPr>
              <a:t>2</a:t>
            </a:r>
            <a:r>
              <a:rPr lang="en-US" altLang="zh-CN" sz="1600" dirty="0">
                <a:solidFill>
                  <a:schemeClr val="bg1"/>
                </a:solidFill>
                <a:sym typeface="Symbol" panose="05050102010706020507" pitchFamily="18" charset="2"/>
              </a:rPr>
              <a:t></a:t>
            </a:r>
            <a:r>
              <a:rPr lang="en-US" altLang="zh-CN" sz="1600" dirty="0">
                <a:solidFill>
                  <a:schemeClr val="bg1"/>
                </a:solidFill>
              </a:rPr>
              <a:t>size[T];</a:t>
            </a:r>
          </a:p>
          <a:p>
            <a:pPr marL="304804" indent="-304804">
              <a:spcBef>
                <a:spcPct val="20000"/>
              </a:spcBef>
            </a:pPr>
            <a:r>
              <a:rPr lang="en-US" altLang="zh-CN" sz="1600" dirty="0">
                <a:solidFill>
                  <a:schemeClr val="bg1"/>
                </a:solidFill>
              </a:rPr>
              <a:t>10     </a:t>
            </a:r>
            <a:r>
              <a:rPr lang="zh-CN" altLang="en-US" sz="1600" dirty="0">
                <a:solidFill>
                  <a:schemeClr val="bg1"/>
                </a:solidFill>
              </a:rPr>
              <a:t>   </a:t>
            </a:r>
            <a:r>
              <a:rPr lang="en-US" altLang="zh-CN" sz="1600" dirty="0">
                <a:solidFill>
                  <a:schemeClr val="bg1"/>
                </a:solidFill>
              </a:rPr>
              <a:t>Insert x into table[T];</a:t>
            </a:r>
          </a:p>
          <a:p>
            <a:pPr marL="304804" indent="-304804">
              <a:spcBef>
                <a:spcPct val="20000"/>
              </a:spcBef>
            </a:pPr>
            <a:r>
              <a:rPr lang="en-US" altLang="zh-CN" sz="1600" dirty="0">
                <a:solidFill>
                  <a:schemeClr val="bg1"/>
                </a:solidFill>
              </a:rPr>
              <a:t>11     </a:t>
            </a:r>
            <a:r>
              <a:rPr lang="zh-CN" altLang="en-US" sz="1600" dirty="0">
                <a:solidFill>
                  <a:schemeClr val="bg1"/>
                </a:solidFill>
              </a:rPr>
              <a:t>   </a:t>
            </a:r>
            <a:r>
              <a:rPr lang="en-US" altLang="zh-CN" sz="1600" dirty="0">
                <a:solidFill>
                  <a:schemeClr val="bg1"/>
                </a:solidFill>
              </a:rPr>
              <a:t>num[T]</a:t>
            </a:r>
            <a:r>
              <a:rPr lang="en-US" altLang="zh-CN" sz="1600" dirty="0">
                <a:solidFill>
                  <a:schemeClr val="bg1"/>
                </a:solidFill>
                <a:sym typeface="Symbol" panose="05050102010706020507" pitchFamily="18" charset="2"/>
              </a:rPr>
              <a:t></a:t>
            </a:r>
            <a:r>
              <a:rPr lang="en-US" altLang="zh-CN" sz="1600" dirty="0">
                <a:solidFill>
                  <a:schemeClr val="bg1"/>
                </a:solidFill>
              </a:rPr>
              <a:t>num[T]+1 </a:t>
            </a:r>
            <a:endParaRPr lang="zh-CN" altLang="en-US" sz="1600" dirty="0">
              <a:solidFill>
                <a:schemeClr val="bg1"/>
              </a:solidFill>
            </a:endParaRPr>
          </a:p>
        </p:txBody>
      </p:sp>
      <p:sp>
        <p:nvSpPr>
          <p:cNvPr id="12" name="Rectangle 8">
            <a:extLst>
              <a:ext uri="{FF2B5EF4-FFF2-40B4-BE49-F238E27FC236}">
                <a16:creationId xmlns:a16="http://schemas.microsoft.com/office/drawing/2014/main" id="{A9C294B0-220F-AA4C-86D8-6B7541AB025D}"/>
              </a:ext>
            </a:extLst>
          </p:cNvPr>
          <p:cNvSpPr/>
          <p:nvPr/>
        </p:nvSpPr>
        <p:spPr>
          <a:xfrm>
            <a:off x="5532107" y="2660915"/>
            <a:ext cx="3456384" cy="4064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sym typeface="Symbol" panose="05050102010706020507" pitchFamily="18" charset="2"/>
              </a:rPr>
              <a:t></a:t>
            </a:r>
            <a:r>
              <a:rPr lang="zh-CN" altLang="en-US" sz="1422" dirty="0"/>
              <a:t>(</a:t>
            </a:r>
            <a:r>
              <a:rPr lang="en-US" altLang="zh-CN" sz="1422" dirty="0"/>
              <a:t>T)=2</a:t>
            </a:r>
            <a:r>
              <a:rPr lang="en-US" altLang="zh-CN" sz="1422" dirty="0">
                <a:sym typeface="Symbol" panose="05050102010706020507" pitchFamily="18" charset="2"/>
              </a:rPr>
              <a:t>*</a:t>
            </a:r>
            <a:r>
              <a:rPr lang="en-US" altLang="zh-CN" sz="1422" dirty="0"/>
              <a:t>num[T]-size[T] </a:t>
            </a:r>
            <a:endParaRPr lang="zh-CN" altLang="en-US" sz="1422" dirty="0"/>
          </a:p>
        </p:txBody>
      </p:sp>
      <p:sp>
        <p:nvSpPr>
          <p:cNvPr id="21" name="Rectangle 10">
            <a:extLst>
              <a:ext uri="{FF2B5EF4-FFF2-40B4-BE49-F238E27FC236}">
                <a16:creationId xmlns:a16="http://schemas.microsoft.com/office/drawing/2014/main" id="{7C7ADB5C-DD85-264C-AB89-F4A07443225A}"/>
              </a:ext>
            </a:extLst>
          </p:cNvPr>
          <p:cNvSpPr/>
          <p:nvPr/>
        </p:nvSpPr>
        <p:spPr>
          <a:xfrm>
            <a:off x="5532107" y="3067315"/>
            <a:ext cx="3456384" cy="4064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t>第</a:t>
            </a:r>
            <a:r>
              <a:rPr lang="en-US" altLang="zh-CN" sz="1422" dirty="0"/>
              <a:t>i</a:t>
            </a:r>
            <a:r>
              <a:rPr lang="zh-CN" altLang="en-US" sz="1422" dirty="0"/>
              <a:t>次操作的平摊代价：</a:t>
            </a:r>
            <a:r>
              <a:rPr lang="en-US" altLang="zh-CN" sz="1422" dirty="0"/>
              <a:t> </a:t>
            </a:r>
          </a:p>
        </p:txBody>
      </p:sp>
      <p:sp>
        <p:nvSpPr>
          <p:cNvPr id="22" name="Rectangle 11">
            <a:extLst>
              <a:ext uri="{FF2B5EF4-FFF2-40B4-BE49-F238E27FC236}">
                <a16:creationId xmlns:a16="http://schemas.microsoft.com/office/drawing/2014/main" id="{3E48B1A6-422B-FE4D-8A19-7D14DCD4A4F0}"/>
              </a:ext>
            </a:extLst>
          </p:cNvPr>
          <p:cNvSpPr/>
          <p:nvPr/>
        </p:nvSpPr>
        <p:spPr>
          <a:xfrm>
            <a:off x="5532107" y="3473715"/>
            <a:ext cx="3456384" cy="4064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t>如果发生扩张：</a:t>
            </a:r>
            <a:r>
              <a:rPr lang="en-US" altLang="zh-CN" sz="1422" dirty="0"/>
              <a:t> </a:t>
            </a:r>
          </a:p>
        </p:txBody>
      </p:sp>
      <p:sp>
        <p:nvSpPr>
          <p:cNvPr id="23" name="Rectangle 14">
            <a:extLst>
              <a:ext uri="{FF2B5EF4-FFF2-40B4-BE49-F238E27FC236}">
                <a16:creationId xmlns:a16="http://schemas.microsoft.com/office/drawing/2014/main" id="{D976E52A-6660-9540-92F4-6F8EE9523BCE}"/>
              </a:ext>
            </a:extLst>
          </p:cNvPr>
          <p:cNvSpPr/>
          <p:nvPr/>
        </p:nvSpPr>
        <p:spPr>
          <a:xfrm>
            <a:off x="5532107" y="3880115"/>
            <a:ext cx="3456384" cy="4064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t>否则 </a:t>
            </a:r>
          </a:p>
        </p:txBody>
      </p:sp>
      <p:sp>
        <p:nvSpPr>
          <p:cNvPr id="24" name="Rectangle 16">
            <a:extLst>
              <a:ext uri="{FF2B5EF4-FFF2-40B4-BE49-F238E27FC236}">
                <a16:creationId xmlns:a16="http://schemas.microsoft.com/office/drawing/2014/main" id="{5B50D8A4-2838-5845-9163-4F6CA913B451}"/>
              </a:ext>
            </a:extLst>
          </p:cNvPr>
          <p:cNvSpPr/>
          <p:nvPr/>
        </p:nvSpPr>
        <p:spPr>
          <a:xfrm>
            <a:off x="5532107" y="4286515"/>
            <a:ext cx="3456384" cy="812800"/>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422" dirty="0"/>
              <a:t>初始为空的表上</a:t>
            </a:r>
            <a:r>
              <a:rPr lang="en-US" altLang="zh-CN" sz="1422" dirty="0"/>
              <a:t>n</a:t>
            </a:r>
            <a:r>
              <a:rPr lang="zh-CN" altLang="en-US" sz="1422" dirty="0"/>
              <a:t>次</a:t>
            </a:r>
            <a:r>
              <a:rPr lang="en-US" altLang="zh-CN" sz="1422" dirty="0"/>
              <a:t>TABLE-INSERT</a:t>
            </a:r>
            <a:r>
              <a:rPr lang="zh-CN" altLang="en-US" sz="1422" dirty="0"/>
              <a:t>操作的</a:t>
            </a:r>
          </a:p>
          <a:p>
            <a:pPr>
              <a:buFont typeface="Wingdings" panose="05000000000000000000" pitchFamily="2" charset="2"/>
              <a:buNone/>
            </a:pPr>
            <a:r>
              <a:rPr lang="zh-CN" altLang="en-US" sz="1422" dirty="0">
                <a:latin typeface="宋体" panose="02010600030101010101" pitchFamily="2" charset="-122"/>
              </a:rPr>
              <a:t>平摊代价总和为3</a:t>
            </a:r>
            <a:r>
              <a:rPr lang="en-US" altLang="zh-CN" sz="1422" dirty="0">
                <a:latin typeface="宋体" panose="02010600030101010101" pitchFamily="2" charset="-122"/>
              </a:rPr>
              <a:t>n</a:t>
            </a:r>
          </a:p>
        </p:txBody>
      </p:sp>
      <p:sp>
        <p:nvSpPr>
          <p:cNvPr id="26" name="Rectangle 13">
            <a:extLst>
              <a:ext uri="{FF2B5EF4-FFF2-40B4-BE49-F238E27FC236}">
                <a16:creationId xmlns:a16="http://schemas.microsoft.com/office/drawing/2014/main" id="{E368DCDC-3D8D-1746-92DF-15CFD0A50FEA}"/>
              </a:ext>
            </a:extLst>
          </p:cNvPr>
          <p:cNvSpPr/>
          <p:nvPr/>
        </p:nvSpPr>
        <p:spPr>
          <a:xfrm>
            <a:off x="7350605" y="3429000"/>
            <a:ext cx="1016000" cy="338667"/>
          </a:xfrm>
          <a:prstGeom prst="rect">
            <a:avLst/>
          </a:prstGeom>
          <a:solidFill>
            <a:srgbClr val="00FFCC"/>
          </a:solidFill>
          <a:ln w="9525">
            <a:noFill/>
          </a:ln>
        </p:spPr>
        <p:txBody>
          <a:bodyPr wrap="none" anchor="ctr"/>
          <a:lstStyle/>
          <a:p>
            <a:pPr algn="ctr">
              <a:buFont typeface="Wingdings" panose="05000000000000000000" pitchFamily="2" charset="2"/>
              <a:buNone/>
            </a:pPr>
            <a:r>
              <a:rPr lang="en-US" altLang="zh-CN" sz="2560" dirty="0">
                <a:solidFill>
                  <a:srgbClr val="FF0000"/>
                </a:solidFill>
              </a:rPr>
              <a:t>c</a:t>
            </a:r>
            <a:r>
              <a:rPr lang="en-US" altLang="zh-CN" sz="2560" baseline="30000" dirty="0">
                <a:solidFill>
                  <a:srgbClr val="FF0000"/>
                </a:solidFill>
              </a:rPr>
              <a:t>’</a:t>
            </a:r>
            <a:r>
              <a:rPr lang="en-US" altLang="zh-CN" sz="2560" baseline="-30000" dirty="0">
                <a:solidFill>
                  <a:srgbClr val="FF0000"/>
                </a:solidFill>
              </a:rPr>
              <a:t>i</a:t>
            </a:r>
            <a:r>
              <a:rPr lang="en-US" altLang="zh-CN" sz="2560" dirty="0">
                <a:solidFill>
                  <a:srgbClr val="FF0000"/>
                </a:solidFill>
              </a:rPr>
              <a:t>= 3</a:t>
            </a:r>
          </a:p>
        </p:txBody>
      </p:sp>
      <p:sp>
        <p:nvSpPr>
          <p:cNvPr id="27" name="Rectangle 15">
            <a:extLst>
              <a:ext uri="{FF2B5EF4-FFF2-40B4-BE49-F238E27FC236}">
                <a16:creationId xmlns:a16="http://schemas.microsoft.com/office/drawing/2014/main" id="{248798F0-6BF6-5144-A4B1-EFFE593C761C}"/>
              </a:ext>
            </a:extLst>
          </p:cNvPr>
          <p:cNvSpPr/>
          <p:nvPr/>
        </p:nvSpPr>
        <p:spPr>
          <a:xfrm>
            <a:off x="7350605" y="3835400"/>
            <a:ext cx="1016000" cy="338667"/>
          </a:xfrm>
          <a:prstGeom prst="rect">
            <a:avLst/>
          </a:prstGeom>
          <a:solidFill>
            <a:srgbClr val="00FFCC"/>
          </a:solidFill>
          <a:ln w="9525">
            <a:noFill/>
          </a:ln>
        </p:spPr>
        <p:txBody>
          <a:bodyPr wrap="none" anchor="ctr"/>
          <a:lstStyle/>
          <a:p>
            <a:pPr algn="ctr">
              <a:buFont typeface="Wingdings" panose="05000000000000000000" pitchFamily="2" charset="2"/>
              <a:buNone/>
            </a:pPr>
            <a:r>
              <a:rPr lang="en-US" altLang="zh-CN" sz="2560" dirty="0">
                <a:solidFill>
                  <a:srgbClr val="FF0000"/>
                </a:solidFill>
              </a:rPr>
              <a:t>c</a:t>
            </a:r>
            <a:r>
              <a:rPr lang="en-US" altLang="zh-CN" sz="2560" baseline="30000" dirty="0">
                <a:solidFill>
                  <a:srgbClr val="FF0000"/>
                </a:solidFill>
              </a:rPr>
              <a:t>’</a:t>
            </a:r>
            <a:r>
              <a:rPr lang="en-US" altLang="zh-CN" sz="2560" baseline="-30000" dirty="0">
                <a:solidFill>
                  <a:srgbClr val="FF0000"/>
                </a:solidFill>
              </a:rPr>
              <a:t>i</a:t>
            </a:r>
            <a:r>
              <a:rPr lang="en-US" altLang="zh-CN" sz="2560" dirty="0">
                <a:solidFill>
                  <a:srgbClr val="FF0000"/>
                </a:solidFill>
              </a:rPr>
              <a:t>= 3</a:t>
            </a:r>
          </a:p>
        </p:txBody>
      </p:sp>
      <p:sp>
        <p:nvSpPr>
          <p:cNvPr id="3" name="Slide Number Placeholder 2">
            <a:extLst>
              <a:ext uri="{FF2B5EF4-FFF2-40B4-BE49-F238E27FC236}">
                <a16:creationId xmlns:a16="http://schemas.microsoft.com/office/drawing/2014/main" id="{4814D492-CE53-AC40-8997-F492B656837D}"/>
              </a:ext>
            </a:extLst>
          </p:cNvPr>
          <p:cNvSpPr>
            <a:spLocks noGrp="1"/>
          </p:cNvSpPr>
          <p:nvPr>
            <p:ph type="sldNum" sz="quarter" idx="12"/>
          </p:nvPr>
        </p:nvSpPr>
        <p:spPr/>
        <p:txBody>
          <a:bodyPr/>
          <a:lstStyle/>
          <a:p>
            <a:fld id="{0063EC4C-CFD8-4F45-A0A2-30028C1F73DB}" type="slidenum">
              <a:rPr lang="en-CN" smtClean="0"/>
              <a:pPr/>
              <a:t>44</a:t>
            </a:fld>
            <a:endParaRPr lang="zh-CN" altLang="en-US" sz="1067" b="1" kern="1200" dirty="0">
              <a:solidFill>
                <a:srgbClr val="F79646">
                  <a:lumMod val="75000"/>
                </a:srgbClr>
              </a:solidFill>
              <a:latin typeface="+mn-lt"/>
              <a:ea typeface="+mn-ea"/>
              <a:cs typeface="+mn-cs"/>
            </a:endParaRPr>
          </a:p>
        </p:txBody>
      </p:sp>
      <p:sp>
        <p:nvSpPr>
          <p:cNvPr id="5" name="Title 4">
            <a:extLst>
              <a:ext uri="{FF2B5EF4-FFF2-40B4-BE49-F238E27FC236}">
                <a16:creationId xmlns:a16="http://schemas.microsoft.com/office/drawing/2014/main" id="{6CA1EC58-D678-A645-B3CE-F5F10B1F7671}"/>
              </a:ext>
            </a:extLst>
          </p:cNvPr>
          <p:cNvSpPr>
            <a:spLocks noGrp="1"/>
          </p:cNvSpPr>
          <p:nvPr>
            <p:ph type="title"/>
          </p:nvPr>
        </p:nvSpPr>
        <p:spPr/>
        <p:txBody>
          <a:bodyPr/>
          <a:lstStyle/>
          <a:p>
            <a:r>
              <a:rPr lang="en-CN" dirty="0"/>
              <a:t>动态表</a:t>
            </a:r>
            <a:r>
              <a:rPr lang="en-US" altLang="zh-CN" dirty="0"/>
              <a:t>-</a:t>
            </a:r>
            <a:r>
              <a:rPr lang="zh-CN" altLang="en-US" sz="2489" dirty="0">
                <a:solidFill>
                  <a:srgbClr val="FF0000"/>
                </a:solidFill>
              </a:rPr>
              <a:t>表的扩张</a:t>
            </a:r>
            <a:endParaRPr lang="en-CN" dirty="0"/>
          </a:p>
        </p:txBody>
      </p:sp>
    </p:spTree>
    <p:extLst>
      <p:ext uri="{BB962C8B-B14F-4D97-AF65-F5344CB8AC3E}">
        <p14:creationId xmlns:p14="http://schemas.microsoft.com/office/powerpoint/2010/main" val="93479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500"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dissolv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dissolve">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21" grpId="0" bldLvl="0" animBg="1"/>
      <p:bldP spid="22" grpId="0" bldLvl="0" animBg="1"/>
      <p:bldP spid="23" grpId="0" bldLvl="0" animBg="1"/>
      <p:bldP spid="24" grpId="0" bldLvl="0" animBg="1"/>
      <p:bldP spid="26" grpId="0" bldLvl="0" animBg="1"/>
      <p:bldP spid="27"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3A0392-56CE-8E40-AA54-4B17C2D14239}"/>
              </a:ext>
            </a:extLst>
          </p:cNvPr>
          <p:cNvSpPr>
            <a:spLocks noGrp="1"/>
          </p:cNvSpPr>
          <p:nvPr>
            <p:ph type="sldNum" sz="quarter" idx="12"/>
          </p:nvPr>
        </p:nvSpPr>
        <p:spPr/>
        <p:txBody>
          <a:bodyPr/>
          <a:lstStyle/>
          <a:p>
            <a:fld id="{0063EC4C-CFD8-4F45-A0A2-30028C1F73DB}" type="slidenum">
              <a:rPr lang="en-CN" smtClean="0"/>
              <a:pPr/>
              <a:t>45</a:t>
            </a:fld>
            <a:endParaRPr lang="zh-CN" altLang="en-US" sz="1067" b="1" kern="1200" dirty="0">
              <a:solidFill>
                <a:srgbClr val="F79646">
                  <a:lumMod val="75000"/>
                </a:srgbClr>
              </a:solidFill>
              <a:latin typeface="+mn-lt"/>
              <a:ea typeface="+mn-ea"/>
              <a:cs typeface="+mn-cs"/>
            </a:endParaRPr>
          </a:p>
        </p:txBody>
      </p:sp>
      <p:sp>
        <p:nvSpPr>
          <p:cNvPr id="5" name="TextBox 4">
            <a:extLst>
              <a:ext uri="{FF2B5EF4-FFF2-40B4-BE49-F238E27FC236}">
                <a16:creationId xmlns:a16="http://schemas.microsoft.com/office/drawing/2014/main" id="{0BBD941E-9FEA-9E49-88F1-E962E013F252}"/>
              </a:ext>
            </a:extLst>
          </p:cNvPr>
          <p:cNvSpPr txBox="1"/>
          <p:nvPr/>
        </p:nvSpPr>
        <p:spPr>
          <a:xfrm>
            <a:off x="2017454" y="3089659"/>
            <a:ext cx="5109091" cy="584775"/>
          </a:xfrm>
          <a:prstGeom prst="rect">
            <a:avLst/>
          </a:prstGeom>
          <a:noFill/>
        </p:spPr>
        <p:txBody>
          <a:bodyPr wrap="none" rtlCol="0">
            <a:spAutoFit/>
          </a:bodyPr>
          <a:lstStyle/>
          <a:p>
            <a:r>
              <a:rPr lang="en-CN" sz="3200" b="1" dirty="0"/>
              <a:t>以下内容为自学内容</a:t>
            </a:r>
            <a:r>
              <a:rPr lang="zh-CN" altLang="en-US" sz="3200" b="1" dirty="0"/>
              <a:t>，不考</a:t>
            </a:r>
            <a:endParaRPr lang="en-CN" sz="3200" b="1" dirty="0"/>
          </a:p>
        </p:txBody>
      </p:sp>
    </p:spTree>
    <p:extLst>
      <p:ext uri="{BB962C8B-B14F-4D97-AF65-F5344CB8AC3E}">
        <p14:creationId xmlns:p14="http://schemas.microsoft.com/office/powerpoint/2010/main" val="3214075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AA4C39FB-5231-6546-8A63-7C616AA05B62}"/>
              </a:ext>
            </a:extLst>
          </p:cNvPr>
          <p:cNvSpPr/>
          <p:nvPr/>
        </p:nvSpPr>
        <p:spPr>
          <a:xfrm>
            <a:off x="1307637" y="4587289"/>
            <a:ext cx="6848761" cy="1033488"/>
          </a:xfrm>
          <a:prstGeom prst="rect">
            <a:avLst/>
          </a:prstGeom>
          <a:solidFill>
            <a:srgbClr val="00FFCC"/>
          </a:solidFill>
          <a:ln w="9525">
            <a:noFill/>
          </a:ln>
        </p:spPr>
        <p:txBody>
          <a:bodyPr wrap="square" anchor="ctr">
            <a:spAutoFit/>
          </a:bodyPr>
          <a:lstStyle/>
          <a:p>
            <a:pPr algn="just"/>
            <a:r>
              <a:rPr lang="en-US" altLang="zh-CN" sz="2560" dirty="0"/>
              <a:t>2</a:t>
            </a:r>
            <a:r>
              <a:rPr lang="zh-CN" altLang="en-US" sz="2560" dirty="0"/>
              <a:t>）</a:t>
            </a:r>
            <a:r>
              <a:rPr lang="zh-CN" altLang="en-US" sz="2133" dirty="0"/>
              <a:t>表的操作序列的复杂度（总平摊代价）是线性的。</a:t>
            </a:r>
            <a:endParaRPr lang="en-US" altLang="zh-CN" sz="2133" dirty="0"/>
          </a:p>
          <a:p>
            <a:pPr algn="just"/>
            <a:r>
              <a:rPr lang="zh-CN" altLang="en-US" sz="1778" dirty="0"/>
              <a:t>比如</a:t>
            </a:r>
            <a:r>
              <a:rPr lang="en-US" altLang="zh-CN" sz="1778" dirty="0">
                <a:sym typeface="+mn-ea"/>
              </a:rPr>
              <a:t>n</a:t>
            </a:r>
            <a:r>
              <a:rPr lang="zh-CN" altLang="en-US" sz="1778" dirty="0">
                <a:sym typeface="+mn-ea"/>
              </a:rPr>
              <a:t>次包含扩张操作的平摊总代价为</a:t>
            </a:r>
            <a:r>
              <a:rPr lang="en-US" altLang="zh-CN" sz="1778" dirty="0">
                <a:sym typeface="+mn-ea"/>
              </a:rPr>
              <a:t>O(n)</a:t>
            </a:r>
            <a:r>
              <a:rPr lang="zh-CN" altLang="en-US" sz="1778" dirty="0">
                <a:sym typeface="+mn-ea"/>
              </a:rPr>
              <a:t>， 而平摊代价是时间复杂度的上界。 </a:t>
            </a:r>
            <a:endParaRPr lang="zh-CN" altLang="en-US" sz="1778" dirty="0"/>
          </a:p>
        </p:txBody>
      </p:sp>
      <p:sp>
        <p:nvSpPr>
          <p:cNvPr id="3" name="Content Placeholder 2">
            <a:extLst>
              <a:ext uri="{FF2B5EF4-FFF2-40B4-BE49-F238E27FC236}">
                <a16:creationId xmlns:a16="http://schemas.microsoft.com/office/drawing/2014/main" id="{FE12ECBD-EE9C-E441-9D4E-4627070F1EBB}"/>
              </a:ext>
            </a:extLst>
          </p:cNvPr>
          <p:cNvSpPr>
            <a:spLocks noGrp="1"/>
          </p:cNvSpPr>
          <p:nvPr>
            <p:ph idx="4294967295"/>
          </p:nvPr>
        </p:nvSpPr>
        <p:spPr>
          <a:xfrm>
            <a:off x="381000" y="1544470"/>
            <a:ext cx="8229600" cy="4322930"/>
          </a:xfrm>
        </p:spPr>
        <p:txBody>
          <a:bodyPr/>
          <a:lstStyle/>
          <a:p>
            <a:r>
              <a:rPr lang="en-CN" dirty="0"/>
              <a:t>同时包含表的扩张和收缩操作</a:t>
            </a:r>
          </a:p>
          <a:p>
            <a:pPr lvl="1" algn="just"/>
            <a:r>
              <a:rPr lang="en-CN" dirty="0"/>
              <a:t>收缩操作</a:t>
            </a:r>
            <a:r>
              <a:rPr lang="zh-CN" altLang="en-US" dirty="0"/>
              <a:t>：当表中数据太少时，分配一个新的更小的表，然后把数据项从旧表复制到新表。</a:t>
            </a:r>
            <a:endParaRPr lang="en-CN" dirty="0"/>
          </a:p>
        </p:txBody>
      </p:sp>
      <p:sp>
        <p:nvSpPr>
          <p:cNvPr id="4" name="Rectangle 4">
            <a:extLst>
              <a:ext uri="{FF2B5EF4-FFF2-40B4-BE49-F238E27FC236}">
                <a16:creationId xmlns:a16="http://schemas.microsoft.com/office/drawing/2014/main" id="{BE1AE7BD-0880-BB49-BDA7-B7CFBF55A784}"/>
              </a:ext>
            </a:extLst>
          </p:cNvPr>
          <p:cNvSpPr/>
          <p:nvPr/>
        </p:nvSpPr>
        <p:spPr>
          <a:xfrm>
            <a:off x="1307637" y="3044958"/>
            <a:ext cx="6848761" cy="880533"/>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2560" dirty="0"/>
              <a:t>理想情况下，我们希望表满足：</a:t>
            </a:r>
          </a:p>
        </p:txBody>
      </p:sp>
      <p:sp>
        <p:nvSpPr>
          <p:cNvPr id="5" name="Rectangle 5">
            <a:extLst>
              <a:ext uri="{FF2B5EF4-FFF2-40B4-BE49-F238E27FC236}">
                <a16:creationId xmlns:a16="http://schemas.microsoft.com/office/drawing/2014/main" id="{377DE544-532C-7643-9850-2A7446247C74}"/>
              </a:ext>
            </a:extLst>
          </p:cNvPr>
          <p:cNvSpPr/>
          <p:nvPr/>
        </p:nvSpPr>
        <p:spPr>
          <a:xfrm>
            <a:off x="1307637" y="3722291"/>
            <a:ext cx="6848761" cy="880533"/>
          </a:xfrm>
          <a:prstGeom prst="rect">
            <a:avLst/>
          </a:prstGeom>
          <a:solidFill>
            <a:srgbClr val="00FFCC"/>
          </a:solidFill>
          <a:ln w="9525">
            <a:noFill/>
          </a:ln>
        </p:spPr>
        <p:txBody>
          <a:bodyPr wrap="none" anchor="ctr"/>
          <a:lstStyle/>
          <a:p>
            <a:pPr algn="just">
              <a:buFont typeface="Wingdings" panose="05000000000000000000" pitchFamily="2" charset="2"/>
              <a:buNone/>
            </a:pPr>
            <a:r>
              <a:rPr lang="en-US" altLang="zh-CN" sz="2560" dirty="0"/>
              <a:t>1</a:t>
            </a:r>
            <a:r>
              <a:rPr lang="zh-CN" altLang="en-US" sz="2560" dirty="0"/>
              <a:t>）</a:t>
            </a:r>
            <a:r>
              <a:rPr lang="zh-CN" altLang="en-US" sz="2133" dirty="0"/>
              <a:t>表具有一定的丰满度：装载因子大于一个常数下界。</a:t>
            </a:r>
            <a:endParaRPr lang="en-US" altLang="zh-CN" sz="2133" dirty="0"/>
          </a:p>
          <a:p>
            <a:r>
              <a:rPr lang="zh-CN" altLang="en-US" sz="1778" dirty="0"/>
              <a:t>比如</a:t>
            </a:r>
            <a:r>
              <a:rPr lang="en-US" altLang="zh-CN" sz="1778" dirty="0">
                <a:sym typeface="+mn-ea"/>
              </a:rPr>
              <a:t>num[T]</a:t>
            </a:r>
            <a:r>
              <a:rPr lang="en-US" altLang="zh-CN" sz="1778" dirty="0">
                <a:sym typeface="Symbol" panose="05050102010706020507" pitchFamily="18" charset="2"/>
              </a:rPr>
              <a:t></a:t>
            </a:r>
            <a:r>
              <a:rPr lang="en-US" altLang="zh-CN" sz="1778" dirty="0">
                <a:sym typeface="+mn-ea"/>
              </a:rPr>
              <a:t>size[T]/2</a:t>
            </a:r>
            <a:r>
              <a:rPr lang="zh-CN" altLang="en-US" sz="1778" dirty="0">
                <a:sym typeface="+mn-ea"/>
              </a:rPr>
              <a:t> （现有元素个数要大于等于表长的一半）</a:t>
            </a:r>
            <a:endParaRPr lang="zh-CN" altLang="en-US" sz="1778" dirty="0"/>
          </a:p>
        </p:txBody>
      </p:sp>
      <p:sp>
        <p:nvSpPr>
          <p:cNvPr id="7" name="Slide Number Placeholder 6">
            <a:extLst>
              <a:ext uri="{FF2B5EF4-FFF2-40B4-BE49-F238E27FC236}">
                <a16:creationId xmlns:a16="http://schemas.microsoft.com/office/drawing/2014/main" id="{398F3D8B-8659-4E40-8948-A04CB4EC49CF}"/>
              </a:ext>
            </a:extLst>
          </p:cNvPr>
          <p:cNvSpPr>
            <a:spLocks noGrp="1"/>
          </p:cNvSpPr>
          <p:nvPr>
            <p:ph type="sldNum" sz="quarter" idx="12"/>
          </p:nvPr>
        </p:nvSpPr>
        <p:spPr/>
        <p:txBody>
          <a:bodyPr/>
          <a:lstStyle/>
          <a:p>
            <a:fld id="{0063EC4C-CFD8-4F45-A0A2-30028C1F73DB}" type="slidenum">
              <a:rPr lang="en-CN" smtClean="0"/>
              <a:pPr/>
              <a:t>46</a:t>
            </a:fld>
            <a:endParaRPr lang="zh-CN" altLang="en-US" sz="1067" b="1" kern="1200" dirty="0">
              <a:solidFill>
                <a:srgbClr val="F79646">
                  <a:lumMod val="75000"/>
                </a:srgbClr>
              </a:solidFill>
              <a:latin typeface="+mn-lt"/>
              <a:ea typeface="+mn-ea"/>
              <a:cs typeface="+mn-cs"/>
            </a:endParaRPr>
          </a:p>
        </p:txBody>
      </p:sp>
      <p:sp>
        <p:nvSpPr>
          <p:cNvPr id="9" name="Title 8">
            <a:extLst>
              <a:ext uri="{FF2B5EF4-FFF2-40B4-BE49-F238E27FC236}">
                <a16:creationId xmlns:a16="http://schemas.microsoft.com/office/drawing/2014/main" id="{003BC6A7-71B8-1947-A8E1-3770186D8A5E}"/>
              </a:ext>
            </a:extLst>
          </p:cNvPr>
          <p:cNvSpPr>
            <a:spLocks noGrp="1"/>
          </p:cNvSpPr>
          <p:nvPr>
            <p:ph type="title"/>
          </p:nvPr>
        </p:nvSpPr>
        <p:spPr/>
        <p:txBody>
          <a:bodyPr/>
          <a:lstStyle/>
          <a:p>
            <a:r>
              <a:rPr lang="en-CN" dirty="0"/>
              <a:t>动态表</a:t>
            </a:r>
            <a:r>
              <a:rPr lang="en-US" altLang="zh-CN" dirty="0"/>
              <a:t>-</a:t>
            </a:r>
            <a:r>
              <a:rPr lang="zh-CN" altLang="en-US" sz="3600" dirty="0">
                <a:solidFill>
                  <a:srgbClr val="FF0000"/>
                </a:solidFill>
              </a:rPr>
              <a:t>表的扩张和收缩</a:t>
            </a:r>
            <a:endParaRPr lang="en-CN" dirty="0"/>
          </a:p>
        </p:txBody>
      </p:sp>
    </p:spTree>
    <p:extLst>
      <p:ext uri="{BB962C8B-B14F-4D97-AF65-F5344CB8AC3E}">
        <p14:creationId xmlns:p14="http://schemas.microsoft.com/office/powerpoint/2010/main" val="335739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2ECBD-EE9C-E441-9D4E-4627070F1EBB}"/>
              </a:ext>
            </a:extLst>
          </p:cNvPr>
          <p:cNvSpPr>
            <a:spLocks noGrp="1"/>
          </p:cNvSpPr>
          <p:nvPr>
            <p:ph idx="4294967295"/>
          </p:nvPr>
        </p:nvSpPr>
        <p:spPr>
          <a:xfrm>
            <a:off x="381000" y="1544470"/>
            <a:ext cx="8229600" cy="4322930"/>
          </a:xfrm>
        </p:spPr>
        <p:txBody>
          <a:bodyPr/>
          <a:lstStyle/>
          <a:p>
            <a:r>
              <a:rPr lang="en-US" dirty="0" err="1"/>
              <a:t>表的</a:t>
            </a:r>
            <a:r>
              <a:rPr lang="en-CN" dirty="0"/>
              <a:t>收缩策略</a:t>
            </a:r>
          </a:p>
        </p:txBody>
      </p:sp>
      <p:sp>
        <p:nvSpPr>
          <p:cNvPr id="7" name="Rectangle 4">
            <a:extLst>
              <a:ext uri="{FF2B5EF4-FFF2-40B4-BE49-F238E27FC236}">
                <a16:creationId xmlns:a16="http://schemas.microsoft.com/office/drawing/2014/main" id="{BA6305FF-3653-1C48-AB0D-0B1B0F75309D}"/>
              </a:ext>
            </a:extLst>
          </p:cNvPr>
          <p:cNvSpPr/>
          <p:nvPr/>
        </p:nvSpPr>
        <p:spPr>
          <a:xfrm>
            <a:off x="731573" y="2045929"/>
            <a:ext cx="7879026" cy="545690"/>
          </a:xfrm>
          <a:prstGeom prst="rect">
            <a:avLst/>
          </a:prstGeom>
          <a:solidFill>
            <a:srgbClr val="2F12DE"/>
          </a:solidFill>
          <a:ln w="9525">
            <a:noFill/>
          </a:ln>
        </p:spPr>
        <p:txBody>
          <a:bodyPr wrap="none" anchor="ctr"/>
          <a:lstStyle/>
          <a:p>
            <a:pPr>
              <a:buFont typeface="Wingdings" panose="05000000000000000000" pitchFamily="2" charset="2"/>
              <a:buNone/>
            </a:pPr>
            <a:r>
              <a:rPr lang="zh-CN" altLang="en-US" sz="1778" dirty="0">
                <a:solidFill>
                  <a:schemeClr val="bg2"/>
                </a:solidFill>
              </a:rPr>
              <a:t>根据表的扩张策略，很自然地想到下列的收缩策略：</a:t>
            </a:r>
          </a:p>
        </p:txBody>
      </p:sp>
      <p:sp>
        <p:nvSpPr>
          <p:cNvPr id="8" name="Rectangle 5">
            <a:extLst>
              <a:ext uri="{FF2B5EF4-FFF2-40B4-BE49-F238E27FC236}">
                <a16:creationId xmlns:a16="http://schemas.microsoft.com/office/drawing/2014/main" id="{766BF12D-6298-A148-8D86-36830A30E77D}"/>
              </a:ext>
            </a:extLst>
          </p:cNvPr>
          <p:cNvSpPr/>
          <p:nvPr/>
        </p:nvSpPr>
        <p:spPr>
          <a:xfrm>
            <a:off x="731573" y="2587875"/>
            <a:ext cx="7879026" cy="530140"/>
          </a:xfrm>
          <a:prstGeom prst="rect">
            <a:avLst/>
          </a:prstGeom>
          <a:solidFill>
            <a:srgbClr val="2F12DE"/>
          </a:solidFill>
          <a:ln w="9525">
            <a:noFill/>
          </a:ln>
        </p:spPr>
        <p:txBody>
          <a:bodyPr wrap="none" anchor="ctr"/>
          <a:lstStyle/>
          <a:p>
            <a:pPr>
              <a:buFont typeface="Wingdings" panose="05000000000000000000" pitchFamily="2" charset="2"/>
              <a:buNone/>
            </a:pPr>
            <a:r>
              <a:rPr lang="zh-CN" altLang="en-US" sz="1778" dirty="0">
                <a:solidFill>
                  <a:schemeClr val="bg2"/>
                </a:solidFill>
              </a:rPr>
              <a:t>当表的装载因子小于1/2时，收缩表为原表的一半。</a:t>
            </a:r>
          </a:p>
        </p:txBody>
      </p:sp>
      <p:sp>
        <p:nvSpPr>
          <p:cNvPr id="9" name="Rectangle 6">
            <a:extLst>
              <a:ext uri="{FF2B5EF4-FFF2-40B4-BE49-F238E27FC236}">
                <a16:creationId xmlns:a16="http://schemas.microsoft.com/office/drawing/2014/main" id="{86751FAC-0D0A-1B4B-8BB4-1A613F2A15F4}"/>
              </a:ext>
            </a:extLst>
          </p:cNvPr>
          <p:cNvSpPr/>
          <p:nvPr/>
        </p:nvSpPr>
        <p:spPr>
          <a:xfrm>
            <a:off x="731572" y="3043599"/>
            <a:ext cx="7879026" cy="1460336"/>
          </a:xfrm>
          <a:prstGeom prst="rect">
            <a:avLst/>
          </a:prstGeom>
          <a:solidFill>
            <a:srgbClr val="2F12DE"/>
          </a:solidFill>
          <a:ln w="9525">
            <a:noFill/>
          </a:ln>
        </p:spPr>
        <p:txBody>
          <a:bodyPr wrap="square" anchor="ctr">
            <a:spAutoFit/>
          </a:bodyPr>
          <a:lstStyle/>
          <a:p>
            <a:pPr>
              <a:buFont typeface="Wingdings" panose="05000000000000000000" pitchFamily="2" charset="2"/>
              <a:buNone/>
            </a:pPr>
            <a:r>
              <a:rPr lang="zh-CN" altLang="en-US" sz="1778" dirty="0">
                <a:solidFill>
                  <a:schemeClr val="bg2"/>
                </a:solidFill>
              </a:rPr>
              <a:t>假设</a:t>
            </a:r>
            <a:r>
              <a:rPr lang="en-US" altLang="zh-CN" sz="1778" dirty="0">
                <a:solidFill>
                  <a:schemeClr val="bg2"/>
                </a:solidFill>
              </a:rPr>
              <a:t>n</a:t>
            </a:r>
            <a:r>
              <a:rPr lang="zh-CN" altLang="en-US" sz="1778" dirty="0">
                <a:solidFill>
                  <a:schemeClr val="bg2"/>
                </a:solidFill>
              </a:rPr>
              <a:t>是2的幂，考虑下面的一个长度为</a:t>
            </a:r>
            <a:r>
              <a:rPr lang="en-US" altLang="zh-CN" sz="1778" dirty="0">
                <a:solidFill>
                  <a:schemeClr val="bg2"/>
                </a:solidFill>
              </a:rPr>
              <a:t>n</a:t>
            </a:r>
            <a:r>
              <a:rPr lang="zh-CN" altLang="en-US" sz="1778" dirty="0">
                <a:solidFill>
                  <a:schemeClr val="bg2"/>
                </a:solidFill>
              </a:rPr>
              <a:t>的操作序列（</a:t>
            </a:r>
            <a:r>
              <a:rPr lang="en-US" altLang="zh-CN" sz="1778" dirty="0">
                <a:solidFill>
                  <a:schemeClr val="bg2"/>
                </a:solidFill>
              </a:rPr>
              <a:t>I:</a:t>
            </a:r>
            <a:r>
              <a:rPr lang="zh-CN" altLang="en-US" sz="1778" dirty="0">
                <a:solidFill>
                  <a:schemeClr val="bg2"/>
                </a:solidFill>
              </a:rPr>
              <a:t> </a:t>
            </a:r>
            <a:r>
              <a:rPr lang="en-US" altLang="zh-CN" sz="1778" dirty="0">
                <a:solidFill>
                  <a:schemeClr val="bg2"/>
                </a:solidFill>
              </a:rPr>
              <a:t>Insert,</a:t>
            </a:r>
            <a:r>
              <a:rPr lang="zh-CN" altLang="en-US" sz="1778" dirty="0">
                <a:solidFill>
                  <a:schemeClr val="bg2"/>
                </a:solidFill>
              </a:rPr>
              <a:t> </a:t>
            </a:r>
            <a:r>
              <a:rPr lang="en-US" altLang="zh-CN" sz="1778" dirty="0" err="1">
                <a:solidFill>
                  <a:schemeClr val="bg2"/>
                </a:solidFill>
              </a:rPr>
              <a:t>D:Delete</a:t>
            </a:r>
            <a:r>
              <a:rPr lang="en-US" altLang="zh-CN" sz="1778" dirty="0">
                <a:solidFill>
                  <a:schemeClr val="bg2"/>
                </a:solidFill>
              </a:rPr>
              <a:t>)</a:t>
            </a:r>
            <a:r>
              <a:rPr lang="zh-CN" altLang="en-US" sz="1778" dirty="0">
                <a:solidFill>
                  <a:schemeClr val="bg2"/>
                </a:solidFill>
              </a:rPr>
              <a:t>：</a:t>
            </a:r>
          </a:p>
          <a:p>
            <a:pPr>
              <a:buFont typeface="Wingdings" panose="05000000000000000000" pitchFamily="2" charset="2"/>
              <a:buNone/>
            </a:pPr>
            <a:r>
              <a:rPr lang="zh-CN" altLang="en-US" sz="1778" dirty="0">
                <a:solidFill>
                  <a:schemeClr val="bg2"/>
                </a:solidFill>
              </a:rPr>
              <a:t>前</a:t>
            </a:r>
            <a:r>
              <a:rPr lang="en-US" altLang="zh-CN" sz="1778" dirty="0">
                <a:solidFill>
                  <a:schemeClr val="bg2"/>
                </a:solidFill>
              </a:rPr>
              <a:t>n/2</a:t>
            </a:r>
            <a:r>
              <a:rPr lang="zh-CN" altLang="en-US" sz="1778" dirty="0">
                <a:solidFill>
                  <a:schemeClr val="bg2"/>
                </a:solidFill>
                <a:latin typeface="宋体" panose="02010600030101010101" pitchFamily="2" charset="-122"/>
              </a:rPr>
              <a:t>个操作是插入</a:t>
            </a:r>
            <a:r>
              <a:rPr lang="zh-CN" altLang="en-US" sz="1778" dirty="0">
                <a:solidFill>
                  <a:schemeClr val="bg2"/>
                </a:solidFill>
              </a:rPr>
              <a:t> ，此时表满，后跟</a:t>
            </a:r>
            <a:r>
              <a:rPr lang="en-US" altLang="zh-CN" sz="1778" dirty="0">
                <a:solidFill>
                  <a:schemeClr val="bg2"/>
                </a:solidFill>
              </a:rPr>
              <a:t>I</a:t>
            </a:r>
            <a:r>
              <a:rPr lang="en-US" altLang="zh-CN" sz="1778" dirty="0">
                <a:solidFill>
                  <a:schemeClr val="bg2"/>
                </a:solidFill>
                <a:latin typeface="宋体" panose="02010600030101010101" pitchFamily="2" charset="-122"/>
              </a:rPr>
              <a:t> </a:t>
            </a:r>
            <a:r>
              <a:rPr lang="en-US" altLang="zh-CN" sz="1778" dirty="0">
                <a:solidFill>
                  <a:schemeClr val="bg2"/>
                </a:solidFill>
              </a:rPr>
              <a:t>D</a:t>
            </a:r>
            <a:r>
              <a:rPr lang="en-US" altLang="zh-CN" sz="1778" dirty="0">
                <a:solidFill>
                  <a:schemeClr val="bg2"/>
                </a:solidFill>
                <a:latin typeface="宋体" panose="02010600030101010101" pitchFamily="2" charset="-122"/>
              </a:rPr>
              <a:t> </a:t>
            </a:r>
            <a:r>
              <a:rPr lang="en-US" altLang="zh-CN" sz="1778" dirty="0">
                <a:solidFill>
                  <a:schemeClr val="bg2"/>
                </a:solidFill>
              </a:rPr>
              <a:t>D</a:t>
            </a:r>
            <a:r>
              <a:rPr lang="en-US" altLang="zh-CN" sz="1778" dirty="0">
                <a:solidFill>
                  <a:schemeClr val="bg2"/>
                </a:solidFill>
                <a:latin typeface="宋体" panose="02010600030101010101" pitchFamily="2" charset="-122"/>
              </a:rPr>
              <a:t> </a:t>
            </a:r>
            <a:r>
              <a:rPr lang="en-US" altLang="zh-CN" sz="1778" dirty="0">
                <a:solidFill>
                  <a:schemeClr val="bg2"/>
                </a:solidFill>
              </a:rPr>
              <a:t>I</a:t>
            </a:r>
            <a:r>
              <a:rPr lang="en-US" altLang="zh-CN" sz="1778" dirty="0">
                <a:solidFill>
                  <a:schemeClr val="bg2"/>
                </a:solidFill>
                <a:latin typeface="宋体" panose="02010600030101010101" pitchFamily="2" charset="-122"/>
              </a:rPr>
              <a:t> </a:t>
            </a:r>
            <a:r>
              <a:rPr lang="en-US" altLang="zh-CN" sz="1778" dirty="0">
                <a:solidFill>
                  <a:schemeClr val="bg2"/>
                </a:solidFill>
              </a:rPr>
              <a:t>I</a:t>
            </a:r>
            <a:r>
              <a:rPr lang="en-US" altLang="zh-CN" sz="1778" dirty="0">
                <a:solidFill>
                  <a:schemeClr val="bg2"/>
                </a:solidFill>
                <a:latin typeface="宋体" panose="02010600030101010101" pitchFamily="2" charset="-122"/>
              </a:rPr>
              <a:t> </a:t>
            </a:r>
            <a:r>
              <a:rPr lang="en-US" altLang="zh-CN" sz="1778" dirty="0">
                <a:solidFill>
                  <a:schemeClr val="bg2"/>
                </a:solidFill>
              </a:rPr>
              <a:t>D</a:t>
            </a:r>
            <a:r>
              <a:rPr lang="en-US" altLang="zh-CN" sz="1778" dirty="0">
                <a:solidFill>
                  <a:schemeClr val="bg2"/>
                </a:solidFill>
                <a:latin typeface="宋体" panose="02010600030101010101" pitchFamily="2" charset="-122"/>
              </a:rPr>
              <a:t> </a:t>
            </a:r>
            <a:r>
              <a:rPr lang="en-US" altLang="zh-CN" sz="1778" dirty="0">
                <a:solidFill>
                  <a:schemeClr val="bg2"/>
                </a:solidFill>
              </a:rPr>
              <a:t>D</a:t>
            </a:r>
            <a:r>
              <a:rPr lang="en-US" altLang="zh-CN" sz="1778" dirty="0">
                <a:solidFill>
                  <a:schemeClr val="bg2"/>
                </a:solidFill>
                <a:latin typeface="宋体" panose="02010600030101010101" pitchFamily="2" charset="-122"/>
              </a:rPr>
              <a:t> </a:t>
            </a:r>
            <a:r>
              <a:rPr lang="en-US" altLang="zh-CN" sz="1778" dirty="0">
                <a:solidFill>
                  <a:schemeClr val="bg2"/>
                </a:solidFill>
              </a:rPr>
              <a:t>I</a:t>
            </a:r>
            <a:r>
              <a:rPr lang="en-US" altLang="zh-CN" sz="1778" dirty="0">
                <a:solidFill>
                  <a:schemeClr val="bg2"/>
                </a:solidFill>
                <a:latin typeface="宋体" panose="02010600030101010101" pitchFamily="2" charset="-122"/>
              </a:rPr>
              <a:t> </a:t>
            </a:r>
            <a:r>
              <a:rPr lang="en-US" altLang="zh-CN" sz="1778" dirty="0">
                <a:solidFill>
                  <a:schemeClr val="bg2"/>
                </a:solidFill>
              </a:rPr>
              <a:t>I</a:t>
            </a:r>
            <a:r>
              <a:rPr lang="zh-CN" altLang="en-US" sz="1778" dirty="0">
                <a:solidFill>
                  <a:schemeClr val="bg2"/>
                </a:solidFill>
              </a:rPr>
              <a:t> </a:t>
            </a:r>
            <a:r>
              <a:rPr lang="en-US" altLang="zh-CN" sz="1778" dirty="0">
                <a:solidFill>
                  <a:schemeClr val="bg2"/>
                </a:solidFill>
              </a:rPr>
              <a:t>D</a:t>
            </a:r>
            <a:r>
              <a:rPr lang="zh-CN" altLang="en-US" sz="1778" dirty="0">
                <a:solidFill>
                  <a:schemeClr val="bg2"/>
                </a:solidFill>
              </a:rPr>
              <a:t> </a:t>
            </a:r>
            <a:r>
              <a:rPr lang="en-US" altLang="zh-CN" sz="1778" dirty="0">
                <a:solidFill>
                  <a:schemeClr val="bg2"/>
                </a:solidFill>
              </a:rPr>
              <a:t>D… </a:t>
            </a:r>
          </a:p>
          <a:p>
            <a:pPr algn="just"/>
            <a:r>
              <a:rPr lang="zh-CN" altLang="en-US" sz="1778" dirty="0">
                <a:solidFill>
                  <a:schemeClr val="bg2"/>
                </a:solidFill>
                <a:latin typeface="宋体" panose="02010600030101010101" pitchFamily="2" charset="-122"/>
              </a:rPr>
              <a:t>执行第一个插入操作</a:t>
            </a:r>
            <a:r>
              <a:rPr lang="en-US" altLang="zh-CN" sz="1778" dirty="0">
                <a:solidFill>
                  <a:schemeClr val="bg2"/>
                </a:solidFill>
                <a:latin typeface="宋体" panose="02010600030101010101" pitchFamily="2" charset="-122"/>
              </a:rPr>
              <a:t>I</a:t>
            </a:r>
            <a:r>
              <a:rPr lang="zh-CN" altLang="en-US" sz="1778" dirty="0">
                <a:solidFill>
                  <a:schemeClr val="bg2"/>
                </a:solidFill>
                <a:latin typeface="宋体" panose="02010600030101010101" pitchFamily="2" charset="-122"/>
              </a:rPr>
              <a:t>导致表规模由</a:t>
            </a:r>
            <a:r>
              <a:rPr lang="en-US" altLang="zh-CN" sz="1778" dirty="0">
                <a:solidFill>
                  <a:schemeClr val="bg2"/>
                </a:solidFill>
                <a:latin typeface="宋体" panose="02010600030101010101" pitchFamily="2" charset="-122"/>
              </a:rPr>
              <a:t>n/2</a:t>
            </a:r>
            <a:r>
              <a:rPr lang="zh-CN" altLang="en-US" sz="1778" dirty="0">
                <a:solidFill>
                  <a:schemeClr val="bg2"/>
                </a:solidFill>
                <a:latin typeface="宋体" panose="02010600030101010101" pitchFamily="2" charset="-122"/>
              </a:rPr>
              <a:t>扩张至</a:t>
            </a:r>
            <a:r>
              <a:rPr lang="en-US" altLang="zh-CN" sz="1778" dirty="0">
                <a:solidFill>
                  <a:schemeClr val="bg2"/>
                </a:solidFill>
                <a:latin typeface="宋体" panose="02010600030101010101" pitchFamily="2" charset="-122"/>
              </a:rPr>
              <a:t>n</a:t>
            </a:r>
            <a:r>
              <a:rPr lang="zh-CN" altLang="en-US" sz="1778" dirty="0">
                <a:solidFill>
                  <a:schemeClr val="bg2"/>
                </a:solidFill>
                <a:latin typeface="宋体" panose="02010600030101010101" pitchFamily="2" charset="-122"/>
              </a:rPr>
              <a:t>，</a:t>
            </a:r>
            <a:r>
              <a:rPr lang="zh-CN" altLang="en-CN" sz="1778" dirty="0">
                <a:solidFill>
                  <a:schemeClr val="bg2"/>
                </a:solidFill>
                <a:latin typeface="宋体" panose="02010600030101010101" pitchFamily="2" charset="-122"/>
              </a:rPr>
              <a:t>接下来</a:t>
            </a:r>
            <a:r>
              <a:rPr lang="zh-CN" altLang="en-US" sz="1778" dirty="0">
                <a:solidFill>
                  <a:schemeClr val="bg2"/>
                </a:solidFill>
                <a:latin typeface="宋体" panose="02010600030101010101" pitchFamily="2" charset="-122"/>
              </a:rPr>
              <a:t>两个删除操作</a:t>
            </a:r>
            <a:r>
              <a:rPr lang="en-US" altLang="zh-CN" sz="1778" dirty="0">
                <a:solidFill>
                  <a:schemeClr val="bg2"/>
                </a:solidFill>
                <a:latin typeface="宋体" panose="02010600030101010101" pitchFamily="2" charset="-122"/>
              </a:rPr>
              <a:t>D</a:t>
            </a:r>
            <a:r>
              <a:rPr lang="zh-CN" altLang="en-US" sz="1778" dirty="0">
                <a:solidFill>
                  <a:schemeClr val="bg2"/>
                </a:solidFill>
                <a:latin typeface="宋体" panose="02010600030101010101" pitchFamily="2" charset="-122"/>
              </a:rPr>
              <a:t>导致表的装载因子小于</a:t>
            </a:r>
            <a:r>
              <a:rPr lang="en-US" altLang="zh-CN" sz="1778" dirty="0">
                <a:solidFill>
                  <a:schemeClr val="bg2"/>
                </a:solidFill>
                <a:latin typeface="宋体" panose="02010600030101010101" pitchFamily="2" charset="-122"/>
              </a:rPr>
              <a:t>1/2</a:t>
            </a:r>
            <a:r>
              <a:rPr lang="zh-CN" altLang="en-US" sz="1778" dirty="0">
                <a:solidFill>
                  <a:schemeClr val="bg2"/>
                </a:solidFill>
                <a:latin typeface="宋体" panose="02010600030101010101" pitchFamily="2" charset="-122"/>
              </a:rPr>
              <a:t>，表会收缩至</a:t>
            </a:r>
            <a:r>
              <a:rPr lang="en-US" altLang="zh-CN" sz="1778" dirty="0">
                <a:solidFill>
                  <a:schemeClr val="bg2"/>
                </a:solidFill>
                <a:latin typeface="宋体" panose="02010600030101010101" pitchFamily="2" charset="-122"/>
              </a:rPr>
              <a:t>n/2,</a:t>
            </a:r>
            <a:r>
              <a:rPr lang="zh-CN" altLang="en-US" sz="1778" dirty="0">
                <a:solidFill>
                  <a:schemeClr val="bg2"/>
                </a:solidFill>
                <a:latin typeface="宋体" panose="02010600030101010101" pitchFamily="2" charset="-122"/>
              </a:rPr>
              <a:t>然后执行两个插入操作</a:t>
            </a:r>
            <a:r>
              <a:rPr lang="en-US" altLang="zh-CN" sz="1778" dirty="0">
                <a:solidFill>
                  <a:schemeClr val="bg2"/>
                </a:solidFill>
                <a:latin typeface="宋体" panose="02010600030101010101" pitchFamily="2" charset="-122"/>
              </a:rPr>
              <a:t>(I</a:t>
            </a:r>
            <a:r>
              <a:rPr lang="zh-CN" altLang="en-US" sz="1778" dirty="0">
                <a:solidFill>
                  <a:schemeClr val="bg2"/>
                </a:solidFill>
                <a:latin typeface="宋体" panose="02010600030101010101" pitchFamily="2" charset="-122"/>
              </a:rPr>
              <a:t> </a:t>
            </a:r>
            <a:r>
              <a:rPr lang="en-US" altLang="zh-CN" sz="1778" dirty="0">
                <a:solidFill>
                  <a:schemeClr val="bg2"/>
                </a:solidFill>
                <a:latin typeface="宋体" panose="02010600030101010101" pitchFamily="2" charset="-122"/>
              </a:rPr>
              <a:t>I)</a:t>
            </a:r>
            <a:r>
              <a:rPr lang="zh-CN" altLang="en-US" sz="1778" dirty="0">
                <a:solidFill>
                  <a:schemeClr val="bg2"/>
                </a:solidFill>
                <a:latin typeface="宋体" panose="02010600030101010101" pitchFamily="2" charset="-122"/>
              </a:rPr>
              <a:t>引起另一次扩张，再执行两次删除</a:t>
            </a:r>
            <a:r>
              <a:rPr lang="en-US" altLang="zh-CN" sz="1778" dirty="0">
                <a:solidFill>
                  <a:schemeClr val="bg2"/>
                </a:solidFill>
                <a:latin typeface="宋体" panose="02010600030101010101" pitchFamily="2" charset="-122"/>
              </a:rPr>
              <a:t>(D</a:t>
            </a:r>
            <a:r>
              <a:rPr lang="zh-CN" altLang="en-US" sz="1778" dirty="0">
                <a:solidFill>
                  <a:schemeClr val="bg2"/>
                </a:solidFill>
                <a:latin typeface="宋体" panose="02010600030101010101" pitchFamily="2" charset="-122"/>
              </a:rPr>
              <a:t> </a:t>
            </a:r>
            <a:r>
              <a:rPr lang="en-US" altLang="zh-CN" sz="1778" dirty="0">
                <a:solidFill>
                  <a:schemeClr val="bg2"/>
                </a:solidFill>
                <a:latin typeface="宋体" panose="02010600030101010101" pitchFamily="2" charset="-122"/>
              </a:rPr>
              <a:t>D)</a:t>
            </a:r>
            <a:r>
              <a:rPr lang="zh-CN" altLang="en-US" sz="1778" dirty="0">
                <a:solidFill>
                  <a:schemeClr val="bg2"/>
                </a:solidFill>
                <a:latin typeface="宋体" panose="02010600030101010101" pitchFamily="2" charset="-122"/>
              </a:rPr>
              <a:t>表会收缩</a:t>
            </a:r>
            <a:r>
              <a:rPr lang="en-US" altLang="zh-CN" sz="1778" dirty="0">
                <a:solidFill>
                  <a:schemeClr val="bg2"/>
                </a:solidFill>
                <a:latin typeface="宋体" panose="02010600030101010101" pitchFamily="2" charset="-122"/>
              </a:rPr>
              <a:t>…</a:t>
            </a:r>
          </a:p>
        </p:txBody>
      </p:sp>
      <p:sp>
        <p:nvSpPr>
          <p:cNvPr id="10" name="Rectangle 7">
            <a:extLst>
              <a:ext uri="{FF2B5EF4-FFF2-40B4-BE49-F238E27FC236}">
                <a16:creationId xmlns:a16="http://schemas.microsoft.com/office/drawing/2014/main" id="{CCF722AD-7F48-1F44-8C35-4AA236E092CD}"/>
              </a:ext>
            </a:extLst>
          </p:cNvPr>
          <p:cNvSpPr/>
          <p:nvPr/>
        </p:nvSpPr>
        <p:spPr>
          <a:xfrm>
            <a:off x="731572" y="4429519"/>
            <a:ext cx="7879026" cy="541867"/>
          </a:xfrm>
          <a:prstGeom prst="rect">
            <a:avLst/>
          </a:prstGeom>
          <a:solidFill>
            <a:srgbClr val="2F12DE"/>
          </a:solidFill>
          <a:ln w="9525">
            <a:noFill/>
          </a:ln>
        </p:spPr>
        <p:txBody>
          <a:bodyPr wrap="none" anchor="ctr"/>
          <a:lstStyle/>
          <a:p>
            <a:pPr>
              <a:buFont typeface="Wingdings" panose="05000000000000000000" pitchFamily="2" charset="2"/>
              <a:buNone/>
            </a:pPr>
            <a:r>
              <a:rPr lang="zh-CN" altLang="en-US" sz="1778" dirty="0">
                <a:solidFill>
                  <a:schemeClr val="bg2"/>
                </a:solidFill>
                <a:latin typeface="宋体" panose="02010600030101010101" pitchFamily="2" charset="-122"/>
              </a:rPr>
              <a:t>每次扩张和收缩的代价为</a:t>
            </a:r>
            <a:r>
              <a:rPr lang="en-US" altLang="zh-CN" sz="1778" dirty="0">
                <a:solidFill>
                  <a:schemeClr val="bg2"/>
                </a:solidFill>
              </a:rPr>
              <a:t>O(n)</a:t>
            </a:r>
            <a:r>
              <a:rPr lang="en-US" altLang="zh-CN" sz="1778" dirty="0">
                <a:solidFill>
                  <a:schemeClr val="bg2"/>
                </a:solidFill>
                <a:latin typeface="宋体" panose="02010600030101010101" pitchFamily="2" charset="-122"/>
              </a:rPr>
              <a:t>，</a:t>
            </a:r>
            <a:r>
              <a:rPr lang="zh-CN" altLang="en-US" sz="1778" dirty="0">
                <a:solidFill>
                  <a:schemeClr val="bg2"/>
                </a:solidFill>
                <a:latin typeface="宋体" panose="02010600030101010101" pitchFamily="2" charset="-122"/>
              </a:rPr>
              <a:t>共有</a:t>
            </a:r>
            <a:r>
              <a:rPr lang="en-US" altLang="zh-CN" sz="1778" dirty="0">
                <a:solidFill>
                  <a:schemeClr val="bg2"/>
                </a:solidFill>
              </a:rPr>
              <a:t>O(n)</a:t>
            </a:r>
            <a:r>
              <a:rPr lang="zh-CN" altLang="en-US" sz="1778" dirty="0">
                <a:solidFill>
                  <a:schemeClr val="bg2"/>
                </a:solidFill>
              </a:rPr>
              <a:t>次</a:t>
            </a:r>
            <a:r>
              <a:rPr lang="zh-CN" altLang="en-US" sz="1778" dirty="0">
                <a:solidFill>
                  <a:schemeClr val="bg2"/>
                </a:solidFill>
                <a:latin typeface="宋体" panose="02010600030101010101" pitchFamily="2" charset="-122"/>
              </a:rPr>
              <a:t>扩张或收缩，总代价为</a:t>
            </a:r>
            <a:r>
              <a:rPr lang="en-US" altLang="zh-CN" sz="1778" dirty="0">
                <a:solidFill>
                  <a:schemeClr val="bg2"/>
                </a:solidFill>
                <a:cs typeface="Times New Roman" panose="02020603050405020304" pitchFamily="18" charset="0"/>
              </a:rPr>
              <a:t>O(n</a:t>
            </a:r>
            <a:r>
              <a:rPr lang="en-US" altLang="zh-CN" sz="1778" baseline="30000" dirty="0">
                <a:solidFill>
                  <a:schemeClr val="bg2"/>
                </a:solidFill>
                <a:cs typeface="Times New Roman" panose="02020603050405020304" pitchFamily="18" charset="0"/>
              </a:rPr>
              <a:t>2</a:t>
            </a:r>
            <a:r>
              <a:rPr lang="en-US" altLang="zh-CN" sz="1778" dirty="0">
                <a:solidFill>
                  <a:schemeClr val="bg2"/>
                </a:solidFill>
                <a:cs typeface="Times New Roman" panose="02020603050405020304" pitchFamily="18" charset="0"/>
              </a:rPr>
              <a:t>)</a:t>
            </a:r>
            <a:r>
              <a:rPr lang="zh-CN" altLang="en-US" sz="1778" dirty="0">
                <a:solidFill>
                  <a:schemeClr val="bg2"/>
                </a:solidFill>
              </a:rPr>
              <a:t> </a:t>
            </a:r>
          </a:p>
        </p:txBody>
      </p:sp>
      <p:sp>
        <p:nvSpPr>
          <p:cNvPr id="11" name="AutoShape 10">
            <a:extLst>
              <a:ext uri="{FF2B5EF4-FFF2-40B4-BE49-F238E27FC236}">
                <a16:creationId xmlns:a16="http://schemas.microsoft.com/office/drawing/2014/main" id="{91CB08A5-446D-2040-9392-50068A2E5BEF}"/>
              </a:ext>
            </a:extLst>
          </p:cNvPr>
          <p:cNvSpPr/>
          <p:nvPr/>
        </p:nvSpPr>
        <p:spPr>
          <a:xfrm>
            <a:off x="2331751" y="5075328"/>
            <a:ext cx="3840427" cy="541867"/>
          </a:xfrm>
          <a:prstGeom prst="roundRect">
            <a:avLst/>
          </a:prstGeom>
          <a:solidFill>
            <a:srgbClr val="00FFCC"/>
          </a:solidFill>
          <a:ln w="9525">
            <a:noFill/>
          </a:ln>
        </p:spPr>
        <p:txBody>
          <a:bodyPr anchor="t"/>
          <a:lstStyle/>
          <a:p>
            <a:pPr algn="ctr">
              <a:buFont typeface="Wingdings" panose="05000000000000000000" pitchFamily="2" charset="2"/>
              <a:buNone/>
            </a:pPr>
            <a:r>
              <a:rPr lang="zh-CN" altLang="en-US" sz="2560" dirty="0">
                <a:solidFill>
                  <a:srgbClr val="000066"/>
                </a:solidFill>
              </a:rPr>
              <a:t>每个操作的平摊代价太高</a:t>
            </a:r>
          </a:p>
        </p:txBody>
      </p:sp>
      <p:sp>
        <p:nvSpPr>
          <p:cNvPr id="4" name="Slide Number Placeholder 3">
            <a:extLst>
              <a:ext uri="{FF2B5EF4-FFF2-40B4-BE49-F238E27FC236}">
                <a16:creationId xmlns:a16="http://schemas.microsoft.com/office/drawing/2014/main" id="{F8C265D4-4EE4-5940-B778-AC7F3CE7155F}"/>
              </a:ext>
            </a:extLst>
          </p:cNvPr>
          <p:cNvSpPr>
            <a:spLocks noGrp="1"/>
          </p:cNvSpPr>
          <p:nvPr>
            <p:ph type="sldNum" sz="quarter" idx="12"/>
          </p:nvPr>
        </p:nvSpPr>
        <p:spPr/>
        <p:txBody>
          <a:bodyPr/>
          <a:lstStyle/>
          <a:p>
            <a:fld id="{0063EC4C-CFD8-4F45-A0A2-30028C1F73DB}" type="slidenum">
              <a:rPr lang="en-CN" smtClean="0"/>
              <a:pPr/>
              <a:t>47</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3849BEE4-C485-674B-96C6-25C0415D8CEE}"/>
              </a:ext>
            </a:extLst>
          </p:cNvPr>
          <p:cNvSpPr>
            <a:spLocks noGrp="1"/>
          </p:cNvSpPr>
          <p:nvPr>
            <p:ph type="title"/>
          </p:nvPr>
        </p:nvSpPr>
        <p:spPr/>
        <p:txBody>
          <a:bodyPr/>
          <a:lstStyle/>
          <a:p>
            <a:r>
              <a:rPr lang="en-CN" dirty="0"/>
              <a:t>动态表</a:t>
            </a:r>
            <a:r>
              <a:rPr lang="en-US" altLang="zh-CN" dirty="0"/>
              <a:t>-</a:t>
            </a:r>
            <a:r>
              <a:rPr lang="zh-CN" altLang="en-US" sz="3600" dirty="0">
                <a:solidFill>
                  <a:srgbClr val="FF0000"/>
                </a:solidFill>
              </a:rPr>
              <a:t>表的扩张和收缩</a:t>
            </a:r>
            <a:endParaRPr lang="en-CN" dirty="0"/>
          </a:p>
        </p:txBody>
      </p:sp>
    </p:spTree>
    <p:extLst>
      <p:ext uri="{BB962C8B-B14F-4D97-AF65-F5344CB8AC3E}">
        <p14:creationId xmlns:p14="http://schemas.microsoft.com/office/powerpoint/2010/main" val="37864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2ECBD-EE9C-E441-9D4E-4627070F1EBB}"/>
              </a:ext>
            </a:extLst>
          </p:cNvPr>
          <p:cNvSpPr>
            <a:spLocks noGrp="1"/>
          </p:cNvSpPr>
          <p:nvPr>
            <p:ph idx="4294967295"/>
          </p:nvPr>
        </p:nvSpPr>
        <p:spPr>
          <a:xfrm>
            <a:off x="381000" y="1544470"/>
            <a:ext cx="8229600" cy="4322930"/>
          </a:xfrm>
        </p:spPr>
        <p:txBody>
          <a:bodyPr/>
          <a:lstStyle/>
          <a:p>
            <a:r>
              <a:rPr lang="en-US" dirty="0" err="1"/>
              <a:t>表的</a:t>
            </a:r>
            <a:r>
              <a:rPr lang="en-CN" dirty="0"/>
              <a:t>收缩策略</a:t>
            </a:r>
          </a:p>
        </p:txBody>
      </p:sp>
      <p:sp>
        <p:nvSpPr>
          <p:cNvPr id="12" name="Rectangle 12">
            <a:extLst>
              <a:ext uri="{FF2B5EF4-FFF2-40B4-BE49-F238E27FC236}">
                <a16:creationId xmlns:a16="http://schemas.microsoft.com/office/drawing/2014/main" id="{0BE00E43-A247-274A-8518-1A946DAF7921}"/>
              </a:ext>
            </a:extLst>
          </p:cNvPr>
          <p:cNvSpPr>
            <a:spLocks noChangeArrowheads="1"/>
          </p:cNvSpPr>
          <p:nvPr/>
        </p:nvSpPr>
        <p:spPr bwMode="auto">
          <a:xfrm>
            <a:off x="850050" y="2160207"/>
            <a:ext cx="6154221" cy="541867"/>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defRPr/>
            </a:pPr>
            <a:r>
              <a:rPr lang="zh-CN" altLang="en-US" sz="2133" dirty="0"/>
              <a:t>上面的收缩策略可以改善，</a:t>
            </a:r>
            <a:r>
              <a:rPr lang="zh-CN" altLang="en-US" sz="2133" dirty="0">
                <a:latin typeface="宋体" panose="02010600030101010101" pitchFamily="2" charset="-122"/>
              </a:rPr>
              <a:t>允许装载因子低于</a:t>
            </a:r>
            <a:r>
              <a:rPr lang="zh-CN" altLang="en-US" sz="2133" dirty="0"/>
              <a:t>1/2。</a:t>
            </a:r>
          </a:p>
        </p:txBody>
      </p:sp>
      <p:sp>
        <p:nvSpPr>
          <p:cNvPr id="13" name="Rectangle 13">
            <a:extLst>
              <a:ext uri="{FF2B5EF4-FFF2-40B4-BE49-F238E27FC236}">
                <a16:creationId xmlns:a16="http://schemas.microsoft.com/office/drawing/2014/main" id="{FBE1B099-FABB-3E44-BB27-ED58D74328F9}"/>
              </a:ext>
            </a:extLst>
          </p:cNvPr>
          <p:cNvSpPr/>
          <p:nvPr/>
        </p:nvSpPr>
        <p:spPr>
          <a:xfrm>
            <a:off x="850049" y="2866728"/>
            <a:ext cx="7789333" cy="541867"/>
          </a:xfrm>
          <a:prstGeom prst="rect">
            <a:avLst/>
          </a:prstGeom>
          <a:solidFill>
            <a:srgbClr val="00FFCC"/>
          </a:solidFill>
          <a:ln w="9525">
            <a:noFill/>
          </a:ln>
        </p:spPr>
        <p:txBody>
          <a:bodyPr wrap="none" anchor="ctr"/>
          <a:lstStyle/>
          <a:p>
            <a:pPr algn="just">
              <a:buFont typeface="Wingdings" panose="05000000000000000000" pitchFamily="2" charset="2"/>
              <a:buNone/>
            </a:pPr>
            <a:r>
              <a:rPr lang="zh-CN" altLang="en-US" sz="2560" b="1" dirty="0">
                <a:solidFill>
                  <a:srgbClr val="339933"/>
                </a:solidFill>
                <a:latin typeface="宋体" panose="02010600030101010101" pitchFamily="2" charset="-122"/>
              </a:rPr>
              <a:t>方法</a:t>
            </a:r>
            <a:r>
              <a:rPr lang="zh-CN" altLang="en-US" sz="2560" dirty="0">
                <a:solidFill>
                  <a:srgbClr val="339933"/>
                </a:solidFill>
                <a:latin typeface="宋体" panose="02010600030101010101" pitchFamily="2" charset="-122"/>
              </a:rPr>
              <a:t>：</a:t>
            </a:r>
            <a:r>
              <a:rPr lang="zh-CN" altLang="en-US" sz="2489" dirty="0">
                <a:latin typeface="宋体" panose="02010600030101010101" pitchFamily="2" charset="-122"/>
              </a:rPr>
              <a:t>当向满的表中插入一项时，还是将表扩大一倍</a:t>
            </a:r>
            <a:r>
              <a:rPr lang="zh-CN" altLang="en-US" sz="2560" dirty="0"/>
              <a:t> </a:t>
            </a:r>
          </a:p>
        </p:txBody>
      </p:sp>
      <p:sp>
        <p:nvSpPr>
          <p:cNvPr id="14" name="Rectangle 16">
            <a:extLst>
              <a:ext uri="{FF2B5EF4-FFF2-40B4-BE49-F238E27FC236}">
                <a16:creationId xmlns:a16="http://schemas.microsoft.com/office/drawing/2014/main" id="{B678672F-6EB8-5540-AB9C-1A7A6A227BEE}"/>
              </a:ext>
            </a:extLst>
          </p:cNvPr>
          <p:cNvSpPr/>
          <p:nvPr/>
        </p:nvSpPr>
        <p:spPr>
          <a:xfrm>
            <a:off x="850049" y="3429000"/>
            <a:ext cx="7789333" cy="948267"/>
          </a:xfrm>
          <a:prstGeom prst="rect">
            <a:avLst/>
          </a:prstGeom>
          <a:solidFill>
            <a:srgbClr val="00FFCC"/>
          </a:solidFill>
          <a:ln w="9525">
            <a:noFill/>
          </a:ln>
        </p:spPr>
        <p:txBody>
          <a:bodyPr wrap="none" anchor="ctr"/>
          <a:lstStyle/>
          <a:p>
            <a:pPr algn="just">
              <a:buFont typeface="Wingdings" panose="05000000000000000000" pitchFamily="2" charset="2"/>
              <a:buNone/>
            </a:pPr>
            <a:r>
              <a:rPr lang="zh-CN" altLang="en-US" sz="2489" dirty="0">
                <a:latin typeface="宋体" panose="02010600030101010101" pitchFamily="2" charset="-122"/>
              </a:rPr>
              <a:t>但当删除一项而引起表不足</a:t>
            </a:r>
            <a:r>
              <a:rPr lang="zh-CN" altLang="en-US" sz="2489" dirty="0"/>
              <a:t>1/4</a:t>
            </a:r>
            <a:r>
              <a:rPr lang="zh-CN" altLang="en-US" sz="2489" dirty="0">
                <a:latin typeface="宋体" panose="02010600030101010101" pitchFamily="2" charset="-122"/>
              </a:rPr>
              <a:t>满时，我们就将表缩小</a:t>
            </a:r>
          </a:p>
          <a:p>
            <a:pPr>
              <a:buFont typeface="Wingdings" panose="05000000000000000000" pitchFamily="2" charset="2"/>
              <a:buNone/>
            </a:pPr>
            <a:r>
              <a:rPr lang="zh-CN" altLang="en-US" sz="2489" dirty="0">
                <a:latin typeface="宋体" panose="02010600030101010101" pitchFamily="2" charset="-122"/>
              </a:rPr>
              <a:t>为原来的一半</a:t>
            </a:r>
            <a:r>
              <a:rPr lang="zh-CN" altLang="en-US" sz="2489" dirty="0"/>
              <a:t> </a:t>
            </a:r>
          </a:p>
        </p:txBody>
      </p:sp>
      <p:sp>
        <p:nvSpPr>
          <p:cNvPr id="15" name="Rectangle 17">
            <a:extLst>
              <a:ext uri="{FF2B5EF4-FFF2-40B4-BE49-F238E27FC236}">
                <a16:creationId xmlns:a16="http://schemas.microsoft.com/office/drawing/2014/main" id="{64DA56EC-7117-E545-832C-5AA400E04CAB}"/>
              </a:ext>
            </a:extLst>
          </p:cNvPr>
          <p:cNvSpPr/>
          <p:nvPr/>
        </p:nvSpPr>
        <p:spPr>
          <a:xfrm>
            <a:off x="850049" y="4397672"/>
            <a:ext cx="7789333" cy="948267"/>
          </a:xfrm>
          <a:prstGeom prst="rect">
            <a:avLst/>
          </a:prstGeom>
          <a:solidFill>
            <a:srgbClr val="00FFCC"/>
          </a:solidFill>
          <a:ln w="9525">
            <a:noFill/>
          </a:ln>
        </p:spPr>
        <p:txBody>
          <a:bodyPr wrap="none" anchor="ctr"/>
          <a:lstStyle/>
          <a:p>
            <a:pPr algn="just">
              <a:buFont typeface="Wingdings" panose="05000000000000000000" pitchFamily="2" charset="2"/>
              <a:buNone/>
            </a:pPr>
            <a:r>
              <a:rPr lang="zh-CN" altLang="en-US" sz="2560" dirty="0"/>
              <a:t>这样，</a:t>
            </a:r>
            <a:r>
              <a:rPr lang="zh-CN" altLang="en-US" sz="2489" dirty="0"/>
              <a:t>扩张和收缩过程都使得表的装载因子变为1/2</a:t>
            </a:r>
          </a:p>
          <a:p>
            <a:pPr algn="just">
              <a:buFont typeface="Wingdings" panose="05000000000000000000" pitchFamily="2" charset="2"/>
              <a:buNone/>
            </a:pPr>
            <a:r>
              <a:rPr lang="zh-CN" altLang="en-US" sz="2489" dirty="0"/>
              <a:t>但是，表的装载因子的下界是1/4</a:t>
            </a:r>
          </a:p>
        </p:txBody>
      </p:sp>
      <p:sp>
        <p:nvSpPr>
          <p:cNvPr id="4" name="Slide Number Placeholder 3">
            <a:extLst>
              <a:ext uri="{FF2B5EF4-FFF2-40B4-BE49-F238E27FC236}">
                <a16:creationId xmlns:a16="http://schemas.microsoft.com/office/drawing/2014/main" id="{8D926EBD-598B-6843-B26D-5202A1B8F857}"/>
              </a:ext>
            </a:extLst>
          </p:cNvPr>
          <p:cNvSpPr>
            <a:spLocks noGrp="1"/>
          </p:cNvSpPr>
          <p:nvPr>
            <p:ph type="sldNum" sz="quarter" idx="12"/>
          </p:nvPr>
        </p:nvSpPr>
        <p:spPr/>
        <p:txBody>
          <a:bodyPr/>
          <a:lstStyle/>
          <a:p>
            <a:fld id="{0063EC4C-CFD8-4F45-A0A2-30028C1F73DB}" type="slidenum">
              <a:rPr lang="en-CN" smtClean="0"/>
              <a:pPr/>
              <a:t>48</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44C85E58-505D-1F48-8284-2032E678C544}"/>
              </a:ext>
            </a:extLst>
          </p:cNvPr>
          <p:cNvSpPr>
            <a:spLocks noGrp="1"/>
          </p:cNvSpPr>
          <p:nvPr>
            <p:ph type="title"/>
          </p:nvPr>
        </p:nvSpPr>
        <p:spPr/>
        <p:txBody>
          <a:bodyPr/>
          <a:lstStyle/>
          <a:p>
            <a:r>
              <a:rPr lang="en-CN" dirty="0"/>
              <a:t>动态表</a:t>
            </a:r>
            <a:r>
              <a:rPr lang="en-US" altLang="zh-CN" dirty="0"/>
              <a:t>-</a:t>
            </a:r>
            <a:r>
              <a:rPr lang="zh-CN" altLang="en-US" sz="3600" dirty="0">
                <a:solidFill>
                  <a:srgbClr val="FF0000"/>
                </a:solidFill>
              </a:rPr>
              <a:t>表的扩张和收缩</a:t>
            </a:r>
            <a:endParaRPr lang="en-CN" dirty="0"/>
          </a:p>
        </p:txBody>
      </p:sp>
    </p:spTree>
    <p:extLst>
      <p:ext uri="{BB962C8B-B14F-4D97-AF65-F5344CB8AC3E}">
        <p14:creationId xmlns:p14="http://schemas.microsoft.com/office/powerpoint/2010/main" val="28684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0-#ppt_w/2"/>
                                          </p:val>
                                        </p:tav>
                                        <p:tav tm="100000">
                                          <p:val>
                                            <p:strVal val="#ppt_x"/>
                                          </p:val>
                                        </p:tav>
                                      </p:tavLst>
                                    </p:anim>
                                    <p:anim calcmode="lin" valueType="num">
                                      <p:cBhvr additive="base">
                                        <p:cTn id="19"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2ECBD-EE9C-E441-9D4E-4627070F1EBB}"/>
              </a:ext>
            </a:extLst>
          </p:cNvPr>
          <p:cNvSpPr>
            <a:spLocks noGrp="1"/>
          </p:cNvSpPr>
          <p:nvPr>
            <p:ph idx="4294967295"/>
          </p:nvPr>
        </p:nvSpPr>
        <p:spPr>
          <a:xfrm>
            <a:off x="253867" y="1120394"/>
            <a:ext cx="8636265" cy="4322930"/>
          </a:xfrm>
        </p:spPr>
        <p:txBody>
          <a:bodyPr/>
          <a:lstStyle/>
          <a:p>
            <a:r>
              <a:rPr lang="en-US" dirty="0" err="1"/>
              <a:t>由n个TABLE</a:t>
            </a:r>
            <a:r>
              <a:rPr lang="en-US" altLang="zh-CN" dirty="0"/>
              <a:t>-INSERT</a:t>
            </a:r>
            <a:r>
              <a:rPr lang="zh-CN" altLang="en-US" dirty="0"/>
              <a:t>和</a:t>
            </a:r>
            <a:r>
              <a:rPr lang="en-US" altLang="zh-CN" dirty="0"/>
              <a:t>TABLE-DELETE</a:t>
            </a:r>
            <a:r>
              <a:rPr lang="zh-CN" altLang="en-US" dirty="0"/>
              <a:t>操</a:t>
            </a:r>
            <a:r>
              <a:rPr lang="zh-CN" altLang="en-US" dirty="0">
                <a:latin typeface="宋体" panose="02010600030101010101" pitchFamily="2" charset="-122"/>
              </a:rPr>
              <a:t>作构成的序列的代价</a:t>
            </a:r>
            <a:r>
              <a:rPr lang="zh-CN" altLang="en-US" dirty="0"/>
              <a:t>的分析-</a:t>
            </a:r>
            <a:r>
              <a:rPr lang="zh-CN" altLang="en-US" dirty="0">
                <a:solidFill>
                  <a:srgbClr val="FF0000"/>
                </a:solidFill>
              </a:rPr>
              <a:t>势能法</a:t>
            </a:r>
            <a:endParaRPr lang="en-US" altLang="zh-CN" dirty="0">
              <a:solidFill>
                <a:srgbClr val="FF0000"/>
              </a:solidFill>
            </a:endParaRPr>
          </a:p>
          <a:p>
            <a:pPr lvl="1"/>
            <a:r>
              <a:rPr lang="zh-CN" altLang="en-US" dirty="0">
                <a:solidFill>
                  <a:srgbClr val="FF0000"/>
                </a:solidFill>
              </a:rPr>
              <a:t>势函数的定义</a:t>
            </a:r>
            <a:endParaRPr lang="en-US" altLang="zh-CN" dirty="0">
              <a:solidFill>
                <a:srgbClr val="FF0000"/>
              </a:solidFill>
            </a:endParaRPr>
          </a:p>
          <a:p>
            <a:pPr lvl="2"/>
            <a:r>
              <a:rPr lang="zh-CN" altLang="en-US" dirty="0">
                <a:solidFill>
                  <a:srgbClr val="2F12DE"/>
                </a:solidFill>
              </a:rPr>
              <a:t>势总是非负，从而保证平摊代价总和是实际代价的上界</a:t>
            </a:r>
            <a:endParaRPr lang="en-US" altLang="zh-CN" dirty="0">
              <a:solidFill>
                <a:srgbClr val="2F12DE"/>
              </a:solidFill>
            </a:endParaRPr>
          </a:p>
          <a:p>
            <a:pPr lvl="2"/>
            <a:r>
              <a:rPr lang="zh-CN" altLang="en-US" dirty="0">
                <a:solidFill>
                  <a:srgbClr val="2F12DE"/>
                </a:solidFill>
              </a:rPr>
              <a:t>表的收缩和扩张需要消耗大量的势，需要满足：</a:t>
            </a:r>
            <a:endParaRPr lang="en-US" altLang="zh-CN" dirty="0">
              <a:solidFill>
                <a:srgbClr val="2F12DE"/>
              </a:solidFill>
            </a:endParaRPr>
          </a:p>
          <a:p>
            <a:pPr>
              <a:buFont typeface="Wingdings" panose="05000000000000000000" pitchFamily="2" charset="2"/>
              <a:buNone/>
            </a:pPr>
            <a:r>
              <a:rPr lang="en-US" altLang="zh-CN" sz="1778" dirty="0">
                <a:solidFill>
                  <a:srgbClr val="000066"/>
                </a:solidFill>
              </a:rPr>
              <a:t>		</a:t>
            </a:r>
            <a:r>
              <a:rPr lang="zh-CN" altLang="en-US" sz="1778" dirty="0">
                <a:solidFill>
                  <a:srgbClr val="000066"/>
                </a:solidFill>
              </a:rPr>
              <a:t>  1） </a:t>
            </a:r>
            <a:r>
              <a:rPr lang="en-US" altLang="zh-CN" sz="1778" dirty="0">
                <a:solidFill>
                  <a:srgbClr val="000066"/>
                </a:solidFill>
              </a:rPr>
              <a:t>num(T)=size(T)/2</a:t>
            </a:r>
            <a:r>
              <a:rPr lang="zh-CN" altLang="en-US" sz="1778" dirty="0">
                <a:solidFill>
                  <a:srgbClr val="000066"/>
                </a:solidFill>
              </a:rPr>
              <a:t>时，势最小</a:t>
            </a:r>
          </a:p>
          <a:p>
            <a:pPr>
              <a:buFont typeface="Wingdings" panose="05000000000000000000" pitchFamily="2" charset="2"/>
              <a:buNone/>
            </a:pPr>
            <a:r>
              <a:rPr lang="en-US" altLang="zh-CN" sz="1778" dirty="0">
                <a:solidFill>
                  <a:srgbClr val="000066"/>
                </a:solidFill>
              </a:rPr>
              <a:t>		</a:t>
            </a:r>
            <a:r>
              <a:rPr lang="zh-CN" altLang="en-US" sz="1778" dirty="0">
                <a:solidFill>
                  <a:srgbClr val="000066"/>
                </a:solidFill>
              </a:rPr>
              <a:t>  2） 当</a:t>
            </a:r>
            <a:r>
              <a:rPr lang="en-US" altLang="zh-CN" sz="1778" dirty="0">
                <a:solidFill>
                  <a:srgbClr val="000066"/>
                </a:solidFill>
              </a:rPr>
              <a:t>num(T)</a:t>
            </a:r>
            <a:r>
              <a:rPr lang="zh-CN" altLang="en-US" sz="1778" dirty="0">
                <a:solidFill>
                  <a:srgbClr val="000066"/>
                </a:solidFill>
              </a:rPr>
              <a:t>减小时，势增加直到收缩，使得收缩时，势能足够支付复制</a:t>
            </a:r>
          </a:p>
          <a:p>
            <a:pPr>
              <a:buFont typeface="Wingdings" panose="05000000000000000000" pitchFamily="2" charset="2"/>
              <a:buNone/>
            </a:pPr>
            <a:r>
              <a:rPr lang="en-US" altLang="zh-CN" sz="1778" dirty="0">
                <a:solidFill>
                  <a:srgbClr val="000066"/>
                </a:solidFill>
              </a:rPr>
              <a:t>	</a:t>
            </a:r>
            <a:r>
              <a:rPr lang="zh-CN" altLang="en-US" sz="1778" dirty="0">
                <a:solidFill>
                  <a:srgbClr val="000066"/>
                </a:solidFill>
              </a:rPr>
              <a:t> </a:t>
            </a:r>
            <a:r>
              <a:rPr lang="en-US" altLang="zh-CN" sz="1778" dirty="0">
                <a:solidFill>
                  <a:srgbClr val="000066"/>
                </a:solidFill>
              </a:rPr>
              <a:t>	</a:t>
            </a:r>
            <a:r>
              <a:rPr lang="zh-CN" altLang="en-US" sz="1778" dirty="0">
                <a:solidFill>
                  <a:srgbClr val="000066"/>
                </a:solidFill>
              </a:rPr>
              <a:t>  3） 当</a:t>
            </a:r>
            <a:r>
              <a:rPr lang="en-US" altLang="zh-CN" sz="1778" dirty="0">
                <a:solidFill>
                  <a:srgbClr val="000066"/>
                </a:solidFill>
              </a:rPr>
              <a:t>num(T)</a:t>
            </a:r>
            <a:r>
              <a:rPr lang="zh-CN" altLang="en-US" sz="1778" dirty="0">
                <a:solidFill>
                  <a:srgbClr val="000066"/>
                </a:solidFill>
              </a:rPr>
              <a:t>增加时，势增加直到扩充，使得扩充时，势能足够支付复制</a:t>
            </a:r>
          </a:p>
          <a:p>
            <a:pPr lvl="2"/>
            <a:endParaRPr lang="en-US" altLang="zh-CN" dirty="0">
              <a:solidFill>
                <a:srgbClr val="FF0000"/>
              </a:solidFill>
            </a:endParaRPr>
          </a:p>
          <a:p>
            <a:endParaRPr lang="en-CN" dirty="0"/>
          </a:p>
        </p:txBody>
      </p:sp>
      <p:graphicFrame>
        <p:nvGraphicFramePr>
          <p:cNvPr id="8" name="Object 15">
            <a:extLst>
              <a:ext uri="{FF2B5EF4-FFF2-40B4-BE49-F238E27FC236}">
                <a16:creationId xmlns:a16="http://schemas.microsoft.com/office/drawing/2014/main" id="{5D94A62E-FD14-7241-85B5-DCD99A26B389}"/>
              </a:ext>
            </a:extLst>
          </p:cNvPr>
          <p:cNvGraphicFramePr>
            <a:graphicFrameLocks noChangeAspect="1"/>
          </p:cNvGraphicFramePr>
          <p:nvPr>
            <p:extLst>
              <p:ext uri="{D42A27DB-BD31-4B8C-83A1-F6EECF244321}">
                <p14:modId xmlns:p14="http://schemas.microsoft.com/office/powerpoint/2010/main" val="4244137130"/>
              </p:ext>
            </p:extLst>
          </p:nvPr>
        </p:nvGraphicFramePr>
        <p:xfrm>
          <a:off x="6660232" y="4096954"/>
          <a:ext cx="2304256" cy="1611849"/>
        </p:xfrm>
        <a:graphic>
          <a:graphicData uri="http://schemas.openxmlformats.org/presentationml/2006/ole">
            <mc:AlternateContent xmlns:mc="http://schemas.openxmlformats.org/markup-compatibility/2006">
              <mc:Choice xmlns:v="urn:schemas-microsoft-com:vml" Requires="v">
                <p:oleObj spid="_x0000_s33558" r:id="rId3" imgW="1784350" imgH="1249680" progId="Visio.Drawing.6">
                  <p:embed/>
                </p:oleObj>
              </mc:Choice>
              <mc:Fallback>
                <p:oleObj r:id="rId3" imgW="1784350" imgH="1249680" progId="Visio.Drawing.6">
                  <p:embed/>
                  <p:pic>
                    <p:nvPicPr>
                      <p:cNvPr id="56335" name="Object 15"/>
                      <p:cNvPicPr/>
                      <p:nvPr/>
                    </p:nvPicPr>
                    <p:blipFill>
                      <a:blip r:embed="rId4"/>
                      <a:stretch>
                        <a:fillRect/>
                      </a:stretch>
                    </p:blipFill>
                    <p:spPr>
                      <a:xfrm>
                        <a:off x="6660232" y="4096954"/>
                        <a:ext cx="2304256" cy="1611849"/>
                      </a:xfrm>
                      <a:prstGeom prst="rect">
                        <a:avLst/>
                      </a:prstGeom>
                      <a:noFill/>
                      <a:ln w="38100">
                        <a:noFill/>
                        <a:miter/>
                      </a:ln>
                    </p:spPr>
                  </p:pic>
                </p:oleObj>
              </mc:Fallback>
            </mc:AlternateContent>
          </a:graphicData>
        </a:graphic>
      </p:graphicFrame>
      <p:graphicFrame>
        <p:nvGraphicFramePr>
          <p:cNvPr id="9" name="Object 16">
            <a:extLst>
              <a:ext uri="{FF2B5EF4-FFF2-40B4-BE49-F238E27FC236}">
                <a16:creationId xmlns:a16="http://schemas.microsoft.com/office/drawing/2014/main" id="{F674951E-5481-CE49-B184-3859D14298B8}"/>
              </a:ext>
            </a:extLst>
          </p:cNvPr>
          <p:cNvGraphicFramePr>
            <a:graphicFrameLocks noChangeAspect="1"/>
          </p:cNvGraphicFramePr>
          <p:nvPr>
            <p:extLst>
              <p:ext uri="{D42A27DB-BD31-4B8C-83A1-F6EECF244321}">
                <p14:modId xmlns:p14="http://schemas.microsoft.com/office/powerpoint/2010/main" val="2886851869"/>
              </p:ext>
            </p:extLst>
          </p:nvPr>
        </p:nvGraphicFramePr>
        <p:xfrm>
          <a:off x="1019357" y="4527573"/>
          <a:ext cx="4291534" cy="754372"/>
        </p:xfrm>
        <a:graphic>
          <a:graphicData uri="http://schemas.openxmlformats.org/presentationml/2006/ole">
            <mc:AlternateContent xmlns:mc="http://schemas.openxmlformats.org/markup-compatibility/2006">
              <mc:Choice xmlns:v="urn:schemas-microsoft-com:vml" Requires="v">
                <p:oleObj spid="_x0000_s33559" r:id="rId5" imgW="2603500" imgH="457200" progId="Equation.3">
                  <p:embed/>
                </p:oleObj>
              </mc:Choice>
              <mc:Fallback>
                <p:oleObj r:id="rId5" imgW="2603500" imgH="457200" progId="Equation.3">
                  <p:embed/>
                  <p:pic>
                    <p:nvPicPr>
                      <p:cNvPr id="56336" name="Object 16"/>
                      <p:cNvPicPr/>
                      <p:nvPr/>
                    </p:nvPicPr>
                    <p:blipFill>
                      <a:blip r:embed="rId6"/>
                      <a:stretch>
                        <a:fillRect/>
                      </a:stretch>
                    </p:blipFill>
                    <p:spPr>
                      <a:xfrm>
                        <a:off x="1019357" y="4527573"/>
                        <a:ext cx="4291534" cy="754372"/>
                      </a:xfrm>
                      <a:prstGeom prst="rect">
                        <a:avLst/>
                      </a:prstGeom>
                      <a:solidFill>
                        <a:srgbClr val="FFFF99"/>
                      </a:solidFill>
                      <a:ln w="38100">
                        <a:noFill/>
                        <a:miter/>
                      </a:ln>
                    </p:spPr>
                  </p:pic>
                </p:oleObj>
              </mc:Fallback>
            </mc:AlternateContent>
          </a:graphicData>
        </a:graphic>
      </p:graphicFrame>
      <p:sp>
        <p:nvSpPr>
          <p:cNvPr id="11" name="TextBox 10">
            <a:extLst>
              <a:ext uri="{FF2B5EF4-FFF2-40B4-BE49-F238E27FC236}">
                <a16:creationId xmlns:a16="http://schemas.microsoft.com/office/drawing/2014/main" id="{653B0A41-2328-D045-8D58-89DD0B58D02E}"/>
              </a:ext>
            </a:extLst>
          </p:cNvPr>
          <p:cNvSpPr txBox="1"/>
          <p:nvPr/>
        </p:nvSpPr>
        <p:spPr>
          <a:xfrm>
            <a:off x="755576" y="5625043"/>
            <a:ext cx="6390444" cy="748795"/>
          </a:xfrm>
          <a:prstGeom prst="rect">
            <a:avLst/>
          </a:prstGeom>
          <a:solidFill>
            <a:srgbClr val="00FFCC"/>
          </a:solidFill>
        </p:spPr>
        <p:txBody>
          <a:bodyPr wrap="square">
            <a:spAutoFit/>
          </a:bodyPr>
          <a:lstStyle/>
          <a:p>
            <a:pPr algn="just">
              <a:buFont typeface="Wingdings" panose="05000000000000000000" pitchFamily="2" charset="2"/>
              <a:buNone/>
            </a:pPr>
            <a:r>
              <a:rPr lang="zh-CN" altLang="en-US" sz="2133" dirty="0">
                <a:solidFill>
                  <a:srgbClr val="000066"/>
                </a:solidFill>
                <a:latin typeface="宋体" panose="02010600030101010101" pitchFamily="2" charset="-122"/>
              </a:rPr>
              <a:t>空表的势为</a:t>
            </a:r>
            <a:r>
              <a:rPr lang="zh-CN" altLang="en-US" sz="2133" dirty="0">
                <a:solidFill>
                  <a:srgbClr val="000066"/>
                </a:solidFill>
              </a:rPr>
              <a:t>0</a:t>
            </a:r>
            <a:r>
              <a:rPr lang="zh-CN" altLang="en-US" sz="2133" dirty="0">
                <a:solidFill>
                  <a:srgbClr val="000066"/>
                </a:solidFill>
                <a:latin typeface="宋体" panose="02010600030101010101" pitchFamily="2" charset="-122"/>
              </a:rPr>
              <a:t>，且势总是非负的。这样，以</a:t>
            </a:r>
            <a:r>
              <a:rPr lang="zh-CN" altLang="en-US" sz="2133" dirty="0">
                <a:solidFill>
                  <a:srgbClr val="000066"/>
                </a:solidFill>
                <a:sym typeface="Symbol" panose="05050102010706020507" pitchFamily="18" charset="2"/>
              </a:rPr>
              <a:t></a:t>
            </a:r>
            <a:r>
              <a:rPr lang="zh-CN" altLang="en-US" sz="2133" dirty="0">
                <a:solidFill>
                  <a:srgbClr val="000066"/>
                </a:solidFill>
                <a:latin typeface="宋体" panose="02010600030101010101" pitchFamily="2" charset="-122"/>
              </a:rPr>
              <a:t>表示的一列操作的总平摊代价即为其实际代价的一个上界</a:t>
            </a:r>
            <a:r>
              <a:rPr lang="zh-CN" altLang="en-US" sz="2133" dirty="0">
                <a:solidFill>
                  <a:srgbClr val="000066"/>
                </a:solidFill>
              </a:rPr>
              <a:t> </a:t>
            </a:r>
          </a:p>
        </p:txBody>
      </p:sp>
      <p:sp>
        <p:nvSpPr>
          <p:cNvPr id="4" name="Slide Number Placeholder 3">
            <a:extLst>
              <a:ext uri="{FF2B5EF4-FFF2-40B4-BE49-F238E27FC236}">
                <a16:creationId xmlns:a16="http://schemas.microsoft.com/office/drawing/2014/main" id="{36D76865-4DCB-2F4C-ACF5-28161CDBA309}"/>
              </a:ext>
            </a:extLst>
          </p:cNvPr>
          <p:cNvSpPr>
            <a:spLocks noGrp="1"/>
          </p:cNvSpPr>
          <p:nvPr>
            <p:ph type="sldNum" sz="quarter" idx="12"/>
          </p:nvPr>
        </p:nvSpPr>
        <p:spPr/>
        <p:txBody>
          <a:bodyPr/>
          <a:lstStyle/>
          <a:p>
            <a:fld id="{0063EC4C-CFD8-4F45-A0A2-30028C1F73DB}" type="slidenum">
              <a:rPr lang="en-CN" smtClean="0"/>
              <a:pPr/>
              <a:t>49</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29AEB3B6-9E88-CF48-AAA5-7E4201FFD0D8}"/>
              </a:ext>
            </a:extLst>
          </p:cNvPr>
          <p:cNvSpPr>
            <a:spLocks noGrp="1"/>
          </p:cNvSpPr>
          <p:nvPr>
            <p:ph type="title"/>
          </p:nvPr>
        </p:nvSpPr>
        <p:spPr/>
        <p:txBody>
          <a:bodyPr/>
          <a:lstStyle/>
          <a:p>
            <a:r>
              <a:rPr lang="en-CN" dirty="0"/>
              <a:t>动态表</a:t>
            </a:r>
            <a:r>
              <a:rPr lang="en-US" altLang="zh-CN" dirty="0"/>
              <a:t>-</a:t>
            </a:r>
            <a:r>
              <a:rPr lang="zh-CN" altLang="en-US" sz="3600" dirty="0">
                <a:solidFill>
                  <a:srgbClr val="FF0000"/>
                </a:solidFill>
              </a:rPr>
              <a:t>表的扩张和收缩</a:t>
            </a:r>
            <a:endParaRPr lang="en-CN" dirty="0"/>
          </a:p>
        </p:txBody>
      </p:sp>
    </p:spTree>
    <p:extLst>
      <p:ext uri="{BB962C8B-B14F-4D97-AF65-F5344CB8AC3E}">
        <p14:creationId xmlns:p14="http://schemas.microsoft.com/office/powerpoint/2010/main" val="274766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B17A3E67-8ADF-2245-99D4-00B6E19E4A74}"/>
              </a:ext>
            </a:extLst>
          </p:cNvPr>
          <p:cNvSpPr/>
          <p:nvPr/>
        </p:nvSpPr>
        <p:spPr>
          <a:xfrm>
            <a:off x="219516" y="1828822"/>
            <a:ext cx="3539684" cy="4174044"/>
          </a:xfrm>
          <a:prstGeom prst="rect">
            <a:avLst/>
          </a:prstGeom>
          <a:solidFill>
            <a:srgbClr val="99FF66"/>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pPr>
            <a:r>
              <a:rPr lang="zh-CN" altLang="en-US" sz="2560" dirty="0">
                <a:solidFill>
                  <a:srgbClr val="CC3399"/>
                </a:solidFill>
              </a:rPr>
              <a:t>对数据结构共有</a:t>
            </a:r>
            <a:r>
              <a:rPr lang="en-US" altLang="zh-CN" sz="2560" dirty="0">
                <a:solidFill>
                  <a:srgbClr val="CC3399"/>
                </a:solidFill>
              </a:rPr>
              <a:t>n</a:t>
            </a:r>
            <a:r>
              <a:rPr lang="zh-CN" altLang="en-US" sz="2560" dirty="0">
                <a:solidFill>
                  <a:srgbClr val="CC3399"/>
                </a:solidFill>
              </a:rPr>
              <a:t>个操作</a:t>
            </a:r>
          </a:p>
          <a:p>
            <a:pPr algn="ctr">
              <a:buFont typeface="Arial" panose="020B0604020202020204" pitchFamily="34" charset="0"/>
              <a:buNone/>
            </a:pPr>
            <a:r>
              <a:rPr lang="zh-CN" altLang="en-US" sz="2560" dirty="0">
                <a:solidFill>
                  <a:srgbClr val="CC3399"/>
                </a:solidFill>
              </a:rPr>
              <a:t>最坏情况下：</a:t>
            </a:r>
          </a:p>
          <a:p>
            <a:pPr algn="ctr">
              <a:buFont typeface="Arial" panose="020B0604020202020204" pitchFamily="34" charset="0"/>
              <a:buNone/>
            </a:pPr>
            <a:r>
              <a:rPr lang="zh-CN" altLang="en-US" sz="2560" dirty="0">
                <a:solidFill>
                  <a:srgbClr val="CC3399"/>
                </a:solidFill>
              </a:rPr>
              <a:t>操作1：    </a:t>
            </a:r>
            <a:r>
              <a:rPr lang="en-US" altLang="zh-CN" sz="2560" dirty="0">
                <a:solidFill>
                  <a:srgbClr val="CC3399"/>
                </a:solidFill>
              </a:rPr>
              <a:t>t</a:t>
            </a:r>
            <a:r>
              <a:rPr lang="en-US" altLang="zh-CN" sz="2560" baseline="-25000" dirty="0">
                <a:solidFill>
                  <a:srgbClr val="CC3399"/>
                </a:solidFill>
              </a:rPr>
              <a:t>1</a:t>
            </a:r>
          </a:p>
          <a:p>
            <a:pPr algn="ctr">
              <a:buFont typeface="Arial" panose="020B0604020202020204" pitchFamily="34" charset="0"/>
              <a:buNone/>
            </a:pPr>
            <a:r>
              <a:rPr lang="zh-CN" altLang="en-US" sz="2560" dirty="0">
                <a:solidFill>
                  <a:srgbClr val="CC3399"/>
                </a:solidFill>
              </a:rPr>
              <a:t>操作2：     </a:t>
            </a:r>
            <a:r>
              <a:rPr lang="en-US" altLang="zh-CN" sz="2560" dirty="0">
                <a:solidFill>
                  <a:srgbClr val="CC3399"/>
                </a:solidFill>
              </a:rPr>
              <a:t>t</a:t>
            </a:r>
            <a:r>
              <a:rPr lang="en-US" altLang="zh-CN" sz="2560" baseline="-25000" dirty="0">
                <a:solidFill>
                  <a:srgbClr val="CC3399"/>
                </a:solidFill>
              </a:rPr>
              <a:t>2</a:t>
            </a:r>
          </a:p>
          <a:p>
            <a:pPr algn="ctr">
              <a:buFont typeface="Arial" panose="020B0604020202020204" pitchFamily="34" charset="0"/>
              <a:buNone/>
            </a:pPr>
            <a:r>
              <a:rPr lang="zh-CN" altLang="en-US" sz="2560" dirty="0">
                <a:solidFill>
                  <a:srgbClr val="CC3399"/>
                </a:solidFill>
              </a:rPr>
              <a:t>。</a:t>
            </a:r>
          </a:p>
          <a:p>
            <a:pPr algn="ctr">
              <a:buFont typeface="Arial" panose="020B0604020202020204" pitchFamily="34" charset="0"/>
              <a:buNone/>
            </a:pPr>
            <a:r>
              <a:rPr lang="zh-CN" altLang="en-US" sz="2560" dirty="0">
                <a:solidFill>
                  <a:srgbClr val="CC3399"/>
                </a:solidFill>
              </a:rPr>
              <a:t>。</a:t>
            </a:r>
          </a:p>
          <a:p>
            <a:pPr algn="ctr">
              <a:buFont typeface="Arial" panose="020B0604020202020204" pitchFamily="34" charset="0"/>
              <a:buNone/>
            </a:pPr>
            <a:r>
              <a:rPr lang="zh-CN" altLang="en-US" sz="2560" dirty="0">
                <a:solidFill>
                  <a:srgbClr val="CC3399"/>
                </a:solidFill>
              </a:rPr>
              <a:t>。</a:t>
            </a:r>
          </a:p>
          <a:p>
            <a:pPr algn="ctr">
              <a:buFont typeface="Arial" panose="020B0604020202020204" pitchFamily="34" charset="0"/>
              <a:buNone/>
            </a:pPr>
            <a:r>
              <a:rPr lang="zh-CN" altLang="en-US" sz="2560" dirty="0">
                <a:solidFill>
                  <a:srgbClr val="CC3399"/>
                </a:solidFill>
              </a:rPr>
              <a:t>操作</a:t>
            </a:r>
            <a:r>
              <a:rPr lang="en-US" altLang="zh-CN" sz="2560" dirty="0">
                <a:solidFill>
                  <a:srgbClr val="CC3399"/>
                </a:solidFill>
              </a:rPr>
              <a:t>n:      t</a:t>
            </a:r>
            <a:r>
              <a:rPr lang="en-US" altLang="zh-CN" sz="2560" baseline="-25000" dirty="0">
                <a:solidFill>
                  <a:srgbClr val="CC3399"/>
                </a:solidFill>
              </a:rPr>
              <a:t>n</a:t>
            </a:r>
          </a:p>
          <a:p>
            <a:pPr algn="ctr">
              <a:buFont typeface="Arial" panose="020B0604020202020204" pitchFamily="34" charset="0"/>
              <a:buNone/>
            </a:pPr>
            <a:endParaRPr lang="zh-CN" altLang="en-US" sz="2560" dirty="0">
              <a:solidFill>
                <a:srgbClr val="CC3399"/>
              </a:solidFill>
            </a:endParaRPr>
          </a:p>
        </p:txBody>
      </p:sp>
      <p:sp>
        <p:nvSpPr>
          <p:cNvPr id="5" name="AutoShape 5">
            <a:extLst>
              <a:ext uri="{FF2B5EF4-FFF2-40B4-BE49-F238E27FC236}">
                <a16:creationId xmlns:a16="http://schemas.microsoft.com/office/drawing/2014/main" id="{DF0621DB-9339-5A46-B783-20A56F82629B}"/>
              </a:ext>
            </a:extLst>
          </p:cNvPr>
          <p:cNvSpPr/>
          <p:nvPr/>
        </p:nvSpPr>
        <p:spPr>
          <a:xfrm>
            <a:off x="3826933" y="3158067"/>
            <a:ext cx="2370667" cy="2235200"/>
          </a:xfrm>
          <a:prstGeom prst="rightArrow">
            <a:avLst>
              <a:gd name="adj1" fmla="val 50000"/>
              <a:gd name="adj2" fmla="val 26510"/>
            </a:avLst>
          </a:prstGeom>
          <a:solidFill>
            <a:srgbClr val="33CCFF"/>
          </a:solidFill>
          <a:ln w="9525" cap="flat" cmpd="sng">
            <a:solidFill>
              <a:schemeClr val="tx1"/>
            </a:solidFill>
            <a:prstDash val="solid"/>
            <a:miter/>
            <a:headEnd type="none" w="med" len="med"/>
            <a:tailEnd type="none" w="med" len="med"/>
          </a:ln>
        </p:spPr>
        <p:txBody>
          <a:bodyPr wrap="none" anchor="ctr"/>
          <a:lstStyle/>
          <a:p>
            <a:pPr>
              <a:buFont typeface="Arial" panose="020B0604020202020204" pitchFamily="34" charset="0"/>
              <a:buNone/>
            </a:pPr>
            <a:r>
              <a:rPr lang="en-US" altLang="zh-CN" sz="2560" dirty="0">
                <a:solidFill>
                  <a:srgbClr val="CC3399"/>
                </a:solidFill>
              </a:rPr>
              <a:t>T(n)=</a:t>
            </a:r>
          </a:p>
        </p:txBody>
      </p:sp>
      <p:sp>
        <p:nvSpPr>
          <p:cNvPr id="6" name="Rectangle 10">
            <a:extLst>
              <a:ext uri="{FF2B5EF4-FFF2-40B4-BE49-F238E27FC236}">
                <a16:creationId xmlns:a16="http://schemas.microsoft.com/office/drawing/2014/main" id="{BBF7E195-A402-5945-BA5F-20D0C2D56C4C}"/>
              </a:ext>
            </a:extLst>
          </p:cNvPr>
          <p:cNvSpPr/>
          <p:nvPr/>
        </p:nvSpPr>
        <p:spPr>
          <a:xfrm>
            <a:off x="6197600" y="2345267"/>
            <a:ext cx="1761067" cy="3454400"/>
          </a:xfrm>
          <a:prstGeom prst="rect">
            <a:avLst/>
          </a:prstGeom>
          <a:solidFill>
            <a:srgbClr val="99FF66"/>
          </a:solidFill>
          <a:ln w="9525" cap="flat" cmpd="sng">
            <a:solidFill>
              <a:schemeClr val="tx1"/>
            </a:solidFill>
            <a:prstDash val="solid"/>
            <a:miter/>
            <a:headEnd type="none" w="med" len="med"/>
            <a:tailEnd type="none" w="med" len="med"/>
          </a:ln>
        </p:spPr>
        <p:txBody>
          <a:bodyPr wrap="none" anchor="ctr"/>
          <a:lstStyle/>
          <a:p>
            <a:pPr algn="ctr">
              <a:buFont typeface="Arial" panose="020B0604020202020204" pitchFamily="34" charset="0"/>
              <a:buNone/>
            </a:pPr>
            <a:r>
              <a:rPr lang="zh-CN" altLang="en-US" sz="2560" dirty="0">
                <a:solidFill>
                  <a:srgbClr val="CC3399"/>
                </a:solidFill>
              </a:rPr>
              <a:t>平摊代价：</a:t>
            </a:r>
          </a:p>
          <a:p>
            <a:pPr algn="ctr">
              <a:buFont typeface="Arial" panose="020B0604020202020204" pitchFamily="34" charset="0"/>
              <a:buNone/>
            </a:pPr>
            <a:r>
              <a:rPr lang="en-US" altLang="zh-CN" sz="2560" dirty="0">
                <a:solidFill>
                  <a:srgbClr val="CC3399"/>
                </a:solidFill>
              </a:rPr>
              <a:t>T(n)/n</a:t>
            </a:r>
          </a:p>
        </p:txBody>
      </p:sp>
      <p:sp>
        <p:nvSpPr>
          <p:cNvPr id="7" name="AutoShape 11">
            <a:extLst>
              <a:ext uri="{FF2B5EF4-FFF2-40B4-BE49-F238E27FC236}">
                <a16:creationId xmlns:a16="http://schemas.microsoft.com/office/drawing/2014/main" id="{493D83B8-13D2-E048-B99A-8A6D5F4EA110}"/>
              </a:ext>
            </a:extLst>
          </p:cNvPr>
          <p:cNvSpPr/>
          <p:nvPr/>
        </p:nvSpPr>
        <p:spPr>
          <a:xfrm>
            <a:off x="3826933" y="1345093"/>
            <a:ext cx="3657600" cy="1151467"/>
          </a:xfrm>
          <a:prstGeom prst="wedgeEllipseCallout">
            <a:avLst>
              <a:gd name="adj1" fmla="val 27083"/>
              <a:gd name="adj2" fmla="val 190197"/>
            </a:avLst>
          </a:prstGeom>
          <a:solidFill>
            <a:srgbClr val="FFFF99"/>
          </a:solidFill>
          <a:ln w="9525" cap="flat" cmpd="sng">
            <a:solidFill>
              <a:schemeClr val="tx1"/>
            </a:solidFill>
            <a:prstDash val="solid"/>
            <a:miter/>
            <a:headEnd type="none" w="med" len="med"/>
            <a:tailEnd type="none" w="med" len="med"/>
          </a:ln>
        </p:spPr>
        <p:txBody>
          <a:bodyPr anchor="t"/>
          <a:lstStyle/>
          <a:p>
            <a:pPr algn="ctr">
              <a:buFont typeface="Arial" panose="020B0604020202020204" pitchFamily="34" charset="0"/>
              <a:buNone/>
            </a:pPr>
            <a:r>
              <a:rPr lang="zh-CN" altLang="en-US" sz="1778" dirty="0">
                <a:solidFill>
                  <a:srgbClr val="000066"/>
                </a:solidFill>
              </a:rPr>
              <a:t>操作序列中的每个操作被赋予相同的代价，即使操作的类型不同</a:t>
            </a:r>
          </a:p>
        </p:txBody>
      </p:sp>
      <p:graphicFrame>
        <p:nvGraphicFramePr>
          <p:cNvPr id="8" name="Object 7">
            <a:extLst>
              <a:ext uri="{FF2B5EF4-FFF2-40B4-BE49-F238E27FC236}">
                <a16:creationId xmlns:a16="http://schemas.microsoft.com/office/drawing/2014/main" id="{982BDCF3-3443-2C44-A7CE-647356DFF54E}"/>
              </a:ext>
            </a:extLst>
          </p:cNvPr>
          <p:cNvGraphicFramePr>
            <a:graphicFrameLocks noChangeAspect="1"/>
          </p:cNvGraphicFramePr>
          <p:nvPr/>
        </p:nvGraphicFramePr>
        <p:xfrm>
          <a:off x="4572000" y="3819880"/>
          <a:ext cx="1016000" cy="911578"/>
        </p:xfrm>
        <a:graphic>
          <a:graphicData uri="http://schemas.openxmlformats.org/presentationml/2006/ole">
            <mc:AlternateContent xmlns:mc="http://schemas.openxmlformats.org/markup-compatibility/2006">
              <mc:Choice xmlns:v="urn:schemas-microsoft-com:vml" Requires="v">
                <p:oleObj spid="_x0000_s37089" r:id="rId4" imgW="317500" imgH="431165" progId="Equation.3">
                  <p:embed/>
                </p:oleObj>
              </mc:Choice>
              <mc:Fallback>
                <p:oleObj r:id="rId4" imgW="317500" imgH="431165" progId="Equation.3">
                  <p:embed/>
                  <p:pic>
                    <p:nvPicPr>
                      <p:cNvPr id="31751" name="Object 7"/>
                      <p:cNvPicPr/>
                      <p:nvPr/>
                    </p:nvPicPr>
                    <p:blipFill>
                      <a:blip r:embed="rId5"/>
                      <a:stretch>
                        <a:fillRect/>
                      </a:stretch>
                    </p:blipFill>
                    <p:spPr>
                      <a:xfrm>
                        <a:off x="4572000" y="3819880"/>
                        <a:ext cx="1016000" cy="911578"/>
                      </a:xfrm>
                      <a:prstGeom prst="rect">
                        <a:avLst/>
                      </a:prstGeom>
                      <a:noFill/>
                      <a:ln w="38100">
                        <a:noFill/>
                        <a:miter/>
                      </a:ln>
                    </p:spPr>
                  </p:pic>
                </p:oleObj>
              </mc:Fallback>
            </mc:AlternateContent>
          </a:graphicData>
        </a:graphic>
      </p:graphicFrame>
      <p:sp>
        <p:nvSpPr>
          <p:cNvPr id="10" name="TextBox 9">
            <a:extLst>
              <a:ext uri="{FF2B5EF4-FFF2-40B4-BE49-F238E27FC236}">
                <a16:creationId xmlns:a16="http://schemas.microsoft.com/office/drawing/2014/main" id="{262B1E31-78E7-9C43-84CE-A03E53F751A5}"/>
              </a:ext>
            </a:extLst>
          </p:cNvPr>
          <p:cNvSpPr txBox="1"/>
          <p:nvPr/>
        </p:nvSpPr>
        <p:spPr>
          <a:xfrm>
            <a:off x="2395758" y="6046399"/>
            <a:ext cx="5504612" cy="420564"/>
          </a:xfrm>
          <a:prstGeom prst="rect">
            <a:avLst/>
          </a:prstGeom>
          <a:solidFill>
            <a:schemeClr val="bg1"/>
          </a:solidFill>
          <a:ln w="19050">
            <a:solidFill>
              <a:srgbClr val="00B050"/>
            </a:solidFill>
          </a:ln>
        </p:spPr>
        <p:txBody>
          <a:bodyPr wrap="square" rtlCol="0">
            <a:spAutoFit/>
          </a:bodyPr>
          <a:lstStyle/>
          <a:p>
            <a:r>
              <a:rPr lang="zh-CN" altLang="en-US" sz="2133" b="1" dirty="0">
                <a:solidFill>
                  <a:srgbClr val="FF0000"/>
                </a:solidFill>
              </a:rPr>
              <a:t>关注一个包含</a:t>
            </a:r>
            <a:r>
              <a:rPr lang="en-US" altLang="zh-CN" sz="2133" b="1" dirty="0">
                <a:solidFill>
                  <a:srgbClr val="FF0000"/>
                </a:solidFill>
              </a:rPr>
              <a:t>n</a:t>
            </a:r>
            <a:r>
              <a:rPr lang="zh-CN" altLang="en-US" sz="2133" b="1" dirty="0">
                <a:solidFill>
                  <a:srgbClr val="FF0000"/>
                </a:solidFill>
              </a:rPr>
              <a:t>个操作的序列的总代价的上界</a:t>
            </a:r>
          </a:p>
        </p:txBody>
      </p:sp>
      <p:sp>
        <p:nvSpPr>
          <p:cNvPr id="3" name="Slide Number Placeholder 2">
            <a:extLst>
              <a:ext uri="{FF2B5EF4-FFF2-40B4-BE49-F238E27FC236}">
                <a16:creationId xmlns:a16="http://schemas.microsoft.com/office/drawing/2014/main" id="{96F4F94B-7D06-2347-A3B0-1081A040D012}"/>
              </a:ext>
            </a:extLst>
          </p:cNvPr>
          <p:cNvSpPr>
            <a:spLocks noGrp="1"/>
          </p:cNvSpPr>
          <p:nvPr>
            <p:ph type="sldNum" sz="quarter" idx="12"/>
          </p:nvPr>
        </p:nvSpPr>
        <p:spPr/>
        <p:txBody>
          <a:bodyPr/>
          <a:lstStyle/>
          <a:p>
            <a:fld id="{0063EC4C-CFD8-4F45-A0A2-30028C1F73DB}" type="slidenum">
              <a:rPr lang="en-CN" smtClean="0"/>
              <a:pPr/>
              <a:t>5</a:t>
            </a:fld>
            <a:endParaRPr lang="zh-CN" altLang="en-US" sz="1067" b="1" kern="1200" dirty="0">
              <a:solidFill>
                <a:srgbClr val="F79646">
                  <a:lumMod val="75000"/>
                </a:srgbClr>
              </a:solidFill>
              <a:latin typeface="+mn-lt"/>
              <a:ea typeface="+mn-ea"/>
              <a:cs typeface="+mn-cs"/>
            </a:endParaRPr>
          </a:p>
        </p:txBody>
      </p:sp>
      <p:sp>
        <p:nvSpPr>
          <p:cNvPr id="13" name="Title 12">
            <a:extLst>
              <a:ext uri="{FF2B5EF4-FFF2-40B4-BE49-F238E27FC236}">
                <a16:creationId xmlns:a16="http://schemas.microsoft.com/office/drawing/2014/main" id="{3698D5CA-92DF-2241-B62D-F0CFE8DADF4A}"/>
              </a:ext>
            </a:extLst>
          </p:cNvPr>
          <p:cNvSpPr>
            <a:spLocks noGrp="1"/>
          </p:cNvSpPr>
          <p:nvPr>
            <p:ph type="title"/>
          </p:nvPr>
        </p:nvSpPr>
        <p:spPr/>
        <p:txBody>
          <a:bodyPr/>
          <a:lstStyle/>
          <a:p>
            <a:r>
              <a:rPr lang="zh-CN" altLang="en-US" dirty="0"/>
              <a:t>聚集分析法</a:t>
            </a:r>
            <a:r>
              <a:rPr lang="zh-CN" altLang="en-US" sz="2489" dirty="0"/>
              <a:t>-</a:t>
            </a:r>
            <a:r>
              <a:rPr lang="zh-CN" altLang="en-US" sz="2489" dirty="0">
                <a:solidFill>
                  <a:srgbClr val="FF0000"/>
                </a:solidFill>
              </a:rPr>
              <a:t>原理</a:t>
            </a:r>
            <a:endParaRPr lang="en-CN" dirty="0"/>
          </a:p>
        </p:txBody>
      </p:sp>
    </p:spTree>
    <p:extLst>
      <p:ext uri="{BB962C8B-B14F-4D97-AF65-F5344CB8AC3E}">
        <p14:creationId xmlns:p14="http://schemas.microsoft.com/office/powerpoint/2010/main" val="314479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2ECBD-EE9C-E441-9D4E-4627070F1EBB}"/>
              </a:ext>
            </a:extLst>
          </p:cNvPr>
          <p:cNvSpPr>
            <a:spLocks noGrp="1"/>
          </p:cNvSpPr>
          <p:nvPr>
            <p:ph idx="4294967295"/>
          </p:nvPr>
        </p:nvSpPr>
        <p:spPr>
          <a:xfrm>
            <a:off x="379580" y="1153203"/>
            <a:ext cx="8229600" cy="4322930"/>
          </a:xfrm>
        </p:spPr>
        <p:txBody>
          <a:bodyPr/>
          <a:lstStyle/>
          <a:p>
            <a:r>
              <a:rPr lang="en-US" dirty="0" err="1"/>
              <a:t>由n个TABLE</a:t>
            </a:r>
            <a:r>
              <a:rPr lang="en-US" altLang="zh-CN" dirty="0"/>
              <a:t>-INSERT</a:t>
            </a:r>
            <a:r>
              <a:rPr lang="zh-CN" altLang="en-US" dirty="0"/>
              <a:t>和</a:t>
            </a:r>
            <a:r>
              <a:rPr lang="en-US" altLang="zh-CN" dirty="0"/>
              <a:t>TABLE-DELETE</a:t>
            </a:r>
            <a:r>
              <a:rPr lang="zh-CN" altLang="en-US" dirty="0"/>
              <a:t>操</a:t>
            </a:r>
            <a:r>
              <a:rPr lang="zh-CN" altLang="en-US" dirty="0">
                <a:latin typeface="宋体" panose="02010600030101010101" pitchFamily="2" charset="-122"/>
              </a:rPr>
              <a:t>作构成的序列的代价</a:t>
            </a:r>
            <a:r>
              <a:rPr lang="zh-CN" altLang="en-US" dirty="0"/>
              <a:t>的分析-</a:t>
            </a:r>
            <a:r>
              <a:rPr lang="zh-CN" altLang="en-US" dirty="0">
                <a:solidFill>
                  <a:srgbClr val="FF0000"/>
                </a:solidFill>
              </a:rPr>
              <a:t>势能法</a:t>
            </a:r>
            <a:endParaRPr lang="en-US" altLang="zh-CN" dirty="0">
              <a:solidFill>
                <a:srgbClr val="FF0000"/>
              </a:solidFill>
            </a:endParaRPr>
          </a:p>
          <a:p>
            <a:pPr lvl="1"/>
            <a:r>
              <a:rPr lang="zh-CN" altLang="en-US" dirty="0">
                <a:solidFill>
                  <a:srgbClr val="FF0000"/>
                </a:solidFill>
              </a:rPr>
              <a:t>势函数的定义</a:t>
            </a:r>
            <a:endParaRPr lang="en-US" altLang="zh-CN" dirty="0">
              <a:solidFill>
                <a:srgbClr val="FF0000"/>
              </a:solidFill>
            </a:endParaRPr>
          </a:p>
          <a:p>
            <a:endParaRPr lang="en-CN" dirty="0"/>
          </a:p>
        </p:txBody>
      </p:sp>
      <p:graphicFrame>
        <p:nvGraphicFramePr>
          <p:cNvPr id="8" name="Object 15">
            <a:extLst>
              <a:ext uri="{FF2B5EF4-FFF2-40B4-BE49-F238E27FC236}">
                <a16:creationId xmlns:a16="http://schemas.microsoft.com/office/drawing/2014/main" id="{5D94A62E-FD14-7241-85B5-DCD99A26B389}"/>
              </a:ext>
            </a:extLst>
          </p:cNvPr>
          <p:cNvGraphicFramePr>
            <a:graphicFrameLocks noChangeAspect="1"/>
          </p:cNvGraphicFramePr>
          <p:nvPr>
            <p:extLst>
              <p:ext uri="{D42A27DB-BD31-4B8C-83A1-F6EECF244321}">
                <p14:modId xmlns:p14="http://schemas.microsoft.com/office/powerpoint/2010/main" val="849649825"/>
              </p:ext>
            </p:extLst>
          </p:nvPr>
        </p:nvGraphicFramePr>
        <p:xfrm>
          <a:off x="5724128" y="1918683"/>
          <a:ext cx="3165123" cy="2214034"/>
        </p:xfrm>
        <a:graphic>
          <a:graphicData uri="http://schemas.openxmlformats.org/presentationml/2006/ole">
            <mc:AlternateContent xmlns:mc="http://schemas.openxmlformats.org/markup-compatibility/2006">
              <mc:Choice xmlns:v="urn:schemas-microsoft-com:vml" Requires="v">
                <p:oleObj spid="_x0000_s34571" r:id="rId3" imgW="1784350" imgH="1249680" progId="Visio.Drawing.6">
                  <p:embed/>
                </p:oleObj>
              </mc:Choice>
              <mc:Fallback>
                <p:oleObj r:id="rId3" imgW="1784350" imgH="1249680" progId="Visio.Drawing.6">
                  <p:embed/>
                  <p:pic>
                    <p:nvPicPr>
                      <p:cNvPr id="8" name="Object 15">
                        <a:extLst>
                          <a:ext uri="{FF2B5EF4-FFF2-40B4-BE49-F238E27FC236}">
                            <a16:creationId xmlns:a16="http://schemas.microsoft.com/office/drawing/2014/main" id="{5D94A62E-FD14-7241-85B5-DCD99A26B389}"/>
                          </a:ext>
                        </a:extLst>
                      </p:cNvPr>
                      <p:cNvPicPr/>
                      <p:nvPr/>
                    </p:nvPicPr>
                    <p:blipFill>
                      <a:blip r:embed="rId4"/>
                      <a:stretch>
                        <a:fillRect/>
                      </a:stretch>
                    </p:blipFill>
                    <p:spPr>
                      <a:xfrm>
                        <a:off x="5724128" y="1918683"/>
                        <a:ext cx="3165123" cy="2214034"/>
                      </a:xfrm>
                      <a:prstGeom prst="rect">
                        <a:avLst/>
                      </a:prstGeom>
                      <a:noFill/>
                      <a:ln w="38100">
                        <a:noFill/>
                        <a:miter/>
                      </a:ln>
                    </p:spPr>
                  </p:pic>
                </p:oleObj>
              </mc:Fallback>
            </mc:AlternateContent>
          </a:graphicData>
        </a:graphic>
      </p:graphicFrame>
      <p:graphicFrame>
        <p:nvGraphicFramePr>
          <p:cNvPr id="9" name="Object 16">
            <a:extLst>
              <a:ext uri="{FF2B5EF4-FFF2-40B4-BE49-F238E27FC236}">
                <a16:creationId xmlns:a16="http://schemas.microsoft.com/office/drawing/2014/main" id="{F674951E-5481-CE49-B184-3859D14298B8}"/>
              </a:ext>
            </a:extLst>
          </p:cNvPr>
          <p:cNvGraphicFramePr>
            <a:graphicFrameLocks noChangeAspect="1"/>
          </p:cNvGraphicFramePr>
          <p:nvPr>
            <p:extLst>
              <p:ext uri="{D42A27DB-BD31-4B8C-83A1-F6EECF244321}">
                <p14:modId xmlns:p14="http://schemas.microsoft.com/office/powerpoint/2010/main" val="585427833"/>
              </p:ext>
            </p:extLst>
          </p:nvPr>
        </p:nvGraphicFramePr>
        <p:xfrm>
          <a:off x="923595" y="2883954"/>
          <a:ext cx="4291534" cy="754372"/>
        </p:xfrm>
        <a:graphic>
          <a:graphicData uri="http://schemas.openxmlformats.org/presentationml/2006/ole">
            <mc:AlternateContent xmlns:mc="http://schemas.openxmlformats.org/markup-compatibility/2006">
              <mc:Choice xmlns:v="urn:schemas-microsoft-com:vml" Requires="v">
                <p:oleObj spid="_x0000_s34572" r:id="rId5" imgW="2603500" imgH="457200" progId="Equation.3">
                  <p:embed/>
                </p:oleObj>
              </mc:Choice>
              <mc:Fallback>
                <p:oleObj r:id="rId5" imgW="2603500" imgH="457200" progId="Equation.3">
                  <p:embed/>
                  <p:pic>
                    <p:nvPicPr>
                      <p:cNvPr id="9" name="Object 16">
                        <a:extLst>
                          <a:ext uri="{FF2B5EF4-FFF2-40B4-BE49-F238E27FC236}">
                            <a16:creationId xmlns:a16="http://schemas.microsoft.com/office/drawing/2014/main" id="{F674951E-5481-CE49-B184-3859D14298B8}"/>
                          </a:ext>
                        </a:extLst>
                      </p:cNvPr>
                      <p:cNvPicPr/>
                      <p:nvPr/>
                    </p:nvPicPr>
                    <p:blipFill>
                      <a:blip r:embed="rId6"/>
                      <a:stretch>
                        <a:fillRect/>
                      </a:stretch>
                    </p:blipFill>
                    <p:spPr>
                      <a:xfrm>
                        <a:off x="923595" y="2883954"/>
                        <a:ext cx="4291534" cy="754372"/>
                      </a:xfrm>
                      <a:prstGeom prst="rect">
                        <a:avLst/>
                      </a:prstGeom>
                      <a:solidFill>
                        <a:srgbClr val="FFFF99"/>
                      </a:solidFill>
                      <a:ln w="38100">
                        <a:noFill/>
                        <a:miter/>
                      </a:ln>
                    </p:spPr>
                  </p:pic>
                </p:oleObj>
              </mc:Fallback>
            </mc:AlternateContent>
          </a:graphicData>
        </a:graphic>
      </p:graphicFrame>
      <p:sp>
        <p:nvSpPr>
          <p:cNvPr id="11" name="Rectangle 23">
            <a:extLst>
              <a:ext uri="{FF2B5EF4-FFF2-40B4-BE49-F238E27FC236}">
                <a16:creationId xmlns:a16="http://schemas.microsoft.com/office/drawing/2014/main" id="{797C53ED-F7DB-634A-8312-FB56FF64F04A}"/>
              </a:ext>
            </a:extLst>
          </p:cNvPr>
          <p:cNvSpPr/>
          <p:nvPr/>
        </p:nvSpPr>
        <p:spPr>
          <a:xfrm>
            <a:off x="731574" y="3797388"/>
            <a:ext cx="4912077" cy="2360842"/>
          </a:xfrm>
          <a:prstGeom prst="rect">
            <a:avLst/>
          </a:prstGeom>
          <a:solidFill>
            <a:srgbClr val="00FFCC"/>
          </a:solidFill>
          <a:ln w="9525">
            <a:noFill/>
          </a:ln>
        </p:spPr>
        <p:txBody>
          <a:bodyPr wrap="none" anchor="ctr"/>
          <a:lstStyle/>
          <a:p>
            <a:pPr algn="just">
              <a:buFont typeface="Wingdings" panose="05000000000000000000" pitchFamily="2" charset="2"/>
              <a:buNone/>
            </a:pPr>
            <a:r>
              <a:rPr lang="zh-CN" altLang="en-US" sz="1778" dirty="0">
                <a:solidFill>
                  <a:srgbClr val="000066"/>
                </a:solidFill>
                <a:latin typeface="宋体" panose="02010600030101010101" pitchFamily="2" charset="-122"/>
              </a:rPr>
              <a:t>势函数的某些性质</a:t>
            </a:r>
            <a:r>
              <a:rPr lang="zh-CN" altLang="en-US" sz="1778" dirty="0">
                <a:solidFill>
                  <a:srgbClr val="000066"/>
                </a:solidFill>
              </a:rPr>
              <a:t> :</a:t>
            </a:r>
          </a:p>
          <a:p>
            <a:pPr algn="just">
              <a:buFont typeface="Wingdings" panose="05000000000000000000" pitchFamily="2" charset="2"/>
              <a:buChar char="§"/>
            </a:pPr>
            <a:r>
              <a:rPr lang="zh-CN" altLang="en-US" sz="1778" dirty="0">
                <a:solidFill>
                  <a:srgbClr val="000066"/>
                </a:solidFill>
              </a:rPr>
              <a:t>当装载因子为1/2时，势为0。</a:t>
            </a:r>
          </a:p>
          <a:p>
            <a:pPr algn="just">
              <a:buFont typeface="Wingdings" panose="05000000000000000000" pitchFamily="2" charset="2"/>
              <a:buChar char="§"/>
            </a:pPr>
            <a:r>
              <a:rPr lang="zh-CN" altLang="en-US" sz="1778" dirty="0">
                <a:solidFill>
                  <a:srgbClr val="000066"/>
                </a:solidFill>
              </a:rPr>
              <a:t>当装载因子为1时，有</a:t>
            </a:r>
            <a:r>
              <a:rPr lang="en-US" altLang="zh-CN" sz="1778" dirty="0">
                <a:solidFill>
                  <a:srgbClr val="000066"/>
                </a:solidFill>
              </a:rPr>
              <a:t>num[T]=size[T]，</a:t>
            </a:r>
            <a:r>
              <a:rPr lang="zh-CN" altLang="en-US" sz="1778" dirty="0">
                <a:solidFill>
                  <a:srgbClr val="000066"/>
                </a:solidFill>
              </a:rPr>
              <a:t>这就意</a:t>
            </a:r>
          </a:p>
          <a:p>
            <a:pPr algn="just">
              <a:buFont typeface="Wingdings" panose="05000000000000000000" pitchFamily="2" charset="2"/>
              <a:buNone/>
            </a:pPr>
            <a:r>
              <a:rPr lang="zh-CN" altLang="en-US" sz="1778" dirty="0">
                <a:solidFill>
                  <a:srgbClr val="000066"/>
                </a:solidFill>
              </a:rPr>
              <a:t>味着</a:t>
            </a:r>
            <a:r>
              <a:rPr lang="zh-CN" altLang="en-US" sz="1778" dirty="0">
                <a:solidFill>
                  <a:srgbClr val="000066"/>
                </a:solidFill>
                <a:sym typeface="Symbol" panose="05050102010706020507" pitchFamily="18" charset="2"/>
              </a:rPr>
              <a:t></a:t>
            </a:r>
            <a:r>
              <a:rPr lang="zh-CN" altLang="en-US" sz="1778" dirty="0">
                <a:solidFill>
                  <a:srgbClr val="000066"/>
                </a:solidFill>
              </a:rPr>
              <a:t>(</a:t>
            </a:r>
            <a:r>
              <a:rPr lang="en-US" altLang="zh-CN" sz="1778" dirty="0">
                <a:solidFill>
                  <a:srgbClr val="000066"/>
                </a:solidFill>
              </a:rPr>
              <a:t>T)=num[T]。</a:t>
            </a:r>
            <a:r>
              <a:rPr lang="zh-CN" altLang="en-US" sz="1778" dirty="0">
                <a:solidFill>
                  <a:srgbClr val="000066"/>
                </a:solidFill>
              </a:rPr>
              <a:t>这样当因插入一项而引起一</a:t>
            </a:r>
          </a:p>
          <a:p>
            <a:pPr algn="just">
              <a:buFont typeface="Wingdings" panose="05000000000000000000" pitchFamily="2" charset="2"/>
              <a:buNone/>
            </a:pPr>
            <a:r>
              <a:rPr lang="zh-CN" altLang="en-US" sz="1778" dirty="0">
                <a:solidFill>
                  <a:srgbClr val="000066"/>
                </a:solidFill>
              </a:rPr>
              <a:t>次扩张时，就可用势来支付其代价。</a:t>
            </a:r>
          </a:p>
          <a:p>
            <a:pPr algn="just">
              <a:buFont typeface="Wingdings" panose="05000000000000000000" pitchFamily="2" charset="2"/>
              <a:buChar char="§"/>
            </a:pPr>
            <a:r>
              <a:rPr lang="zh-CN" altLang="en-US" sz="1778" dirty="0">
                <a:solidFill>
                  <a:srgbClr val="000066"/>
                </a:solidFill>
              </a:rPr>
              <a:t>当装载因子为1/4时，</a:t>
            </a:r>
            <a:r>
              <a:rPr lang="en-US" altLang="zh-CN" sz="1778" dirty="0">
                <a:solidFill>
                  <a:srgbClr val="000066"/>
                </a:solidFill>
              </a:rPr>
              <a:t>size[T]=4</a:t>
            </a:r>
            <a:r>
              <a:rPr lang="en-US" altLang="zh-CN" sz="1778" dirty="0">
                <a:solidFill>
                  <a:srgbClr val="000066"/>
                </a:solidFill>
                <a:sym typeface="Symbol" panose="05050102010706020507" pitchFamily="18" charset="2"/>
              </a:rPr>
              <a:t></a:t>
            </a:r>
            <a:r>
              <a:rPr lang="en-US" altLang="zh-CN" sz="1778" dirty="0">
                <a:solidFill>
                  <a:srgbClr val="000066"/>
                </a:solidFill>
              </a:rPr>
              <a:t>num[T]。</a:t>
            </a:r>
            <a:r>
              <a:rPr lang="zh-CN" altLang="en-US" sz="1778" dirty="0">
                <a:solidFill>
                  <a:srgbClr val="000066"/>
                </a:solidFill>
              </a:rPr>
              <a:t>它意味</a:t>
            </a:r>
          </a:p>
          <a:p>
            <a:pPr algn="just">
              <a:buFont typeface="Wingdings" panose="05000000000000000000" pitchFamily="2" charset="2"/>
              <a:buNone/>
            </a:pPr>
            <a:r>
              <a:rPr lang="zh-CN" altLang="en-US" sz="1778" dirty="0">
                <a:solidFill>
                  <a:srgbClr val="000066"/>
                </a:solidFill>
              </a:rPr>
              <a:t>着</a:t>
            </a:r>
            <a:r>
              <a:rPr lang="zh-CN" altLang="en-US" sz="1778" dirty="0">
                <a:solidFill>
                  <a:srgbClr val="000066"/>
                </a:solidFill>
                <a:sym typeface="Symbol" panose="05050102010706020507" pitchFamily="18" charset="2"/>
              </a:rPr>
              <a:t></a:t>
            </a:r>
            <a:r>
              <a:rPr lang="zh-CN" altLang="en-US" sz="1778" dirty="0">
                <a:solidFill>
                  <a:srgbClr val="000066"/>
                </a:solidFill>
              </a:rPr>
              <a:t>(</a:t>
            </a:r>
            <a:r>
              <a:rPr lang="en-US" altLang="zh-CN" sz="1778" dirty="0">
                <a:solidFill>
                  <a:srgbClr val="000066"/>
                </a:solidFill>
              </a:rPr>
              <a:t>T)=num[T]。</a:t>
            </a:r>
            <a:r>
              <a:rPr lang="zh-CN" altLang="en-US" sz="1778" dirty="0">
                <a:solidFill>
                  <a:srgbClr val="000066"/>
                </a:solidFill>
              </a:rPr>
              <a:t>因而当删除某项引起一次收缩</a:t>
            </a:r>
          </a:p>
          <a:p>
            <a:pPr algn="just">
              <a:buFont typeface="Wingdings" panose="05000000000000000000" pitchFamily="2" charset="2"/>
              <a:buNone/>
            </a:pPr>
            <a:r>
              <a:rPr lang="zh-CN" altLang="en-US" sz="1778" dirty="0">
                <a:solidFill>
                  <a:srgbClr val="000066"/>
                </a:solidFill>
              </a:rPr>
              <a:t>时就可用势来支付其代价。</a:t>
            </a:r>
          </a:p>
        </p:txBody>
      </p:sp>
      <p:sp>
        <p:nvSpPr>
          <p:cNvPr id="7" name="TextBox 6">
            <a:extLst>
              <a:ext uri="{FF2B5EF4-FFF2-40B4-BE49-F238E27FC236}">
                <a16:creationId xmlns:a16="http://schemas.microsoft.com/office/drawing/2014/main" id="{9C76AF6B-06B0-4941-B925-24C79AD04881}"/>
              </a:ext>
            </a:extLst>
          </p:cNvPr>
          <p:cNvSpPr txBox="1"/>
          <p:nvPr/>
        </p:nvSpPr>
        <p:spPr>
          <a:xfrm>
            <a:off x="5852142" y="4645136"/>
            <a:ext cx="2304256" cy="830997"/>
          </a:xfrm>
          <a:prstGeom prst="rect">
            <a:avLst/>
          </a:prstGeom>
          <a:solidFill>
            <a:schemeClr val="bg1"/>
          </a:solidFill>
          <a:ln w="19050">
            <a:solidFill>
              <a:srgbClr val="00B050"/>
            </a:solidFill>
          </a:ln>
        </p:spPr>
        <p:txBody>
          <a:bodyPr wrap="square" rtlCol="0">
            <a:spAutoFit/>
          </a:bodyPr>
          <a:lstStyle/>
          <a:p>
            <a:pPr algn="just"/>
            <a:r>
              <a:rPr lang="zh-CN" altLang="en-CN" sz="1600" b="1" dirty="0">
                <a:solidFill>
                  <a:srgbClr val="FF0000"/>
                </a:solidFill>
              </a:rPr>
              <a:t>扩张</a:t>
            </a:r>
            <a:r>
              <a:rPr lang="zh-CN" altLang="en-US" sz="1600" b="1" dirty="0">
                <a:solidFill>
                  <a:srgbClr val="FF0000"/>
                </a:solidFill>
              </a:rPr>
              <a:t>和收缩，复制的代价都是</a:t>
            </a:r>
            <a:r>
              <a:rPr lang="en-US" altLang="zh-CN" sz="1600" b="1" dirty="0">
                <a:solidFill>
                  <a:srgbClr val="FF0000"/>
                </a:solidFill>
              </a:rPr>
              <a:t>num[T]</a:t>
            </a:r>
            <a:r>
              <a:rPr lang="zh-CN" altLang="en-US" sz="1600" b="1" dirty="0">
                <a:solidFill>
                  <a:srgbClr val="FF0000"/>
                </a:solidFill>
              </a:rPr>
              <a:t>，势能都刚好足够支付复制代价</a:t>
            </a:r>
          </a:p>
        </p:txBody>
      </p:sp>
      <p:sp>
        <p:nvSpPr>
          <p:cNvPr id="4" name="Slide Number Placeholder 3">
            <a:extLst>
              <a:ext uri="{FF2B5EF4-FFF2-40B4-BE49-F238E27FC236}">
                <a16:creationId xmlns:a16="http://schemas.microsoft.com/office/drawing/2014/main" id="{649A9CE2-5F87-1D43-8545-9711BFF0C057}"/>
              </a:ext>
            </a:extLst>
          </p:cNvPr>
          <p:cNvSpPr>
            <a:spLocks noGrp="1"/>
          </p:cNvSpPr>
          <p:nvPr>
            <p:ph type="sldNum" sz="quarter" idx="12"/>
          </p:nvPr>
        </p:nvSpPr>
        <p:spPr/>
        <p:txBody>
          <a:bodyPr/>
          <a:lstStyle/>
          <a:p>
            <a:fld id="{0063EC4C-CFD8-4F45-A0A2-30028C1F73DB}" type="slidenum">
              <a:rPr lang="en-CN" smtClean="0"/>
              <a:pPr/>
              <a:t>50</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A874EA81-3A87-D749-99D9-1B9088B8BD0D}"/>
              </a:ext>
            </a:extLst>
          </p:cNvPr>
          <p:cNvSpPr>
            <a:spLocks noGrp="1"/>
          </p:cNvSpPr>
          <p:nvPr>
            <p:ph type="title"/>
          </p:nvPr>
        </p:nvSpPr>
        <p:spPr/>
        <p:txBody>
          <a:bodyPr/>
          <a:lstStyle/>
          <a:p>
            <a:r>
              <a:rPr lang="en-CN" dirty="0"/>
              <a:t>动态表</a:t>
            </a:r>
            <a:r>
              <a:rPr lang="en-US" altLang="zh-CN" dirty="0"/>
              <a:t>-</a:t>
            </a:r>
            <a:r>
              <a:rPr lang="zh-CN" altLang="en-US" sz="3600" dirty="0">
                <a:solidFill>
                  <a:srgbClr val="FF0000"/>
                </a:solidFill>
              </a:rPr>
              <a:t>表的扩张和收缩</a:t>
            </a:r>
            <a:endParaRPr lang="en-CN" dirty="0"/>
          </a:p>
        </p:txBody>
      </p:sp>
    </p:spTree>
    <p:extLst>
      <p:ext uri="{BB962C8B-B14F-4D97-AF65-F5344CB8AC3E}">
        <p14:creationId xmlns:p14="http://schemas.microsoft.com/office/powerpoint/2010/main" val="345993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2ECBD-EE9C-E441-9D4E-4627070F1EBB}"/>
              </a:ext>
            </a:extLst>
          </p:cNvPr>
          <p:cNvSpPr>
            <a:spLocks noGrp="1"/>
          </p:cNvSpPr>
          <p:nvPr>
            <p:ph idx="4294967295"/>
          </p:nvPr>
        </p:nvSpPr>
        <p:spPr>
          <a:xfrm>
            <a:off x="407253" y="1231670"/>
            <a:ext cx="8229600" cy="4322930"/>
          </a:xfrm>
        </p:spPr>
        <p:txBody>
          <a:bodyPr/>
          <a:lstStyle/>
          <a:p>
            <a:r>
              <a:rPr lang="en-US" dirty="0" err="1"/>
              <a:t>由n个TABLE</a:t>
            </a:r>
            <a:r>
              <a:rPr lang="en-US" altLang="zh-CN" dirty="0"/>
              <a:t>-INSERT</a:t>
            </a:r>
            <a:r>
              <a:rPr lang="zh-CN" altLang="en-US" dirty="0"/>
              <a:t>和</a:t>
            </a:r>
            <a:r>
              <a:rPr lang="en-US" altLang="zh-CN" dirty="0"/>
              <a:t>TABLE-DELETE</a:t>
            </a:r>
            <a:r>
              <a:rPr lang="zh-CN" altLang="en-US" dirty="0"/>
              <a:t>操</a:t>
            </a:r>
            <a:r>
              <a:rPr lang="zh-CN" altLang="en-US" dirty="0">
                <a:latin typeface="宋体" panose="02010600030101010101" pitchFamily="2" charset="-122"/>
              </a:rPr>
              <a:t>作构成的序列的代价</a:t>
            </a:r>
            <a:r>
              <a:rPr lang="zh-CN" altLang="en-US" dirty="0"/>
              <a:t>的分析-</a:t>
            </a:r>
            <a:r>
              <a:rPr lang="zh-CN" altLang="en-US" dirty="0">
                <a:solidFill>
                  <a:srgbClr val="FF0000"/>
                </a:solidFill>
              </a:rPr>
              <a:t>势能法</a:t>
            </a:r>
            <a:endParaRPr lang="en-US" altLang="zh-CN" dirty="0">
              <a:solidFill>
                <a:srgbClr val="FF0000"/>
              </a:solidFill>
            </a:endParaRPr>
          </a:p>
          <a:p>
            <a:pPr lvl="1"/>
            <a:r>
              <a:rPr lang="zh-CN" altLang="en-US" dirty="0">
                <a:solidFill>
                  <a:srgbClr val="FF0000"/>
                </a:solidFill>
              </a:rPr>
              <a:t>势函数的定义</a:t>
            </a:r>
            <a:endParaRPr lang="en-US" altLang="zh-CN" dirty="0">
              <a:solidFill>
                <a:srgbClr val="FF0000"/>
              </a:solidFill>
            </a:endParaRPr>
          </a:p>
          <a:p>
            <a:endParaRPr lang="en-CN" dirty="0"/>
          </a:p>
        </p:txBody>
      </p:sp>
      <p:graphicFrame>
        <p:nvGraphicFramePr>
          <p:cNvPr id="8" name="Object 15">
            <a:extLst>
              <a:ext uri="{FF2B5EF4-FFF2-40B4-BE49-F238E27FC236}">
                <a16:creationId xmlns:a16="http://schemas.microsoft.com/office/drawing/2014/main" id="{5D94A62E-FD14-7241-85B5-DCD99A26B389}"/>
              </a:ext>
            </a:extLst>
          </p:cNvPr>
          <p:cNvGraphicFramePr>
            <a:graphicFrameLocks noChangeAspect="1"/>
          </p:cNvGraphicFramePr>
          <p:nvPr/>
        </p:nvGraphicFramePr>
        <p:xfrm>
          <a:off x="5724128" y="1918683"/>
          <a:ext cx="3165123" cy="2214034"/>
        </p:xfrm>
        <a:graphic>
          <a:graphicData uri="http://schemas.openxmlformats.org/presentationml/2006/ole">
            <mc:AlternateContent xmlns:mc="http://schemas.openxmlformats.org/markup-compatibility/2006">
              <mc:Choice xmlns:v="urn:schemas-microsoft-com:vml" Requires="v">
                <p:oleObj spid="_x0000_s35587" r:id="rId3" imgW="1784350" imgH="1249680" progId="Visio.Drawing.6">
                  <p:embed/>
                </p:oleObj>
              </mc:Choice>
              <mc:Fallback>
                <p:oleObj r:id="rId3" imgW="1784350" imgH="1249680" progId="Visio.Drawing.6">
                  <p:embed/>
                  <p:pic>
                    <p:nvPicPr>
                      <p:cNvPr id="8" name="Object 15">
                        <a:extLst>
                          <a:ext uri="{FF2B5EF4-FFF2-40B4-BE49-F238E27FC236}">
                            <a16:creationId xmlns:a16="http://schemas.microsoft.com/office/drawing/2014/main" id="{5D94A62E-FD14-7241-85B5-DCD99A26B389}"/>
                          </a:ext>
                        </a:extLst>
                      </p:cNvPr>
                      <p:cNvPicPr/>
                      <p:nvPr/>
                    </p:nvPicPr>
                    <p:blipFill>
                      <a:blip r:embed="rId4"/>
                      <a:stretch>
                        <a:fillRect/>
                      </a:stretch>
                    </p:blipFill>
                    <p:spPr>
                      <a:xfrm>
                        <a:off x="5724128" y="1918683"/>
                        <a:ext cx="3165123" cy="2214034"/>
                      </a:xfrm>
                      <a:prstGeom prst="rect">
                        <a:avLst/>
                      </a:prstGeom>
                      <a:noFill/>
                      <a:ln w="38100">
                        <a:noFill/>
                        <a:miter/>
                      </a:ln>
                    </p:spPr>
                  </p:pic>
                </p:oleObj>
              </mc:Fallback>
            </mc:AlternateContent>
          </a:graphicData>
        </a:graphic>
      </p:graphicFrame>
      <p:graphicFrame>
        <p:nvGraphicFramePr>
          <p:cNvPr id="9" name="Object 16">
            <a:extLst>
              <a:ext uri="{FF2B5EF4-FFF2-40B4-BE49-F238E27FC236}">
                <a16:creationId xmlns:a16="http://schemas.microsoft.com/office/drawing/2014/main" id="{F674951E-5481-CE49-B184-3859D14298B8}"/>
              </a:ext>
            </a:extLst>
          </p:cNvPr>
          <p:cNvGraphicFramePr>
            <a:graphicFrameLocks noChangeAspect="1"/>
          </p:cNvGraphicFramePr>
          <p:nvPr/>
        </p:nvGraphicFramePr>
        <p:xfrm>
          <a:off x="923595" y="2883954"/>
          <a:ext cx="4291534" cy="754372"/>
        </p:xfrm>
        <a:graphic>
          <a:graphicData uri="http://schemas.openxmlformats.org/presentationml/2006/ole">
            <mc:AlternateContent xmlns:mc="http://schemas.openxmlformats.org/markup-compatibility/2006">
              <mc:Choice xmlns:v="urn:schemas-microsoft-com:vml" Requires="v">
                <p:oleObj spid="_x0000_s35588" r:id="rId5" imgW="2603500" imgH="457200" progId="Equation.3">
                  <p:embed/>
                </p:oleObj>
              </mc:Choice>
              <mc:Fallback>
                <p:oleObj r:id="rId5" imgW="2603500" imgH="457200" progId="Equation.3">
                  <p:embed/>
                  <p:pic>
                    <p:nvPicPr>
                      <p:cNvPr id="9" name="Object 16">
                        <a:extLst>
                          <a:ext uri="{FF2B5EF4-FFF2-40B4-BE49-F238E27FC236}">
                            <a16:creationId xmlns:a16="http://schemas.microsoft.com/office/drawing/2014/main" id="{F674951E-5481-CE49-B184-3859D14298B8}"/>
                          </a:ext>
                        </a:extLst>
                      </p:cNvPr>
                      <p:cNvPicPr/>
                      <p:nvPr/>
                    </p:nvPicPr>
                    <p:blipFill>
                      <a:blip r:embed="rId6"/>
                      <a:stretch>
                        <a:fillRect/>
                      </a:stretch>
                    </p:blipFill>
                    <p:spPr>
                      <a:xfrm>
                        <a:off x="923595" y="2883954"/>
                        <a:ext cx="4291534" cy="754372"/>
                      </a:xfrm>
                      <a:prstGeom prst="rect">
                        <a:avLst/>
                      </a:prstGeom>
                      <a:solidFill>
                        <a:srgbClr val="FFFF99"/>
                      </a:solidFill>
                      <a:ln w="38100">
                        <a:noFill/>
                        <a:miter/>
                      </a:ln>
                    </p:spPr>
                  </p:pic>
                </p:oleObj>
              </mc:Fallback>
            </mc:AlternateContent>
          </a:graphicData>
        </a:graphic>
      </p:graphicFrame>
      <p:sp>
        <p:nvSpPr>
          <p:cNvPr id="12" name="Rectangle 25">
            <a:extLst>
              <a:ext uri="{FF2B5EF4-FFF2-40B4-BE49-F238E27FC236}">
                <a16:creationId xmlns:a16="http://schemas.microsoft.com/office/drawing/2014/main" id="{077D8F8B-252E-1548-9660-7E34F3B09E55}"/>
              </a:ext>
            </a:extLst>
          </p:cNvPr>
          <p:cNvSpPr>
            <a:spLocks noChangeArrowheads="1"/>
          </p:cNvSpPr>
          <p:nvPr/>
        </p:nvSpPr>
        <p:spPr bwMode="auto">
          <a:xfrm>
            <a:off x="923595" y="3875965"/>
            <a:ext cx="4297679" cy="543278"/>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812810" eaLnBrk="1" hangingPunct="1">
              <a:defRPr/>
            </a:pPr>
            <a:r>
              <a:rPr lang="zh-CN" altLang="en-US" sz="1778" dirty="0">
                <a:solidFill>
                  <a:srgbClr val="000066"/>
                </a:solidFill>
              </a:rPr>
              <a:t>第</a:t>
            </a:r>
            <a:r>
              <a:rPr lang="en-US" altLang="zh-CN" sz="1778" dirty="0" err="1">
                <a:solidFill>
                  <a:srgbClr val="000066"/>
                </a:solidFill>
              </a:rPr>
              <a:t>i</a:t>
            </a:r>
            <a:r>
              <a:rPr lang="zh-CN" altLang="en-US" sz="1778" dirty="0">
                <a:solidFill>
                  <a:srgbClr val="000066"/>
                </a:solidFill>
              </a:rPr>
              <a:t>次操作的平摊代价</a:t>
            </a:r>
            <a:r>
              <a:rPr lang="en-US" altLang="zh-CN" sz="1778" dirty="0">
                <a:solidFill>
                  <a:srgbClr val="000066"/>
                </a:solidFill>
              </a:rPr>
              <a:t>：</a:t>
            </a:r>
            <a:r>
              <a:rPr lang="en-US" altLang="zh-CN" sz="1778" dirty="0" err="1">
                <a:solidFill>
                  <a:srgbClr val="000066"/>
                </a:solidFill>
              </a:rPr>
              <a:t>c</a:t>
            </a:r>
            <a:r>
              <a:rPr lang="en-US" altLang="zh-CN" sz="1778" baseline="30000" dirty="0" err="1">
                <a:solidFill>
                  <a:srgbClr val="000066"/>
                </a:solidFill>
              </a:rPr>
              <a:t>’</a:t>
            </a:r>
            <a:r>
              <a:rPr lang="en-US" altLang="zh-CN" sz="1778" baseline="-30000" dirty="0" err="1">
                <a:solidFill>
                  <a:srgbClr val="000066"/>
                </a:solidFill>
              </a:rPr>
              <a:t>i</a:t>
            </a:r>
            <a:r>
              <a:rPr lang="en-US" altLang="zh-CN" sz="1778" dirty="0" err="1">
                <a:solidFill>
                  <a:srgbClr val="000066"/>
                </a:solidFill>
                <a:latin typeface="宋体" panose="02010600030101010101" pitchFamily="2" charset="-122"/>
              </a:rPr>
              <a:t>＝</a:t>
            </a:r>
            <a:r>
              <a:rPr lang="en-US" altLang="zh-CN" sz="1778" dirty="0" err="1">
                <a:solidFill>
                  <a:srgbClr val="000066"/>
                </a:solidFill>
              </a:rPr>
              <a:t>c</a:t>
            </a:r>
            <a:r>
              <a:rPr lang="en-US" altLang="zh-CN" sz="1778" baseline="-30000" dirty="0" err="1">
                <a:solidFill>
                  <a:srgbClr val="000066"/>
                </a:solidFill>
              </a:rPr>
              <a:t>i</a:t>
            </a:r>
            <a:r>
              <a:rPr lang="en-US" altLang="zh-CN" sz="1778" baseline="-30000" dirty="0">
                <a:solidFill>
                  <a:srgbClr val="000066"/>
                </a:solidFill>
              </a:rPr>
              <a:t> </a:t>
            </a:r>
            <a:r>
              <a:rPr lang="en-US" altLang="zh-CN" sz="1778" dirty="0">
                <a:solidFill>
                  <a:srgbClr val="000066"/>
                </a:solidFill>
              </a:rPr>
              <a:t>+ </a:t>
            </a:r>
            <a:r>
              <a:rPr lang="en-US" altLang="zh-CN" sz="1778" dirty="0">
                <a:solidFill>
                  <a:srgbClr val="000066"/>
                </a:solidFill>
                <a:sym typeface="Symbol" panose="05050102010706020507" pitchFamily="18" charset="2"/>
              </a:rPr>
              <a:t></a:t>
            </a:r>
            <a:r>
              <a:rPr lang="en-US" altLang="zh-CN" sz="1778" dirty="0">
                <a:solidFill>
                  <a:srgbClr val="000066"/>
                </a:solidFill>
              </a:rPr>
              <a:t>(</a:t>
            </a:r>
            <a:r>
              <a:rPr lang="en-US" altLang="zh-CN" sz="1778" dirty="0" err="1">
                <a:solidFill>
                  <a:srgbClr val="000066"/>
                </a:solidFill>
              </a:rPr>
              <a:t>T</a:t>
            </a:r>
            <a:r>
              <a:rPr lang="en-US" altLang="zh-CN" sz="1778" baseline="-30000" dirty="0" err="1">
                <a:solidFill>
                  <a:srgbClr val="000066"/>
                </a:solidFill>
              </a:rPr>
              <a:t>i</a:t>
            </a:r>
            <a:r>
              <a:rPr lang="en-US" altLang="zh-CN" sz="1778" dirty="0">
                <a:solidFill>
                  <a:srgbClr val="000066"/>
                </a:solidFill>
              </a:rPr>
              <a:t>)-</a:t>
            </a:r>
            <a:r>
              <a:rPr lang="en-US" altLang="zh-CN" sz="1778" dirty="0">
                <a:solidFill>
                  <a:srgbClr val="000066"/>
                </a:solidFill>
                <a:sym typeface="Symbol" panose="05050102010706020507" pitchFamily="18" charset="2"/>
              </a:rPr>
              <a:t></a:t>
            </a:r>
            <a:r>
              <a:rPr lang="en-US" altLang="zh-CN" sz="1778" dirty="0">
                <a:solidFill>
                  <a:srgbClr val="000066"/>
                </a:solidFill>
              </a:rPr>
              <a:t>(T</a:t>
            </a:r>
            <a:r>
              <a:rPr lang="en-US" altLang="zh-CN" sz="1778" baseline="-30000" dirty="0">
                <a:solidFill>
                  <a:srgbClr val="000066"/>
                </a:solidFill>
              </a:rPr>
              <a:t>i-1</a:t>
            </a:r>
            <a:r>
              <a:rPr lang="en-US" altLang="zh-CN" sz="1778" dirty="0">
                <a:solidFill>
                  <a:srgbClr val="000066"/>
                </a:solidFill>
              </a:rPr>
              <a:t>)</a:t>
            </a:r>
            <a:r>
              <a:rPr lang="en-US" altLang="zh-CN" sz="1778" dirty="0"/>
              <a:t> </a:t>
            </a:r>
          </a:p>
        </p:txBody>
      </p:sp>
      <p:sp>
        <p:nvSpPr>
          <p:cNvPr id="13" name="Rectangle 28">
            <a:extLst>
              <a:ext uri="{FF2B5EF4-FFF2-40B4-BE49-F238E27FC236}">
                <a16:creationId xmlns:a16="http://schemas.microsoft.com/office/drawing/2014/main" id="{19062A18-AD7E-9C43-9EDD-5A4CF4A445A4}"/>
              </a:ext>
            </a:extLst>
          </p:cNvPr>
          <p:cNvSpPr/>
          <p:nvPr/>
        </p:nvSpPr>
        <p:spPr>
          <a:xfrm>
            <a:off x="929432" y="4426523"/>
            <a:ext cx="4285390" cy="419214"/>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solidFill>
                  <a:srgbClr val="000066"/>
                </a:solidFill>
                <a:latin typeface="宋体" panose="02010600030101010101" pitchFamily="2" charset="-122"/>
              </a:rPr>
              <a:t>第</a:t>
            </a:r>
            <a:r>
              <a:rPr lang="en-US" altLang="zh-CN" sz="1778" dirty="0">
                <a:solidFill>
                  <a:srgbClr val="000066"/>
                </a:solidFill>
              </a:rPr>
              <a:t>i</a:t>
            </a:r>
            <a:r>
              <a:rPr lang="zh-CN" altLang="en-US" sz="1778" dirty="0">
                <a:solidFill>
                  <a:srgbClr val="000066"/>
                </a:solidFill>
                <a:latin typeface="宋体" panose="02010600030101010101" pitchFamily="2" charset="-122"/>
              </a:rPr>
              <a:t>次操作是</a:t>
            </a:r>
            <a:r>
              <a:rPr lang="en-US" altLang="zh-CN" sz="1778" dirty="0">
                <a:solidFill>
                  <a:srgbClr val="000066"/>
                </a:solidFill>
              </a:rPr>
              <a:t>TABLE—INSERT ：</a:t>
            </a:r>
            <a:r>
              <a:rPr lang="zh-CN" altLang="en-US" sz="1778" dirty="0">
                <a:solidFill>
                  <a:srgbClr val="000066"/>
                </a:solidFill>
              </a:rPr>
              <a:t>未扩张</a:t>
            </a:r>
          </a:p>
        </p:txBody>
      </p:sp>
      <p:sp>
        <p:nvSpPr>
          <p:cNvPr id="14" name="Rectangle 31">
            <a:extLst>
              <a:ext uri="{FF2B5EF4-FFF2-40B4-BE49-F238E27FC236}">
                <a16:creationId xmlns:a16="http://schemas.microsoft.com/office/drawing/2014/main" id="{54787A1E-75E2-F649-B9BA-87E545EB3C49}"/>
              </a:ext>
            </a:extLst>
          </p:cNvPr>
          <p:cNvSpPr/>
          <p:nvPr/>
        </p:nvSpPr>
        <p:spPr>
          <a:xfrm>
            <a:off x="923595" y="4853016"/>
            <a:ext cx="4291534" cy="419214"/>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solidFill>
                  <a:srgbClr val="000066"/>
                </a:solidFill>
                <a:latin typeface="宋体" panose="02010600030101010101" pitchFamily="2" charset="-122"/>
              </a:rPr>
              <a:t>第</a:t>
            </a:r>
            <a:r>
              <a:rPr lang="en-US" altLang="zh-CN" sz="1778" dirty="0">
                <a:solidFill>
                  <a:srgbClr val="000066"/>
                </a:solidFill>
              </a:rPr>
              <a:t>i</a:t>
            </a:r>
            <a:r>
              <a:rPr lang="zh-CN" altLang="en-US" sz="1778" dirty="0">
                <a:solidFill>
                  <a:srgbClr val="000066"/>
                </a:solidFill>
                <a:latin typeface="宋体" panose="02010600030101010101" pitchFamily="2" charset="-122"/>
              </a:rPr>
              <a:t>次操作是</a:t>
            </a:r>
            <a:r>
              <a:rPr lang="en-US" altLang="zh-CN" sz="1778" dirty="0">
                <a:solidFill>
                  <a:srgbClr val="000066"/>
                </a:solidFill>
              </a:rPr>
              <a:t>TABLE—INSERT ：</a:t>
            </a:r>
            <a:r>
              <a:rPr lang="zh-CN" altLang="en-US" sz="1778" dirty="0">
                <a:solidFill>
                  <a:srgbClr val="000066"/>
                </a:solidFill>
              </a:rPr>
              <a:t>扩张</a:t>
            </a:r>
          </a:p>
        </p:txBody>
      </p:sp>
      <p:sp>
        <p:nvSpPr>
          <p:cNvPr id="15" name="Rectangle 33">
            <a:extLst>
              <a:ext uri="{FF2B5EF4-FFF2-40B4-BE49-F238E27FC236}">
                <a16:creationId xmlns:a16="http://schemas.microsoft.com/office/drawing/2014/main" id="{BA3B0736-715D-9F4D-98D1-29B8D6225965}"/>
              </a:ext>
            </a:extLst>
          </p:cNvPr>
          <p:cNvSpPr/>
          <p:nvPr/>
        </p:nvSpPr>
        <p:spPr>
          <a:xfrm>
            <a:off x="929433" y="5275550"/>
            <a:ext cx="4291534" cy="419214"/>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solidFill>
                  <a:srgbClr val="000066"/>
                </a:solidFill>
                <a:latin typeface="宋体" panose="02010600030101010101" pitchFamily="2" charset="-122"/>
              </a:rPr>
              <a:t>第</a:t>
            </a:r>
            <a:r>
              <a:rPr lang="en-US" altLang="zh-CN" sz="1778" dirty="0">
                <a:solidFill>
                  <a:srgbClr val="000066"/>
                </a:solidFill>
              </a:rPr>
              <a:t>i</a:t>
            </a:r>
            <a:r>
              <a:rPr lang="zh-CN" altLang="en-US" sz="1778" dirty="0">
                <a:solidFill>
                  <a:srgbClr val="000066"/>
                </a:solidFill>
                <a:latin typeface="宋体" panose="02010600030101010101" pitchFamily="2" charset="-122"/>
              </a:rPr>
              <a:t>次操作是</a:t>
            </a:r>
            <a:r>
              <a:rPr lang="en-US" altLang="zh-CN" sz="1778" dirty="0">
                <a:solidFill>
                  <a:srgbClr val="000066"/>
                </a:solidFill>
              </a:rPr>
              <a:t>TABLE—DELETE ：</a:t>
            </a:r>
            <a:r>
              <a:rPr lang="zh-CN" altLang="en-US" sz="1778" dirty="0">
                <a:solidFill>
                  <a:srgbClr val="000066"/>
                </a:solidFill>
              </a:rPr>
              <a:t>未收缩</a:t>
            </a:r>
          </a:p>
        </p:txBody>
      </p:sp>
      <p:sp>
        <p:nvSpPr>
          <p:cNvPr id="16" name="Rectangle 35">
            <a:extLst>
              <a:ext uri="{FF2B5EF4-FFF2-40B4-BE49-F238E27FC236}">
                <a16:creationId xmlns:a16="http://schemas.microsoft.com/office/drawing/2014/main" id="{F2067351-03D3-BF4F-A113-B8B620EFB2AC}"/>
              </a:ext>
            </a:extLst>
          </p:cNvPr>
          <p:cNvSpPr/>
          <p:nvPr/>
        </p:nvSpPr>
        <p:spPr>
          <a:xfrm>
            <a:off x="929433" y="5698085"/>
            <a:ext cx="4291534" cy="419214"/>
          </a:xfrm>
          <a:prstGeom prst="rect">
            <a:avLst/>
          </a:prstGeom>
          <a:solidFill>
            <a:srgbClr val="00FFCC"/>
          </a:solidFill>
          <a:ln w="9525">
            <a:noFill/>
          </a:ln>
        </p:spPr>
        <p:txBody>
          <a:bodyPr wrap="none" anchor="ctr"/>
          <a:lstStyle/>
          <a:p>
            <a:pPr>
              <a:buFont typeface="Wingdings" panose="05000000000000000000" pitchFamily="2" charset="2"/>
              <a:buNone/>
            </a:pPr>
            <a:r>
              <a:rPr lang="zh-CN" altLang="en-US" sz="1778" dirty="0">
                <a:solidFill>
                  <a:srgbClr val="000066"/>
                </a:solidFill>
                <a:latin typeface="宋体" panose="02010600030101010101" pitchFamily="2" charset="-122"/>
              </a:rPr>
              <a:t>第</a:t>
            </a:r>
            <a:r>
              <a:rPr lang="en-US" altLang="zh-CN" sz="1778" dirty="0">
                <a:solidFill>
                  <a:srgbClr val="000066"/>
                </a:solidFill>
              </a:rPr>
              <a:t>i</a:t>
            </a:r>
            <a:r>
              <a:rPr lang="zh-CN" altLang="en-US" sz="1778" dirty="0">
                <a:solidFill>
                  <a:srgbClr val="000066"/>
                </a:solidFill>
                <a:latin typeface="宋体" panose="02010600030101010101" pitchFamily="2" charset="-122"/>
              </a:rPr>
              <a:t>次操作是</a:t>
            </a:r>
            <a:r>
              <a:rPr lang="en-US" altLang="zh-CN" sz="1778" dirty="0">
                <a:solidFill>
                  <a:srgbClr val="000066"/>
                </a:solidFill>
              </a:rPr>
              <a:t>TABLE—DELETE ：</a:t>
            </a:r>
            <a:r>
              <a:rPr lang="zh-CN" altLang="en-US" sz="1778" dirty="0">
                <a:solidFill>
                  <a:srgbClr val="000066"/>
                </a:solidFill>
              </a:rPr>
              <a:t>收缩</a:t>
            </a:r>
          </a:p>
        </p:txBody>
      </p:sp>
      <p:sp>
        <p:nvSpPr>
          <p:cNvPr id="17" name="Rectangle 30">
            <a:extLst>
              <a:ext uri="{FF2B5EF4-FFF2-40B4-BE49-F238E27FC236}">
                <a16:creationId xmlns:a16="http://schemas.microsoft.com/office/drawing/2014/main" id="{6B035046-0D8C-9549-AC33-407C8B0B4620}"/>
              </a:ext>
            </a:extLst>
          </p:cNvPr>
          <p:cNvSpPr/>
          <p:nvPr/>
        </p:nvSpPr>
        <p:spPr>
          <a:xfrm>
            <a:off x="5255254" y="4453711"/>
            <a:ext cx="1016000" cy="338667"/>
          </a:xfrm>
          <a:prstGeom prst="rect">
            <a:avLst/>
          </a:prstGeom>
          <a:solidFill>
            <a:srgbClr val="00FFCC"/>
          </a:solidFill>
          <a:ln w="9525">
            <a:noFill/>
          </a:ln>
        </p:spPr>
        <p:txBody>
          <a:bodyPr wrap="none" anchor="ctr"/>
          <a:lstStyle/>
          <a:p>
            <a:pPr algn="ctr">
              <a:buFont typeface="Wingdings" panose="05000000000000000000" pitchFamily="2" charset="2"/>
              <a:buNone/>
            </a:pPr>
            <a:r>
              <a:rPr lang="en-US" altLang="zh-CN" sz="2560" dirty="0">
                <a:solidFill>
                  <a:srgbClr val="FF0000"/>
                </a:solidFill>
              </a:rPr>
              <a:t>c</a:t>
            </a:r>
            <a:r>
              <a:rPr lang="en-US" altLang="zh-CN" sz="2560" baseline="30000" dirty="0">
                <a:solidFill>
                  <a:srgbClr val="FF0000"/>
                </a:solidFill>
              </a:rPr>
              <a:t>’</a:t>
            </a:r>
            <a:r>
              <a:rPr lang="en-US" altLang="zh-CN" sz="2560" baseline="-30000" dirty="0">
                <a:solidFill>
                  <a:srgbClr val="FF0000"/>
                </a:solidFill>
              </a:rPr>
              <a:t>i</a:t>
            </a:r>
            <a:r>
              <a:rPr lang="en-US" altLang="zh-CN" sz="2560" dirty="0">
                <a:solidFill>
                  <a:srgbClr val="FF0000"/>
                </a:solidFill>
                <a:sym typeface="Symbol" panose="05050102010706020507" pitchFamily="18" charset="2"/>
              </a:rPr>
              <a:t></a:t>
            </a:r>
            <a:r>
              <a:rPr lang="en-US" altLang="zh-CN" sz="2560" dirty="0">
                <a:solidFill>
                  <a:srgbClr val="FF0000"/>
                </a:solidFill>
              </a:rPr>
              <a:t> 3</a:t>
            </a:r>
          </a:p>
        </p:txBody>
      </p:sp>
      <p:sp>
        <p:nvSpPr>
          <p:cNvPr id="18" name="Rectangle 32">
            <a:extLst>
              <a:ext uri="{FF2B5EF4-FFF2-40B4-BE49-F238E27FC236}">
                <a16:creationId xmlns:a16="http://schemas.microsoft.com/office/drawing/2014/main" id="{4AB94493-AD09-374D-B19A-C4DCB7E1DEC0}"/>
              </a:ext>
            </a:extLst>
          </p:cNvPr>
          <p:cNvSpPr/>
          <p:nvPr/>
        </p:nvSpPr>
        <p:spPr>
          <a:xfrm>
            <a:off x="5255254" y="4893290"/>
            <a:ext cx="1016000" cy="338667"/>
          </a:xfrm>
          <a:prstGeom prst="rect">
            <a:avLst/>
          </a:prstGeom>
          <a:solidFill>
            <a:srgbClr val="00FFCC"/>
          </a:solidFill>
          <a:ln w="9525">
            <a:noFill/>
          </a:ln>
        </p:spPr>
        <p:txBody>
          <a:bodyPr wrap="none" anchor="ctr"/>
          <a:lstStyle/>
          <a:p>
            <a:pPr algn="ctr">
              <a:buFont typeface="Wingdings" panose="05000000000000000000" pitchFamily="2" charset="2"/>
              <a:buNone/>
            </a:pPr>
            <a:r>
              <a:rPr lang="en-US" altLang="zh-CN" sz="2560" dirty="0">
                <a:solidFill>
                  <a:srgbClr val="FF0000"/>
                </a:solidFill>
              </a:rPr>
              <a:t>c</a:t>
            </a:r>
            <a:r>
              <a:rPr lang="en-US" altLang="zh-CN" sz="2560" baseline="30000" dirty="0">
                <a:solidFill>
                  <a:srgbClr val="FF0000"/>
                </a:solidFill>
              </a:rPr>
              <a:t>’</a:t>
            </a:r>
            <a:r>
              <a:rPr lang="en-US" altLang="zh-CN" sz="2560" baseline="-30000" dirty="0">
                <a:solidFill>
                  <a:srgbClr val="FF0000"/>
                </a:solidFill>
              </a:rPr>
              <a:t>i</a:t>
            </a:r>
            <a:r>
              <a:rPr lang="en-US" altLang="zh-CN" sz="2560" dirty="0">
                <a:solidFill>
                  <a:srgbClr val="FF0000"/>
                </a:solidFill>
                <a:sym typeface="Symbol" panose="05050102010706020507" pitchFamily="18" charset="2"/>
              </a:rPr>
              <a:t></a:t>
            </a:r>
            <a:r>
              <a:rPr lang="en-US" altLang="zh-CN" sz="2560" dirty="0">
                <a:solidFill>
                  <a:srgbClr val="FF0000"/>
                </a:solidFill>
              </a:rPr>
              <a:t> 3</a:t>
            </a:r>
          </a:p>
        </p:txBody>
      </p:sp>
      <p:sp>
        <p:nvSpPr>
          <p:cNvPr id="19" name="Rectangle 34">
            <a:extLst>
              <a:ext uri="{FF2B5EF4-FFF2-40B4-BE49-F238E27FC236}">
                <a16:creationId xmlns:a16="http://schemas.microsoft.com/office/drawing/2014/main" id="{C90642BB-0DF5-3841-B4DE-2F236792A860}"/>
              </a:ext>
            </a:extLst>
          </p:cNvPr>
          <p:cNvSpPr/>
          <p:nvPr/>
        </p:nvSpPr>
        <p:spPr>
          <a:xfrm>
            <a:off x="5261666" y="5332868"/>
            <a:ext cx="1016000" cy="338667"/>
          </a:xfrm>
          <a:prstGeom prst="rect">
            <a:avLst/>
          </a:prstGeom>
          <a:solidFill>
            <a:srgbClr val="00FFCC"/>
          </a:solidFill>
          <a:ln w="9525">
            <a:noFill/>
          </a:ln>
        </p:spPr>
        <p:txBody>
          <a:bodyPr wrap="none" anchor="ctr"/>
          <a:lstStyle/>
          <a:p>
            <a:pPr algn="ctr">
              <a:buFont typeface="Wingdings" panose="05000000000000000000" pitchFamily="2" charset="2"/>
              <a:buNone/>
            </a:pPr>
            <a:r>
              <a:rPr lang="en-US" altLang="zh-CN" sz="2560" dirty="0">
                <a:solidFill>
                  <a:srgbClr val="FF0000"/>
                </a:solidFill>
              </a:rPr>
              <a:t>c</a:t>
            </a:r>
            <a:r>
              <a:rPr lang="en-US" altLang="zh-CN" sz="2560" baseline="30000" dirty="0">
                <a:solidFill>
                  <a:srgbClr val="FF0000"/>
                </a:solidFill>
              </a:rPr>
              <a:t>’</a:t>
            </a:r>
            <a:r>
              <a:rPr lang="en-US" altLang="zh-CN" sz="2560" baseline="-30000" dirty="0">
                <a:solidFill>
                  <a:srgbClr val="FF0000"/>
                </a:solidFill>
              </a:rPr>
              <a:t>i</a:t>
            </a:r>
            <a:r>
              <a:rPr lang="en-US" altLang="zh-CN" sz="2560" dirty="0">
                <a:solidFill>
                  <a:srgbClr val="FF0000"/>
                </a:solidFill>
                <a:sym typeface="Symbol" panose="05050102010706020507" pitchFamily="18" charset="2"/>
              </a:rPr>
              <a:t></a:t>
            </a:r>
            <a:r>
              <a:rPr lang="en-US" altLang="zh-CN" sz="2560" dirty="0">
                <a:solidFill>
                  <a:srgbClr val="FF0000"/>
                </a:solidFill>
              </a:rPr>
              <a:t>3</a:t>
            </a:r>
          </a:p>
        </p:txBody>
      </p:sp>
      <p:sp>
        <p:nvSpPr>
          <p:cNvPr id="20" name="Rectangle 36">
            <a:extLst>
              <a:ext uri="{FF2B5EF4-FFF2-40B4-BE49-F238E27FC236}">
                <a16:creationId xmlns:a16="http://schemas.microsoft.com/office/drawing/2014/main" id="{E93F508D-046C-5041-87CC-0C2C7354D1B1}"/>
              </a:ext>
            </a:extLst>
          </p:cNvPr>
          <p:cNvSpPr/>
          <p:nvPr/>
        </p:nvSpPr>
        <p:spPr>
          <a:xfrm>
            <a:off x="5261666" y="5764573"/>
            <a:ext cx="1016000" cy="338667"/>
          </a:xfrm>
          <a:prstGeom prst="rect">
            <a:avLst/>
          </a:prstGeom>
          <a:solidFill>
            <a:srgbClr val="00FFCC"/>
          </a:solidFill>
          <a:ln w="9525">
            <a:noFill/>
          </a:ln>
        </p:spPr>
        <p:txBody>
          <a:bodyPr wrap="none" anchor="ctr"/>
          <a:lstStyle/>
          <a:p>
            <a:pPr algn="ctr">
              <a:buFont typeface="Wingdings" panose="05000000000000000000" pitchFamily="2" charset="2"/>
              <a:buNone/>
            </a:pPr>
            <a:r>
              <a:rPr lang="en-US" altLang="zh-CN" sz="2560" dirty="0">
                <a:solidFill>
                  <a:srgbClr val="FF0000"/>
                </a:solidFill>
              </a:rPr>
              <a:t>c</a:t>
            </a:r>
            <a:r>
              <a:rPr lang="en-US" altLang="zh-CN" sz="2560" baseline="30000" dirty="0">
                <a:solidFill>
                  <a:srgbClr val="FF0000"/>
                </a:solidFill>
              </a:rPr>
              <a:t>’</a:t>
            </a:r>
            <a:r>
              <a:rPr lang="en-US" altLang="zh-CN" sz="2560" baseline="-30000" dirty="0">
                <a:solidFill>
                  <a:srgbClr val="FF0000"/>
                </a:solidFill>
              </a:rPr>
              <a:t>i</a:t>
            </a:r>
            <a:r>
              <a:rPr lang="en-US" altLang="zh-CN" sz="2560" dirty="0">
                <a:solidFill>
                  <a:srgbClr val="FF0000"/>
                </a:solidFill>
                <a:sym typeface="Symbol" panose="05050102010706020507" pitchFamily="18" charset="2"/>
              </a:rPr>
              <a:t></a:t>
            </a:r>
            <a:r>
              <a:rPr lang="en-US" altLang="zh-CN" sz="2560" dirty="0">
                <a:solidFill>
                  <a:srgbClr val="FF0000"/>
                </a:solidFill>
              </a:rPr>
              <a:t>3</a:t>
            </a:r>
          </a:p>
        </p:txBody>
      </p:sp>
      <p:sp>
        <p:nvSpPr>
          <p:cNvPr id="21" name="AutoShape 37">
            <a:extLst>
              <a:ext uri="{FF2B5EF4-FFF2-40B4-BE49-F238E27FC236}">
                <a16:creationId xmlns:a16="http://schemas.microsoft.com/office/drawing/2014/main" id="{405B5F3F-0A00-A74C-BFAC-92A72FFE23EE}"/>
              </a:ext>
            </a:extLst>
          </p:cNvPr>
          <p:cNvSpPr/>
          <p:nvPr/>
        </p:nvSpPr>
        <p:spPr>
          <a:xfrm>
            <a:off x="6560045" y="4087762"/>
            <a:ext cx="2222279" cy="1008282"/>
          </a:xfrm>
          <a:prstGeom prst="roundRect">
            <a:avLst/>
          </a:prstGeom>
          <a:solidFill>
            <a:srgbClr val="33CCFF"/>
          </a:solidFill>
          <a:ln w="9525">
            <a:noFill/>
          </a:ln>
        </p:spPr>
        <p:txBody>
          <a:bodyPr anchor="t"/>
          <a:lstStyle/>
          <a:p>
            <a:pPr algn="ctr">
              <a:buFont typeface="Wingdings" panose="05000000000000000000" pitchFamily="2" charset="2"/>
              <a:buNone/>
            </a:pPr>
            <a:r>
              <a:rPr lang="zh-CN" altLang="en-US" sz="1778" dirty="0">
                <a:solidFill>
                  <a:srgbClr val="000066"/>
                </a:solidFill>
                <a:latin typeface="宋体" panose="02010600030101010101" pitchFamily="2" charset="-122"/>
              </a:rPr>
              <a:t>所以作用于一动态表上的</a:t>
            </a:r>
            <a:r>
              <a:rPr lang="en-US" altLang="zh-CN" sz="1778" dirty="0">
                <a:solidFill>
                  <a:srgbClr val="000066"/>
                </a:solidFill>
              </a:rPr>
              <a:t>n</a:t>
            </a:r>
            <a:r>
              <a:rPr lang="zh-CN" altLang="en-US" sz="1778" dirty="0">
                <a:solidFill>
                  <a:srgbClr val="000066"/>
                </a:solidFill>
                <a:latin typeface="宋体" panose="02010600030101010101" pitchFamily="2" charset="-122"/>
              </a:rPr>
              <a:t>个操作的实际时间为</a:t>
            </a:r>
            <a:r>
              <a:rPr lang="en-US" altLang="zh-CN" sz="1778" dirty="0">
                <a:solidFill>
                  <a:srgbClr val="000066"/>
                </a:solidFill>
              </a:rPr>
              <a:t>O(n) </a:t>
            </a:r>
            <a:endParaRPr lang="zh-CN" altLang="en-US" sz="1778" dirty="0">
              <a:solidFill>
                <a:srgbClr val="000066"/>
              </a:solidFill>
            </a:endParaRPr>
          </a:p>
        </p:txBody>
      </p:sp>
      <p:sp>
        <p:nvSpPr>
          <p:cNvPr id="22" name="AutoShape 10">
            <a:extLst>
              <a:ext uri="{FF2B5EF4-FFF2-40B4-BE49-F238E27FC236}">
                <a16:creationId xmlns:a16="http://schemas.microsoft.com/office/drawing/2014/main" id="{202C9707-C7CB-EF4E-9675-1392295D2A4E}"/>
              </a:ext>
            </a:extLst>
          </p:cNvPr>
          <p:cNvSpPr/>
          <p:nvPr/>
        </p:nvSpPr>
        <p:spPr>
          <a:xfrm>
            <a:off x="6560045" y="5265549"/>
            <a:ext cx="2176702" cy="771356"/>
          </a:xfrm>
          <a:prstGeom prst="roundRect">
            <a:avLst/>
          </a:prstGeom>
          <a:solidFill>
            <a:srgbClr val="FF9933"/>
          </a:solidFill>
          <a:ln w="9525">
            <a:noFill/>
          </a:ln>
        </p:spPr>
        <p:txBody>
          <a:bodyPr anchor="t"/>
          <a:lstStyle/>
          <a:p>
            <a:pPr algn="just">
              <a:buFont typeface="Wingdings" panose="05000000000000000000" pitchFamily="2" charset="2"/>
              <a:buNone/>
            </a:pPr>
            <a:r>
              <a:rPr lang="zh-CN" altLang="en-US" sz="1422" dirty="0"/>
              <a:t>具体计算过程仿照</a:t>
            </a:r>
            <a:r>
              <a:rPr lang="en-US" altLang="zh-CN" sz="1422" dirty="0"/>
              <a:t>ppt</a:t>
            </a:r>
            <a:r>
              <a:rPr lang="zh-CN" altLang="en-US" sz="1422" dirty="0"/>
              <a:t> </a:t>
            </a:r>
            <a:r>
              <a:rPr lang="en-US" altLang="zh-CN" sz="1422" dirty="0"/>
              <a:t>42</a:t>
            </a:r>
            <a:r>
              <a:rPr lang="zh-CN" altLang="en-US" sz="1422" dirty="0"/>
              <a:t>页，也可参照书</a:t>
            </a:r>
            <a:r>
              <a:rPr lang="en-US" altLang="zh-CN" sz="1422" dirty="0"/>
              <a:t>17.4.2</a:t>
            </a:r>
            <a:r>
              <a:rPr lang="zh-CN" altLang="en-US" sz="1422" dirty="0"/>
              <a:t>节（</a:t>
            </a:r>
            <a:r>
              <a:rPr lang="en-US" altLang="zh-CN" sz="1422" dirty="0"/>
              <a:t>page</a:t>
            </a:r>
            <a:r>
              <a:rPr lang="zh-CN" altLang="en-US" sz="1422" dirty="0"/>
              <a:t> </a:t>
            </a:r>
            <a:r>
              <a:rPr lang="en-US" altLang="zh-CN" sz="1422" dirty="0"/>
              <a:t>269</a:t>
            </a:r>
            <a:r>
              <a:rPr lang="zh-CN" altLang="en-US" sz="1422" dirty="0"/>
              <a:t>）</a:t>
            </a:r>
          </a:p>
        </p:txBody>
      </p:sp>
      <p:sp>
        <p:nvSpPr>
          <p:cNvPr id="4" name="Slide Number Placeholder 3">
            <a:extLst>
              <a:ext uri="{FF2B5EF4-FFF2-40B4-BE49-F238E27FC236}">
                <a16:creationId xmlns:a16="http://schemas.microsoft.com/office/drawing/2014/main" id="{7D2AF1CC-1261-7A47-BFF3-9E95FF784F2D}"/>
              </a:ext>
            </a:extLst>
          </p:cNvPr>
          <p:cNvSpPr>
            <a:spLocks noGrp="1"/>
          </p:cNvSpPr>
          <p:nvPr>
            <p:ph type="sldNum" sz="quarter" idx="12"/>
          </p:nvPr>
        </p:nvSpPr>
        <p:spPr/>
        <p:txBody>
          <a:bodyPr/>
          <a:lstStyle/>
          <a:p>
            <a:fld id="{0063EC4C-CFD8-4F45-A0A2-30028C1F73DB}" type="slidenum">
              <a:rPr lang="en-CN" smtClean="0"/>
              <a:pPr/>
              <a:t>51</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1462492B-76E5-924B-BA0A-2BCC6C0C830B}"/>
              </a:ext>
            </a:extLst>
          </p:cNvPr>
          <p:cNvSpPr>
            <a:spLocks noGrp="1"/>
          </p:cNvSpPr>
          <p:nvPr>
            <p:ph type="title"/>
          </p:nvPr>
        </p:nvSpPr>
        <p:spPr/>
        <p:txBody>
          <a:bodyPr/>
          <a:lstStyle/>
          <a:p>
            <a:r>
              <a:rPr lang="en-CN" dirty="0"/>
              <a:t>动态表</a:t>
            </a:r>
            <a:r>
              <a:rPr lang="en-US" altLang="zh-CN" dirty="0"/>
              <a:t>-</a:t>
            </a:r>
            <a:r>
              <a:rPr lang="zh-CN" altLang="en-US" sz="3600" dirty="0">
                <a:solidFill>
                  <a:srgbClr val="FF0000"/>
                </a:solidFill>
              </a:rPr>
              <a:t>表的扩张和收缩</a:t>
            </a:r>
            <a:endParaRPr lang="en-CN" dirty="0"/>
          </a:p>
        </p:txBody>
      </p:sp>
    </p:spTree>
    <p:extLst>
      <p:ext uri="{BB962C8B-B14F-4D97-AF65-F5344CB8AC3E}">
        <p14:creationId xmlns:p14="http://schemas.microsoft.com/office/powerpoint/2010/main" val="298358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ssolv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dissolv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B64354-FC03-4F46-A5C3-9DE62C4E5059}"/>
              </a:ext>
            </a:extLst>
          </p:cNvPr>
          <p:cNvSpPr txBox="1">
            <a:spLocks/>
          </p:cNvSpPr>
          <p:nvPr/>
        </p:nvSpPr>
        <p:spPr>
          <a:xfrm>
            <a:off x="381000" y="1803400"/>
            <a:ext cx="8229600" cy="4064000"/>
          </a:xfrm>
          <a:prstGeom prst="rect">
            <a:avLst/>
          </a:prstGeom>
          <a:noFill/>
          <a:ln w="9525">
            <a:noFill/>
          </a:ln>
        </p:spPr>
        <p:txBody>
          <a:bodyPr vert="horz" wrap="square" lIns="81280" tIns="40640" rIns="81280" bIns="40640" rtlCol="0" anchor="t">
            <a:normAutofit/>
          </a:bodyPr>
          <a:lstStyle>
            <a:lvl1pPr marL="342900" indent="-342900" algn="l" rtl="0" eaLnBrk="0" fontAlgn="base" hangingPunct="0">
              <a:spcBef>
                <a:spcPct val="20000"/>
              </a:spcBef>
              <a:spcAft>
                <a:spcPct val="0"/>
              </a:spcAft>
              <a:buFont typeface="Arial" panose="020B0604020202020204" pitchFamily="34" charset="0"/>
              <a:buChar char="•"/>
              <a:defRPr sz="2800" b="1" kern="1200">
                <a:solidFill>
                  <a:schemeClr val="tx1"/>
                </a:solidFill>
                <a:latin typeface="SimSun" panose="02010600030101010101" pitchFamily="2" charset="-122"/>
                <a:ea typeface="SimSun" panose="02010600030101010101" pitchFamily="2" charset="-122"/>
                <a:cs typeface="+mn-cs"/>
              </a:defRPr>
            </a:lvl1pPr>
            <a:lvl2pPr marL="660408" indent="-254003" algn="l" rtl="0" eaLnBrk="0" fontAlgn="base" hangingPunct="0">
              <a:lnSpc>
                <a:spcPct val="125000"/>
              </a:lnSpc>
              <a:spcBef>
                <a:spcPct val="20000"/>
              </a:spcBef>
              <a:spcAft>
                <a:spcPct val="0"/>
              </a:spcAft>
              <a:buSzPct val="60000"/>
              <a:buFont typeface="Wingdings" pitchFamily="2" charset="2"/>
              <a:buChar char="v"/>
              <a:defRPr sz="2400" b="1" kern="1200">
                <a:solidFill>
                  <a:srgbClr val="0033CC"/>
                </a:solidFill>
                <a:latin typeface="SimSun" panose="02010600030101010101" pitchFamily="2" charset="-122"/>
                <a:ea typeface="SimSun" panose="0201060003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778" kern="1200">
                <a:solidFill>
                  <a:schemeClr val="tx1"/>
                </a:solidFill>
                <a:latin typeface="SimSun" panose="02010600030101010101" pitchFamily="2" charset="-122"/>
                <a:ea typeface="SimSun" panose="0201060003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defTabSz="812810">
              <a:buNone/>
            </a:pPr>
            <a:r>
              <a:rPr lang="zh-CN" altLang="en-US" sz="2489" dirty="0"/>
              <a:t>普通栈操作</a:t>
            </a:r>
          </a:p>
          <a:p>
            <a:pPr algn="just" defTabSz="812810">
              <a:buNone/>
            </a:pPr>
            <a:r>
              <a:rPr lang="zh-CN" altLang="en-US" sz="2489" dirty="0">
                <a:latin typeface="Times New Roman" panose="02020603050405020304" pitchFamily="18" charset="0"/>
                <a:cs typeface="Times New Roman" panose="02020603050405020304" pitchFamily="18" charset="0"/>
              </a:rPr>
              <a:t>     </a:t>
            </a:r>
            <a:r>
              <a:rPr lang="en-US" altLang="zh-CN" sz="2489" dirty="0">
                <a:latin typeface="Times New Roman" panose="02020603050405020304" pitchFamily="18" charset="0"/>
                <a:cs typeface="Times New Roman" panose="02020603050405020304" pitchFamily="18" charset="0"/>
              </a:rPr>
              <a:t>PUSH(</a:t>
            </a:r>
            <a:r>
              <a:rPr lang="en-US" altLang="zh-CN" sz="2489" dirty="0" err="1">
                <a:latin typeface="Times New Roman" panose="02020603050405020304" pitchFamily="18" charset="0"/>
                <a:cs typeface="Times New Roman" panose="02020603050405020304" pitchFamily="18" charset="0"/>
              </a:rPr>
              <a:t>S,x</a:t>
            </a:r>
            <a:r>
              <a:rPr lang="en-US" altLang="zh-CN" sz="2489" dirty="0">
                <a:latin typeface="Times New Roman" panose="02020603050405020304" pitchFamily="18" charset="0"/>
                <a:cs typeface="Times New Roman" panose="02020603050405020304" pitchFamily="18" charset="0"/>
              </a:rPr>
              <a:t>)：</a:t>
            </a:r>
            <a:r>
              <a:rPr lang="zh-CN" altLang="en-US" sz="2489" dirty="0">
                <a:latin typeface="Times New Roman" panose="02020603050405020304" pitchFamily="18" charset="0"/>
                <a:cs typeface="Times New Roman" panose="02020603050405020304" pitchFamily="18" charset="0"/>
              </a:rPr>
              <a:t>将对象压入栈</a:t>
            </a:r>
            <a:r>
              <a:rPr lang="en-US" altLang="zh-CN" sz="2489" dirty="0">
                <a:latin typeface="Times New Roman" panose="02020603050405020304" pitchFamily="18" charset="0"/>
                <a:cs typeface="Times New Roman" panose="02020603050405020304" pitchFamily="18" charset="0"/>
              </a:rPr>
              <a:t>S</a:t>
            </a:r>
          </a:p>
          <a:p>
            <a:pPr defTabSz="812810">
              <a:buNone/>
            </a:pPr>
            <a:r>
              <a:rPr lang="en-US" altLang="zh-CN" sz="2489" dirty="0">
                <a:latin typeface="Times New Roman" panose="02020603050405020304" pitchFamily="18" charset="0"/>
                <a:cs typeface="Times New Roman" panose="02020603050405020304" pitchFamily="18" charset="0"/>
              </a:rPr>
              <a:t>     POP(S)：</a:t>
            </a:r>
            <a:r>
              <a:rPr lang="zh-CN" altLang="en-US" sz="2489" dirty="0">
                <a:latin typeface="Times New Roman" panose="02020603050405020304" pitchFamily="18" charset="0"/>
                <a:cs typeface="Times New Roman" panose="02020603050405020304" pitchFamily="18" charset="0"/>
              </a:rPr>
              <a:t>弹出并返回</a:t>
            </a:r>
            <a:r>
              <a:rPr lang="en-US" altLang="zh-CN" sz="2489" dirty="0">
                <a:latin typeface="Times New Roman" panose="02020603050405020304" pitchFamily="18" charset="0"/>
                <a:cs typeface="Times New Roman" panose="02020603050405020304" pitchFamily="18" charset="0"/>
              </a:rPr>
              <a:t>S</a:t>
            </a:r>
            <a:r>
              <a:rPr lang="zh-CN" altLang="en-US" sz="2489" dirty="0">
                <a:latin typeface="Times New Roman" panose="02020603050405020304" pitchFamily="18" charset="0"/>
                <a:cs typeface="Times New Roman" panose="02020603050405020304" pitchFamily="18" charset="0"/>
              </a:rPr>
              <a:t>的顶端元素 </a:t>
            </a:r>
          </a:p>
          <a:p>
            <a:pPr defTabSz="812810">
              <a:buNone/>
            </a:pPr>
            <a:r>
              <a:rPr lang="zh-CN" altLang="en-US" sz="2489" dirty="0">
                <a:latin typeface="Times New Roman" panose="02020603050405020304" pitchFamily="18" charset="0"/>
                <a:cs typeface="Times New Roman" panose="02020603050405020304" pitchFamily="18" charset="0"/>
              </a:rPr>
              <a:t>时间代价:</a:t>
            </a:r>
          </a:p>
          <a:p>
            <a:pPr algn="just" defTabSz="812810">
              <a:buNone/>
            </a:pPr>
            <a:r>
              <a:rPr lang="zh-CN" altLang="en-US" sz="2489" dirty="0">
                <a:latin typeface="Times New Roman" panose="02020603050405020304" pitchFamily="18" charset="0"/>
                <a:cs typeface="Times New Roman" panose="02020603050405020304" pitchFamily="18" charset="0"/>
              </a:rPr>
              <a:t>  ·两个操作的运行时间都是</a:t>
            </a:r>
            <a:r>
              <a:rPr lang="en-US" altLang="zh-CN" sz="2489" dirty="0">
                <a:latin typeface="Times New Roman" panose="02020603050405020304" pitchFamily="18" charset="0"/>
                <a:cs typeface="Times New Roman" panose="02020603050405020304" pitchFamily="18" charset="0"/>
              </a:rPr>
              <a:t>O(1)</a:t>
            </a:r>
          </a:p>
          <a:p>
            <a:pPr algn="just" defTabSz="812810">
              <a:buNone/>
            </a:pPr>
            <a:r>
              <a:rPr lang="en-US" altLang="zh-CN" sz="2489" dirty="0">
                <a:latin typeface="Times New Roman" panose="02020603050405020304" pitchFamily="18" charset="0"/>
                <a:cs typeface="Times New Roman" panose="02020603050405020304" pitchFamily="18" charset="0"/>
              </a:rPr>
              <a:t>  ·</a:t>
            </a:r>
            <a:r>
              <a:rPr lang="zh-CN" altLang="en-US" sz="2489" dirty="0">
                <a:latin typeface="Times New Roman" panose="02020603050405020304" pitchFamily="18" charset="0"/>
                <a:cs typeface="Times New Roman" panose="02020603050405020304" pitchFamily="18" charset="0"/>
              </a:rPr>
              <a:t>我们可把每个操作的代价视为1</a:t>
            </a:r>
          </a:p>
          <a:p>
            <a:pPr algn="just" defTabSz="812810">
              <a:buNone/>
            </a:pPr>
            <a:r>
              <a:rPr lang="zh-CN" altLang="en-US" sz="2489" dirty="0">
                <a:latin typeface="Times New Roman" panose="02020603050405020304" pitchFamily="18" charset="0"/>
                <a:cs typeface="Times New Roman" panose="02020603050405020304" pitchFamily="18" charset="0"/>
              </a:rPr>
              <a:t>  ·</a:t>
            </a:r>
            <a:r>
              <a:rPr lang="en-US" altLang="zh-CN" sz="2489" dirty="0">
                <a:latin typeface="Times New Roman" panose="02020603050405020304" pitchFamily="18" charset="0"/>
                <a:cs typeface="Times New Roman" panose="02020603050405020304" pitchFamily="18" charset="0"/>
              </a:rPr>
              <a:t>n</a:t>
            </a:r>
            <a:r>
              <a:rPr lang="zh-CN" altLang="en-US" sz="2489" dirty="0">
                <a:latin typeface="Times New Roman" panose="02020603050405020304" pitchFamily="18" charset="0"/>
                <a:cs typeface="Times New Roman" panose="02020603050405020304" pitchFamily="18" charset="0"/>
              </a:rPr>
              <a:t>个</a:t>
            </a:r>
            <a:r>
              <a:rPr lang="en-US" altLang="zh-CN" sz="2489" dirty="0">
                <a:latin typeface="Times New Roman" panose="02020603050405020304" pitchFamily="18" charset="0"/>
                <a:cs typeface="Times New Roman" panose="02020603050405020304" pitchFamily="18" charset="0"/>
              </a:rPr>
              <a:t>PUSH</a:t>
            </a:r>
            <a:r>
              <a:rPr lang="zh-CN" altLang="en-US" sz="2489" dirty="0">
                <a:latin typeface="Times New Roman" panose="02020603050405020304" pitchFamily="18" charset="0"/>
                <a:cs typeface="Times New Roman" panose="02020603050405020304" pitchFamily="18" charset="0"/>
              </a:rPr>
              <a:t>和</a:t>
            </a:r>
            <a:r>
              <a:rPr lang="en-US" altLang="zh-CN" sz="2489" dirty="0">
                <a:latin typeface="Times New Roman" panose="02020603050405020304" pitchFamily="18" charset="0"/>
                <a:cs typeface="Times New Roman" panose="02020603050405020304" pitchFamily="18" charset="0"/>
              </a:rPr>
              <a:t>POP</a:t>
            </a:r>
            <a:r>
              <a:rPr lang="zh-CN" altLang="en-US" sz="2489" dirty="0">
                <a:latin typeface="Times New Roman" panose="02020603050405020304" pitchFamily="18" charset="0"/>
                <a:cs typeface="Times New Roman" panose="02020603050405020304" pitchFamily="18" charset="0"/>
              </a:rPr>
              <a:t>操作系列的总代价是</a:t>
            </a:r>
            <a:r>
              <a:rPr lang="en-US" altLang="zh-CN" sz="2489" dirty="0">
                <a:latin typeface="Times New Roman" panose="02020603050405020304" pitchFamily="18" charset="0"/>
                <a:cs typeface="Times New Roman" panose="02020603050405020304" pitchFamily="18" charset="0"/>
              </a:rPr>
              <a:t>n</a:t>
            </a:r>
          </a:p>
          <a:p>
            <a:pPr defTabSz="812810">
              <a:buNone/>
            </a:pPr>
            <a:r>
              <a:rPr lang="en-US" altLang="zh-CN" sz="2489" dirty="0">
                <a:latin typeface="Times New Roman" panose="02020603050405020304" pitchFamily="18" charset="0"/>
                <a:cs typeface="Times New Roman" panose="02020603050405020304" pitchFamily="18" charset="0"/>
              </a:rPr>
              <a:t>  ·n</a:t>
            </a:r>
            <a:r>
              <a:rPr lang="zh-CN" altLang="en-US" sz="2489" dirty="0">
                <a:latin typeface="Times New Roman" panose="02020603050405020304" pitchFamily="18" charset="0"/>
                <a:cs typeface="Times New Roman" panose="02020603050405020304" pitchFamily="18" charset="0"/>
              </a:rPr>
              <a:t>个操作的实际运行时间为</a:t>
            </a:r>
            <a:r>
              <a:rPr lang="zh-CN" altLang="en-US" sz="2489"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89" dirty="0">
                <a:latin typeface="Times New Roman" panose="02020603050405020304" pitchFamily="18" charset="0"/>
                <a:cs typeface="Times New Roman" panose="02020603050405020304" pitchFamily="18" charset="0"/>
              </a:rPr>
              <a:t>(</a:t>
            </a:r>
            <a:r>
              <a:rPr lang="en-US" altLang="zh-CN" sz="2489" dirty="0">
                <a:latin typeface="Times New Roman" panose="02020603050405020304" pitchFamily="18" charset="0"/>
                <a:cs typeface="Times New Roman" panose="02020603050405020304" pitchFamily="18" charset="0"/>
              </a:rPr>
              <a:t>n) </a:t>
            </a:r>
            <a:endParaRPr lang="zh-CN" altLang="en-US" sz="2489"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4CFA0EB-F863-9341-9E44-C67CB8354812}"/>
              </a:ext>
            </a:extLst>
          </p:cNvPr>
          <p:cNvSpPr>
            <a:spLocks noGrp="1"/>
          </p:cNvSpPr>
          <p:nvPr>
            <p:ph type="sldNum" sz="quarter" idx="12"/>
          </p:nvPr>
        </p:nvSpPr>
        <p:spPr/>
        <p:txBody>
          <a:bodyPr/>
          <a:lstStyle/>
          <a:p>
            <a:fld id="{0063EC4C-CFD8-4F45-A0A2-30028C1F73DB}" type="slidenum">
              <a:rPr lang="en-CN" smtClean="0"/>
              <a:pPr/>
              <a:t>6</a:t>
            </a:fld>
            <a:endParaRPr lang="zh-CN" altLang="en-US" sz="1067" b="1" kern="1200" dirty="0">
              <a:solidFill>
                <a:srgbClr val="F79646">
                  <a:lumMod val="75000"/>
                </a:srgbClr>
              </a:solidFill>
              <a:latin typeface="+mn-lt"/>
              <a:ea typeface="+mn-ea"/>
              <a:cs typeface="+mn-cs"/>
            </a:endParaRPr>
          </a:p>
        </p:txBody>
      </p:sp>
      <p:sp>
        <p:nvSpPr>
          <p:cNvPr id="6" name="Title 5">
            <a:extLst>
              <a:ext uri="{FF2B5EF4-FFF2-40B4-BE49-F238E27FC236}">
                <a16:creationId xmlns:a16="http://schemas.microsoft.com/office/drawing/2014/main" id="{DACC63C5-A55E-7047-9368-E9A316CA2D76}"/>
              </a:ext>
            </a:extLst>
          </p:cNvPr>
          <p:cNvSpPr>
            <a:spLocks noGrp="1"/>
          </p:cNvSpPr>
          <p:nvPr>
            <p:ph type="title"/>
          </p:nvPr>
        </p:nvSpPr>
        <p:spPr/>
        <p:txBody>
          <a:bodyPr/>
          <a:lstStyle/>
          <a:p>
            <a:r>
              <a:rPr lang="zh-CN" altLang="en-US" dirty="0"/>
              <a:t>聚集分析实例1</a:t>
            </a:r>
            <a:r>
              <a:rPr lang="zh-CN" altLang="en-US" sz="2489" dirty="0"/>
              <a:t>-</a:t>
            </a:r>
            <a:r>
              <a:rPr lang="zh-CN" altLang="en-US" sz="2489" dirty="0">
                <a:solidFill>
                  <a:srgbClr val="FF0000"/>
                </a:solidFill>
              </a:rPr>
              <a:t>栈操作</a:t>
            </a:r>
            <a:endParaRPr lang="en-CN" dirty="0"/>
          </a:p>
        </p:txBody>
      </p:sp>
      <p:graphicFrame>
        <p:nvGraphicFramePr>
          <p:cNvPr id="5" name="Group 33">
            <a:extLst>
              <a:ext uri="{FF2B5EF4-FFF2-40B4-BE49-F238E27FC236}">
                <a16:creationId xmlns:a16="http://schemas.microsoft.com/office/drawing/2014/main" id="{4BE32559-C1A0-1B41-BB19-92C9303895FC}"/>
              </a:ext>
            </a:extLst>
          </p:cNvPr>
          <p:cNvGraphicFramePr>
            <a:graphicFrameLocks noGrp="1"/>
          </p:cNvGraphicFramePr>
          <p:nvPr>
            <p:extLst>
              <p:ext uri="{D42A27DB-BD31-4B8C-83A1-F6EECF244321}">
                <p14:modId xmlns:p14="http://schemas.microsoft.com/office/powerpoint/2010/main" val="2301592617"/>
              </p:ext>
            </p:extLst>
          </p:nvPr>
        </p:nvGraphicFramePr>
        <p:xfrm>
          <a:off x="5821831" y="2062092"/>
          <a:ext cx="1312505" cy="2634240"/>
        </p:xfrm>
        <a:graphic>
          <a:graphicData uri="http://schemas.openxmlformats.org/drawingml/2006/table">
            <a:tbl>
              <a:tblPr/>
              <a:tblGrid>
                <a:gridCol w="1312505">
                  <a:extLst>
                    <a:ext uri="{9D8B030D-6E8A-4147-A177-3AD203B41FA5}">
                      <a16:colId xmlns:a16="http://schemas.microsoft.com/office/drawing/2014/main" val="20000"/>
                    </a:ext>
                  </a:extLst>
                </a:gridCol>
              </a:tblGrid>
              <a:tr h="180795">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en-US" altLang="zh-CN" sz="2400" b="0" i="0" u="none" strike="noStrike" cap="none" normalizeH="0" baseline="-25000">
                        <a:ln>
                          <a:noFill/>
                        </a:ln>
                        <a:solidFill>
                          <a:schemeClr val="tx1"/>
                        </a:solidFill>
                        <a:effectLst/>
                        <a:latin typeface="Constantia" pitchFamily="18" charset="0"/>
                        <a:ea typeface="宋体" charset="-122"/>
                      </a:endParaRPr>
                    </a:p>
                  </a:txBody>
                  <a:tcPr marL="90000" marR="90000" marT="46800" marB="46800"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611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Constantia" pitchFamily="18" charset="0"/>
                          <a:ea typeface="宋体" charset="-122"/>
                        </a:rPr>
                        <a:t>a</a:t>
                      </a:r>
                      <a:r>
                        <a:rPr kumimoji="0" lang="en-US" altLang="zh-CN" sz="2400" b="0" i="0" u="none" strike="noStrike" cap="none" normalizeH="0" baseline="-25000" dirty="0">
                          <a:ln>
                            <a:noFill/>
                          </a:ln>
                          <a:solidFill>
                            <a:schemeClr val="tx1"/>
                          </a:solidFill>
                          <a:effectLst/>
                          <a:latin typeface="Constantia" pitchFamily="18" charset="0"/>
                          <a:ea typeface="宋体" charset="-122"/>
                        </a:rPr>
                        <a:t>n</a:t>
                      </a:r>
                    </a:p>
                  </a:txBody>
                  <a:tcPr marL="90000" marR="90000" marT="46800" marB="46800"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88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charset="-122"/>
                        </a:rPr>
                        <a:t>…</a:t>
                      </a:r>
                    </a:p>
                  </a:txBody>
                  <a:tcPr marL="90000" marR="90000" marT="46800" marB="46800"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731">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Constantia" pitchFamily="18" charset="0"/>
                          <a:ea typeface="宋体" charset="-122"/>
                        </a:rPr>
                        <a:t>…</a:t>
                      </a:r>
                    </a:p>
                  </a:txBody>
                  <a:tcPr marL="90000" marR="90000" marT="46800" marB="46800"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88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charset="-122"/>
                        </a:rPr>
                        <a:t>a</a:t>
                      </a:r>
                      <a:r>
                        <a:rPr kumimoji="0" lang="en-US" altLang="zh-CN" sz="2400" b="0" i="0" u="none" strike="noStrike" cap="none" normalizeH="0" baseline="-25000">
                          <a:ln>
                            <a:noFill/>
                          </a:ln>
                          <a:solidFill>
                            <a:schemeClr val="tx1"/>
                          </a:solidFill>
                          <a:effectLst/>
                          <a:latin typeface="Constantia" pitchFamily="18" charset="0"/>
                          <a:ea typeface="宋体" charset="-122"/>
                        </a:rPr>
                        <a:t>2</a:t>
                      </a:r>
                    </a:p>
                  </a:txBody>
                  <a:tcPr marL="90000" marR="90000" marT="46800" marB="46800"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731">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Constantia" pitchFamily="18" charset="0"/>
                          <a:ea typeface="宋体" charset="-122"/>
                        </a:rPr>
                        <a:t>a</a:t>
                      </a:r>
                      <a:r>
                        <a:rPr kumimoji="0" lang="en-US" altLang="zh-CN" sz="2400" b="0" i="0" u="none" strike="noStrike" cap="none" normalizeH="0" baseline="-25000" dirty="0">
                          <a:ln>
                            <a:noFill/>
                          </a:ln>
                          <a:solidFill>
                            <a:schemeClr val="tx1"/>
                          </a:solidFill>
                          <a:effectLst/>
                          <a:latin typeface="Constantia" pitchFamily="18" charset="0"/>
                          <a:ea typeface="宋体" charset="-122"/>
                        </a:rPr>
                        <a:t>1</a:t>
                      </a:r>
                    </a:p>
                  </a:txBody>
                  <a:tcPr marL="90000" marR="90000" marT="46800" marB="46800" anchor="ctr" anchorCtr="1"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AutoShape 35">
            <a:extLst>
              <a:ext uri="{FF2B5EF4-FFF2-40B4-BE49-F238E27FC236}">
                <a16:creationId xmlns:a16="http://schemas.microsoft.com/office/drawing/2014/main" id="{50B6696F-B961-8F48-851C-52AF2DF408CC}"/>
              </a:ext>
            </a:extLst>
          </p:cNvPr>
          <p:cNvSpPr>
            <a:spLocks noChangeArrowheads="1"/>
          </p:cNvSpPr>
          <p:nvPr/>
        </p:nvSpPr>
        <p:spPr bwMode="auto">
          <a:xfrm>
            <a:off x="7134336" y="4465325"/>
            <a:ext cx="775930" cy="77401"/>
          </a:xfrm>
          <a:prstGeom prst="leftArrow">
            <a:avLst>
              <a:gd name="adj1" fmla="val 50000"/>
              <a:gd name="adj2" fmla="val 162087"/>
            </a:avLst>
          </a:prstGeom>
          <a:solidFill>
            <a:srgbClr val="009DD9"/>
          </a:solidFill>
          <a:ln w="9525" algn="ctr">
            <a:solidFill>
              <a:srgbClr val="00CCFF"/>
            </a:solidFill>
            <a:miter lim="800000"/>
            <a:headEnd/>
            <a:tailEnd/>
          </a:ln>
        </p:spPr>
        <p:txBody>
          <a:bodyPr wrap="none" anchor="ctr"/>
          <a:lstStyle/>
          <a:p>
            <a:pPr marL="0" marR="0" lvl="0" indent="0" defTabSz="914400" eaLnBrk="1" fontAlgn="base" latinLnBrk="0" hangingPunct="1">
              <a:lnSpc>
                <a:spcPct val="140000"/>
              </a:lnSpc>
              <a:spcBef>
                <a:spcPct val="20000"/>
              </a:spcBef>
              <a:spcAft>
                <a:spcPct val="0"/>
              </a:spcAft>
              <a:buClr>
                <a:srgbClr val="FFFF00"/>
              </a:buClr>
              <a:buSzPct val="95000"/>
              <a:buFont typeface="Wingdings" pitchFamily="2" charset="2"/>
              <a:buChar char="Ø"/>
              <a:tabLst/>
              <a:defRPr/>
            </a:pPr>
            <a:endParaRPr kumimoji="0" lang="zh-CN" altLang="en-US" sz="2400" b="1" i="0" u="none" strike="noStrike" kern="0" cap="none" spc="0" normalizeH="0" baseline="0" noProof="0">
              <a:ln>
                <a:noFill/>
              </a:ln>
              <a:solidFill>
                <a:srgbClr val="0000FF"/>
              </a:solidFill>
              <a:effectLst/>
              <a:uLnTx/>
              <a:uFillTx/>
              <a:latin typeface="Constantia" pitchFamily="18" charset="0"/>
            </a:endParaRPr>
          </a:p>
        </p:txBody>
      </p:sp>
      <p:sp>
        <p:nvSpPr>
          <p:cNvPr id="8" name="Text Box 36">
            <a:extLst>
              <a:ext uri="{FF2B5EF4-FFF2-40B4-BE49-F238E27FC236}">
                <a16:creationId xmlns:a16="http://schemas.microsoft.com/office/drawing/2014/main" id="{7F81F2BA-180D-A34E-9E14-5D9EF4D6F155}"/>
              </a:ext>
            </a:extLst>
          </p:cNvPr>
          <p:cNvSpPr txBox="1">
            <a:spLocks noChangeArrowheads="1"/>
          </p:cNvSpPr>
          <p:nvPr/>
        </p:nvSpPr>
        <p:spPr bwMode="auto">
          <a:xfrm>
            <a:off x="8022499" y="4228232"/>
            <a:ext cx="848684" cy="461665"/>
          </a:xfrm>
          <a:prstGeom prst="rect">
            <a:avLst/>
          </a:prstGeom>
          <a:noFill/>
          <a:ln w="38100" cmpd="dbl" algn="ctr">
            <a:solidFill>
              <a:srgbClr val="808000"/>
            </a:solidFill>
            <a:miter lim="800000"/>
            <a:headEnd/>
            <a:tailEnd/>
          </a:ln>
        </p:spPr>
        <p:txBody>
          <a:bodyPr wrap="square">
            <a:spAutoFit/>
          </a:bodyPr>
          <a:lstStyle/>
          <a:p>
            <a:pPr fontAlgn="base">
              <a:spcBef>
                <a:spcPct val="25000"/>
              </a:spcBef>
              <a:spcAft>
                <a:spcPct val="0"/>
              </a:spcAft>
            </a:pPr>
            <a:r>
              <a:rPr kumimoji="1" lang="zh-CN" altLang="en-US" sz="2400" b="1">
                <a:solidFill>
                  <a:srgbClr val="0707F9"/>
                </a:solidFill>
                <a:latin typeface="Times New Roman" pitchFamily="18" charset="0"/>
              </a:rPr>
              <a:t>栈底</a:t>
            </a:r>
          </a:p>
        </p:txBody>
      </p:sp>
      <p:sp>
        <p:nvSpPr>
          <p:cNvPr id="9" name="AutoShape 37">
            <a:extLst>
              <a:ext uri="{FF2B5EF4-FFF2-40B4-BE49-F238E27FC236}">
                <a16:creationId xmlns:a16="http://schemas.microsoft.com/office/drawing/2014/main" id="{629CECD6-7EE2-E143-83E6-E72D1CD30CEC}"/>
              </a:ext>
            </a:extLst>
          </p:cNvPr>
          <p:cNvSpPr>
            <a:spLocks noChangeArrowheads="1"/>
          </p:cNvSpPr>
          <p:nvPr/>
        </p:nvSpPr>
        <p:spPr bwMode="auto">
          <a:xfrm>
            <a:off x="7160764" y="2575311"/>
            <a:ext cx="775930" cy="77401"/>
          </a:xfrm>
          <a:prstGeom prst="leftArrow">
            <a:avLst>
              <a:gd name="adj1" fmla="val 50000"/>
              <a:gd name="adj2" fmla="val 162087"/>
            </a:avLst>
          </a:prstGeom>
          <a:solidFill>
            <a:srgbClr val="009DD9"/>
          </a:solidFill>
          <a:ln w="9525" algn="ctr">
            <a:solidFill>
              <a:srgbClr val="00CCFF"/>
            </a:solidFill>
            <a:miter lim="800000"/>
            <a:headEnd/>
            <a:tailEnd/>
          </a:ln>
        </p:spPr>
        <p:txBody>
          <a:bodyPr wrap="none" anchor="ctr"/>
          <a:lstStyle/>
          <a:p>
            <a:pPr marL="0" marR="0" lvl="0" indent="0" defTabSz="914400" eaLnBrk="1" fontAlgn="base" latinLnBrk="0" hangingPunct="1">
              <a:lnSpc>
                <a:spcPct val="140000"/>
              </a:lnSpc>
              <a:spcBef>
                <a:spcPct val="20000"/>
              </a:spcBef>
              <a:spcAft>
                <a:spcPct val="0"/>
              </a:spcAft>
              <a:buClr>
                <a:srgbClr val="FFFF00"/>
              </a:buClr>
              <a:buSzPct val="95000"/>
              <a:buFont typeface="Wingdings" pitchFamily="2" charset="2"/>
              <a:buChar char="Ø"/>
              <a:tabLst/>
              <a:defRPr/>
            </a:pPr>
            <a:endParaRPr kumimoji="0" lang="zh-CN" altLang="en-US" sz="2400" b="1" i="0" u="none" strike="noStrike" kern="0" cap="none" spc="0" normalizeH="0" baseline="0" noProof="0">
              <a:ln>
                <a:noFill/>
              </a:ln>
              <a:solidFill>
                <a:srgbClr val="0000FF"/>
              </a:solidFill>
              <a:effectLst/>
              <a:uLnTx/>
              <a:uFillTx/>
              <a:latin typeface="Constantia" pitchFamily="18" charset="0"/>
            </a:endParaRPr>
          </a:p>
        </p:txBody>
      </p:sp>
      <p:sp>
        <p:nvSpPr>
          <p:cNvPr id="10" name="Text Box 38">
            <a:extLst>
              <a:ext uri="{FF2B5EF4-FFF2-40B4-BE49-F238E27FC236}">
                <a16:creationId xmlns:a16="http://schemas.microsoft.com/office/drawing/2014/main" id="{6A84A6B6-F269-B24C-823B-BF25C8614116}"/>
              </a:ext>
            </a:extLst>
          </p:cNvPr>
          <p:cNvSpPr txBox="1">
            <a:spLocks noChangeArrowheads="1"/>
          </p:cNvSpPr>
          <p:nvPr/>
        </p:nvSpPr>
        <p:spPr bwMode="auto">
          <a:xfrm>
            <a:off x="8022499" y="2383178"/>
            <a:ext cx="833796" cy="461665"/>
          </a:xfrm>
          <a:prstGeom prst="rect">
            <a:avLst/>
          </a:prstGeom>
          <a:noFill/>
          <a:ln w="38100" cmpd="dbl" algn="ctr">
            <a:solidFill>
              <a:srgbClr val="808000"/>
            </a:solidFill>
            <a:miter lim="800000"/>
            <a:headEnd/>
            <a:tailEnd/>
          </a:ln>
        </p:spPr>
        <p:txBody>
          <a:bodyPr wrap="square">
            <a:spAutoFit/>
          </a:bodyPr>
          <a:lstStyle/>
          <a:p>
            <a:pPr fontAlgn="base">
              <a:spcBef>
                <a:spcPct val="25000"/>
              </a:spcBef>
              <a:spcAft>
                <a:spcPct val="0"/>
              </a:spcAft>
            </a:pPr>
            <a:r>
              <a:rPr kumimoji="1" lang="zh-CN" altLang="en-US" sz="2400" b="1" dirty="0">
                <a:solidFill>
                  <a:srgbClr val="0707F9"/>
                </a:solidFill>
                <a:latin typeface="Times New Roman" pitchFamily="18" charset="0"/>
              </a:rPr>
              <a:t>栈顶</a:t>
            </a:r>
          </a:p>
        </p:txBody>
      </p:sp>
      <p:sp>
        <p:nvSpPr>
          <p:cNvPr id="11" name="Line 40">
            <a:extLst>
              <a:ext uri="{FF2B5EF4-FFF2-40B4-BE49-F238E27FC236}">
                <a16:creationId xmlns:a16="http://schemas.microsoft.com/office/drawing/2014/main" id="{1644A3FA-9B45-F74E-9DD6-2C37C539D1CC}"/>
              </a:ext>
            </a:extLst>
          </p:cNvPr>
          <p:cNvSpPr>
            <a:spLocks noChangeShapeType="1"/>
          </p:cNvSpPr>
          <p:nvPr/>
        </p:nvSpPr>
        <p:spPr bwMode="auto">
          <a:xfrm flipH="1">
            <a:off x="6610975" y="1776396"/>
            <a:ext cx="357717" cy="385303"/>
          </a:xfrm>
          <a:prstGeom prst="line">
            <a:avLst/>
          </a:prstGeom>
          <a:noFill/>
          <a:ln w="63500">
            <a:solidFill>
              <a:srgbClr val="009DD9"/>
            </a:solidFill>
            <a:round/>
            <a:headEnd/>
            <a:tailEnd type="triangle" w="med" len="med"/>
          </a:ln>
        </p:spPr>
        <p:txBody>
          <a:bodyPr/>
          <a:lstStyle/>
          <a:p>
            <a:pPr marL="0" marR="0" lvl="0" indent="0" defTabSz="914400" eaLnBrk="1" fontAlgn="base" latinLnBrk="0" hangingPunct="1">
              <a:lnSpc>
                <a:spcPct val="140000"/>
              </a:lnSpc>
              <a:spcBef>
                <a:spcPct val="20000"/>
              </a:spcBef>
              <a:spcAft>
                <a:spcPct val="0"/>
              </a:spcAft>
              <a:buClr>
                <a:srgbClr val="FFFF00"/>
              </a:buClr>
              <a:buSzPct val="95000"/>
              <a:buFont typeface="Wingdings" pitchFamily="2" charset="2"/>
              <a:buChar char="Ø"/>
              <a:tabLst/>
              <a:defRPr/>
            </a:pPr>
            <a:endParaRPr kumimoji="0" lang="zh-CN" altLang="en-US" sz="2400" b="1" i="0" u="none" strike="noStrike" kern="0" cap="none" spc="0" normalizeH="0" baseline="0" noProof="0">
              <a:ln>
                <a:noFill/>
              </a:ln>
              <a:solidFill>
                <a:srgbClr val="0000FF"/>
              </a:solidFill>
              <a:effectLst/>
              <a:uLnTx/>
              <a:uFillTx/>
              <a:latin typeface="Constantia" pitchFamily="18" charset="0"/>
            </a:endParaRPr>
          </a:p>
        </p:txBody>
      </p:sp>
      <p:sp>
        <p:nvSpPr>
          <p:cNvPr id="12" name="Text Box 41">
            <a:extLst>
              <a:ext uri="{FF2B5EF4-FFF2-40B4-BE49-F238E27FC236}">
                <a16:creationId xmlns:a16="http://schemas.microsoft.com/office/drawing/2014/main" id="{7BDEA112-D95A-954F-813F-347ECE19E155}"/>
              </a:ext>
            </a:extLst>
          </p:cNvPr>
          <p:cNvSpPr txBox="1">
            <a:spLocks noChangeArrowheads="1"/>
          </p:cNvSpPr>
          <p:nvPr/>
        </p:nvSpPr>
        <p:spPr bwMode="auto">
          <a:xfrm>
            <a:off x="7101582" y="1347219"/>
            <a:ext cx="1358850" cy="369332"/>
          </a:xfrm>
          <a:prstGeom prst="rect">
            <a:avLst/>
          </a:prstGeom>
          <a:noFill/>
          <a:ln w="38100" cmpd="dbl" algn="ctr">
            <a:solidFill>
              <a:srgbClr val="808000"/>
            </a:solidFill>
            <a:miter lim="800000"/>
            <a:headEnd/>
            <a:tailEnd/>
          </a:ln>
        </p:spPr>
        <p:txBody>
          <a:bodyPr wrap="square">
            <a:spAutoFit/>
          </a:bodyPr>
          <a:lstStyle/>
          <a:p>
            <a:pPr fontAlgn="base">
              <a:spcBef>
                <a:spcPct val="25000"/>
              </a:spcBef>
              <a:spcAft>
                <a:spcPct val="0"/>
              </a:spcAft>
            </a:pPr>
            <a:r>
              <a:rPr kumimoji="1" lang="zh-CN" altLang="en-US" sz="1800" b="1" dirty="0">
                <a:solidFill>
                  <a:srgbClr val="0707F9"/>
                </a:solidFill>
                <a:latin typeface="Times New Roman" pitchFamily="18" charset="0"/>
              </a:rPr>
              <a:t>入栈（</a:t>
            </a:r>
            <a:r>
              <a:rPr kumimoji="1" lang="en-US" altLang="zh-CN" sz="1800" b="1" dirty="0">
                <a:solidFill>
                  <a:srgbClr val="0707F9"/>
                </a:solidFill>
                <a:latin typeface="Times New Roman" pitchFamily="18" charset="0"/>
              </a:rPr>
              <a:t>push</a:t>
            </a:r>
            <a:r>
              <a:rPr kumimoji="1" lang="zh-CN" altLang="en-US" sz="1800" b="1" dirty="0">
                <a:solidFill>
                  <a:srgbClr val="0707F9"/>
                </a:solidFill>
                <a:latin typeface="Times New Roman" pitchFamily="18" charset="0"/>
              </a:rPr>
              <a:t>）</a:t>
            </a:r>
          </a:p>
        </p:txBody>
      </p:sp>
      <p:sp>
        <p:nvSpPr>
          <p:cNvPr id="13" name="Line 42">
            <a:extLst>
              <a:ext uri="{FF2B5EF4-FFF2-40B4-BE49-F238E27FC236}">
                <a16:creationId xmlns:a16="http://schemas.microsoft.com/office/drawing/2014/main" id="{541502A5-C677-D74D-9C47-A04841140732}"/>
              </a:ext>
            </a:extLst>
          </p:cNvPr>
          <p:cNvSpPr>
            <a:spLocks noChangeShapeType="1"/>
          </p:cNvSpPr>
          <p:nvPr/>
        </p:nvSpPr>
        <p:spPr bwMode="auto">
          <a:xfrm flipH="1" flipV="1">
            <a:off x="5858686" y="1713024"/>
            <a:ext cx="357717" cy="424429"/>
          </a:xfrm>
          <a:prstGeom prst="line">
            <a:avLst/>
          </a:prstGeom>
          <a:noFill/>
          <a:ln w="63500">
            <a:solidFill>
              <a:srgbClr val="009DD9"/>
            </a:solidFill>
            <a:round/>
            <a:headEnd/>
            <a:tailEnd type="triangle" w="med" len="med"/>
          </a:ln>
        </p:spPr>
        <p:txBody>
          <a:bodyPr/>
          <a:lstStyle/>
          <a:p>
            <a:pPr marL="0" marR="0" lvl="0" indent="0" defTabSz="914400" eaLnBrk="1" fontAlgn="base" latinLnBrk="0" hangingPunct="1">
              <a:lnSpc>
                <a:spcPct val="140000"/>
              </a:lnSpc>
              <a:spcBef>
                <a:spcPct val="20000"/>
              </a:spcBef>
              <a:spcAft>
                <a:spcPct val="0"/>
              </a:spcAft>
              <a:buClr>
                <a:srgbClr val="FFFF00"/>
              </a:buClr>
              <a:buSzPct val="95000"/>
              <a:buFont typeface="Wingdings" pitchFamily="2" charset="2"/>
              <a:buChar char="Ø"/>
              <a:tabLst/>
              <a:defRPr/>
            </a:pPr>
            <a:endParaRPr kumimoji="0" lang="zh-CN" altLang="en-US" sz="2400" b="1" i="0" u="none" strike="noStrike" kern="0" cap="none" spc="0" normalizeH="0" baseline="0" noProof="0">
              <a:ln>
                <a:noFill/>
              </a:ln>
              <a:solidFill>
                <a:srgbClr val="0000FF"/>
              </a:solidFill>
              <a:effectLst/>
              <a:uLnTx/>
              <a:uFillTx/>
              <a:latin typeface="Constantia" pitchFamily="18" charset="0"/>
            </a:endParaRPr>
          </a:p>
        </p:txBody>
      </p:sp>
      <p:sp>
        <p:nvSpPr>
          <p:cNvPr id="14" name="Text Box 43">
            <a:extLst>
              <a:ext uri="{FF2B5EF4-FFF2-40B4-BE49-F238E27FC236}">
                <a16:creationId xmlns:a16="http://schemas.microsoft.com/office/drawing/2014/main" id="{457C71C6-43A6-7C4D-8692-3061697D9A65}"/>
              </a:ext>
            </a:extLst>
          </p:cNvPr>
          <p:cNvSpPr txBox="1">
            <a:spLocks noChangeArrowheads="1"/>
          </p:cNvSpPr>
          <p:nvPr/>
        </p:nvSpPr>
        <p:spPr bwMode="auto">
          <a:xfrm>
            <a:off x="4415081" y="1370136"/>
            <a:ext cx="1358850" cy="369332"/>
          </a:xfrm>
          <a:prstGeom prst="rect">
            <a:avLst/>
          </a:prstGeom>
          <a:noFill/>
          <a:ln w="38100" cmpd="dbl" algn="ctr">
            <a:solidFill>
              <a:srgbClr val="808000"/>
            </a:solidFill>
            <a:miter lim="800000"/>
            <a:headEnd/>
            <a:tailEnd/>
          </a:ln>
        </p:spPr>
        <p:txBody>
          <a:bodyPr wrap="square">
            <a:spAutoFit/>
          </a:bodyPr>
          <a:lstStyle/>
          <a:p>
            <a:pPr fontAlgn="base">
              <a:spcBef>
                <a:spcPct val="25000"/>
              </a:spcBef>
              <a:spcAft>
                <a:spcPct val="0"/>
              </a:spcAft>
            </a:pPr>
            <a:r>
              <a:rPr kumimoji="1" lang="zh-CN" altLang="en-US" sz="1800" b="1" dirty="0">
                <a:solidFill>
                  <a:srgbClr val="0707F9"/>
                </a:solidFill>
                <a:latin typeface="Times New Roman" pitchFamily="18" charset="0"/>
              </a:rPr>
              <a:t>出栈（</a:t>
            </a:r>
            <a:r>
              <a:rPr kumimoji="1" lang="en-US" altLang="zh-CN" sz="1800" b="1" dirty="0">
                <a:solidFill>
                  <a:srgbClr val="0707F9"/>
                </a:solidFill>
                <a:latin typeface="Times New Roman" pitchFamily="18" charset="0"/>
              </a:rPr>
              <a:t>pop</a:t>
            </a:r>
            <a:r>
              <a:rPr kumimoji="1" lang="zh-CN" altLang="en-US" sz="1800" b="1" dirty="0">
                <a:solidFill>
                  <a:srgbClr val="0707F9"/>
                </a:solidFill>
                <a:latin typeface="Times New Roman" pitchFamily="18" charset="0"/>
              </a:rPr>
              <a:t>）</a:t>
            </a:r>
          </a:p>
        </p:txBody>
      </p:sp>
    </p:spTree>
    <p:extLst>
      <p:ext uri="{BB962C8B-B14F-4D97-AF65-F5344CB8AC3E}">
        <p14:creationId xmlns:p14="http://schemas.microsoft.com/office/powerpoint/2010/main" val="199490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8D950C-A20F-8D4A-B9DE-838A6E94DBD9}"/>
              </a:ext>
            </a:extLst>
          </p:cNvPr>
          <p:cNvSpPr>
            <a:spLocks noGrp="1"/>
          </p:cNvSpPr>
          <p:nvPr>
            <p:ph idx="4294967295"/>
          </p:nvPr>
        </p:nvSpPr>
        <p:spPr>
          <a:xfrm>
            <a:off x="381000" y="1263034"/>
            <a:ext cx="8229600" cy="4322930"/>
          </a:xfrm>
        </p:spPr>
        <p:txBody>
          <a:bodyPr/>
          <a:lstStyle/>
          <a:p>
            <a:r>
              <a:rPr lang="zh-CN" altLang="en-US" dirty="0">
                <a:solidFill>
                  <a:srgbClr val="FF0000"/>
                </a:solidFill>
              </a:rPr>
              <a:t>新</a:t>
            </a:r>
            <a:r>
              <a:rPr lang="zh-CN" altLang="en-US" dirty="0"/>
              <a:t>的栈操作</a:t>
            </a:r>
          </a:p>
          <a:p>
            <a:pPr lvl="1"/>
            <a:r>
              <a:rPr lang="zh-CN" altLang="en-US" dirty="0"/>
              <a:t>操作</a:t>
            </a:r>
            <a:r>
              <a:rPr lang="en-US" altLang="zh-CN" dirty="0"/>
              <a:t>MULTIPOP(</a:t>
            </a:r>
            <a:r>
              <a:rPr lang="en-US" altLang="zh-CN" dirty="0" err="1"/>
              <a:t>S,k</a:t>
            </a:r>
            <a:r>
              <a:rPr lang="en-US" altLang="zh-CN" dirty="0"/>
              <a:t>)：</a:t>
            </a:r>
          </a:p>
          <a:p>
            <a:pPr lvl="2"/>
            <a:r>
              <a:rPr lang="en-CN" dirty="0"/>
              <a:t>去掉S的k个顶端对象</a:t>
            </a:r>
          </a:p>
          <a:p>
            <a:pPr lvl="2"/>
            <a:r>
              <a:rPr lang="en-CN" dirty="0"/>
              <a:t>或当S中包含少于k个对象时弹出整个栈</a:t>
            </a:r>
          </a:p>
        </p:txBody>
      </p:sp>
      <p:sp>
        <p:nvSpPr>
          <p:cNvPr id="4" name="Rectangle 4">
            <a:extLst>
              <a:ext uri="{FF2B5EF4-FFF2-40B4-BE49-F238E27FC236}">
                <a16:creationId xmlns:a16="http://schemas.microsoft.com/office/drawing/2014/main" id="{52497C09-505A-FD4F-B323-DB03BF7ECF42}"/>
              </a:ext>
            </a:extLst>
          </p:cNvPr>
          <p:cNvSpPr/>
          <p:nvPr/>
        </p:nvSpPr>
        <p:spPr>
          <a:xfrm>
            <a:off x="759149" y="2978820"/>
            <a:ext cx="5568619" cy="2304256"/>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buFont typeface="Arial" panose="020B0604020202020204" pitchFamily="34" charset="0"/>
              <a:buNone/>
            </a:pPr>
            <a:r>
              <a:rPr lang="zh-CN" altLang="en-US" sz="2133" dirty="0">
                <a:solidFill>
                  <a:srgbClr val="CC3399"/>
                </a:solidFill>
              </a:rPr>
              <a:t>实现算法</a:t>
            </a:r>
          </a:p>
          <a:p>
            <a:pPr>
              <a:buFont typeface="Arial" panose="020B0604020202020204" pitchFamily="34" charset="0"/>
              <a:buNone/>
            </a:pPr>
            <a:r>
              <a:rPr lang="zh-CN" altLang="en-US" sz="2133" dirty="0">
                <a:solidFill>
                  <a:srgbClr val="CC3399"/>
                </a:solidFill>
              </a:rPr>
              <a:t>  输入：栈</a:t>
            </a:r>
            <a:r>
              <a:rPr lang="en-US" altLang="zh-CN" sz="2133" dirty="0">
                <a:solidFill>
                  <a:srgbClr val="CC3399"/>
                </a:solidFill>
              </a:rPr>
              <a:t>S，k</a:t>
            </a:r>
          </a:p>
          <a:p>
            <a:pPr>
              <a:buFont typeface="Arial" panose="020B0604020202020204" pitchFamily="34" charset="0"/>
              <a:buNone/>
            </a:pPr>
            <a:r>
              <a:rPr lang="en-US" altLang="zh-CN" sz="2133" dirty="0">
                <a:solidFill>
                  <a:srgbClr val="CC3399"/>
                </a:solidFill>
              </a:rPr>
              <a:t>  </a:t>
            </a:r>
            <a:r>
              <a:rPr lang="zh-CN" altLang="en-US" sz="2133" dirty="0">
                <a:solidFill>
                  <a:srgbClr val="CC3399"/>
                </a:solidFill>
              </a:rPr>
              <a:t>输出：返回</a:t>
            </a:r>
            <a:r>
              <a:rPr lang="en-US" altLang="zh-CN" sz="2133" dirty="0">
                <a:solidFill>
                  <a:srgbClr val="CC3399"/>
                </a:solidFill>
              </a:rPr>
              <a:t>S</a:t>
            </a:r>
            <a:r>
              <a:rPr lang="zh-CN" altLang="en-US" sz="2133" dirty="0">
                <a:solidFill>
                  <a:srgbClr val="CC3399"/>
                </a:solidFill>
              </a:rPr>
              <a:t>顶端</a:t>
            </a:r>
            <a:r>
              <a:rPr lang="en-US" altLang="zh-CN" sz="2133" dirty="0">
                <a:solidFill>
                  <a:srgbClr val="CC3399"/>
                </a:solidFill>
              </a:rPr>
              <a:t>k</a:t>
            </a:r>
            <a:r>
              <a:rPr lang="zh-CN" altLang="en-US" sz="2133" dirty="0">
                <a:solidFill>
                  <a:srgbClr val="CC3399"/>
                </a:solidFill>
              </a:rPr>
              <a:t>个对象</a:t>
            </a:r>
          </a:p>
          <a:p>
            <a:pPr>
              <a:buFont typeface="Arial" panose="020B0604020202020204" pitchFamily="34" charset="0"/>
              <a:buNone/>
            </a:pPr>
            <a:r>
              <a:rPr lang="zh-CN" altLang="en-US" sz="2133" dirty="0">
                <a:solidFill>
                  <a:srgbClr val="CC3399"/>
                </a:solidFill>
              </a:rPr>
              <a:t>   </a:t>
            </a:r>
            <a:r>
              <a:rPr lang="en-US" altLang="zh-CN" sz="2133" dirty="0">
                <a:solidFill>
                  <a:srgbClr val="CC3399"/>
                </a:solidFill>
              </a:rPr>
              <a:t>MULTIPOP(S,k)</a:t>
            </a:r>
          </a:p>
          <a:p>
            <a:pPr>
              <a:buFont typeface="Arial" panose="020B0604020202020204" pitchFamily="34" charset="0"/>
              <a:buNone/>
            </a:pPr>
            <a:r>
              <a:rPr lang="en-US" altLang="zh-CN" sz="2133" dirty="0">
                <a:solidFill>
                  <a:srgbClr val="CC3399"/>
                </a:solidFill>
              </a:rPr>
              <a:t>   1  While  not STACK-EMPTY(S) and  k</a:t>
            </a:r>
            <a:r>
              <a:rPr lang="en-US" altLang="zh-CN" sz="2133" dirty="0">
                <a:solidFill>
                  <a:srgbClr val="CC3399"/>
                </a:solidFill>
                <a:sym typeface="Symbol" panose="05050102010706020507" pitchFamily="18" charset="2"/>
              </a:rPr>
              <a:t></a:t>
            </a:r>
            <a:r>
              <a:rPr lang="en-US" altLang="zh-CN" sz="2133" dirty="0">
                <a:solidFill>
                  <a:srgbClr val="CC3399"/>
                </a:solidFill>
              </a:rPr>
              <a:t>0  Do</a:t>
            </a:r>
          </a:p>
          <a:p>
            <a:pPr>
              <a:buFont typeface="Arial" panose="020B0604020202020204" pitchFamily="34" charset="0"/>
              <a:buNone/>
            </a:pPr>
            <a:r>
              <a:rPr lang="en-US" altLang="zh-CN" sz="2133" dirty="0">
                <a:solidFill>
                  <a:srgbClr val="CC3399"/>
                </a:solidFill>
              </a:rPr>
              <a:t>      2            POP(S);</a:t>
            </a:r>
          </a:p>
          <a:p>
            <a:pPr>
              <a:buFont typeface="Arial" panose="020B0604020202020204" pitchFamily="34" charset="0"/>
              <a:buNone/>
            </a:pPr>
            <a:r>
              <a:rPr lang="en-US" altLang="zh-CN" sz="2133" dirty="0">
                <a:solidFill>
                  <a:srgbClr val="CC3399"/>
                </a:solidFill>
              </a:rPr>
              <a:t>      3            k</a:t>
            </a:r>
            <a:r>
              <a:rPr lang="en-US" altLang="zh-CN" sz="2133" dirty="0">
                <a:solidFill>
                  <a:srgbClr val="CC3399"/>
                </a:solidFill>
                <a:sym typeface="Symbol" panose="05050102010706020507" pitchFamily="18" charset="2"/>
              </a:rPr>
              <a:t></a:t>
            </a:r>
            <a:r>
              <a:rPr lang="en-US" altLang="zh-CN" sz="2133" dirty="0">
                <a:solidFill>
                  <a:srgbClr val="CC3399"/>
                </a:solidFill>
              </a:rPr>
              <a:t>k-1 </a:t>
            </a:r>
            <a:endParaRPr lang="zh-CN" altLang="en-US" sz="2133" dirty="0">
              <a:solidFill>
                <a:srgbClr val="CC3399"/>
              </a:solidFill>
            </a:endParaRPr>
          </a:p>
        </p:txBody>
      </p:sp>
      <p:sp>
        <p:nvSpPr>
          <p:cNvPr id="5" name="AutoShape 7">
            <a:extLst>
              <a:ext uri="{FF2B5EF4-FFF2-40B4-BE49-F238E27FC236}">
                <a16:creationId xmlns:a16="http://schemas.microsoft.com/office/drawing/2014/main" id="{05F98FAB-66B9-D14F-BD99-5500928D1D00}"/>
              </a:ext>
            </a:extLst>
          </p:cNvPr>
          <p:cNvSpPr/>
          <p:nvPr/>
        </p:nvSpPr>
        <p:spPr>
          <a:xfrm>
            <a:off x="5883003" y="2764707"/>
            <a:ext cx="2688299" cy="1344149"/>
          </a:xfrm>
          <a:prstGeom prst="wedgeEllipseCallout">
            <a:avLst>
              <a:gd name="adj1" fmla="val -152285"/>
              <a:gd name="adj2" fmla="val 99473"/>
            </a:avLst>
          </a:prstGeom>
          <a:solidFill>
            <a:srgbClr val="CCFFFF"/>
          </a:solidFill>
          <a:ln w="9525" cap="flat" cmpd="sng">
            <a:solidFill>
              <a:schemeClr val="tx1"/>
            </a:solidFill>
            <a:prstDash val="solid"/>
            <a:miter/>
            <a:headEnd type="none" w="med" len="med"/>
            <a:tailEnd type="none" w="med" len="med"/>
          </a:ln>
        </p:spPr>
        <p:txBody>
          <a:bodyPr anchor="t"/>
          <a:lstStyle/>
          <a:p>
            <a:pPr algn="ctr">
              <a:buFont typeface="Arial" panose="020B0604020202020204" pitchFamily="34" charset="0"/>
              <a:buNone/>
            </a:pPr>
            <a:r>
              <a:rPr lang="zh-CN" altLang="en-US" sz="2133" dirty="0">
                <a:solidFill>
                  <a:srgbClr val="000066"/>
                </a:solidFill>
                <a:latin typeface="宋体" panose="02010600030101010101" pitchFamily="2" charset="-122"/>
              </a:rPr>
              <a:t>执行一次</a:t>
            </a:r>
            <a:r>
              <a:rPr lang="en-US" altLang="zh-CN" sz="2133" dirty="0">
                <a:solidFill>
                  <a:srgbClr val="000066"/>
                </a:solidFill>
              </a:rPr>
              <a:t>While</a:t>
            </a:r>
            <a:r>
              <a:rPr lang="zh-CN" altLang="en-US" sz="2133" dirty="0">
                <a:solidFill>
                  <a:srgbClr val="000066"/>
                </a:solidFill>
                <a:latin typeface="宋体" panose="02010600030101010101" pitchFamily="2" charset="-122"/>
              </a:rPr>
              <a:t>循环要调用一次</a:t>
            </a:r>
            <a:r>
              <a:rPr lang="en-US" altLang="zh-CN" sz="2133" dirty="0">
                <a:solidFill>
                  <a:srgbClr val="000066"/>
                </a:solidFill>
              </a:rPr>
              <a:t>POP </a:t>
            </a:r>
            <a:endParaRPr lang="zh-CN" altLang="en-US" sz="2133" dirty="0">
              <a:solidFill>
                <a:srgbClr val="000066"/>
              </a:solidFill>
            </a:endParaRPr>
          </a:p>
        </p:txBody>
      </p:sp>
      <p:sp>
        <p:nvSpPr>
          <p:cNvPr id="6" name="AutoShape 5">
            <a:extLst>
              <a:ext uri="{FF2B5EF4-FFF2-40B4-BE49-F238E27FC236}">
                <a16:creationId xmlns:a16="http://schemas.microsoft.com/office/drawing/2014/main" id="{549024A7-E0E5-3043-9B6C-5C5BCD1DB866}"/>
              </a:ext>
            </a:extLst>
          </p:cNvPr>
          <p:cNvSpPr/>
          <p:nvPr/>
        </p:nvSpPr>
        <p:spPr>
          <a:xfrm>
            <a:off x="5340085" y="908720"/>
            <a:ext cx="3270515" cy="1406752"/>
          </a:xfrm>
          <a:prstGeom prst="wedgeEllipseCallout">
            <a:avLst>
              <a:gd name="adj1" fmla="val -114944"/>
              <a:gd name="adj2" fmla="val 31653"/>
            </a:avLst>
          </a:prstGeom>
          <a:solidFill>
            <a:srgbClr val="CCFFFF"/>
          </a:solidFill>
          <a:ln w="9525" cap="flat" cmpd="sng">
            <a:solidFill>
              <a:schemeClr val="tx1"/>
            </a:solidFill>
            <a:prstDash val="solid"/>
            <a:miter/>
            <a:headEnd type="none" w="med" len="med"/>
            <a:tailEnd type="none" w="med" len="med"/>
          </a:ln>
        </p:spPr>
        <p:txBody>
          <a:bodyPr anchor="t"/>
          <a:lstStyle/>
          <a:p>
            <a:pPr algn="ctr">
              <a:buFont typeface="Arial" panose="020B0604020202020204" pitchFamily="34" charset="0"/>
              <a:buNone/>
            </a:pPr>
            <a:r>
              <a:rPr lang="zh-CN" altLang="en-US" sz="2133" dirty="0">
                <a:solidFill>
                  <a:srgbClr val="000066"/>
                </a:solidFill>
                <a:latin typeface="宋体" panose="02010600030101010101" pitchFamily="2" charset="-122"/>
              </a:rPr>
              <a:t>实际运行时间与实际执行的</a:t>
            </a:r>
            <a:r>
              <a:rPr lang="en-US" altLang="zh-CN" sz="2133" dirty="0">
                <a:solidFill>
                  <a:srgbClr val="000066"/>
                </a:solidFill>
              </a:rPr>
              <a:t>POP</a:t>
            </a:r>
            <a:r>
              <a:rPr lang="zh-CN" altLang="en-US" sz="2133" dirty="0">
                <a:solidFill>
                  <a:srgbClr val="000066"/>
                </a:solidFill>
                <a:latin typeface="宋体" panose="02010600030101010101" pitchFamily="2" charset="-122"/>
              </a:rPr>
              <a:t>操作数成线性关系</a:t>
            </a:r>
            <a:r>
              <a:rPr lang="zh-CN" altLang="en-US" sz="2133" dirty="0">
                <a:solidFill>
                  <a:srgbClr val="000066"/>
                </a:solidFill>
              </a:rPr>
              <a:t> </a:t>
            </a:r>
          </a:p>
        </p:txBody>
      </p:sp>
      <p:sp>
        <p:nvSpPr>
          <p:cNvPr id="7" name="AutoShape 6">
            <a:extLst>
              <a:ext uri="{FF2B5EF4-FFF2-40B4-BE49-F238E27FC236}">
                <a16:creationId xmlns:a16="http://schemas.microsoft.com/office/drawing/2014/main" id="{FF72D6F0-1497-594F-B3D0-F26EB053DEF2}"/>
              </a:ext>
            </a:extLst>
          </p:cNvPr>
          <p:cNvSpPr/>
          <p:nvPr/>
        </p:nvSpPr>
        <p:spPr>
          <a:xfrm>
            <a:off x="6392031" y="4221088"/>
            <a:ext cx="2613704" cy="1774973"/>
          </a:xfrm>
          <a:prstGeom prst="wedgeEllipseCallout">
            <a:avLst>
              <a:gd name="adj1" fmla="val -58172"/>
              <a:gd name="adj2" fmla="val 543"/>
            </a:avLst>
          </a:prstGeom>
          <a:solidFill>
            <a:srgbClr val="CCFFFF"/>
          </a:solidFill>
          <a:ln w="9525" cap="flat" cmpd="sng">
            <a:solidFill>
              <a:schemeClr val="tx1"/>
            </a:solidFill>
            <a:prstDash val="solid"/>
            <a:miter/>
            <a:headEnd type="none" w="med" len="med"/>
            <a:tailEnd type="none" w="med" len="med"/>
          </a:ln>
        </p:spPr>
        <p:txBody>
          <a:bodyPr anchor="t"/>
          <a:lstStyle/>
          <a:p>
            <a:pPr algn="ctr">
              <a:buFont typeface="Arial" panose="020B0604020202020204" pitchFamily="34" charset="0"/>
              <a:buNone/>
            </a:pPr>
            <a:r>
              <a:rPr lang="en-US" altLang="zh-CN" sz="2133" dirty="0">
                <a:solidFill>
                  <a:srgbClr val="000066"/>
                </a:solidFill>
              </a:rPr>
              <a:t>While</a:t>
            </a:r>
            <a:r>
              <a:rPr lang="zh-CN" altLang="en-US" sz="2133" dirty="0">
                <a:solidFill>
                  <a:srgbClr val="000066"/>
                </a:solidFill>
                <a:latin typeface="宋体" panose="02010600030101010101" pitchFamily="2" charset="-122"/>
              </a:rPr>
              <a:t>循环执行的次数是从栈中弹出的对象数</a:t>
            </a:r>
            <a:r>
              <a:rPr lang="en-US" altLang="zh-CN" sz="2133" dirty="0">
                <a:solidFill>
                  <a:srgbClr val="000066"/>
                </a:solidFill>
              </a:rPr>
              <a:t>min(s,k) </a:t>
            </a:r>
            <a:endParaRPr lang="zh-CN" altLang="en-US" sz="2133" dirty="0">
              <a:solidFill>
                <a:srgbClr val="000066"/>
              </a:solidFill>
            </a:endParaRPr>
          </a:p>
        </p:txBody>
      </p:sp>
      <p:sp>
        <p:nvSpPr>
          <p:cNvPr id="8" name="Rectangle 8">
            <a:extLst>
              <a:ext uri="{FF2B5EF4-FFF2-40B4-BE49-F238E27FC236}">
                <a16:creationId xmlns:a16="http://schemas.microsoft.com/office/drawing/2014/main" id="{4310FBF0-274D-8C4D-A03F-7E8BFADAAF60}"/>
              </a:ext>
            </a:extLst>
          </p:cNvPr>
          <p:cNvSpPr/>
          <p:nvPr/>
        </p:nvSpPr>
        <p:spPr>
          <a:xfrm>
            <a:off x="759150" y="5350374"/>
            <a:ext cx="5126721" cy="8128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a:buFont typeface="Arial" panose="020B0604020202020204" pitchFamily="34" charset="0"/>
              <a:buNone/>
            </a:pPr>
            <a:r>
              <a:rPr lang="en-US" altLang="zh-CN" sz="2560" dirty="0">
                <a:solidFill>
                  <a:srgbClr val="CC3399"/>
                </a:solidFill>
              </a:rPr>
              <a:t>MULTIPOP</a:t>
            </a:r>
            <a:r>
              <a:rPr lang="zh-CN" altLang="en-US" sz="2560" dirty="0">
                <a:solidFill>
                  <a:srgbClr val="CC3399"/>
                </a:solidFill>
                <a:latin typeface="宋体" panose="02010600030101010101" pitchFamily="2" charset="-122"/>
              </a:rPr>
              <a:t>的总代价即为</a:t>
            </a:r>
            <a:r>
              <a:rPr lang="en-US" altLang="zh-CN" sz="2560" dirty="0">
                <a:solidFill>
                  <a:srgbClr val="CC3399"/>
                </a:solidFill>
              </a:rPr>
              <a:t>min(s,k) </a:t>
            </a:r>
            <a:endParaRPr lang="zh-CN" altLang="en-US" sz="2560" dirty="0">
              <a:solidFill>
                <a:srgbClr val="CC3399"/>
              </a:solidFill>
            </a:endParaRPr>
          </a:p>
        </p:txBody>
      </p:sp>
      <p:sp>
        <p:nvSpPr>
          <p:cNvPr id="9" name="Slide Number Placeholder 8">
            <a:extLst>
              <a:ext uri="{FF2B5EF4-FFF2-40B4-BE49-F238E27FC236}">
                <a16:creationId xmlns:a16="http://schemas.microsoft.com/office/drawing/2014/main" id="{A33EB557-D371-F746-9DC6-49E87BF8FD0C}"/>
              </a:ext>
            </a:extLst>
          </p:cNvPr>
          <p:cNvSpPr>
            <a:spLocks noGrp="1"/>
          </p:cNvSpPr>
          <p:nvPr>
            <p:ph type="sldNum" sz="quarter" idx="12"/>
          </p:nvPr>
        </p:nvSpPr>
        <p:spPr/>
        <p:txBody>
          <a:bodyPr/>
          <a:lstStyle/>
          <a:p>
            <a:fld id="{0063EC4C-CFD8-4F45-A0A2-30028C1F73DB}" type="slidenum">
              <a:rPr lang="en-CN" smtClean="0"/>
              <a:pPr/>
              <a:t>7</a:t>
            </a:fld>
            <a:endParaRPr lang="zh-CN" altLang="en-US" sz="1067" b="1" kern="1200" dirty="0">
              <a:solidFill>
                <a:srgbClr val="F79646">
                  <a:lumMod val="75000"/>
                </a:srgbClr>
              </a:solidFill>
              <a:latin typeface="+mn-lt"/>
              <a:ea typeface="+mn-ea"/>
              <a:cs typeface="+mn-cs"/>
            </a:endParaRPr>
          </a:p>
        </p:txBody>
      </p:sp>
      <p:sp>
        <p:nvSpPr>
          <p:cNvPr id="11" name="Title 10">
            <a:extLst>
              <a:ext uri="{FF2B5EF4-FFF2-40B4-BE49-F238E27FC236}">
                <a16:creationId xmlns:a16="http://schemas.microsoft.com/office/drawing/2014/main" id="{E30919D4-C20C-194D-8D96-84E41C99ECC5}"/>
              </a:ext>
            </a:extLst>
          </p:cNvPr>
          <p:cNvSpPr>
            <a:spLocks noGrp="1"/>
          </p:cNvSpPr>
          <p:nvPr>
            <p:ph type="title"/>
          </p:nvPr>
        </p:nvSpPr>
        <p:spPr/>
        <p:txBody>
          <a:bodyPr/>
          <a:lstStyle/>
          <a:p>
            <a:r>
              <a:rPr lang="zh-CN" altLang="en-US" dirty="0"/>
              <a:t>聚集分析实例1</a:t>
            </a:r>
            <a:r>
              <a:rPr lang="zh-CN" altLang="en-US" sz="2489" dirty="0"/>
              <a:t>-</a:t>
            </a:r>
            <a:r>
              <a:rPr lang="zh-CN" altLang="en-US" sz="2489" dirty="0">
                <a:solidFill>
                  <a:srgbClr val="FF0000"/>
                </a:solidFill>
              </a:rPr>
              <a:t>栈操作</a:t>
            </a:r>
            <a:endParaRPr lang="en-CN" dirty="0"/>
          </a:p>
        </p:txBody>
      </p:sp>
    </p:spTree>
    <p:extLst>
      <p:ext uri="{BB962C8B-B14F-4D97-AF65-F5344CB8AC3E}">
        <p14:creationId xmlns:p14="http://schemas.microsoft.com/office/powerpoint/2010/main" val="406859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17FD9-7545-CE47-81DC-E48A4E778A0B}"/>
              </a:ext>
            </a:extLst>
          </p:cNvPr>
          <p:cNvSpPr>
            <a:spLocks noGrp="1"/>
          </p:cNvSpPr>
          <p:nvPr>
            <p:ph idx="4294967295"/>
          </p:nvPr>
        </p:nvSpPr>
        <p:spPr>
          <a:xfrm>
            <a:off x="390063" y="1201770"/>
            <a:ext cx="8229600" cy="4322930"/>
          </a:xfrm>
        </p:spPr>
        <p:txBody>
          <a:bodyPr/>
          <a:lstStyle/>
          <a:p>
            <a:r>
              <a:rPr lang="en-US" dirty="0" err="1"/>
              <a:t>初始为空</a:t>
            </a:r>
            <a:r>
              <a:rPr lang="zh-CN" altLang="en-US" dirty="0"/>
              <a:t>的栈上的</a:t>
            </a:r>
            <a:r>
              <a:rPr lang="en-US" altLang="zh-CN" dirty="0"/>
              <a:t>n</a:t>
            </a:r>
            <a:r>
              <a:rPr lang="zh-CN" altLang="en-US" dirty="0"/>
              <a:t>个栈操作序列的分析</a:t>
            </a:r>
            <a:endParaRPr lang="en-US" altLang="zh-CN" dirty="0"/>
          </a:p>
          <a:p>
            <a:pPr lvl="1"/>
            <a:r>
              <a:rPr lang="zh-CN" altLang="en-US" dirty="0"/>
              <a:t>由</a:t>
            </a:r>
            <a:r>
              <a:rPr lang="en-US" altLang="zh-CN" dirty="0"/>
              <a:t>PUSH、POP</a:t>
            </a:r>
            <a:r>
              <a:rPr lang="zh-CN" altLang="en-US" dirty="0"/>
              <a:t>和</a:t>
            </a:r>
            <a:r>
              <a:rPr lang="en-US" altLang="zh-CN" dirty="0"/>
              <a:t>MULTIPOP</a:t>
            </a:r>
            <a:r>
              <a:rPr lang="zh-CN" altLang="en-US" dirty="0"/>
              <a:t>组成的长为</a:t>
            </a:r>
            <a:r>
              <a:rPr lang="en-US" altLang="zh-CN" dirty="0"/>
              <a:t>n</a:t>
            </a:r>
            <a:r>
              <a:rPr lang="zh-CN" altLang="en-US" dirty="0"/>
              <a:t>的栈操作序列，</a:t>
            </a:r>
            <a:r>
              <a:rPr lang="en-US" altLang="zh-CN" dirty="0"/>
              <a:t>T(n)=?</a:t>
            </a:r>
            <a:endParaRPr lang="zh-CN" altLang="en-US" dirty="0"/>
          </a:p>
          <a:p>
            <a:endParaRPr lang="zh-CN" altLang="en-US" dirty="0"/>
          </a:p>
          <a:p>
            <a:pPr marL="0" indent="0">
              <a:buNone/>
            </a:pPr>
            <a:endParaRPr lang="en-US" dirty="0"/>
          </a:p>
        </p:txBody>
      </p:sp>
      <p:sp>
        <p:nvSpPr>
          <p:cNvPr id="4" name="Rectangle 5">
            <a:extLst>
              <a:ext uri="{FF2B5EF4-FFF2-40B4-BE49-F238E27FC236}">
                <a16:creationId xmlns:a16="http://schemas.microsoft.com/office/drawing/2014/main" id="{BFA6F057-C3FA-BE42-94B7-79504BE19045}"/>
              </a:ext>
            </a:extLst>
          </p:cNvPr>
          <p:cNvSpPr/>
          <p:nvPr/>
        </p:nvSpPr>
        <p:spPr>
          <a:xfrm>
            <a:off x="381000" y="2852936"/>
            <a:ext cx="1761067" cy="2641600"/>
          </a:xfrm>
          <a:prstGeom prst="rect">
            <a:avLst/>
          </a:prstGeom>
          <a:solidFill>
            <a:srgbClr val="99FF66"/>
          </a:solidFill>
          <a:ln w="9525" cap="flat" cmpd="sng">
            <a:solidFill>
              <a:schemeClr val="tx1"/>
            </a:solidFill>
            <a:prstDash val="solid"/>
            <a:miter/>
            <a:headEnd type="none" w="med" len="med"/>
            <a:tailEnd type="none" w="med" len="med"/>
          </a:ln>
        </p:spPr>
        <p:txBody>
          <a:bodyPr wrap="none" anchor="ctr"/>
          <a:lstStyle/>
          <a:p>
            <a:pPr>
              <a:buFont typeface="Arial" panose="020B0604020202020204" pitchFamily="34" charset="0"/>
              <a:buNone/>
            </a:pPr>
            <a:endParaRPr lang="zh-CN" altLang="en-US" sz="2560" dirty="0">
              <a:solidFill>
                <a:srgbClr val="CC3399"/>
              </a:solidFill>
            </a:endParaRPr>
          </a:p>
          <a:p>
            <a:pPr>
              <a:buFont typeface="Arial" panose="020B0604020202020204" pitchFamily="34" charset="0"/>
              <a:buNone/>
            </a:pPr>
            <a:r>
              <a:rPr lang="zh-CN" altLang="en-US" sz="2560" dirty="0">
                <a:solidFill>
                  <a:srgbClr val="CC3399"/>
                </a:solidFill>
              </a:rPr>
              <a:t>操作1：    </a:t>
            </a:r>
            <a:r>
              <a:rPr lang="en-US" altLang="zh-CN" sz="2560" dirty="0">
                <a:solidFill>
                  <a:srgbClr val="CC3399"/>
                </a:solidFill>
              </a:rPr>
              <a:t>t</a:t>
            </a:r>
            <a:r>
              <a:rPr lang="en-US" altLang="zh-CN" sz="2560" baseline="-25000" dirty="0">
                <a:solidFill>
                  <a:srgbClr val="CC3399"/>
                </a:solidFill>
              </a:rPr>
              <a:t>1</a:t>
            </a:r>
          </a:p>
          <a:p>
            <a:pPr>
              <a:buFont typeface="Arial" panose="020B0604020202020204" pitchFamily="34" charset="0"/>
              <a:buNone/>
            </a:pPr>
            <a:r>
              <a:rPr lang="zh-CN" altLang="en-US" sz="2560" dirty="0">
                <a:solidFill>
                  <a:srgbClr val="CC3399"/>
                </a:solidFill>
              </a:rPr>
              <a:t>操作2：    </a:t>
            </a:r>
            <a:r>
              <a:rPr lang="en-US" altLang="zh-CN" sz="2560" dirty="0">
                <a:solidFill>
                  <a:srgbClr val="CC3399"/>
                </a:solidFill>
              </a:rPr>
              <a:t>t</a:t>
            </a:r>
            <a:r>
              <a:rPr lang="en-US" altLang="zh-CN" sz="2560" baseline="-25000" dirty="0">
                <a:solidFill>
                  <a:srgbClr val="CC3399"/>
                </a:solidFill>
              </a:rPr>
              <a:t>2</a:t>
            </a:r>
          </a:p>
          <a:p>
            <a:pPr>
              <a:buFont typeface="Arial" panose="020B0604020202020204" pitchFamily="34" charset="0"/>
              <a:buNone/>
            </a:pPr>
            <a:r>
              <a:rPr lang="zh-CN" altLang="en-US" sz="2560" dirty="0">
                <a:solidFill>
                  <a:srgbClr val="CC3399"/>
                </a:solidFill>
              </a:rPr>
              <a:t>。</a:t>
            </a:r>
          </a:p>
          <a:p>
            <a:pPr>
              <a:buFont typeface="Arial" panose="020B0604020202020204" pitchFamily="34" charset="0"/>
              <a:buNone/>
            </a:pPr>
            <a:r>
              <a:rPr lang="zh-CN" altLang="en-US" sz="2560" dirty="0">
                <a:solidFill>
                  <a:srgbClr val="CC3399"/>
                </a:solidFill>
              </a:rPr>
              <a:t>。</a:t>
            </a:r>
          </a:p>
          <a:p>
            <a:pPr>
              <a:buFont typeface="Arial" panose="020B0604020202020204" pitchFamily="34" charset="0"/>
              <a:buNone/>
            </a:pPr>
            <a:r>
              <a:rPr lang="zh-CN" altLang="en-US" sz="2560" dirty="0">
                <a:solidFill>
                  <a:srgbClr val="CC3399"/>
                </a:solidFill>
              </a:rPr>
              <a:t>。</a:t>
            </a:r>
          </a:p>
          <a:p>
            <a:pPr>
              <a:buFont typeface="Arial" panose="020B0604020202020204" pitchFamily="34" charset="0"/>
              <a:buNone/>
            </a:pPr>
            <a:r>
              <a:rPr lang="zh-CN" altLang="en-US" sz="2560" dirty="0">
                <a:solidFill>
                  <a:srgbClr val="CC3399"/>
                </a:solidFill>
              </a:rPr>
              <a:t>操作</a:t>
            </a:r>
            <a:r>
              <a:rPr lang="en-US" altLang="zh-CN" sz="2560" dirty="0">
                <a:solidFill>
                  <a:srgbClr val="CC3399"/>
                </a:solidFill>
              </a:rPr>
              <a:t>n:      t</a:t>
            </a:r>
            <a:r>
              <a:rPr lang="en-US" altLang="zh-CN" sz="2560" baseline="-25000" dirty="0">
                <a:solidFill>
                  <a:srgbClr val="CC3399"/>
                </a:solidFill>
              </a:rPr>
              <a:t>n</a:t>
            </a:r>
          </a:p>
          <a:p>
            <a:pPr>
              <a:buFont typeface="Arial" panose="020B0604020202020204" pitchFamily="34" charset="0"/>
              <a:buNone/>
            </a:pPr>
            <a:endParaRPr lang="zh-CN" altLang="en-US" sz="2560" dirty="0">
              <a:solidFill>
                <a:srgbClr val="CC3399"/>
              </a:solidFill>
            </a:endParaRPr>
          </a:p>
        </p:txBody>
      </p:sp>
      <p:sp>
        <p:nvSpPr>
          <p:cNvPr id="5" name="Oval 11">
            <a:extLst>
              <a:ext uri="{FF2B5EF4-FFF2-40B4-BE49-F238E27FC236}">
                <a16:creationId xmlns:a16="http://schemas.microsoft.com/office/drawing/2014/main" id="{4C37F486-8D77-A14C-961F-FF35F94DF5AA}"/>
              </a:ext>
            </a:extLst>
          </p:cNvPr>
          <p:cNvSpPr/>
          <p:nvPr/>
        </p:nvSpPr>
        <p:spPr>
          <a:xfrm>
            <a:off x="6118406" y="5258068"/>
            <a:ext cx="1886846" cy="978564"/>
          </a:xfrm>
          <a:prstGeom prst="ellipse">
            <a:avLst/>
          </a:prstGeom>
          <a:solidFill>
            <a:schemeClr val="tx2"/>
          </a:solidFill>
          <a:ln w="9525" cap="flat" cmpd="sng">
            <a:solidFill>
              <a:schemeClr val="tx2"/>
            </a:solidFill>
            <a:prstDash val="solid"/>
            <a:round/>
            <a:headEnd type="none" w="med" len="med"/>
            <a:tailEnd type="none" w="med" len="med"/>
          </a:ln>
        </p:spPr>
        <p:txBody>
          <a:bodyPr wrap="none" anchor="ctr"/>
          <a:lstStyle/>
          <a:p>
            <a:pPr algn="ctr">
              <a:buFont typeface="Arial" panose="020B0604020202020204" pitchFamily="34" charset="0"/>
              <a:buNone/>
            </a:pPr>
            <a:r>
              <a:rPr lang="en-US" altLang="zh-CN" sz="2133" b="1" dirty="0">
                <a:solidFill>
                  <a:srgbClr val="FF0000"/>
                </a:solidFill>
              </a:rPr>
              <a:t>T(n)&lt;=2n</a:t>
            </a:r>
          </a:p>
          <a:p>
            <a:pPr algn="ctr">
              <a:buFont typeface="Arial" panose="020B0604020202020204" pitchFamily="34" charset="0"/>
              <a:buNone/>
            </a:pPr>
            <a:r>
              <a:rPr lang="en-US" altLang="zh-CN" sz="2133" b="1" dirty="0">
                <a:solidFill>
                  <a:srgbClr val="FF0000"/>
                </a:solidFill>
              </a:rPr>
              <a:t>T(n)/n=O(1) </a:t>
            </a:r>
          </a:p>
        </p:txBody>
      </p:sp>
      <p:sp>
        <p:nvSpPr>
          <p:cNvPr id="7" name="AutoShape 7">
            <a:extLst>
              <a:ext uri="{FF2B5EF4-FFF2-40B4-BE49-F238E27FC236}">
                <a16:creationId xmlns:a16="http://schemas.microsoft.com/office/drawing/2014/main" id="{261DB530-F2F3-794B-A959-8D40CF2F8619}"/>
              </a:ext>
            </a:extLst>
          </p:cNvPr>
          <p:cNvSpPr/>
          <p:nvPr/>
        </p:nvSpPr>
        <p:spPr>
          <a:xfrm>
            <a:off x="2203737" y="2404886"/>
            <a:ext cx="3648405" cy="956050"/>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just">
              <a:buFont typeface="Arial" panose="020B0604020202020204" pitchFamily="34" charset="0"/>
              <a:buNone/>
            </a:pPr>
            <a:r>
              <a:rPr lang="zh-CN" altLang="en-US" sz="1778" dirty="0">
                <a:solidFill>
                  <a:srgbClr val="000066"/>
                </a:solidFill>
              </a:rPr>
              <a:t>最坏情况下，每个操作都是:</a:t>
            </a:r>
            <a:r>
              <a:rPr lang="en-US" altLang="zh-CN" sz="1778" dirty="0">
                <a:solidFill>
                  <a:srgbClr val="000066"/>
                </a:solidFill>
              </a:rPr>
              <a:t>MULTIPOP</a:t>
            </a:r>
            <a:r>
              <a:rPr lang="zh-CN" altLang="en-US" sz="1778" dirty="0">
                <a:solidFill>
                  <a:srgbClr val="000066"/>
                </a:solidFill>
              </a:rPr>
              <a:t>，每个</a:t>
            </a:r>
            <a:r>
              <a:rPr lang="en-US" altLang="zh-CN" sz="1778" dirty="0">
                <a:solidFill>
                  <a:srgbClr val="000066"/>
                </a:solidFill>
              </a:rPr>
              <a:t>MULTIPOP</a:t>
            </a:r>
            <a:r>
              <a:rPr lang="zh-CN" altLang="en-US" sz="1778" dirty="0">
                <a:solidFill>
                  <a:srgbClr val="000066"/>
                </a:solidFill>
              </a:rPr>
              <a:t>的代价最坏是</a:t>
            </a:r>
            <a:r>
              <a:rPr lang="en-US" altLang="zh-CN" sz="1778" dirty="0">
                <a:solidFill>
                  <a:srgbClr val="000066"/>
                </a:solidFill>
              </a:rPr>
              <a:t>n</a:t>
            </a:r>
            <a:endParaRPr lang="zh-CN" altLang="en-US" sz="1778" dirty="0">
              <a:solidFill>
                <a:srgbClr val="000066"/>
              </a:solidFill>
            </a:endParaRPr>
          </a:p>
        </p:txBody>
      </p:sp>
      <p:sp>
        <p:nvSpPr>
          <p:cNvPr id="8" name="Oval 8">
            <a:extLst>
              <a:ext uri="{FF2B5EF4-FFF2-40B4-BE49-F238E27FC236}">
                <a16:creationId xmlns:a16="http://schemas.microsoft.com/office/drawing/2014/main" id="{9ADC68B6-2F62-1F4A-B95D-A6E5A7EE0AF3}"/>
              </a:ext>
            </a:extLst>
          </p:cNvPr>
          <p:cNvSpPr/>
          <p:nvPr/>
        </p:nvSpPr>
        <p:spPr>
          <a:xfrm>
            <a:off x="5975814" y="2462219"/>
            <a:ext cx="1730529" cy="768085"/>
          </a:xfrm>
          <a:prstGeom prst="ellipse">
            <a:avLst/>
          </a:prstGeom>
          <a:solidFill>
            <a:schemeClr val="tx2"/>
          </a:solidFill>
          <a:ln w="9525" cap="flat" cmpd="sng">
            <a:solidFill>
              <a:schemeClr val="tx2"/>
            </a:solidFill>
            <a:prstDash val="solid"/>
            <a:round/>
            <a:headEnd type="none" w="med" len="med"/>
            <a:tailEnd type="none" w="med" len="med"/>
          </a:ln>
        </p:spPr>
        <p:txBody>
          <a:bodyPr wrap="none" anchor="ctr"/>
          <a:lstStyle/>
          <a:p>
            <a:pPr algn="ctr">
              <a:buFont typeface="Arial" panose="020B0604020202020204" pitchFamily="34" charset="0"/>
              <a:buNone/>
            </a:pPr>
            <a:r>
              <a:rPr lang="en-US" altLang="zh-CN" sz="2133" b="1" dirty="0">
                <a:solidFill>
                  <a:srgbClr val="FF0000"/>
                </a:solidFill>
              </a:rPr>
              <a:t>T(n)=n</a:t>
            </a:r>
            <a:r>
              <a:rPr lang="en-US" altLang="zh-CN" sz="2133" b="1" baseline="30000" dirty="0">
                <a:solidFill>
                  <a:srgbClr val="FF0000"/>
                </a:solidFill>
              </a:rPr>
              <a:t>2</a:t>
            </a:r>
            <a:r>
              <a:rPr lang="en-US" altLang="zh-CN" sz="2133" b="1" dirty="0">
                <a:solidFill>
                  <a:srgbClr val="FF0000"/>
                </a:solidFill>
              </a:rPr>
              <a:t> </a:t>
            </a:r>
          </a:p>
        </p:txBody>
      </p:sp>
      <p:sp>
        <p:nvSpPr>
          <p:cNvPr id="9" name="AutoShape 9">
            <a:extLst>
              <a:ext uri="{FF2B5EF4-FFF2-40B4-BE49-F238E27FC236}">
                <a16:creationId xmlns:a16="http://schemas.microsoft.com/office/drawing/2014/main" id="{6239AC90-DAD2-7D45-91BB-DEF298982069}"/>
              </a:ext>
            </a:extLst>
          </p:cNvPr>
          <p:cNvSpPr/>
          <p:nvPr/>
        </p:nvSpPr>
        <p:spPr>
          <a:xfrm>
            <a:off x="2203737" y="3618634"/>
            <a:ext cx="3648405" cy="644853"/>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ctr">
              <a:buFont typeface="Arial" panose="020B0604020202020204" pitchFamily="34" charset="0"/>
              <a:buNone/>
            </a:pPr>
            <a:r>
              <a:rPr lang="zh-CN" altLang="en-US" sz="1778" dirty="0">
                <a:solidFill>
                  <a:srgbClr val="000066"/>
                </a:solidFill>
              </a:rPr>
              <a:t>上面的分析太粗糙了！！！</a:t>
            </a:r>
          </a:p>
          <a:p>
            <a:pPr algn="ctr">
              <a:buFont typeface="Arial" panose="020B0604020202020204" pitchFamily="34" charset="0"/>
              <a:buNone/>
            </a:pPr>
            <a:r>
              <a:rPr lang="zh-CN" altLang="en-US" sz="1778" dirty="0">
                <a:solidFill>
                  <a:srgbClr val="000066"/>
                </a:solidFill>
              </a:rPr>
              <a:t>我们从元素进出栈的情况来分析</a:t>
            </a:r>
          </a:p>
        </p:txBody>
      </p:sp>
      <p:sp>
        <p:nvSpPr>
          <p:cNvPr id="10" name="AutoShape 13">
            <a:extLst>
              <a:ext uri="{FF2B5EF4-FFF2-40B4-BE49-F238E27FC236}">
                <a16:creationId xmlns:a16="http://schemas.microsoft.com/office/drawing/2014/main" id="{94CEF232-4635-0443-8716-890268944BAB}"/>
              </a:ext>
            </a:extLst>
          </p:cNvPr>
          <p:cNvSpPr/>
          <p:nvPr/>
        </p:nvSpPr>
        <p:spPr>
          <a:xfrm>
            <a:off x="2203149" y="4462864"/>
            <a:ext cx="3648405" cy="659356"/>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ctr">
              <a:buFont typeface="Arial" panose="020B0604020202020204" pitchFamily="34" charset="0"/>
              <a:buNone/>
            </a:pPr>
            <a:r>
              <a:rPr lang="zh-CN" altLang="en-US" sz="1778" dirty="0">
                <a:solidFill>
                  <a:srgbClr val="FF0000"/>
                </a:solidFill>
                <a:latin typeface="宋体" panose="02010600030101010101" pitchFamily="2" charset="-122"/>
              </a:rPr>
              <a:t>隐藏先验知识</a:t>
            </a:r>
            <a:r>
              <a:rPr lang="zh-CN" altLang="en-US" sz="1778" dirty="0">
                <a:solidFill>
                  <a:srgbClr val="000066"/>
                </a:solidFill>
                <a:latin typeface="宋体" panose="02010600030101010101" pitchFamily="2" charset="-122"/>
              </a:rPr>
              <a:t>：一个对象在每次被压入栈后至多被弹出一次</a:t>
            </a:r>
            <a:r>
              <a:rPr lang="zh-CN" altLang="en-US" sz="1778" dirty="0">
                <a:solidFill>
                  <a:srgbClr val="CC3399"/>
                </a:solidFill>
              </a:rPr>
              <a:t> </a:t>
            </a:r>
          </a:p>
        </p:txBody>
      </p:sp>
      <p:sp>
        <p:nvSpPr>
          <p:cNvPr id="11" name="AutoShape 10">
            <a:extLst>
              <a:ext uri="{FF2B5EF4-FFF2-40B4-BE49-F238E27FC236}">
                <a16:creationId xmlns:a16="http://schemas.microsoft.com/office/drawing/2014/main" id="{24F3DE22-AAC2-0C42-9DAF-EA87C088B2A6}"/>
              </a:ext>
            </a:extLst>
          </p:cNvPr>
          <p:cNvSpPr/>
          <p:nvPr/>
        </p:nvSpPr>
        <p:spPr>
          <a:xfrm>
            <a:off x="2203737" y="5321597"/>
            <a:ext cx="3647817" cy="957733"/>
          </a:xfrm>
          <a:prstGeom prst="roundRect">
            <a:avLst/>
          </a:prstGeom>
          <a:solidFill>
            <a:srgbClr val="CCFFFF"/>
          </a:solidFill>
          <a:ln w="9525" cap="flat" cmpd="sng">
            <a:solidFill>
              <a:schemeClr val="tx1"/>
            </a:solidFill>
            <a:prstDash val="solid"/>
            <a:miter/>
            <a:headEnd type="none" w="med" len="med"/>
            <a:tailEnd type="none" w="med" len="med"/>
          </a:ln>
        </p:spPr>
        <p:txBody>
          <a:bodyPr anchor="t"/>
          <a:lstStyle/>
          <a:p>
            <a:pPr algn="just">
              <a:buFont typeface="Arial" panose="020B0604020202020204" pitchFamily="34" charset="0"/>
              <a:buNone/>
            </a:pPr>
            <a:r>
              <a:rPr lang="zh-CN" altLang="en-US" sz="1778" dirty="0">
                <a:solidFill>
                  <a:srgbClr val="000066"/>
                </a:solidFill>
              </a:rPr>
              <a:t>所以在一个非空栈上调用</a:t>
            </a:r>
            <a:r>
              <a:rPr lang="en-US" altLang="zh-CN" sz="1778" dirty="0">
                <a:solidFill>
                  <a:srgbClr val="000066"/>
                </a:solidFill>
              </a:rPr>
              <a:t>POP</a:t>
            </a:r>
            <a:r>
              <a:rPr lang="zh-CN" altLang="en-US" sz="1778" dirty="0">
                <a:solidFill>
                  <a:srgbClr val="000066"/>
                </a:solidFill>
              </a:rPr>
              <a:t>的次数(包括在</a:t>
            </a:r>
            <a:r>
              <a:rPr lang="en-US" altLang="zh-CN" sz="1778" dirty="0">
                <a:solidFill>
                  <a:srgbClr val="000066"/>
                </a:solidFill>
              </a:rPr>
              <a:t>MULTIPOP</a:t>
            </a:r>
            <a:r>
              <a:rPr lang="zh-CN" altLang="en-US" sz="1778" dirty="0">
                <a:solidFill>
                  <a:srgbClr val="000066"/>
                </a:solidFill>
              </a:rPr>
              <a:t>内的调用)至多等于</a:t>
            </a:r>
            <a:r>
              <a:rPr lang="en-US" altLang="zh-CN" sz="1778" dirty="0">
                <a:solidFill>
                  <a:srgbClr val="000066"/>
                </a:solidFill>
              </a:rPr>
              <a:t>PUSH</a:t>
            </a:r>
            <a:r>
              <a:rPr lang="zh-CN" altLang="en-US" sz="1778" dirty="0">
                <a:solidFill>
                  <a:srgbClr val="000066"/>
                </a:solidFill>
              </a:rPr>
              <a:t>的次数， </a:t>
            </a:r>
            <a:r>
              <a:rPr lang="zh-CN" altLang="en-US" sz="1778" dirty="0">
                <a:solidFill>
                  <a:srgbClr val="000066"/>
                </a:solidFill>
                <a:latin typeface="宋体" panose="02010600030101010101" pitchFamily="2" charset="-122"/>
              </a:rPr>
              <a:t>即至多为</a:t>
            </a:r>
            <a:r>
              <a:rPr lang="en-US" altLang="zh-CN" sz="1778" dirty="0">
                <a:solidFill>
                  <a:srgbClr val="000066"/>
                </a:solidFill>
              </a:rPr>
              <a:t>n</a:t>
            </a:r>
            <a:r>
              <a:rPr lang="en-US" altLang="zh-CN" sz="1778" dirty="0">
                <a:solidFill>
                  <a:srgbClr val="CC3399"/>
                </a:solidFill>
              </a:rPr>
              <a:t> </a:t>
            </a:r>
            <a:endParaRPr lang="zh-CN" altLang="en-US" sz="1778" dirty="0">
              <a:solidFill>
                <a:srgbClr val="CC3399"/>
              </a:solidFill>
            </a:endParaRPr>
          </a:p>
        </p:txBody>
      </p:sp>
      <p:sp>
        <p:nvSpPr>
          <p:cNvPr id="12" name="TextBox 11">
            <a:extLst>
              <a:ext uri="{FF2B5EF4-FFF2-40B4-BE49-F238E27FC236}">
                <a16:creationId xmlns:a16="http://schemas.microsoft.com/office/drawing/2014/main" id="{EDE02B46-DD15-174E-879E-F6AA9D7D21EA}"/>
              </a:ext>
            </a:extLst>
          </p:cNvPr>
          <p:cNvSpPr txBox="1"/>
          <p:nvPr/>
        </p:nvSpPr>
        <p:spPr>
          <a:xfrm>
            <a:off x="5924722" y="3331828"/>
            <a:ext cx="3138725" cy="584775"/>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聚集分析：综合考虑整个序列的</a:t>
            </a:r>
            <a:r>
              <a:rPr lang="en-US" altLang="zh-CN" sz="1600" b="1" dirty="0">
                <a:solidFill>
                  <a:srgbClr val="FF0000"/>
                </a:solidFill>
              </a:rPr>
              <a:t>n</a:t>
            </a:r>
            <a:r>
              <a:rPr lang="zh-CN" altLang="en-US" sz="1600" b="1" dirty="0">
                <a:solidFill>
                  <a:srgbClr val="FF0000"/>
                </a:solidFill>
              </a:rPr>
              <a:t>个操作，得到更好的上界</a:t>
            </a:r>
          </a:p>
        </p:txBody>
      </p:sp>
      <p:sp>
        <p:nvSpPr>
          <p:cNvPr id="13" name="TextBox 12">
            <a:extLst>
              <a:ext uri="{FF2B5EF4-FFF2-40B4-BE49-F238E27FC236}">
                <a16:creationId xmlns:a16="http://schemas.microsoft.com/office/drawing/2014/main" id="{D1A43C7D-6752-CB4D-A6CB-9411E7D66807}"/>
              </a:ext>
            </a:extLst>
          </p:cNvPr>
          <p:cNvSpPr txBox="1"/>
          <p:nvPr/>
        </p:nvSpPr>
        <p:spPr>
          <a:xfrm>
            <a:off x="5924722" y="4029696"/>
            <a:ext cx="3138725" cy="830997"/>
          </a:xfrm>
          <a:prstGeom prst="rect">
            <a:avLst/>
          </a:prstGeom>
          <a:solidFill>
            <a:schemeClr val="bg1"/>
          </a:solidFill>
          <a:ln w="19050">
            <a:solidFill>
              <a:srgbClr val="00B050"/>
            </a:solidFill>
          </a:ln>
        </p:spPr>
        <p:txBody>
          <a:bodyPr wrap="square" rtlCol="0">
            <a:spAutoFit/>
          </a:bodyPr>
          <a:lstStyle/>
          <a:p>
            <a:pPr algn="just"/>
            <a:r>
              <a:rPr lang="zh-CN" altLang="en-CN" sz="1600" b="1" dirty="0">
                <a:solidFill>
                  <a:srgbClr val="FF0000"/>
                </a:solidFill>
              </a:rPr>
              <a:t>关键</a:t>
            </a:r>
            <a:r>
              <a:rPr lang="zh-CN" altLang="en-US" sz="1600" b="1" dirty="0">
                <a:solidFill>
                  <a:srgbClr val="FF0000"/>
                </a:solidFill>
              </a:rPr>
              <a:t>：提取具体任务的隐藏信息。</a:t>
            </a:r>
            <a:endParaRPr lang="en-US" altLang="zh-CN" sz="1600" b="1" dirty="0">
              <a:solidFill>
                <a:srgbClr val="FF0000"/>
              </a:solidFill>
            </a:endParaRPr>
          </a:p>
          <a:p>
            <a:pPr algn="just"/>
            <a:r>
              <a:rPr lang="zh-CN" altLang="en-US" sz="1600" b="1" dirty="0">
                <a:solidFill>
                  <a:srgbClr val="FF0000"/>
                </a:solidFill>
              </a:rPr>
              <a:t>本例的隐藏信息：一个对象在每次被压入栈后至多被弹出一次</a:t>
            </a:r>
          </a:p>
        </p:txBody>
      </p:sp>
      <p:sp>
        <p:nvSpPr>
          <p:cNvPr id="6" name="Slide Number Placeholder 5">
            <a:extLst>
              <a:ext uri="{FF2B5EF4-FFF2-40B4-BE49-F238E27FC236}">
                <a16:creationId xmlns:a16="http://schemas.microsoft.com/office/drawing/2014/main" id="{07455C0D-9153-C148-B54B-79274E21CB07}"/>
              </a:ext>
            </a:extLst>
          </p:cNvPr>
          <p:cNvSpPr>
            <a:spLocks noGrp="1"/>
          </p:cNvSpPr>
          <p:nvPr>
            <p:ph type="sldNum" sz="quarter" idx="12"/>
          </p:nvPr>
        </p:nvSpPr>
        <p:spPr/>
        <p:txBody>
          <a:bodyPr/>
          <a:lstStyle/>
          <a:p>
            <a:fld id="{0063EC4C-CFD8-4F45-A0A2-30028C1F73DB}" type="slidenum">
              <a:rPr lang="en-CN" smtClean="0"/>
              <a:pPr/>
              <a:t>8</a:t>
            </a:fld>
            <a:endParaRPr lang="zh-CN" altLang="en-US" sz="1067" b="1" kern="1200" dirty="0">
              <a:solidFill>
                <a:srgbClr val="F79646">
                  <a:lumMod val="75000"/>
                </a:srgbClr>
              </a:solidFill>
              <a:latin typeface="+mn-lt"/>
              <a:ea typeface="+mn-ea"/>
              <a:cs typeface="+mn-cs"/>
            </a:endParaRPr>
          </a:p>
        </p:txBody>
      </p:sp>
      <p:sp>
        <p:nvSpPr>
          <p:cNvPr id="15" name="Title 14">
            <a:extLst>
              <a:ext uri="{FF2B5EF4-FFF2-40B4-BE49-F238E27FC236}">
                <a16:creationId xmlns:a16="http://schemas.microsoft.com/office/drawing/2014/main" id="{2097CFAE-9220-9A4B-93B8-5FB7BB0837D6}"/>
              </a:ext>
            </a:extLst>
          </p:cNvPr>
          <p:cNvSpPr>
            <a:spLocks noGrp="1"/>
          </p:cNvSpPr>
          <p:nvPr>
            <p:ph type="title"/>
          </p:nvPr>
        </p:nvSpPr>
        <p:spPr/>
        <p:txBody>
          <a:bodyPr/>
          <a:lstStyle/>
          <a:p>
            <a:r>
              <a:rPr lang="zh-CN" altLang="en-US" dirty="0"/>
              <a:t>聚集分析实例1</a:t>
            </a:r>
            <a:r>
              <a:rPr lang="zh-CN" altLang="en-US" sz="2489" dirty="0"/>
              <a:t>-</a:t>
            </a:r>
            <a:r>
              <a:rPr lang="zh-CN" altLang="en-US" sz="2489" dirty="0">
                <a:solidFill>
                  <a:srgbClr val="FF0000"/>
                </a:solidFill>
              </a:rPr>
              <a:t>栈操作</a:t>
            </a:r>
            <a:endParaRPr lang="en-CN" dirty="0"/>
          </a:p>
        </p:txBody>
      </p:sp>
    </p:spTree>
    <p:extLst>
      <p:ext uri="{BB962C8B-B14F-4D97-AF65-F5344CB8AC3E}">
        <p14:creationId xmlns:p14="http://schemas.microsoft.com/office/powerpoint/2010/main" val="410801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bldLvl="0" animBg="1"/>
      <p:bldP spid="8" grpId="0" animBg="1"/>
      <p:bldP spid="9" grpId="0" bldLvl="0" animBg="1"/>
      <p:bldP spid="10" grpId="0" bldLvl="0" animBg="1"/>
      <p:bldP spid="11" grpId="0" bldLvl="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482339-122B-E646-82AB-987974FE7B05}"/>
              </a:ext>
            </a:extLst>
          </p:cNvPr>
          <p:cNvSpPr>
            <a:spLocks noGrp="1"/>
          </p:cNvSpPr>
          <p:nvPr>
            <p:ph type="sldNum" sz="quarter" idx="12"/>
          </p:nvPr>
        </p:nvSpPr>
        <p:spPr/>
        <p:txBody>
          <a:bodyPr/>
          <a:lstStyle/>
          <a:p>
            <a:fld id="{0063EC4C-CFD8-4F45-A0A2-30028C1F73DB}" type="slidenum">
              <a:rPr lang="en-CN" smtClean="0"/>
              <a:pPr/>
              <a:t>9</a:t>
            </a:fld>
            <a:endParaRPr lang="zh-CN" altLang="en-US" sz="1067" b="1" kern="1200" dirty="0">
              <a:solidFill>
                <a:srgbClr val="F79646">
                  <a:lumMod val="75000"/>
                </a:srgbClr>
              </a:solidFill>
              <a:latin typeface="+mn-lt"/>
              <a:ea typeface="+mn-ea"/>
              <a:cs typeface="+mn-cs"/>
            </a:endParaRPr>
          </a:p>
        </p:txBody>
      </p:sp>
      <p:sp>
        <p:nvSpPr>
          <p:cNvPr id="7" name="Title 6">
            <a:extLst>
              <a:ext uri="{FF2B5EF4-FFF2-40B4-BE49-F238E27FC236}">
                <a16:creationId xmlns:a16="http://schemas.microsoft.com/office/drawing/2014/main" id="{03D98700-1C05-D448-88F6-AB414F9E9970}"/>
              </a:ext>
            </a:extLst>
          </p:cNvPr>
          <p:cNvSpPr>
            <a:spLocks noGrp="1"/>
          </p:cNvSpPr>
          <p:nvPr>
            <p:ph type="title"/>
          </p:nvPr>
        </p:nvSpPr>
        <p:spPr/>
        <p:txBody>
          <a:bodyPr/>
          <a:lstStyle/>
          <a:p>
            <a:r>
              <a:rPr lang="zh-CN" altLang="en-US" dirty="0"/>
              <a:t>聚集分析实例2</a:t>
            </a:r>
            <a:r>
              <a:rPr lang="zh-CN" altLang="en-US" sz="2489" dirty="0"/>
              <a:t>-</a:t>
            </a:r>
            <a:r>
              <a:rPr lang="zh-CN" altLang="en-US" sz="2489" dirty="0">
                <a:solidFill>
                  <a:srgbClr val="FF0000"/>
                </a:solidFill>
              </a:rPr>
              <a:t>二进制计数器</a:t>
            </a:r>
            <a:endParaRPr lang="en-CN" dirty="0"/>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D90BF287-6987-3E41-890C-E23206525EFF}"/>
                  </a:ext>
                </a:extLst>
              </p:cNvPr>
              <p:cNvSpPr>
                <a:spLocks noGrp="1"/>
              </p:cNvSpPr>
              <p:nvPr>
                <p:ph idx="1"/>
              </p:nvPr>
            </p:nvSpPr>
            <p:spPr>
              <a:xfrm>
                <a:off x="539552" y="1108861"/>
                <a:ext cx="7772400" cy="5131147"/>
              </a:xfrm>
              <a:solidFill>
                <a:schemeClr val="bg1"/>
              </a:solidFill>
              <a:ln w="25400">
                <a:solidFill>
                  <a:schemeClr val="tx2">
                    <a:lumMod val="60000"/>
                    <a:lumOff val="40000"/>
                  </a:schemeClr>
                </a:solidFill>
              </a:ln>
            </p:spPr>
            <p:txBody>
              <a:bodyPr wrap="square" lIns="91440" tIns="45720" rIns="91440" bIns="45720" anchor="t"/>
              <a:lstStyle/>
              <a:p>
                <a:pPr algn="just">
                  <a:lnSpc>
                    <a:spcPct val="150000"/>
                  </a:lnSpc>
                  <a:buFont typeface="Wingdings" panose="05000000000000000000" pitchFamily="2" charset="2"/>
                  <a:buNone/>
                </a:pPr>
                <a:r>
                  <a:rPr lang="zh-CN" altLang="en-US" sz="2400" b="1" dirty="0">
                    <a:latin typeface="Microsoft YaHei" panose="020B0503020204020204" pitchFamily="34" charset="-122"/>
                    <a:ea typeface="Microsoft YaHei" panose="020B0503020204020204" pitchFamily="34" charset="-122"/>
                    <a:cs typeface="Times New Roman" panose="02020603050405020304" pitchFamily="18" charset="0"/>
                  </a:rPr>
                  <a:t>1. 问题定义</a:t>
                </a:r>
                <a:endParaRPr lang="zh-CN" altLang="en-US" sz="2400" dirty="0">
                  <a:latin typeface="Microsoft YaHei" panose="020B0503020204020204" pitchFamily="34" charset="-122"/>
                  <a:ea typeface="Microsoft YaHei" panose="020B0503020204020204" pitchFamily="34" charset="-122"/>
                  <a:cs typeface="Times New Roman" panose="02020603050405020304" pitchFamily="18" charset="0"/>
                </a:endParaRPr>
              </a:p>
              <a:p>
                <a:pPr marL="1143000" lvl="1" algn="just">
                  <a:lnSpc>
                    <a:spcPct val="150000"/>
                  </a:lnSpc>
                  <a:spcBef>
                    <a:spcPts val="0"/>
                  </a:spcBef>
                  <a:buFont typeface="Arial" panose="020B0604020202020204" pitchFamily="34" charset="0"/>
                  <a:buChar char="•"/>
                </a:pPr>
                <a:r>
                  <a:rPr lang="zh-CN" altLang="en-US" sz="21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100" dirty="0">
                    <a:latin typeface="Times New Roman" panose="02020603050405020304" pitchFamily="18" charset="0"/>
                    <a:ea typeface="楷体" panose="02010609060101010101" pitchFamily="49" charset="-122"/>
                    <a:cs typeface="Times New Roman" panose="02020603050405020304" pitchFamily="18" charset="0"/>
                  </a:rPr>
                  <a:t>实现一个由</a:t>
                </a:r>
                <a14:m>
                  <m:oMath xmlns:m="http://schemas.openxmlformats.org/officeDocument/2006/math">
                    <m:r>
                      <a:rPr lang="zh-CN" altLang="en-US" sz="2100" i="1" dirty="0">
                        <a:solidFill>
                          <a:srgbClr val="2F12DE"/>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2100" b="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0</m:t>
                    </m:r>
                  </m:oMath>
                </a14:m>
                <a:r>
                  <a:rPr lang="zh-CN" altLang="en-US" sz="2100" dirty="0">
                    <a:latin typeface="Times New Roman" panose="02020603050405020304" pitchFamily="18" charset="0"/>
                    <a:ea typeface="楷体" panose="02010609060101010101" pitchFamily="49" charset="-122"/>
                    <a:cs typeface="Times New Roman" panose="02020603050405020304" pitchFamily="18" charset="0"/>
                  </a:rPr>
                  <a:t> 开始向上计数的</a:t>
                </a:r>
                <a14:m>
                  <m:oMath xmlns:m="http://schemas.openxmlformats.org/officeDocument/2006/math">
                    <m:r>
                      <a:rPr lang="en-US" altLang="zh-CN" sz="2100" b="0" i="0"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21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𝑘</m:t>
                    </m:r>
                  </m:oMath>
                </a14:m>
                <a:r>
                  <a:rPr lang="zh-CN" altLang="en-US" sz="2100" dirty="0">
                    <a:latin typeface="Times New Roman" panose="02020603050405020304" pitchFamily="18" charset="0"/>
                    <a:ea typeface="楷体" panose="02010609060101010101" pitchFamily="49" charset="-122"/>
                    <a:cs typeface="Times New Roman" panose="02020603050405020304" pitchFamily="18" charset="0"/>
                  </a:rPr>
                  <a:t> 位二进制计数器。</a:t>
                </a:r>
              </a:p>
              <a:p>
                <a:pPr marL="1143000" lvl="1" algn="just" latinLnBrk="0">
                  <a:lnSpc>
                    <a:spcPct val="150000"/>
                  </a:lnSpc>
                  <a:spcBef>
                    <a:spcPts val="0"/>
                  </a:spcBef>
                  <a:buFont typeface="Arial" panose="020B0604020202020204" pitchFamily="34" charset="0"/>
                  <a:buChar char="•"/>
                </a:pPr>
                <a:r>
                  <a:rPr lang="zh-CN" altLang="en-US" sz="2100" dirty="0">
                    <a:latin typeface="Times New Roman" panose="02020603050405020304" pitchFamily="18" charset="0"/>
                    <a:ea typeface="楷体" panose="02010609060101010101" pitchFamily="49" charset="-122"/>
                    <a:cs typeface="Times New Roman" panose="02020603050405020304" pitchFamily="18" charset="0"/>
                  </a:rPr>
                  <a:t> 输入：</a:t>
                </a:r>
                <a14:m>
                  <m:oMath xmlns:m="http://schemas.openxmlformats.org/officeDocument/2006/math">
                    <m:r>
                      <a:rPr lang="en-US" altLang="zh-CN" sz="21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𝑘</m:t>
                    </m:r>
                  </m:oMath>
                </a14:m>
                <a:r>
                  <a:rPr lang="zh-CN" altLang="en-US" sz="2100" dirty="0">
                    <a:latin typeface="Times New Roman" panose="02020603050405020304" pitchFamily="18" charset="0"/>
                    <a:ea typeface="楷体" panose="02010609060101010101" pitchFamily="49" charset="-122"/>
                    <a:cs typeface="Times New Roman" panose="02020603050405020304" pitchFamily="18" charset="0"/>
                  </a:rPr>
                  <a:t>位二进制变量</a:t>
                </a:r>
                <a14:m>
                  <m:oMath xmlns:m="http://schemas.openxmlformats.org/officeDocument/2006/math">
                    <m:r>
                      <a:rPr lang="en-US" altLang="zh-CN" sz="21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𝑥</m:t>
                    </m:r>
                  </m:oMath>
                </a14:m>
                <a:r>
                  <a:rPr lang="en-US" altLang="zh-CN" sz="21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100" dirty="0">
                    <a:latin typeface="Times New Roman" panose="02020603050405020304" pitchFamily="18" charset="0"/>
                    <a:ea typeface="楷体" panose="02010609060101010101" pitchFamily="49" charset="-122"/>
                    <a:cs typeface="Times New Roman" panose="02020603050405020304" pitchFamily="18" charset="0"/>
                  </a:rPr>
                  <a:t>初始值为0。</a:t>
                </a:r>
              </a:p>
              <a:p>
                <a:pPr marL="1143000" lvl="1" algn="just">
                  <a:lnSpc>
                    <a:spcPct val="150000"/>
                  </a:lnSpc>
                  <a:spcBef>
                    <a:spcPts val="0"/>
                  </a:spcBef>
                  <a:buFont typeface="Arial" panose="020B0604020202020204" pitchFamily="34" charset="0"/>
                  <a:buChar char="•"/>
                </a:pPr>
                <a:r>
                  <a:rPr lang="zh-CN" altLang="en-US" sz="2100" dirty="0">
                    <a:latin typeface="Times New Roman" panose="02020603050405020304" pitchFamily="18" charset="0"/>
                    <a:ea typeface="楷体" panose="02010609060101010101" pitchFamily="49" charset="-122"/>
                    <a:cs typeface="Times New Roman" panose="02020603050405020304" pitchFamily="18" charset="0"/>
                  </a:rPr>
                  <a:t> 输出：</a:t>
                </a:r>
                <a14:m>
                  <m:oMath xmlns:m="http://schemas.openxmlformats.org/officeDocument/2006/math">
                    <m:d>
                      <m:dPr>
                        <m:ctrlPr>
                          <a:rPr lang="en-US" altLang="zh-CN" sz="21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100"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𝑥</m:t>
                        </m:r>
                        <m:r>
                          <a:rPr lang="en-US" altLang="zh-CN" sz="2100"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+1</m:t>
                        </m:r>
                      </m:e>
                    </m:d>
                    <m:r>
                      <a:rPr lang="en-US" altLang="zh-CN" sz="2100" i="1" dirty="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𝑚𝑜𝑑</m:t>
                    </m:r>
                    <m:r>
                      <a:rPr lang="en-US" altLang="zh-CN" sz="2100" i="1" dirty="0">
                        <a:solidFill>
                          <a:srgbClr val="2F12DE"/>
                        </a:solidFill>
                        <a:latin typeface="Cambria Math" panose="02040503050406030204" pitchFamily="18" charset="0"/>
                        <a:ea typeface="楷体" panose="02010609060101010101" pitchFamily="49" charset="-122"/>
                        <a:cs typeface="Times New Roman" panose="02020603050405020304" pitchFamily="18" charset="0"/>
                      </a:rPr>
                      <m:t> 2</m:t>
                    </m:r>
                    <m:r>
                      <a:rPr lang="en-US" altLang="zh-CN" sz="2100" i="1" baseline="30000" dirty="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𝑘</m:t>
                    </m:r>
                  </m:oMath>
                </a14:m>
                <a:endParaRPr lang="en-US" altLang="zh-CN" sz="2100" dirty="0">
                  <a:latin typeface="Times New Roman" panose="02020603050405020304" pitchFamily="18" charset="0"/>
                  <a:ea typeface="楷体" panose="02010609060101010101" pitchFamily="49" charset="-122"/>
                  <a:cs typeface="Times New Roman" panose="02020603050405020304" pitchFamily="18" charset="0"/>
                </a:endParaRPr>
              </a:p>
              <a:p>
                <a:pPr marL="1143000" lvl="1" algn="just" latinLnBrk="0">
                  <a:lnSpc>
                    <a:spcPct val="150000"/>
                  </a:lnSpc>
                  <a:spcBef>
                    <a:spcPts val="0"/>
                  </a:spcBef>
                  <a:buFont typeface="Arial" panose="020B0604020202020204" pitchFamily="34" charset="0"/>
                  <a:buChar char="•"/>
                </a:pPr>
                <a:r>
                  <a:rPr lang="en-US" altLang="zh-CN" sz="21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100" dirty="0">
                    <a:latin typeface="Times New Roman" panose="02020603050405020304" pitchFamily="18" charset="0"/>
                    <a:ea typeface="楷体" panose="02010609060101010101" pitchFamily="49" charset="-122"/>
                    <a:cs typeface="Times New Roman" panose="02020603050405020304" pitchFamily="18" charset="0"/>
                  </a:rPr>
                  <a:t>数据结构：</a:t>
                </a:r>
              </a:p>
              <a:p>
                <a:pPr marL="685800" algn="just" latinLnBrk="0">
                  <a:lnSpc>
                    <a:spcPct val="150000"/>
                  </a:lnSpc>
                  <a:spcBef>
                    <a:spcPts val="0"/>
                  </a:spcBef>
                  <a:buFont typeface="Wingdings" panose="05000000000000000000" pitchFamily="2" charset="2"/>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r>
                      <a:rPr lang="en-US" altLang="zh-CN" sz="2400" i="1" dirty="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𝑘</m:t>
                    </m:r>
                  </m:oMath>
                </a14:m>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位数组</a:t>
                </a:r>
                <a14:m>
                  <m:oMath xmlns:m="http://schemas.openxmlformats.org/officeDocument/2006/math">
                    <m:r>
                      <a:rPr lang="en-US" altLang="zh-CN" sz="24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𝐴</m:t>
                    </m:r>
                    <m:r>
                      <a:rPr lang="en-US" altLang="zh-CN" sz="24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[0⋯</m:t>
                    </m:r>
                    <m:r>
                      <a:rPr lang="en-US" altLang="zh-CN" sz="24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𝑘</m:t>
                    </m:r>
                    <m:r>
                      <a:rPr lang="en-US" altLang="zh-CN" sz="24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−1]</m:t>
                    </m:r>
                  </m:oMath>
                </a14:m>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作为计数器，存储</a:t>
                </a:r>
                <a14:m>
                  <m:oMath xmlns:m="http://schemas.openxmlformats.org/officeDocument/2006/math">
                    <m:r>
                      <a:rPr lang="en-US" altLang="zh-CN" sz="24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𝑥</m:t>
                    </m:r>
                  </m:oMath>
                </a14:m>
                <a:endParaRPr lang="en-US" altLang="zh-CN" sz="2400" dirty="0">
                  <a:solidFill>
                    <a:srgbClr val="2F12DE"/>
                  </a:solidFill>
                  <a:latin typeface="Times New Roman" panose="02020603050405020304" pitchFamily="18" charset="0"/>
                  <a:ea typeface="楷体" panose="02010609060101010101" pitchFamily="49" charset="-122"/>
                  <a:cs typeface="Times New Roman" panose="02020603050405020304" pitchFamily="18" charset="0"/>
                </a:endParaRPr>
              </a:p>
              <a:p>
                <a:pPr indent="0" algn="just" latinLnBrk="0">
                  <a:lnSpc>
                    <a:spcPct val="150000"/>
                  </a:lnSpc>
                  <a:spcBef>
                    <a:spcPts val="0"/>
                  </a:spcBef>
                  <a:buFont typeface="Wingdings" panose="05000000000000000000" pitchFamily="2" charset="2"/>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𝑥</m:t>
                    </m:r>
                  </m:oMath>
                </a14:m>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的最低位在</a:t>
                </a:r>
                <a14:m>
                  <m:oMath xmlns:m="http://schemas.openxmlformats.org/officeDocument/2006/math">
                    <m:r>
                      <a:rPr lang="en-US" altLang="zh-CN" sz="24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𝐴</m:t>
                    </m:r>
                    <m:r>
                      <a:rPr lang="en-US" altLang="zh-CN" sz="24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[0]</m:t>
                    </m:r>
                  </m:oMath>
                </a14:m>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中，最高位在</a:t>
                </a:r>
                <a14:m>
                  <m:oMath xmlns:m="http://schemas.openxmlformats.org/officeDocument/2006/math">
                    <m:r>
                      <a:rPr lang="en-US" altLang="zh-CN" sz="24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𝐴</m:t>
                    </m:r>
                    <m:r>
                      <a:rPr lang="en-US" altLang="zh-CN" sz="24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𝑘</m:t>
                    </m:r>
                    <m:r>
                      <a:rPr lang="en-US" altLang="zh-CN" sz="2400" i="1" dirty="0" smtClean="0">
                        <a:solidFill>
                          <a:srgbClr val="2F12DE"/>
                        </a:solidFill>
                        <a:latin typeface="Cambria Math" panose="02040503050406030204" pitchFamily="18" charset="0"/>
                        <a:ea typeface="楷体" panose="02010609060101010101" pitchFamily="49" charset="-122"/>
                        <a:cs typeface="Times New Roman" panose="02020603050405020304" pitchFamily="18" charset="0"/>
                      </a:rPr>
                      <m:t>−1]</m:t>
                    </m:r>
                  </m:oMath>
                </a14:m>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中</a:t>
                </a:r>
              </a:p>
              <a:p>
                <a:pPr>
                  <a:buFont typeface="Wingdings" panose="05000000000000000000" pitchFamily="2" charset="2"/>
                  <a:buNone/>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9" name="Rectangle 3">
                <a:extLst>
                  <a:ext uri="{FF2B5EF4-FFF2-40B4-BE49-F238E27FC236}">
                    <a16:creationId xmlns:a16="http://schemas.microsoft.com/office/drawing/2014/main" id="{D90BF287-6987-3E41-890C-E23206525EFF}"/>
                  </a:ext>
                </a:extLst>
              </p:cNvPr>
              <p:cNvSpPr>
                <a:spLocks noGrp="1" noRot="1" noChangeAspect="1" noMove="1" noResize="1" noEditPoints="1" noAdjustHandles="1" noChangeArrowheads="1" noChangeShapeType="1" noTextEdit="1"/>
              </p:cNvSpPr>
              <p:nvPr>
                <p:ph idx="1"/>
              </p:nvPr>
            </p:nvSpPr>
            <p:spPr>
              <a:xfrm>
                <a:off x="539552" y="1108861"/>
                <a:ext cx="7772400" cy="5131147"/>
              </a:xfrm>
              <a:blipFill>
                <a:blip r:embed="rId2"/>
                <a:stretch>
                  <a:fillRect l="-976"/>
                </a:stretch>
              </a:blipFill>
              <a:ln w="25400">
                <a:solidFill>
                  <a:schemeClr val="tx2">
                    <a:lumMod val="60000"/>
                    <a:lumOff val="40000"/>
                  </a:schemeClr>
                </a:solidFill>
              </a:ln>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 name="文本框 1">
                <a:extLst>
                  <a:ext uri="{FF2B5EF4-FFF2-40B4-BE49-F238E27FC236}">
                    <a16:creationId xmlns:a16="http://schemas.microsoft.com/office/drawing/2014/main" id="{39A7AA7F-519A-894E-B8F5-585EE269D195}"/>
                  </a:ext>
                </a:extLst>
              </p:cNvPr>
              <p:cNvSpPr txBox="1"/>
              <p:nvPr/>
            </p:nvSpPr>
            <p:spPr>
              <a:xfrm>
                <a:off x="3059832" y="4869160"/>
                <a:ext cx="2151295" cy="1046248"/>
              </a:xfrm>
              <a:prstGeom prst="rect">
                <a:avLst/>
              </a:prstGeom>
              <a:solidFill>
                <a:schemeClr val="bg1"/>
              </a:solidFill>
              <a:ln w="254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𝑥</m:t>
                      </m:r>
                      <m:r>
                        <a:rPr kumimoji="1" lang="en-US" altLang="zh-CN" b="0" i="1" smtClean="0">
                          <a:solidFill>
                            <a:srgbClr val="0000FF"/>
                          </a:solidFill>
                          <a:latin typeface="Cambria Math" panose="02040503050406030204" pitchFamily="18" charset="0"/>
                        </a:rPr>
                        <m:t>=</m:t>
                      </m:r>
                      <m:nary>
                        <m:naryPr>
                          <m:chr m:val="∑"/>
                          <m:ctrlPr>
                            <a:rPr kumimoji="1" lang="en-US" altLang="zh-CN" b="0" i="1" smtClean="0">
                              <a:solidFill>
                                <a:srgbClr val="0000FF"/>
                              </a:solidFill>
                              <a:latin typeface="Cambria Math" panose="02040503050406030204" pitchFamily="18" charset="0"/>
                            </a:rPr>
                          </m:ctrlPr>
                        </m:naryPr>
                        <m:sub>
                          <m:r>
                            <m:rPr>
                              <m:brk m:alnAt="23"/>
                            </m:rPr>
                            <a:rPr kumimoji="1" lang="en-US" altLang="zh-CN" b="0" i="1" smtClean="0">
                              <a:solidFill>
                                <a:srgbClr val="0000FF"/>
                              </a:solidFill>
                              <a:latin typeface="Cambria Math" panose="02040503050406030204" pitchFamily="18" charset="0"/>
                            </a:rPr>
                            <m:t>𝑖</m:t>
                          </m:r>
                          <m:r>
                            <a:rPr kumimoji="1" lang="en-US" altLang="zh-CN" b="0" i="1" smtClean="0">
                              <a:solidFill>
                                <a:srgbClr val="0000FF"/>
                              </a:solidFill>
                              <a:latin typeface="Cambria Math" panose="02040503050406030204" pitchFamily="18" charset="0"/>
                            </a:rPr>
                            <m:t>=0</m:t>
                          </m:r>
                        </m:sub>
                        <m:sup>
                          <m:r>
                            <a:rPr kumimoji="1" lang="en-US" altLang="zh-CN" b="0" i="1" smtClean="0">
                              <a:solidFill>
                                <a:srgbClr val="0000FF"/>
                              </a:solidFill>
                              <a:latin typeface="Cambria Math" panose="02040503050406030204" pitchFamily="18" charset="0"/>
                            </a:rPr>
                            <m:t>𝑘</m:t>
                          </m:r>
                          <m:r>
                            <a:rPr kumimoji="1" lang="en-US" altLang="zh-CN" b="0" i="1" smtClean="0">
                              <a:solidFill>
                                <a:srgbClr val="0000FF"/>
                              </a:solidFill>
                              <a:latin typeface="Cambria Math" panose="02040503050406030204" pitchFamily="18" charset="0"/>
                            </a:rPr>
                            <m:t>−1</m:t>
                          </m:r>
                        </m:sup>
                        <m:e>
                          <m:r>
                            <a:rPr kumimoji="1" lang="en-US" altLang="zh-CN" b="0" i="1" smtClean="0">
                              <a:solidFill>
                                <a:srgbClr val="0000FF"/>
                              </a:solidFill>
                              <a:latin typeface="Cambria Math" panose="02040503050406030204" pitchFamily="18" charset="0"/>
                            </a:rPr>
                            <m:t>𝐴</m:t>
                          </m:r>
                          <m:d>
                            <m:dPr>
                              <m:begChr m:val="["/>
                              <m:endChr m:val="]"/>
                              <m:ctrlPr>
                                <a:rPr kumimoji="1" lang="en-US" altLang="zh-CN" b="0" i="1" smtClean="0">
                                  <a:solidFill>
                                    <a:srgbClr val="0000FF"/>
                                  </a:solidFill>
                                  <a:latin typeface="Cambria Math" panose="02040503050406030204" pitchFamily="18" charset="0"/>
                                </a:rPr>
                              </m:ctrlPr>
                            </m:dPr>
                            <m:e>
                              <m:r>
                                <a:rPr kumimoji="1" lang="en-US" altLang="zh-CN" b="0" i="1" smtClean="0">
                                  <a:solidFill>
                                    <a:srgbClr val="0000FF"/>
                                  </a:solidFill>
                                  <a:latin typeface="Cambria Math" panose="02040503050406030204" pitchFamily="18" charset="0"/>
                                </a:rPr>
                                <m:t>𝑖</m:t>
                              </m:r>
                            </m:e>
                          </m:d>
                          <m:r>
                            <a:rPr kumimoji="1" lang="en-US" altLang="zh-CN" i="1">
                              <a:solidFill>
                                <a:srgbClr val="0000FF"/>
                              </a:solidFill>
                              <a:latin typeface="Cambria Math" panose="02040503050406030204" pitchFamily="18" charset="0"/>
                              <a:ea typeface="Cambria Math" panose="02040503050406030204" pitchFamily="18" charset="0"/>
                            </a:rPr>
                            <m:t>∙</m:t>
                          </m:r>
                          <m:sSup>
                            <m:sSupPr>
                              <m:ctrlPr>
                                <a:rPr kumimoji="1" lang="en-US" altLang="zh-CN" i="1" smtClean="0">
                                  <a:solidFill>
                                    <a:srgbClr val="0000FF"/>
                                  </a:solidFill>
                                  <a:latin typeface="Cambria Math" panose="02040503050406030204" pitchFamily="18" charset="0"/>
                                  <a:ea typeface="Cambria Math" panose="02040503050406030204" pitchFamily="18" charset="0"/>
                                </a:rPr>
                              </m:ctrlPr>
                            </m:sSupPr>
                            <m:e>
                              <m:r>
                                <a:rPr kumimoji="1" lang="en-US" altLang="zh-CN" b="0" i="1" smtClean="0">
                                  <a:solidFill>
                                    <a:srgbClr val="0000FF"/>
                                  </a:solidFill>
                                  <a:latin typeface="Cambria Math" panose="02040503050406030204" pitchFamily="18" charset="0"/>
                                  <a:ea typeface="Cambria Math" panose="02040503050406030204" pitchFamily="18" charset="0"/>
                                </a:rPr>
                                <m:t>2</m:t>
                              </m:r>
                            </m:e>
                            <m:sup>
                              <m:r>
                                <a:rPr kumimoji="1" lang="en-US" altLang="zh-CN" b="0" i="1" smtClean="0">
                                  <a:solidFill>
                                    <a:srgbClr val="0000FF"/>
                                  </a:solidFill>
                                  <a:latin typeface="Cambria Math" panose="02040503050406030204" pitchFamily="18" charset="0"/>
                                  <a:ea typeface="Cambria Math" panose="02040503050406030204" pitchFamily="18" charset="0"/>
                                </a:rPr>
                                <m:t>𝑖</m:t>
                              </m:r>
                            </m:sup>
                          </m:sSup>
                        </m:e>
                      </m:nary>
                    </m:oMath>
                  </m:oMathPara>
                </a14:m>
                <a:endParaRPr kumimoji="1" lang="zh-CN" altLang="en-US" dirty="0"/>
              </a:p>
            </p:txBody>
          </p:sp>
        </mc:Choice>
        <mc:Fallback xmlns="">
          <p:sp>
            <p:nvSpPr>
              <p:cNvPr id="10" name="文本框 1">
                <a:extLst>
                  <a:ext uri="{FF2B5EF4-FFF2-40B4-BE49-F238E27FC236}">
                    <a16:creationId xmlns:a16="http://schemas.microsoft.com/office/drawing/2014/main" id="{39A7AA7F-519A-894E-B8F5-585EE269D195}"/>
                  </a:ext>
                </a:extLst>
              </p:cNvPr>
              <p:cNvSpPr txBox="1">
                <a:spLocks noRot="1" noChangeAspect="1" noMove="1" noResize="1" noEditPoints="1" noAdjustHandles="1" noChangeArrowheads="1" noChangeShapeType="1" noTextEdit="1"/>
              </p:cNvSpPr>
              <p:nvPr/>
            </p:nvSpPr>
            <p:spPr>
              <a:xfrm>
                <a:off x="3059832" y="4869160"/>
                <a:ext cx="2151295" cy="1046248"/>
              </a:xfrm>
              <a:prstGeom prst="rect">
                <a:avLst/>
              </a:prstGeom>
              <a:blipFill>
                <a:blip r:embed="rId3"/>
                <a:stretch>
                  <a:fillRect l="-32164" t="-134940" r="-18129" b="-230120"/>
                </a:stretch>
              </a:blipFill>
              <a:ln w="25400">
                <a:noFill/>
              </a:ln>
            </p:spPr>
            <p:txBody>
              <a:bodyPr/>
              <a:lstStyle/>
              <a:p>
                <a:r>
                  <a:rPr lang="en-CN">
                    <a:noFill/>
                  </a:rPr>
                  <a:t> </a:t>
                </a:r>
              </a:p>
            </p:txBody>
          </p:sp>
        </mc:Fallback>
      </mc:AlternateContent>
    </p:spTree>
    <p:extLst>
      <p:ext uri="{BB962C8B-B14F-4D97-AF65-F5344CB8AC3E}">
        <p14:creationId xmlns:p14="http://schemas.microsoft.com/office/powerpoint/2010/main" val="396797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 calcmode="lin" valueType="num">
                                      <p:cBhvr additive="base">
                                        <p:cTn id="21"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9">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 calcmode="lin" valueType="num">
                                      <p:cBhvr additive="base">
                                        <p:cTn id="35"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 calcmode="lin" valueType="num">
                                      <p:cBhvr additive="base">
                                        <p:cTn id="41"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 calcmode="lin" valueType="num">
                                      <p:cBhvr additive="base">
                                        <p:cTn id="47"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0"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29007</TotalTime>
  <Words>7086</Words>
  <Application>Microsoft Macintosh PowerPoint</Application>
  <PresentationFormat>On-screen Show (4:3)</PresentationFormat>
  <Paragraphs>739</Paragraphs>
  <Slides>51</Slides>
  <Notes>12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6" baseType="lpstr">
      <vt:lpstr>Microsoft YaHei</vt:lpstr>
      <vt:lpstr>宋体</vt:lpstr>
      <vt:lpstr>宋体</vt:lpstr>
      <vt:lpstr>华文琥珀</vt:lpstr>
      <vt:lpstr>Arial</vt:lpstr>
      <vt:lpstr>Calibri</vt:lpstr>
      <vt:lpstr>Cambria Math</vt:lpstr>
      <vt:lpstr>Constantia</vt:lpstr>
      <vt:lpstr>Tahoma</vt:lpstr>
      <vt:lpstr>Times New Roman</vt:lpstr>
      <vt:lpstr>Wingdings</vt:lpstr>
      <vt:lpstr>Wingdings 2</vt:lpstr>
      <vt:lpstr>1_Office 主题​​</vt:lpstr>
      <vt:lpstr>Equation.3</vt:lpstr>
      <vt:lpstr>Visio.Drawing.6</vt:lpstr>
      <vt:lpstr>PowerPoint Presentation</vt:lpstr>
      <vt:lpstr>本讲内容</vt:lpstr>
      <vt:lpstr>基本思想</vt:lpstr>
      <vt:lpstr>本讲内容</vt:lpstr>
      <vt:lpstr>聚集分析法-原理</vt:lpstr>
      <vt:lpstr>聚集分析实例1-栈操作</vt:lpstr>
      <vt:lpstr>聚集分析实例1-栈操作</vt:lpstr>
      <vt:lpstr>聚集分析实例1-栈操作</vt:lpstr>
      <vt:lpstr>聚集分析实例2-二进制计数器</vt:lpstr>
      <vt:lpstr>聚集分析实例2-二进制计数器</vt:lpstr>
      <vt:lpstr>聚集分析实例2-二进制计数器</vt:lpstr>
      <vt:lpstr>聚集分析实例2-二进制计数器</vt:lpstr>
      <vt:lpstr>聚集分析</vt:lpstr>
      <vt:lpstr>本讲内容</vt:lpstr>
      <vt:lpstr>会计方法-基本原理</vt:lpstr>
      <vt:lpstr>会计方法实例1-栈操作</vt:lpstr>
      <vt:lpstr>会计方法实例1-栈操作</vt:lpstr>
      <vt:lpstr>会计方法实例1-二进制计数器</vt:lpstr>
      <vt:lpstr>会计方法实例1-二进制计数器</vt:lpstr>
      <vt:lpstr>会计方法</vt:lpstr>
      <vt:lpstr>本讲内容</vt:lpstr>
      <vt:lpstr>势能方法-基本原理</vt:lpstr>
      <vt:lpstr>势能方法-基本原理</vt:lpstr>
      <vt:lpstr>势能方法-基本原理</vt:lpstr>
      <vt:lpstr>势能方法实例1-栈操作</vt:lpstr>
      <vt:lpstr>势能方法实例1-栈操作</vt:lpstr>
      <vt:lpstr>势能方法实例2-二进制计数器</vt:lpstr>
      <vt:lpstr>势能方法实例2-二进制计数器</vt:lpstr>
      <vt:lpstr>势能方法实例2-二进制计数器</vt:lpstr>
      <vt:lpstr>势能方法</vt:lpstr>
      <vt:lpstr>势能方法</vt:lpstr>
      <vt:lpstr>本讲内容</vt:lpstr>
      <vt:lpstr>动态表</vt:lpstr>
      <vt:lpstr>动态表-基本术语</vt:lpstr>
      <vt:lpstr>动态表-表的扩张</vt:lpstr>
      <vt:lpstr>动态表-表的扩张</vt:lpstr>
      <vt:lpstr>动态表-表的扩张</vt:lpstr>
      <vt:lpstr>动态表-表的扩张</vt:lpstr>
      <vt:lpstr>动态表-表的扩张</vt:lpstr>
      <vt:lpstr>动态表-表的扩张</vt:lpstr>
      <vt:lpstr>动态表-表的扩张</vt:lpstr>
      <vt:lpstr>动态表-表的扩张</vt:lpstr>
      <vt:lpstr>动态表-表的扩张</vt:lpstr>
      <vt:lpstr>动态表-表的扩张</vt:lpstr>
      <vt:lpstr>PowerPoint Presentation</vt:lpstr>
      <vt:lpstr>动态表-表的扩张和收缩</vt:lpstr>
      <vt:lpstr>动态表-表的扩张和收缩</vt:lpstr>
      <vt:lpstr>动态表-表的扩张和收缩</vt:lpstr>
      <vt:lpstr>动态表-表的扩张和收缩</vt:lpstr>
      <vt:lpstr>动态表-表的扩张和收缩</vt:lpstr>
      <vt:lpstr>动态表-表的扩张和收缩</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gaohong</dc:creator>
  <cp:lastModifiedBy>Pei Wenjie</cp:lastModifiedBy>
  <cp:revision>1273</cp:revision>
  <dcterms:created xsi:type="dcterms:W3CDTF">2003-01-11T17:12:00Z</dcterms:created>
  <dcterms:modified xsi:type="dcterms:W3CDTF">2025-03-20T04:16:25Z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